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84" r:id="rId3"/>
    <p:sldId id="302" r:id="rId4"/>
    <p:sldId id="300" r:id="rId5"/>
    <p:sldId id="301" r:id="rId6"/>
    <p:sldId id="306" r:id="rId7"/>
    <p:sldId id="307" r:id="rId8"/>
    <p:sldId id="308" r:id="rId9"/>
    <p:sldId id="309" r:id="rId10"/>
    <p:sldId id="303" r:id="rId11"/>
    <p:sldId id="305" r:id="rId12"/>
    <p:sldId id="310" r:id="rId13"/>
    <p:sldId id="304" r:id="rId14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F2D32C8D-FB40-254B-B916-40BFD0490DD7}">
          <p14:sldIdLst>
            <p14:sldId id="295"/>
            <p14:sldId id="284"/>
            <p14:sldId id="302"/>
            <p14:sldId id="300"/>
            <p14:sldId id="301"/>
            <p14:sldId id="306"/>
            <p14:sldId id="307"/>
            <p14:sldId id="308"/>
            <p14:sldId id="309"/>
          </p14:sldIdLst>
        </p14:section>
        <p14:section name="Basics" id="{70F6B5EE-CA64-264E-9B77-1AB2F2116B88}">
          <p14:sldIdLst>
            <p14:sldId id="303"/>
            <p14:sldId id="305"/>
            <p14:sldId id="310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8" autoAdjust="0"/>
    <p:restoredTop sz="96241" autoAdjust="0"/>
  </p:normalViewPr>
  <p:slideViewPr>
    <p:cSldViewPr showGuides="1">
      <p:cViewPr varScale="1">
        <p:scale>
          <a:sx n="108" d="100"/>
          <a:sy n="108" d="100"/>
        </p:scale>
        <p:origin x="216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D5B1D-7A34-0B4A-96C1-49D35A3EC848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BD7B9716-E5BD-7B46-826A-89DB6D15423C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Machine Learning</a:t>
          </a:r>
        </a:p>
      </dgm:t>
    </dgm:pt>
    <dgm:pt modelId="{7BECA420-490E-AB45-8AE2-BAB7F0585D98}" type="parTrans" cxnId="{BDCCDA10-E411-284F-AAF3-F690701AAFCA}">
      <dgm:prSet/>
      <dgm:spPr/>
      <dgm:t>
        <a:bodyPr/>
        <a:lstStyle/>
        <a:p>
          <a:endParaRPr lang="en-US"/>
        </a:p>
      </dgm:t>
    </dgm:pt>
    <dgm:pt modelId="{FE812A60-C6A8-384F-BF21-CD01FF5299DB}" type="sibTrans" cxnId="{BDCCDA10-E411-284F-AAF3-F690701AAFCA}">
      <dgm:prSet/>
      <dgm:spPr/>
      <dgm:t>
        <a:bodyPr/>
        <a:lstStyle/>
        <a:p>
          <a:endParaRPr lang="en-US"/>
        </a:p>
      </dgm:t>
    </dgm:pt>
    <dgm:pt modelId="{1025B901-5DD0-7D4D-8EE6-CFBF234CBAE6}">
      <dgm:prSet phldrT="[Text]"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Deep Learning</a:t>
          </a:r>
        </a:p>
      </dgm:t>
    </dgm:pt>
    <dgm:pt modelId="{FC4AD4EC-464B-8B45-A640-F59C076EBDAC}" type="parTrans" cxnId="{81B94528-4B46-2F49-8E12-5882F3804CEA}">
      <dgm:prSet/>
      <dgm:spPr/>
      <dgm:t>
        <a:bodyPr/>
        <a:lstStyle/>
        <a:p>
          <a:endParaRPr lang="en-US"/>
        </a:p>
      </dgm:t>
    </dgm:pt>
    <dgm:pt modelId="{0ECE990F-B0B8-CA4B-82DB-E3A491447376}" type="sibTrans" cxnId="{81B94528-4B46-2F49-8E12-5882F3804CEA}">
      <dgm:prSet/>
      <dgm:spPr/>
      <dgm:t>
        <a:bodyPr/>
        <a:lstStyle/>
        <a:p>
          <a:endParaRPr lang="en-US"/>
        </a:p>
      </dgm:t>
    </dgm:pt>
    <dgm:pt modelId="{2B87E1A8-CD45-A74B-BCBB-507D72EDF368}">
      <dgm:prSet phldrT="[Text]"/>
      <dgm:spPr/>
      <dgm:t>
        <a:bodyPr/>
        <a:lstStyle/>
        <a:p>
          <a:r>
            <a:rPr lang="en-US" dirty="0">
              <a:latin typeface="National 2" panose="020B0504030502020203" pitchFamily="34" charset="77"/>
            </a:rPr>
            <a:t>Artificial </a:t>
          </a:r>
          <a:r>
            <a:rPr lang="en-US" b="0" i="0" dirty="0">
              <a:latin typeface="National 2 Medium" panose="020B0504030502020203" pitchFamily="34" charset="77"/>
            </a:rPr>
            <a:t>General</a:t>
          </a:r>
          <a:r>
            <a:rPr lang="en-US" dirty="0">
              <a:latin typeface="National 2" panose="020B0504030502020203" pitchFamily="34" charset="77"/>
            </a:rPr>
            <a:t> Intelligence</a:t>
          </a:r>
        </a:p>
      </dgm:t>
    </dgm:pt>
    <dgm:pt modelId="{0D1DB935-537B-354E-A568-3790B391DC93}" type="parTrans" cxnId="{78591231-5016-6743-83E2-1E1A9122676E}">
      <dgm:prSet/>
      <dgm:spPr/>
      <dgm:t>
        <a:bodyPr/>
        <a:lstStyle/>
        <a:p>
          <a:endParaRPr lang="en-US"/>
        </a:p>
      </dgm:t>
    </dgm:pt>
    <dgm:pt modelId="{D0253DDA-8E43-0041-ABD6-C3F88284BF74}" type="sibTrans" cxnId="{78591231-5016-6743-83E2-1E1A9122676E}">
      <dgm:prSet/>
      <dgm:spPr/>
      <dgm:t>
        <a:bodyPr/>
        <a:lstStyle/>
        <a:p>
          <a:endParaRPr lang="en-US"/>
        </a:p>
      </dgm:t>
    </dgm:pt>
    <dgm:pt modelId="{70E02C94-6770-BD4D-AC82-BE38DC8CD569}" type="pres">
      <dgm:prSet presAssocID="{298D5B1D-7A34-0B4A-96C1-49D35A3EC848}" presName="compositeShape" presStyleCnt="0">
        <dgm:presLayoutVars>
          <dgm:chMax val="7"/>
          <dgm:dir/>
          <dgm:resizeHandles val="exact"/>
        </dgm:presLayoutVars>
      </dgm:prSet>
      <dgm:spPr/>
    </dgm:pt>
    <dgm:pt modelId="{66A99CCD-C678-8542-B4DC-7C1292200CD2}" type="pres">
      <dgm:prSet presAssocID="{BD7B9716-E5BD-7B46-826A-89DB6D15423C}" presName="circ1" presStyleLbl="vennNode1" presStyleIdx="0" presStyleCnt="3"/>
      <dgm:spPr/>
    </dgm:pt>
    <dgm:pt modelId="{7157E382-AB8B-F946-959B-070F67D214E9}" type="pres">
      <dgm:prSet presAssocID="{BD7B9716-E5BD-7B46-826A-89DB6D15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9F8A35-917E-D544-9F06-98D47911B63C}" type="pres">
      <dgm:prSet presAssocID="{1025B901-5DD0-7D4D-8EE6-CFBF234CBAE6}" presName="circ2" presStyleLbl="vennNode1" presStyleIdx="1" presStyleCnt="3"/>
      <dgm:spPr/>
    </dgm:pt>
    <dgm:pt modelId="{E684E699-3437-1648-A58F-45510D29C850}" type="pres">
      <dgm:prSet presAssocID="{1025B901-5DD0-7D4D-8EE6-CFBF234CBA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DD0844-64BA-024B-85F1-CE5FA228DFB5}" type="pres">
      <dgm:prSet presAssocID="{2B87E1A8-CD45-A74B-BCBB-507D72EDF368}" presName="circ3" presStyleLbl="vennNode1" presStyleIdx="2" presStyleCnt="3"/>
      <dgm:spPr/>
    </dgm:pt>
    <dgm:pt modelId="{D08CAF63-68B5-4741-90A4-2F3BF7312218}" type="pres">
      <dgm:prSet presAssocID="{2B87E1A8-CD45-A74B-BCBB-507D72EDF36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DCCDA10-E411-284F-AAF3-F690701AAFCA}" srcId="{298D5B1D-7A34-0B4A-96C1-49D35A3EC848}" destId="{BD7B9716-E5BD-7B46-826A-89DB6D15423C}" srcOrd="0" destOrd="0" parTransId="{7BECA420-490E-AB45-8AE2-BAB7F0585D98}" sibTransId="{FE812A60-C6A8-384F-BF21-CD01FF5299DB}"/>
    <dgm:cxn modelId="{6DA57319-5883-664F-85F6-BE1A15420B58}" type="presOf" srcId="{1025B901-5DD0-7D4D-8EE6-CFBF234CBAE6}" destId="{B49F8A35-917E-D544-9F06-98D47911B63C}" srcOrd="0" destOrd="0" presId="urn:microsoft.com/office/officeart/2005/8/layout/venn1"/>
    <dgm:cxn modelId="{81B94528-4B46-2F49-8E12-5882F3804CEA}" srcId="{298D5B1D-7A34-0B4A-96C1-49D35A3EC848}" destId="{1025B901-5DD0-7D4D-8EE6-CFBF234CBAE6}" srcOrd="1" destOrd="0" parTransId="{FC4AD4EC-464B-8B45-A640-F59C076EBDAC}" sibTransId="{0ECE990F-B0B8-CA4B-82DB-E3A491447376}"/>
    <dgm:cxn modelId="{78591231-5016-6743-83E2-1E1A9122676E}" srcId="{298D5B1D-7A34-0B4A-96C1-49D35A3EC848}" destId="{2B87E1A8-CD45-A74B-BCBB-507D72EDF368}" srcOrd="2" destOrd="0" parTransId="{0D1DB935-537B-354E-A568-3790B391DC93}" sibTransId="{D0253DDA-8E43-0041-ABD6-C3F88284BF74}"/>
    <dgm:cxn modelId="{C3792035-A347-CD4D-9C76-F37961F25719}" type="presOf" srcId="{1025B901-5DD0-7D4D-8EE6-CFBF234CBAE6}" destId="{E684E699-3437-1648-A58F-45510D29C850}" srcOrd="1" destOrd="0" presId="urn:microsoft.com/office/officeart/2005/8/layout/venn1"/>
    <dgm:cxn modelId="{70D36340-7B39-B74F-9EC2-61C192DBC746}" type="presOf" srcId="{2B87E1A8-CD45-A74B-BCBB-507D72EDF368}" destId="{D08CAF63-68B5-4741-90A4-2F3BF7312218}" srcOrd="1" destOrd="0" presId="urn:microsoft.com/office/officeart/2005/8/layout/venn1"/>
    <dgm:cxn modelId="{83BFB955-9A38-0345-975D-C729D2334E0A}" type="presOf" srcId="{BD7B9716-E5BD-7B46-826A-89DB6D15423C}" destId="{66A99CCD-C678-8542-B4DC-7C1292200CD2}" srcOrd="0" destOrd="0" presId="urn:microsoft.com/office/officeart/2005/8/layout/venn1"/>
    <dgm:cxn modelId="{ED6494A9-9223-FA4C-A03C-3382796340AE}" type="presOf" srcId="{BD7B9716-E5BD-7B46-826A-89DB6D15423C}" destId="{7157E382-AB8B-F946-959B-070F67D214E9}" srcOrd="1" destOrd="0" presId="urn:microsoft.com/office/officeart/2005/8/layout/venn1"/>
    <dgm:cxn modelId="{BD7E85E4-048D-F147-B26D-1E8163AD5D86}" type="presOf" srcId="{2B87E1A8-CD45-A74B-BCBB-507D72EDF368}" destId="{1EDD0844-64BA-024B-85F1-CE5FA228DFB5}" srcOrd="0" destOrd="0" presId="urn:microsoft.com/office/officeart/2005/8/layout/venn1"/>
    <dgm:cxn modelId="{201B81E7-6B36-4642-B8AE-E3BBDA8E1DF5}" type="presOf" srcId="{298D5B1D-7A34-0B4A-96C1-49D35A3EC848}" destId="{70E02C94-6770-BD4D-AC82-BE38DC8CD569}" srcOrd="0" destOrd="0" presId="urn:microsoft.com/office/officeart/2005/8/layout/venn1"/>
    <dgm:cxn modelId="{9261EC57-5850-154A-9416-FCFFBFDE05A0}" type="presParOf" srcId="{70E02C94-6770-BD4D-AC82-BE38DC8CD569}" destId="{66A99CCD-C678-8542-B4DC-7C1292200CD2}" srcOrd="0" destOrd="0" presId="urn:microsoft.com/office/officeart/2005/8/layout/venn1"/>
    <dgm:cxn modelId="{B8FAD28F-59C1-124F-BC44-8FB5DF975DFB}" type="presParOf" srcId="{70E02C94-6770-BD4D-AC82-BE38DC8CD569}" destId="{7157E382-AB8B-F946-959B-070F67D214E9}" srcOrd="1" destOrd="0" presId="urn:microsoft.com/office/officeart/2005/8/layout/venn1"/>
    <dgm:cxn modelId="{FC66A858-20FB-394B-8609-8726246B4FD2}" type="presParOf" srcId="{70E02C94-6770-BD4D-AC82-BE38DC8CD569}" destId="{B49F8A35-917E-D544-9F06-98D47911B63C}" srcOrd="2" destOrd="0" presId="urn:microsoft.com/office/officeart/2005/8/layout/venn1"/>
    <dgm:cxn modelId="{D6E7DC38-E6DB-1E43-9279-3EBD362187B7}" type="presParOf" srcId="{70E02C94-6770-BD4D-AC82-BE38DC8CD569}" destId="{E684E699-3437-1648-A58F-45510D29C850}" srcOrd="3" destOrd="0" presId="urn:microsoft.com/office/officeart/2005/8/layout/venn1"/>
    <dgm:cxn modelId="{65495FC9-113A-DA4B-81ED-DB6CF775A9F9}" type="presParOf" srcId="{70E02C94-6770-BD4D-AC82-BE38DC8CD569}" destId="{1EDD0844-64BA-024B-85F1-CE5FA228DFB5}" srcOrd="4" destOrd="0" presId="urn:microsoft.com/office/officeart/2005/8/layout/venn1"/>
    <dgm:cxn modelId="{AE4FBC8F-E097-DD44-A950-64502F9DD08C}" type="presParOf" srcId="{70E02C94-6770-BD4D-AC82-BE38DC8CD569}" destId="{D08CAF63-68B5-4741-90A4-2F3BF7312218}" srcOrd="5" destOrd="0" presId="urn:microsoft.com/office/officeart/2005/8/layout/venn1"/>
  </dgm:cxnLst>
  <dgm:bg/>
  <dgm:whole>
    <a:ln w="3175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99CCD-C678-8542-B4DC-7C1292200CD2}">
      <dsp:nvSpPr>
        <dsp:cNvPr id="0" name=""/>
        <dsp:cNvSpPr/>
      </dsp:nvSpPr>
      <dsp:spPr>
        <a:xfrm>
          <a:off x="1175687" y="45484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</a:t>
          </a:r>
        </a:p>
      </dsp:txBody>
      <dsp:txXfrm>
        <a:off x="1466788" y="427553"/>
        <a:ext cx="1601051" cy="982463"/>
      </dsp:txXfrm>
    </dsp:sp>
    <dsp:sp modelId="{B49F8A35-917E-D544-9F06-98D47911B63C}">
      <dsp:nvSpPr>
        <dsp:cNvPr id="0" name=""/>
        <dsp:cNvSpPr/>
      </dsp:nvSpPr>
      <dsp:spPr>
        <a:xfrm>
          <a:off x="1963478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Deep Learning</a:t>
          </a:r>
        </a:p>
      </dsp:txBody>
      <dsp:txXfrm>
        <a:off x="2631189" y="1974024"/>
        <a:ext cx="1309951" cy="1200788"/>
      </dsp:txXfrm>
    </dsp:sp>
    <dsp:sp modelId="{1EDD0844-64BA-024B-85F1-CE5FA228DFB5}">
      <dsp:nvSpPr>
        <dsp:cNvPr id="0" name=""/>
        <dsp:cNvSpPr/>
      </dsp:nvSpPr>
      <dsp:spPr>
        <a:xfrm>
          <a:off x="387897" y="1410017"/>
          <a:ext cx="2183252" cy="21832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Artificial </a:t>
          </a:r>
          <a:r>
            <a:rPr lang="en-US" sz="1900" b="0" i="0" kern="1200" dirty="0">
              <a:latin typeface="National 2 Medium" panose="020B0504030502020203" pitchFamily="34" charset="77"/>
            </a:rPr>
            <a:t>General</a:t>
          </a:r>
          <a:r>
            <a:rPr lang="en-US" sz="1900" kern="1200" dirty="0">
              <a:latin typeface="National 2" panose="020B0504030502020203" pitchFamily="34" charset="77"/>
            </a:rPr>
            <a:t> Intelligence</a:t>
          </a:r>
        </a:p>
      </dsp:txBody>
      <dsp:txXfrm>
        <a:off x="593487" y="1974024"/>
        <a:ext cx="1309951" cy="120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30/3/2023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30/3/2023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1" y="184205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12, 2023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603B6-75F0-CBA3-99A8-E57D5E20E7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Activity: </a:t>
            </a:r>
          </a:p>
          <a:p>
            <a:r>
              <a:rPr lang="en-US" dirty="0"/>
              <a:t>Define “Statistics”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One definition </a:t>
            </a:r>
            <a:r>
              <a:rPr lang="en-US" dirty="0"/>
              <a:t>(Upton &amp; Cook, 2008):	</a:t>
            </a:r>
          </a:p>
          <a:p>
            <a:pPr marL="0" indent="0" algn="ctr">
              <a:buNone/>
            </a:pPr>
            <a:r>
              <a:rPr lang="en-US" dirty="0"/>
              <a:t>“The science of collecting, displaying, and </a:t>
            </a:r>
            <a:r>
              <a:rPr lang="en-US" dirty="0" err="1"/>
              <a:t>analysing</a:t>
            </a:r>
            <a:r>
              <a:rPr lang="en-US" dirty="0"/>
              <a:t> data.”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 Machine Learning:</a:t>
            </a:r>
          </a:p>
          <a:p>
            <a:pPr marL="0" indent="0" algn="ctr">
              <a:buNone/>
            </a:pPr>
            <a:r>
              <a:rPr lang="en-US" dirty="0">
                <a:latin typeface="National 2" panose="020B0504030502020203" pitchFamily="34" charset="77"/>
              </a:rPr>
              <a:t>“The way that algorithms perceive the world”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4D8F1-A1C1-BC81-1FE3-D9C4E3F1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5DA0D-2C25-F080-294C-E180B3529F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FD0B-2469-A43C-A0F9-83C17B8092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23D4BF-069A-9077-104F-4639C0B33D0C}"/>
              </a:ext>
            </a:extLst>
          </p:cNvPr>
          <p:cNvSpPr/>
          <p:nvPr/>
        </p:nvSpPr>
        <p:spPr>
          <a:xfrm>
            <a:off x="2383047" y="5638800"/>
            <a:ext cx="7425906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A8C0A5-87F6-D0D9-200C-6CC5C0D125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sides of the (fair) coin: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Descriptive Statistics</a:t>
            </a:r>
          </a:p>
          <a:p>
            <a:pPr marL="457200" indent="-457200"/>
            <a:r>
              <a:rPr lang="en-US" dirty="0"/>
              <a:t>Describing an apparent mess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Inferential Statistics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Making predictions based on the mess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CC14B-86B6-8F5D-EBCD-E41A5D75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C77C9-92A5-1EE0-D8C0-A3097695B5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3BFC8-624E-8EB6-4E1E-2F72BDCBE5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76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EE773-817D-1FD6-0F3D-FD50CEBD2C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machine learning model, ever: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665AE-8B12-7DE8-7912-A0672A11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Basics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A8E83-BAAB-1041-BBE8-54CD548C2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4FF7-805B-422A-8487-76C1F85B25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80E06-B536-C225-92F0-D7F449FA8363}"/>
              </a:ext>
            </a:extLst>
          </p:cNvPr>
          <p:cNvSpPr/>
          <p:nvPr/>
        </p:nvSpPr>
        <p:spPr>
          <a:xfrm>
            <a:off x="4966428" y="3429000"/>
            <a:ext cx="2286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Mystery</a:t>
            </a:r>
            <a:br>
              <a:rPr lang="en-US" dirty="0"/>
            </a:br>
            <a:r>
              <a:rPr lang="en-US" dirty="0"/>
              <a:t> Box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ACEBAA-4612-1E04-4ADC-E19A1B0DA4B1}"/>
              </a:ext>
            </a:extLst>
          </p:cNvPr>
          <p:cNvCxnSpPr>
            <a:cxnSpLocks/>
          </p:cNvCxnSpPr>
          <p:nvPr/>
        </p:nvCxnSpPr>
        <p:spPr>
          <a:xfrm>
            <a:off x="3048000" y="4572000"/>
            <a:ext cx="1842228" cy="0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C19D8F-2800-B141-D4ED-27CB5880BDD0}"/>
              </a:ext>
            </a:extLst>
          </p:cNvPr>
          <p:cNvCxnSpPr>
            <a:cxnSpLocks/>
          </p:cNvCxnSpPr>
          <p:nvPr/>
        </p:nvCxnSpPr>
        <p:spPr>
          <a:xfrm>
            <a:off x="7315200" y="4572000"/>
            <a:ext cx="1842228" cy="0"/>
          </a:xfrm>
          <a:prstGeom prst="straightConnector1">
            <a:avLst/>
          </a:prstGeom>
          <a:ln w="63500" cap="rnd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A3BD5-DF4D-07BC-8ED2-AEC23C81BB65}"/>
              </a:ext>
            </a:extLst>
          </p:cNvPr>
          <p:cNvSpPr txBox="1"/>
          <p:nvPr/>
        </p:nvSpPr>
        <p:spPr>
          <a:xfrm>
            <a:off x="8550537" y="1233226"/>
            <a:ext cx="2791149" cy="75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Descriptive Statistics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Inferential Statistics</a:t>
            </a: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CAECCA59-CBAE-E4FA-1525-6C48AB12AB3D}"/>
              </a:ext>
            </a:extLst>
          </p:cNvPr>
          <p:cNvSpPr/>
          <p:nvPr/>
        </p:nvSpPr>
        <p:spPr>
          <a:xfrm flipH="1">
            <a:off x="762000" y="3747409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Descriptive Statistics</a:t>
            </a:r>
          </a:p>
        </p:txBody>
      </p:sp>
      <p:sp>
        <p:nvSpPr>
          <p:cNvPr id="16" name="Line Callout 2 15">
            <a:extLst>
              <a:ext uri="{FF2B5EF4-FFF2-40B4-BE49-F238E27FC236}">
                <a16:creationId xmlns:a16="http://schemas.microsoft.com/office/drawing/2014/main" id="{DEC08555-2B78-91EB-B2E9-583DD5132C47}"/>
              </a:ext>
            </a:extLst>
          </p:cNvPr>
          <p:cNvSpPr/>
          <p:nvPr/>
        </p:nvSpPr>
        <p:spPr>
          <a:xfrm flipH="1">
            <a:off x="2286000" y="2962411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Descriptive Statistics</a:t>
            </a:r>
          </a:p>
        </p:txBody>
      </p:sp>
      <p:sp>
        <p:nvSpPr>
          <p:cNvPr id="17" name="Line Callout 2 16">
            <a:extLst>
              <a:ext uri="{FF2B5EF4-FFF2-40B4-BE49-F238E27FC236}">
                <a16:creationId xmlns:a16="http://schemas.microsoft.com/office/drawing/2014/main" id="{1EC81468-8964-7B58-EF2C-484A14249158}"/>
              </a:ext>
            </a:extLst>
          </p:cNvPr>
          <p:cNvSpPr/>
          <p:nvPr/>
        </p:nvSpPr>
        <p:spPr>
          <a:xfrm>
            <a:off x="7772400" y="2962411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Inferential Statistics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F8ADF7BB-3871-D817-149A-740518CE650A}"/>
              </a:ext>
            </a:extLst>
          </p:cNvPr>
          <p:cNvSpPr/>
          <p:nvPr/>
        </p:nvSpPr>
        <p:spPr>
          <a:xfrm>
            <a:off x="9208086" y="3747409"/>
            <a:ext cx="2133600" cy="457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Inferential Statistics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A44EC-F4CE-E724-2873-D4AFA546FFA3}"/>
              </a:ext>
            </a:extLst>
          </p:cNvPr>
          <p:cNvSpPr txBox="1"/>
          <p:nvPr/>
        </p:nvSpPr>
        <p:spPr>
          <a:xfrm>
            <a:off x="1447800" y="4365827"/>
            <a:ext cx="1451038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Input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EC550-C7F2-7F59-6891-1D8C3D4B3F00}"/>
              </a:ext>
            </a:extLst>
          </p:cNvPr>
          <p:cNvSpPr txBox="1"/>
          <p:nvPr/>
        </p:nvSpPr>
        <p:spPr>
          <a:xfrm>
            <a:off x="9309985" y="4365827"/>
            <a:ext cx="1670650" cy="42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30827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606215-910F-73DB-224D-60EEF77F96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Upton, G., &amp; Cook, I. (2008). </a:t>
            </a:r>
            <a:r>
              <a:rPr lang="en-US" i="1" dirty="0"/>
              <a:t>A dictionary of statistics</a:t>
            </a:r>
            <a:r>
              <a:rPr lang="en-US" dirty="0"/>
              <a:t>. Oxford University Press. DOI: 10.1093/</a:t>
            </a:r>
            <a:r>
              <a:rPr lang="en-US" dirty="0" err="1"/>
              <a:t>acref</a:t>
            </a:r>
            <a:r>
              <a:rPr lang="en-US" dirty="0"/>
              <a:t>/9780199541454.001.000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EF9BF-73F0-4A95-2839-CF0DEC25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D55F-C489-838E-FE8E-6AC1DFC3A4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123B-F02C-49C9-73C0-AE3D3E52DD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5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4400" dirty="0">
                <a:latin typeface="National 2" panose="020B0504030502020203" pitchFamily="34" charset="77"/>
              </a:rPr>
              <a:t>Gentle Introduction to Machine Learning:</a:t>
            </a:r>
            <a:br>
              <a:rPr lang="en-AU" sz="4400" dirty="0"/>
            </a:br>
            <a:r>
              <a:rPr lang="en-AU" sz="4400" dirty="0"/>
              <a:t>Statistics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915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038600"/>
            <a:ext cx="10461390" cy="121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4DC8A-0A27-2675-9207-971BBB80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/>
      <p:bldP spid="12" grpId="0" uiExpand="1" build="allAtOnce"/>
      <p:bldP spid="1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2A1640-A7A3-344E-2AF4-7ED0502D58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9"/>
            <a:ext cx="6612692" cy="2282562"/>
          </a:xfrm>
          <a:custGeom>
            <a:avLst/>
            <a:gdLst>
              <a:gd name="connsiteX0" fmla="*/ 0 w 6612692"/>
              <a:gd name="connsiteY0" fmla="*/ 0 h 2282562"/>
              <a:gd name="connsiteX1" fmla="*/ 6612692 w 6612692"/>
              <a:gd name="connsiteY1" fmla="*/ 0 h 2282562"/>
              <a:gd name="connsiteX2" fmla="*/ 6612692 w 6612692"/>
              <a:gd name="connsiteY2" fmla="*/ 2282562 h 2282562"/>
              <a:gd name="connsiteX3" fmla="*/ 0 w 6612692"/>
              <a:gd name="connsiteY3" fmla="*/ 2282562 h 2282562"/>
              <a:gd name="connsiteX4" fmla="*/ 0 w 6612692"/>
              <a:gd name="connsiteY4" fmla="*/ 0 h 228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2692" h="2282562" fill="none" extrusionOk="0">
                <a:moveTo>
                  <a:pt x="0" y="0"/>
                </a:moveTo>
                <a:cubicBezTo>
                  <a:pt x="3155384" y="-49533"/>
                  <a:pt x="5154106" y="-14809"/>
                  <a:pt x="6612692" y="0"/>
                </a:cubicBezTo>
                <a:cubicBezTo>
                  <a:pt x="6700331" y="479661"/>
                  <a:pt x="6540013" y="1904516"/>
                  <a:pt x="6612692" y="2282562"/>
                </a:cubicBezTo>
                <a:cubicBezTo>
                  <a:pt x="4454178" y="2234331"/>
                  <a:pt x="2294571" y="2367017"/>
                  <a:pt x="0" y="2282562"/>
                </a:cubicBezTo>
                <a:cubicBezTo>
                  <a:pt x="-38581" y="1372339"/>
                  <a:pt x="63341" y="728802"/>
                  <a:pt x="0" y="0"/>
                </a:cubicBezTo>
                <a:close/>
              </a:path>
              <a:path w="6612692" h="2282562" stroke="0" extrusionOk="0">
                <a:moveTo>
                  <a:pt x="0" y="0"/>
                </a:moveTo>
                <a:cubicBezTo>
                  <a:pt x="2747175" y="118645"/>
                  <a:pt x="3577043" y="116012"/>
                  <a:pt x="6612692" y="0"/>
                </a:cubicBezTo>
                <a:cubicBezTo>
                  <a:pt x="6479810" y="1066427"/>
                  <a:pt x="6697643" y="1849395"/>
                  <a:pt x="6612692" y="2282562"/>
                </a:cubicBezTo>
                <a:cubicBezTo>
                  <a:pt x="5380914" y="2417162"/>
                  <a:pt x="1980742" y="2125366"/>
                  <a:pt x="0" y="2282562"/>
                </a:cubicBezTo>
                <a:cubicBezTo>
                  <a:pt x="-20187" y="1647862"/>
                  <a:pt x="-152480" y="876516"/>
                  <a:pt x="0" y="0"/>
                </a:cubicBezTo>
                <a:close/>
              </a:path>
            </a:pathLst>
          </a:custGeom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 lIns="91440" tIns="91440" rIns="91440"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Machine Learning is ”the field of study that gives computers the ability to learn without explicitly being programmed.”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- Arthur Samuel, 1959 (paraphrased)</a:t>
            </a:r>
          </a:p>
          <a:p>
            <a:pPr marL="0" indent="0">
              <a:buNone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C7B036-D3DF-0EC6-ABB5-1EA79C20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6B6C-77CC-B8E7-C5AE-52D0AE73B1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DE890-7DF5-D0C0-B7E0-B4EA54465A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30ADB8-BC1D-5DBD-05B1-0B3923348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916814"/>
              </p:ext>
            </p:extLst>
          </p:nvPr>
        </p:nvGraphicFramePr>
        <p:xfrm>
          <a:off x="7162800" y="2514600"/>
          <a:ext cx="4534628" cy="3638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3A46EC-9B23-B309-D2FF-E6C2E45B8F70}"/>
              </a:ext>
            </a:extLst>
          </p:cNvPr>
          <p:cNvSpPr txBox="1"/>
          <p:nvPr/>
        </p:nvSpPr>
        <p:spPr>
          <a:xfrm>
            <a:off x="321509" y="5220029"/>
            <a:ext cx="661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National 2" panose="020B0504030502020203" pitchFamily="34" charset="77"/>
              </a:rPr>
              <a:t>Machine Learning is what we should call (the current) Artificial Intelligence!</a:t>
            </a:r>
          </a:p>
        </p:txBody>
      </p:sp>
    </p:spTree>
    <p:extLst>
      <p:ext uri="{BB962C8B-B14F-4D97-AF65-F5344CB8AC3E}">
        <p14:creationId xmlns:p14="http://schemas.microsoft.com/office/powerpoint/2010/main" val="3751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2034903-5C86-1D2F-DCDE-B573A2777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217" y="2365635"/>
            <a:ext cx="5635625" cy="2756820"/>
          </a:xfrm>
          <a:effectLst>
            <a:glow rad="101600">
              <a:schemeClr val="accent6">
                <a:lumMod val="75000"/>
                <a:alpha val="40000"/>
              </a:schemeClr>
            </a:glo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059D19-5F33-51D9-0D18-8F801EF17F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Machine Learning is everywhere</a:t>
            </a:r>
          </a:p>
          <a:p>
            <a:r>
              <a:rPr lang="en-US" sz="2800" dirty="0"/>
              <a:t>We are interacting with it every day</a:t>
            </a:r>
          </a:p>
          <a:p>
            <a:r>
              <a:rPr lang="en-US" sz="2800" dirty="0"/>
              <a:t>But how much do most of us know about our new algorithmic overlords?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6F877-1B0C-F91F-82E2-BF614199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444BA-0331-C51A-40B0-AAF6B71CC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3917E-AAFF-0D17-CC5A-5BEF6ACF0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46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C04D6E-20D1-217F-70B2-F86F16D7C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6" y="2365635"/>
            <a:ext cx="1154355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Aim of this series:</a:t>
            </a:r>
          </a:p>
          <a:p>
            <a:r>
              <a:rPr lang="en-US" sz="2400" dirty="0"/>
              <a:t>Demystify the field a bit and give context to the buzzwords</a:t>
            </a:r>
          </a:p>
          <a:p>
            <a:r>
              <a:rPr lang="en-US" sz="2400" dirty="0"/>
              <a:t>A working mental model how machine learning algorithms </a:t>
            </a:r>
            <a:r>
              <a:rPr lang="en-US" sz="2400" strike="sngStrike" dirty="0"/>
              <a:t>think</a:t>
            </a:r>
            <a:r>
              <a:rPr lang="en-US" sz="2400" dirty="0"/>
              <a:t> operate</a:t>
            </a:r>
          </a:p>
          <a:p>
            <a:r>
              <a:rPr lang="en-US" sz="2400" dirty="0"/>
              <a:t>To provide enough knowledge to think critically about “A.I.”</a:t>
            </a:r>
          </a:p>
          <a:p>
            <a:r>
              <a:rPr lang="en-US" sz="2400" dirty="0"/>
              <a:t>To inspire you to go use machine learning in your work and personal life</a:t>
            </a:r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27EBEC-D73E-630B-C71A-9AE0EE88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A8BC-EB63-A4CE-C8B6-7FDDF4604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09A4-C072-2F61-80E4-EF2175197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4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8FCE3-03A9-11BF-A399-5456CC5795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r>
              <a:rPr lang="en-US" dirty="0">
                <a:latin typeface="National 2 Medium" panose="020B0504030502020203" pitchFamily="34" charset="77"/>
              </a:rPr>
              <a:t>Statistics</a:t>
            </a:r>
          </a:p>
          <a:p>
            <a:pPr lvl="1"/>
            <a:r>
              <a:rPr lang="en-US" dirty="0"/>
              <a:t>A brief survey of the fundamentals for Machine Learning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Regression</a:t>
            </a:r>
            <a:r>
              <a:rPr lang="en-US" dirty="0"/>
              <a:t> (April 25)</a:t>
            </a:r>
          </a:p>
          <a:p>
            <a:pPr lvl="1"/>
            <a:r>
              <a:rPr lang="en-US" dirty="0"/>
              <a:t>How can an algorithm find relationships between two variables?</a:t>
            </a:r>
          </a:p>
          <a:p>
            <a:r>
              <a:rPr lang="en-US" dirty="0">
                <a:latin typeface="National 2 Medium" panose="020B0504030502020203" pitchFamily="34" charset="77"/>
              </a:rPr>
              <a:t>Classification</a:t>
            </a:r>
            <a:r>
              <a:rPr lang="en-US" dirty="0"/>
              <a:t> (May 9)</a:t>
            </a:r>
          </a:p>
          <a:p>
            <a:pPr lvl="1"/>
            <a:r>
              <a:rPr lang="en-US" dirty="0"/>
              <a:t>How can an algorithm put a label on a real-world object?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5469A-57DC-4AF1-68E7-E63F2F6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Gentle Introduction to 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4D2-6779-FEBE-AB2A-B9409B1F0C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Gentle Introduction to Machine Learning: Statistics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F2AE-5F5A-0AC4-AB9D-B93231B42C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0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1571</TotalTime>
  <Words>710</Words>
  <Application>Microsoft Macintosh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National 2</vt:lpstr>
      <vt:lpstr>National 2 Medium</vt:lpstr>
      <vt:lpstr>Dartmouth</vt:lpstr>
      <vt:lpstr>PowerPoint Presentation</vt:lpstr>
      <vt:lpstr>Gentle Introduction to Machine Learning: Statistics</vt:lpstr>
      <vt:lpstr>About the Reproducible Research Group</vt:lpstr>
      <vt:lpstr>About Research Data Services</vt:lpstr>
      <vt:lpstr>Work with us</vt:lpstr>
      <vt:lpstr>Gentle Introduction to Machine Learning</vt:lpstr>
      <vt:lpstr>Gentle Introduction to Machine Learning</vt:lpstr>
      <vt:lpstr>Gentle Introduction to Machine Learning</vt:lpstr>
      <vt:lpstr>Gentle Introduction to Machine Learning</vt:lpstr>
      <vt:lpstr>Basics Intro</vt:lpstr>
      <vt:lpstr>Basics Intro</vt:lpstr>
      <vt:lpstr>Basics Intro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214</cp:revision>
  <cp:lastPrinted>2018-02-22T17:02:12Z</cp:lastPrinted>
  <dcterms:created xsi:type="dcterms:W3CDTF">2022-10-13T16:56:26Z</dcterms:created>
  <dcterms:modified xsi:type="dcterms:W3CDTF">2023-03-30T17:02:32Z</dcterms:modified>
  <cp:category/>
</cp:coreProperties>
</file>