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95" r:id="rId2"/>
    <p:sldId id="284" r:id="rId3"/>
    <p:sldId id="302" r:id="rId4"/>
    <p:sldId id="300" r:id="rId5"/>
    <p:sldId id="301" r:id="rId6"/>
    <p:sldId id="306" r:id="rId7"/>
    <p:sldId id="307" r:id="rId8"/>
    <p:sldId id="308" r:id="rId9"/>
    <p:sldId id="309" r:id="rId10"/>
    <p:sldId id="303" r:id="rId11"/>
    <p:sldId id="305" r:id="rId12"/>
    <p:sldId id="310" r:id="rId13"/>
    <p:sldId id="312" r:id="rId14"/>
    <p:sldId id="313" r:id="rId15"/>
    <p:sldId id="314" r:id="rId16"/>
    <p:sldId id="311" r:id="rId17"/>
    <p:sldId id="304" r:id="rId18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matter" id="{F2D32C8D-FB40-254B-B916-40BFD0490DD7}">
          <p14:sldIdLst>
            <p14:sldId id="295"/>
            <p14:sldId id="284"/>
            <p14:sldId id="302"/>
            <p14:sldId id="300"/>
            <p14:sldId id="301"/>
            <p14:sldId id="306"/>
            <p14:sldId id="307"/>
            <p14:sldId id="308"/>
            <p14:sldId id="309"/>
          </p14:sldIdLst>
        </p14:section>
        <p14:section name="Basics" id="{70F6B5EE-CA64-264E-9B77-1AB2F2116B88}">
          <p14:sldIdLst>
            <p14:sldId id="303"/>
            <p14:sldId id="305"/>
            <p14:sldId id="310"/>
          </p14:sldIdLst>
        </p14:section>
        <p14:section name="Descriptive Statistics" id="{CDE6E839-173D-CD4C-BD83-E4C2471C841B}">
          <p14:sldIdLst>
            <p14:sldId id="312"/>
            <p14:sldId id="313"/>
            <p14:sldId id="314"/>
          </p14:sldIdLst>
        </p14:section>
        <p14:section name="Critical thinkin" id="{8A6AEE1B-D868-B844-B497-CBEE94D8A300}">
          <p14:sldIdLst>
            <p14:sldId id="311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D88"/>
    <a:srgbClr val="00693E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6241" autoAdjust="0"/>
  </p:normalViewPr>
  <p:slideViewPr>
    <p:cSldViewPr showGuides="1">
      <p:cViewPr varScale="1">
        <p:scale>
          <a:sx n="203" d="100"/>
          <a:sy n="203" d="100"/>
        </p:scale>
        <p:origin x="20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156" d="100"/>
          <a:sy n="156" d="100"/>
        </p:scale>
        <p:origin x="688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8D5B1D-7A34-0B4A-96C1-49D35A3EC848}" type="doc">
      <dgm:prSet loTypeId="urn:microsoft.com/office/officeart/2005/8/layout/venn1" loCatId="" qsTypeId="urn:microsoft.com/office/officeart/2005/8/quickstyle/simple1" qsCatId="simple" csTypeId="urn:microsoft.com/office/officeart/2005/8/colors/accent1_2" csCatId="accent1" phldr="1"/>
      <dgm:spPr/>
    </dgm:pt>
    <dgm:pt modelId="{BD7B9716-E5BD-7B46-826A-89DB6D15423C}">
      <dgm:prSet phldrT="[Text]"/>
      <dgm:spPr/>
      <dgm:t>
        <a:bodyPr/>
        <a:lstStyle/>
        <a:p>
          <a:r>
            <a:rPr lang="en-US" dirty="0">
              <a:latin typeface="National 2" panose="020B0504030502020203" pitchFamily="34" charset="77"/>
            </a:rPr>
            <a:t>Machine Learning</a:t>
          </a:r>
        </a:p>
      </dgm:t>
    </dgm:pt>
    <dgm:pt modelId="{7BECA420-490E-AB45-8AE2-BAB7F0585D98}" type="parTrans" cxnId="{BDCCDA10-E411-284F-AAF3-F690701AAFCA}">
      <dgm:prSet/>
      <dgm:spPr/>
      <dgm:t>
        <a:bodyPr/>
        <a:lstStyle/>
        <a:p>
          <a:endParaRPr lang="en-US"/>
        </a:p>
      </dgm:t>
    </dgm:pt>
    <dgm:pt modelId="{FE812A60-C6A8-384F-BF21-CD01FF5299DB}" type="sibTrans" cxnId="{BDCCDA10-E411-284F-AAF3-F690701AAFCA}">
      <dgm:prSet/>
      <dgm:spPr/>
      <dgm:t>
        <a:bodyPr/>
        <a:lstStyle/>
        <a:p>
          <a:endParaRPr lang="en-US"/>
        </a:p>
      </dgm:t>
    </dgm:pt>
    <dgm:pt modelId="{1025B901-5DD0-7D4D-8EE6-CFBF234CBAE6}">
      <dgm:prSet phldrT="[Text]" custT="1"/>
      <dgm:spPr/>
      <dgm:t>
        <a:bodyPr/>
        <a:lstStyle/>
        <a:p>
          <a:r>
            <a:rPr lang="en-US" sz="2000" dirty="0">
              <a:latin typeface="National 2" panose="020B0504030502020203" pitchFamily="34" charset="77"/>
            </a:rPr>
            <a:t>Deep Learning</a:t>
          </a:r>
        </a:p>
      </dgm:t>
    </dgm:pt>
    <dgm:pt modelId="{FC4AD4EC-464B-8B45-A640-F59C076EBDAC}" type="parTrans" cxnId="{81B94528-4B46-2F49-8E12-5882F3804CEA}">
      <dgm:prSet/>
      <dgm:spPr/>
      <dgm:t>
        <a:bodyPr/>
        <a:lstStyle/>
        <a:p>
          <a:endParaRPr lang="en-US"/>
        </a:p>
      </dgm:t>
    </dgm:pt>
    <dgm:pt modelId="{0ECE990F-B0B8-CA4B-82DB-E3A491447376}" type="sibTrans" cxnId="{81B94528-4B46-2F49-8E12-5882F3804CEA}">
      <dgm:prSet/>
      <dgm:spPr/>
      <dgm:t>
        <a:bodyPr/>
        <a:lstStyle/>
        <a:p>
          <a:endParaRPr lang="en-US"/>
        </a:p>
      </dgm:t>
    </dgm:pt>
    <dgm:pt modelId="{2B87E1A8-CD45-A74B-BCBB-507D72EDF368}">
      <dgm:prSet phldrT="[Text]"/>
      <dgm:spPr/>
      <dgm:t>
        <a:bodyPr/>
        <a:lstStyle/>
        <a:p>
          <a:r>
            <a:rPr lang="en-US" dirty="0">
              <a:latin typeface="National 2" panose="020B0504030502020203" pitchFamily="34" charset="77"/>
            </a:rPr>
            <a:t>Artificial </a:t>
          </a:r>
          <a:r>
            <a:rPr lang="en-US" b="0" i="0" dirty="0">
              <a:latin typeface="National 2 Medium" panose="020B0504030502020203" pitchFamily="34" charset="77"/>
            </a:rPr>
            <a:t>General</a:t>
          </a:r>
          <a:r>
            <a:rPr lang="en-US" dirty="0">
              <a:latin typeface="National 2" panose="020B0504030502020203" pitchFamily="34" charset="77"/>
            </a:rPr>
            <a:t> Intelligence</a:t>
          </a:r>
        </a:p>
      </dgm:t>
    </dgm:pt>
    <dgm:pt modelId="{0D1DB935-537B-354E-A568-3790B391DC93}" type="parTrans" cxnId="{78591231-5016-6743-83E2-1E1A9122676E}">
      <dgm:prSet/>
      <dgm:spPr/>
      <dgm:t>
        <a:bodyPr/>
        <a:lstStyle/>
        <a:p>
          <a:endParaRPr lang="en-US"/>
        </a:p>
      </dgm:t>
    </dgm:pt>
    <dgm:pt modelId="{D0253DDA-8E43-0041-ABD6-C3F88284BF74}" type="sibTrans" cxnId="{78591231-5016-6743-83E2-1E1A9122676E}">
      <dgm:prSet/>
      <dgm:spPr/>
      <dgm:t>
        <a:bodyPr/>
        <a:lstStyle/>
        <a:p>
          <a:endParaRPr lang="en-US"/>
        </a:p>
      </dgm:t>
    </dgm:pt>
    <dgm:pt modelId="{70E02C94-6770-BD4D-AC82-BE38DC8CD569}" type="pres">
      <dgm:prSet presAssocID="{298D5B1D-7A34-0B4A-96C1-49D35A3EC848}" presName="compositeShape" presStyleCnt="0">
        <dgm:presLayoutVars>
          <dgm:chMax val="7"/>
          <dgm:dir/>
          <dgm:resizeHandles val="exact"/>
        </dgm:presLayoutVars>
      </dgm:prSet>
      <dgm:spPr/>
    </dgm:pt>
    <dgm:pt modelId="{66A99CCD-C678-8542-B4DC-7C1292200CD2}" type="pres">
      <dgm:prSet presAssocID="{BD7B9716-E5BD-7B46-826A-89DB6D15423C}" presName="circ1" presStyleLbl="vennNode1" presStyleIdx="0" presStyleCnt="3"/>
      <dgm:spPr/>
    </dgm:pt>
    <dgm:pt modelId="{7157E382-AB8B-F946-959B-070F67D214E9}" type="pres">
      <dgm:prSet presAssocID="{BD7B9716-E5BD-7B46-826A-89DB6D15423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49F8A35-917E-D544-9F06-98D47911B63C}" type="pres">
      <dgm:prSet presAssocID="{1025B901-5DD0-7D4D-8EE6-CFBF234CBAE6}" presName="circ2" presStyleLbl="vennNode1" presStyleIdx="1" presStyleCnt="3"/>
      <dgm:spPr/>
    </dgm:pt>
    <dgm:pt modelId="{E684E699-3437-1648-A58F-45510D29C850}" type="pres">
      <dgm:prSet presAssocID="{1025B901-5DD0-7D4D-8EE6-CFBF234CBAE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EDD0844-64BA-024B-85F1-CE5FA228DFB5}" type="pres">
      <dgm:prSet presAssocID="{2B87E1A8-CD45-A74B-BCBB-507D72EDF368}" presName="circ3" presStyleLbl="vennNode1" presStyleIdx="2" presStyleCnt="3"/>
      <dgm:spPr/>
    </dgm:pt>
    <dgm:pt modelId="{D08CAF63-68B5-4741-90A4-2F3BF7312218}" type="pres">
      <dgm:prSet presAssocID="{2B87E1A8-CD45-A74B-BCBB-507D72EDF36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DCCDA10-E411-284F-AAF3-F690701AAFCA}" srcId="{298D5B1D-7A34-0B4A-96C1-49D35A3EC848}" destId="{BD7B9716-E5BD-7B46-826A-89DB6D15423C}" srcOrd="0" destOrd="0" parTransId="{7BECA420-490E-AB45-8AE2-BAB7F0585D98}" sibTransId="{FE812A60-C6A8-384F-BF21-CD01FF5299DB}"/>
    <dgm:cxn modelId="{6DA57319-5883-664F-85F6-BE1A15420B58}" type="presOf" srcId="{1025B901-5DD0-7D4D-8EE6-CFBF234CBAE6}" destId="{B49F8A35-917E-D544-9F06-98D47911B63C}" srcOrd="0" destOrd="0" presId="urn:microsoft.com/office/officeart/2005/8/layout/venn1"/>
    <dgm:cxn modelId="{81B94528-4B46-2F49-8E12-5882F3804CEA}" srcId="{298D5B1D-7A34-0B4A-96C1-49D35A3EC848}" destId="{1025B901-5DD0-7D4D-8EE6-CFBF234CBAE6}" srcOrd="1" destOrd="0" parTransId="{FC4AD4EC-464B-8B45-A640-F59C076EBDAC}" sibTransId="{0ECE990F-B0B8-CA4B-82DB-E3A491447376}"/>
    <dgm:cxn modelId="{78591231-5016-6743-83E2-1E1A9122676E}" srcId="{298D5B1D-7A34-0B4A-96C1-49D35A3EC848}" destId="{2B87E1A8-CD45-A74B-BCBB-507D72EDF368}" srcOrd="2" destOrd="0" parTransId="{0D1DB935-537B-354E-A568-3790B391DC93}" sibTransId="{D0253DDA-8E43-0041-ABD6-C3F88284BF74}"/>
    <dgm:cxn modelId="{C3792035-A347-CD4D-9C76-F37961F25719}" type="presOf" srcId="{1025B901-5DD0-7D4D-8EE6-CFBF234CBAE6}" destId="{E684E699-3437-1648-A58F-45510D29C850}" srcOrd="1" destOrd="0" presId="urn:microsoft.com/office/officeart/2005/8/layout/venn1"/>
    <dgm:cxn modelId="{70D36340-7B39-B74F-9EC2-61C192DBC746}" type="presOf" srcId="{2B87E1A8-CD45-A74B-BCBB-507D72EDF368}" destId="{D08CAF63-68B5-4741-90A4-2F3BF7312218}" srcOrd="1" destOrd="0" presId="urn:microsoft.com/office/officeart/2005/8/layout/venn1"/>
    <dgm:cxn modelId="{83BFB955-9A38-0345-975D-C729D2334E0A}" type="presOf" srcId="{BD7B9716-E5BD-7B46-826A-89DB6D15423C}" destId="{66A99CCD-C678-8542-B4DC-7C1292200CD2}" srcOrd="0" destOrd="0" presId="urn:microsoft.com/office/officeart/2005/8/layout/venn1"/>
    <dgm:cxn modelId="{ED6494A9-9223-FA4C-A03C-3382796340AE}" type="presOf" srcId="{BD7B9716-E5BD-7B46-826A-89DB6D15423C}" destId="{7157E382-AB8B-F946-959B-070F67D214E9}" srcOrd="1" destOrd="0" presId="urn:microsoft.com/office/officeart/2005/8/layout/venn1"/>
    <dgm:cxn modelId="{BD7E85E4-048D-F147-B26D-1E8163AD5D86}" type="presOf" srcId="{2B87E1A8-CD45-A74B-BCBB-507D72EDF368}" destId="{1EDD0844-64BA-024B-85F1-CE5FA228DFB5}" srcOrd="0" destOrd="0" presId="urn:microsoft.com/office/officeart/2005/8/layout/venn1"/>
    <dgm:cxn modelId="{201B81E7-6B36-4642-B8AE-E3BBDA8E1DF5}" type="presOf" srcId="{298D5B1D-7A34-0B4A-96C1-49D35A3EC848}" destId="{70E02C94-6770-BD4D-AC82-BE38DC8CD569}" srcOrd="0" destOrd="0" presId="urn:microsoft.com/office/officeart/2005/8/layout/venn1"/>
    <dgm:cxn modelId="{9261EC57-5850-154A-9416-FCFFBFDE05A0}" type="presParOf" srcId="{70E02C94-6770-BD4D-AC82-BE38DC8CD569}" destId="{66A99CCD-C678-8542-B4DC-7C1292200CD2}" srcOrd="0" destOrd="0" presId="urn:microsoft.com/office/officeart/2005/8/layout/venn1"/>
    <dgm:cxn modelId="{B8FAD28F-59C1-124F-BC44-8FB5DF975DFB}" type="presParOf" srcId="{70E02C94-6770-BD4D-AC82-BE38DC8CD569}" destId="{7157E382-AB8B-F946-959B-070F67D214E9}" srcOrd="1" destOrd="0" presId="urn:microsoft.com/office/officeart/2005/8/layout/venn1"/>
    <dgm:cxn modelId="{FC66A858-20FB-394B-8609-8726246B4FD2}" type="presParOf" srcId="{70E02C94-6770-BD4D-AC82-BE38DC8CD569}" destId="{B49F8A35-917E-D544-9F06-98D47911B63C}" srcOrd="2" destOrd="0" presId="urn:microsoft.com/office/officeart/2005/8/layout/venn1"/>
    <dgm:cxn modelId="{D6E7DC38-E6DB-1E43-9279-3EBD362187B7}" type="presParOf" srcId="{70E02C94-6770-BD4D-AC82-BE38DC8CD569}" destId="{E684E699-3437-1648-A58F-45510D29C850}" srcOrd="3" destOrd="0" presId="urn:microsoft.com/office/officeart/2005/8/layout/venn1"/>
    <dgm:cxn modelId="{65495FC9-113A-DA4B-81ED-DB6CF775A9F9}" type="presParOf" srcId="{70E02C94-6770-BD4D-AC82-BE38DC8CD569}" destId="{1EDD0844-64BA-024B-85F1-CE5FA228DFB5}" srcOrd="4" destOrd="0" presId="urn:microsoft.com/office/officeart/2005/8/layout/venn1"/>
    <dgm:cxn modelId="{AE4FBC8F-E097-DD44-A950-64502F9DD08C}" type="presParOf" srcId="{70E02C94-6770-BD4D-AC82-BE38DC8CD569}" destId="{D08CAF63-68B5-4741-90A4-2F3BF7312218}" srcOrd="5" destOrd="0" presId="urn:microsoft.com/office/officeart/2005/8/layout/venn1"/>
  </dgm:cxnLst>
  <dgm:bg/>
  <dgm:whole>
    <a:ln w="31750">
      <a:solidFill>
        <a:schemeClr val="accent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99CCD-C678-8542-B4DC-7C1292200CD2}">
      <dsp:nvSpPr>
        <dsp:cNvPr id="0" name=""/>
        <dsp:cNvSpPr/>
      </dsp:nvSpPr>
      <dsp:spPr>
        <a:xfrm>
          <a:off x="1175687" y="45484"/>
          <a:ext cx="2183252" cy="21832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National 2" panose="020B0504030502020203" pitchFamily="34" charset="77"/>
            </a:rPr>
            <a:t>Machine Learning</a:t>
          </a:r>
        </a:p>
      </dsp:txBody>
      <dsp:txXfrm>
        <a:off x="1466788" y="427553"/>
        <a:ext cx="1601051" cy="982463"/>
      </dsp:txXfrm>
    </dsp:sp>
    <dsp:sp modelId="{B49F8A35-917E-D544-9F06-98D47911B63C}">
      <dsp:nvSpPr>
        <dsp:cNvPr id="0" name=""/>
        <dsp:cNvSpPr/>
      </dsp:nvSpPr>
      <dsp:spPr>
        <a:xfrm>
          <a:off x="1963478" y="1410017"/>
          <a:ext cx="2183252" cy="21832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National 2" panose="020B0504030502020203" pitchFamily="34" charset="77"/>
            </a:rPr>
            <a:t>Deep Learning</a:t>
          </a:r>
        </a:p>
      </dsp:txBody>
      <dsp:txXfrm>
        <a:off x="2631189" y="1974024"/>
        <a:ext cx="1309951" cy="1200788"/>
      </dsp:txXfrm>
    </dsp:sp>
    <dsp:sp modelId="{1EDD0844-64BA-024B-85F1-CE5FA228DFB5}">
      <dsp:nvSpPr>
        <dsp:cNvPr id="0" name=""/>
        <dsp:cNvSpPr/>
      </dsp:nvSpPr>
      <dsp:spPr>
        <a:xfrm>
          <a:off x="387897" y="1410017"/>
          <a:ext cx="2183252" cy="21832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National 2" panose="020B0504030502020203" pitchFamily="34" charset="77"/>
            </a:rPr>
            <a:t>Artificial </a:t>
          </a:r>
          <a:r>
            <a:rPr lang="en-US" sz="1900" b="0" i="0" kern="1200" dirty="0">
              <a:latin typeface="National 2 Medium" panose="020B0504030502020203" pitchFamily="34" charset="77"/>
            </a:rPr>
            <a:t>General</a:t>
          </a:r>
          <a:r>
            <a:rPr lang="en-US" sz="1900" kern="1200" dirty="0">
              <a:latin typeface="National 2" panose="020B0504030502020203" pitchFamily="34" charset="77"/>
            </a:rPr>
            <a:t> Intelligence</a:t>
          </a:r>
        </a:p>
      </dsp:txBody>
      <dsp:txXfrm>
        <a:off x="593487" y="1974024"/>
        <a:ext cx="1309951" cy="1200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3/4/2023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3/4/2023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Gentle Introduction to Machine Learning: Statistics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Gentle Introduction to Machine Learning: Statistics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9A1B8-1420-5E4C-DC50-A1562C460C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April 12, 2023</a:t>
            </a:r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0603B6-75F0-CBA3-99A8-E57D5E20E72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Activity: </a:t>
            </a:r>
          </a:p>
          <a:p>
            <a:r>
              <a:rPr lang="en-US" dirty="0"/>
              <a:t>Define “Statistics”</a:t>
            </a:r>
          </a:p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One definition </a:t>
            </a:r>
            <a:r>
              <a:rPr lang="en-US" dirty="0"/>
              <a:t>(Upton &amp; Cook, 2008):	</a:t>
            </a:r>
          </a:p>
          <a:p>
            <a:pPr marL="0" indent="0" algn="ctr">
              <a:buNone/>
            </a:pPr>
            <a:r>
              <a:rPr lang="en-US" dirty="0"/>
              <a:t>“The science of collecting, displaying, and </a:t>
            </a:r>
            <a:r>
              <a:rPr lang="en-US" dirty="0" err="1"/>
              <a:t>analysing</a:t>
            </a:r>
            <a:r>
              <a:rPr lang="en-US" dirty="0"/>
              <a:t> data.”</a:t>
            </a:r>
          </a:p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In Machine Learning:</a:t>
            </a:r>
          </a:p>
          <a:p>
            <a:pPr marL="0" indent="0" algn="ctr">
              <a:buNone/>
            </a:pPr>
            <a:r>
              <a:rPr lang="en-US" dirty="0">
                <a:latin typeface="National 2" panose="020B0504030502020203" pitchFamily="34" charset="77"/>
              </a:rPr>
              <a:t>“The way that algorithms perceive the world”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E4D8F1-A1C1-BC81-1FE3-D9C4E3F1F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Basics</a:t>
            </a:r>
            <a:br>
              <a:rPr lang="en-US" dirty="0"/>
            </a:br>
            <a:r>
              <a:rPr lang="en-US" dirty="0"/>
              <a:t>Intro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5DA0D-2C25-F080-294C-E180B3529F3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6FD0B-2469-A43C-A0F9-83C17B8092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923D4BF-069A-9077-104F-4639C0B33D0C}"/>
              </a:ext>
            </a:extLst>
          </p:cNvPr>
          <p:cNvSpPr/>
          <p:nvPr/>
        </p:nvSpPr>
        <p:spPr>
          <a:xfrm>
            <a:off x="2383047" y="5638800"/>
            <a:ext cx="7425906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3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A8C0A5-87F6-D0D9-200C-6CC5C0D1256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sides of the (fair) coin: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Descriptive Statistics</a:t>
            </a:r>
          </a:p>
          <a:p>
            <a:pPr marL="457200" indent="-457200"/>
            <a:r>
              <a:rPr lang="en-US" dirty="0"/>
              <a:t>Describing an apparent mess</a:t>
            </a:r>
          </a:p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Inferential Statistics</a:t>
            </a:r>
          </a:p>
          <a:p>
            <a:pPr marL="457200" indent="-457200"/>
            <a:r>
              <a:rPr lang="en-US" dirty="0">
                <a:latin typeface="National 2" panose="020B0504030502020203" pitchFamily="34" charset="77"/>
              </a:rPr>
              <a:t>Making predictions based on the mess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6CC14B-86B6-8F5D-EBCD-E41A5D75C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Basics</a:t>
            </a:r>
            <a:br>
              <a:rPr lang="en-US" dirty="0"/>
            </a:br>
            <a:r>
              <a:rPr lang="en-US" dirty="0"/>
              <a:t>Intro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5C77C9-92A5-1EE0-D8C0-A3097695B5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3BFC8-624E-8EB6-4E1E-2F72BDCBE5C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766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6EE773-817D-1FD6-0F3D-FD50CEBD2C9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Every machine learning model, ever: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1665AE-8B12-7DE8-7912-A0672A11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Basics</a:t>
            </a:r>
            <a:br>
              <a:rPr lang="en-US" dirty="0"/>
            </a:br>
            <a:r>
              <a:rPr lang="en-US" dirty="0"/>
              <a:t>Intro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A8E83-BAAB-1041-BBE8-54CD548C2B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94FF7-805B-422A-8487-76C1F85B25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8580E06-B536-C225-92F0-D7F449FA8363}"/>
              </a:ext>
            </a:extLst>
          </p:cNvPr>
          <p:cNvSpPr/>
          <p:nvPr/>
        </p:nvSpPr>
        <p:spPr>
          <a:xfrm>
            <a:off x="4966428" y="3429000"/>
            <a:ext cx="2286000" cy="2286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Mystery</a:t>
            </a:r>
            <a:br>
              <a:rPr lang="en-US" dirty="0"/>
            </a:br>
            <a:r>
              <a:rPr lang="en-US" dirty="0"/>
              <a:t> Box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ACEBAA-4612-1E04-4ADC-E19A1B0DA4B1}"/>
              </a:ext>
            </a:extLst>
          </p:cNvPr>
          <p:cNvCxnSpPr>
            <a:cxnSpLocks/>
          </p:cNvCxnSpPr>
          <p:nvPr/>
        </p:nvCxnSpPr>
        <p:spPr>
          <a:xfrm>
            <a:off x="3048000" y="4572000"/>
            <a:ext cx="1842228" cy="0"/>
          </a:xfrm>
          <a:prstGeom prst="straightConnector1">
            <a:avLst/>
          </a:prstGeom>
          <a:ln w="63500" cap="rnd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C19D8F-2800-B141-D4ED-27CB5880BDD0}"/>
              </a:ext>
            </a:extLst>
          </p:cNvPr>
          <p:cNvCxnSpPr>
            <a:cxnSpLocks/>
          </p:cNvCxnSpPr>
          <p:nvPr/>
        </p:nvCxnSpPr>
        <p:spPr>
          <a:xfrm>
            <a:off x="7315200" y="4572000"/>
            <a:ext cx="1842228" cy="0"/>
          </a:xfrm>
          <a:prstGeom prst="straightConnector1">
            <a:avLst/>
          </a:prstGeom>
          <a:ln w="63500" cap="rnd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DA3BD5-DF4D-07BC-8ED2-AEC23C81BB65}"/>
              </a:ext>
            </a:extLst>
          </p:cNvPr>
          <p:cNvSpPr txBox="1"/>
          <p:nvPr/>
        </p:nvSpPr>
        <p:spPr>
          <a:xfrm>
            <a:off x="8550537" y="1233226"/>
            <a:ext cx="2791149" cy="751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Descriptive Statistics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Inferential Statistics</a:t>
            </a:r>
          </a:p>
        </p:txBody>
      </p:sp>
      <p:sp>
        <p:nvSpPr>
          <p:cNvPr id="15" name="Line Callout 2 14">
            <a:extLst>
              <a:ext uri="{FF2B5EF4-FFF2-40B4-BE49-F238E27FC236}">
                <a16:creationId xmlns:a16="http://schemas.microsoft.com/office/drawing/2014/main" id="{CAECCA59-CBAE-E4FA-1525-6C48AB12AB3D}"/>
              </a:ext>
            </a:extLst>
          </p:cNvPr>
          <p:cNvSpPr/>
          <p:nvPr/>
        </p:nvSpPr>
        <p:spPr>
          <a:xfrm flipH="1">
            <a:off x="762000" y="3747409"/>
            <a:ext cx="2133600" cy="457200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Descriptive Statistics</a:t>
            </a:r>
          </a:p>
        </p:txBody>
      </p:sp>
      <p:sp>
        <p:nvSpPr>
          <p:cNvPr id="16" name="Line Callout 2 15">
            <a:extLst>
              <a:ext uri="{FF2B5EF4-FFF2-40B4-BE49-F238E27FC236}">
                <a16:creationId xmlns:a16="http://schemas.microsoft.com/office/drawing/2014/main" id="{DEC08555-2B78-91EB-B2E9-583DD5132C47}"/>
              </a:ext>
            </a:extLst>
          </p:cNvPr>
          <p:cNvSpPr/>
          <p:nvPr/>
        </p:nvSpPr>
        <p:spPr>
          <a:xfrm flipH="1">
            <a:off x="2286000" y="2962411"/>
            <a:ext cx="2133600" cy="457200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Descriptive Statistics</a:t>
            </a:r>
          </a:p>
        </p:txBody>
      </p:sp>
      <p:sp>
        <p:nvSpPr>
          <p:cNvPr id="17" name="Line Callout 2 16">
            <a:extLst>
              <a:ext uri="{FF2B5EF4-FFF2-40B4-BE49-F238E27FC236}">
                <a16:creationId xmlns:a16="http://schemas.microsoft.com/office/drawing/2014/main" id="{1EC81468-8964-7B58-EF2C-484A14249158}"/>
              </a:ext>
            </a:extLst>
          </p:cNvPr>
          <p:cNvSpPr/>
          <p:nvPr/>
        </p:nvSpPr>
        <p:spPr>
          <a:xfrm>
            <a:off x="7772400" y="2962411"/>
            <a:ext cx="2133600" cy="457200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Inferential Statistics</a:t>
            </a:r>
          </a:p>
        </p:txBody>
      </p:sp>
      <p:sp>
        <p:nvSpPr>
          <p:cNvPr id="18" name="Line Callout 2 17">
            <a:extLst>
              <a:ext uri="{FF2B5EF4-FFF2-40B4-BE49-F238E27FC236}">
                <a16:creationId xmlns:a16="http://schemas.microsoft.com/office/drawing/2014/main" id="{F8ADF7BB-3871-D817-149A-740518CE650A}"/>
              </a:ext>
            </a:extLst>
          </p:cNvPr>
          <p:cNvSpPr/>
          <p:nvPr/>
        </p:nvSpPr>
        <p:spPr>
          <a:xfrm>
            <a:off x="9208086" y="3747409"/>
            <a:ext cx="2133600" cy="457200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Inferential Statistics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EA44EC-F4CE-E724-2873-D4AFA546FFA3}"/>
              </a:ext>
            </a:extLst>
          </p:cNvPr>
          <p:cNvSpPr txBox="1"/>
          <p:nvPr/>
        </p:nvSpPr>
        <p:spPr>
          <a:xfrm>
            <a:off x="1447800" y="4365827"/>
            <a:ext cx="1451038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" panose="020B0504030502020203" pitchFamily="34" charset="77"/>
              </a:rPr>
              <a:t>Input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8EC550-C7F2-7F59-6891-1D8C3D4B3F00}"/>
              </a:ext>
            </a:extLst>
          </p:cNvPr>
          <p:cNvSpPr txBox="1"/>
          <p:nvPr/>
        </p:nvSpPr>
        <p:spPr>
          <a:xfrm>
            <a:off x="9309985" y="4365827"/>
            <a:ext cx="1670650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" panose="020B0504030502020203" pitchFamily="34" charset="77"/>
              </a:rPr>
              <a:t>Output data</a:t>
            </a:r>
          </a:p>
        </p:txBody>
      </p:sp>
    </p:spTree>
    <p:extLst>
      <p:ext uri="{BB962C8B-B14F-4D97-AF65-F5344CB8AC3E}">
        <p14:creationId xmlns:p14="http://schemas.microsoft.com/office/powerpoint/2010/main" val="308273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288A6B-932A-EC6B-6902-3B5BF5F5896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Activity:</a:t>
            </a:r>
          </a:p>
          <a:p>
            <a:pPr marL="0" indent="0">
              <a:buNone/>
            </a:pPr>
            <a:r>
              <a:rPr lang="en-US" dirty="0"/>
              <a:t>We want to statistically describe the population of people at Dartmouth to a machine learning model.</a:t>
            </a:r>
          </a:p>
          <a:p>
            <a:pPr marL="457200" indent="-457200"/>
            <a:r>
              <a:rPr lang="en-US" dirty="0"/>
              <a:t>Pair up and identify some variables that might help us do that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32F072-6E27-4843-A799-AF3DE0A4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Descriptive Statistics</a:t>
            </a:r>
            <a:br>
              <a:rPr lang="en-US" dirty="0"/>
            </a:br>
            <a:r>
              <a:rPr lang="en-US" dirty="0"/>
              <a:t>Types of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4EAD2C-54F6-6C0B-8AB1-D32E31128C2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37718-E1E9-7DF8-6232-C42D734D14D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142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0AF94D-9E48-53B5-D7E5-541E632FDAE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Categorical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Numerical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77F884-6A4A-F5BD-7A72-9D821066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Descriptive Statistics</a:t>
            </a:r>
            <a:br>
              <a:rPr lang="en-US" dirty="0"/>
            </a:br>
            <a:r>
              <a:rPr lang="en-US" dirty="0"/>
              <a:t>Types of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D5D68-5CAC-215F-7915-348891280F3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1A570E-BC2C-1576-A38F-CF68F068FE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796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0BDA2A-5C3F-C500-E893-236D827AC0E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Percentile</a:t>
            </a:r>
          </a:p>
          <a:p>
            <a:endParaRPr lang="en-US" dirty="0"/>
          </a:p>
          <a:p>
            <a:r>
              <a:rPr lang="en-US" dirty="0"/>
              <a:t>Measures of Central Tendency</a:t>
            </a:r>
          </a:p>
          <a:p>
            <a:endParaRPr lang="en-US" dirty="0"/>
          </a:p>
          <a:p>
            <a:r>
              <a:rPr lang="en-US" dirty="0"/>
              <a:t>Measures </a:t>
            </a:r>
            <a:r>
              <a:rPr lang="en-US"/>
              <a:t>of Variability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DAAD46-41C7-2AFE-D105-33F67EF66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Descriptive Statistics</a:t>
            </a:r>
            <a:br>
              <a:rPr lang="en-US" dirty="0"/>
            </a:br>
            <a:r>
              <a:rPr lang="en-US" dirty="0"/>
              <a:t>Summarizing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90E52-EA2F-E497-787B-64F348EE86C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3D30A-44E4-9238-DAE2-029D3CD84DF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34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BAD4A2-1AAC-99FC-DC9F-564A9B10356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CC4C7A-A712-1EFE-3389-1601AC9E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C1E4E-A5FA-04AB-3E92-59D0BB22A7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D3F6E-6A3A-D0B9-C7F6-CEF5D01430C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597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606215-910F-73DB-224D-60EEF77F96E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Upton, G., &amp; Cook, I. (2008). </a:t>
            </a:r>
            <a:r>
              <a:rPr lang="en-US" i="1" dirty="0"/>
              <a:t>A dictionary of statistics</a:t>
            </a:r>
            <a:r>
              <a:rPr lang="en-US" dirty="0"/>
              <a:t>. Oxford University Press. DOI: 10.1093/</a:t>
            </a:r>
            <a:r>
              <a:rPr lang="en-US" dirty="0" err="1"/>
              <a:t>acref</a:t>
            </a:r>
            <a:r>
              <a:rPr lang="en-US" dirty="0"/>
              <a:t>/9780199541454.001.000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8EF9BF-73F0-4A95-2839-CF0DEC25F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7D55F-C489-838E-FE8E-6AC1DFC3A4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8123B-F02C-49C9-73C0-AE3D3E52DD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451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1510" y="2590800"/>
            <a:ext cx="10896586" cy="838200"/>
          </a:xfrm>
        </p:spPr>
        <p:txBody>
          <a:bodyPr>
            <a:noAutofit/>
          </a:bodyPr>
          <a:lstStyle/>
          <a:p>
            <a:r>
              <a:rPr lang="en-AU" sz="4400" dirty="0">
                <a:latin typeface="National 2" panose="020B0504030502020203" pitchFamily="34" charset="77"/>
              </a:rPr>
              <a:t>Gentle Introduction to Machine Learning:</a:t>
            </a:r>
            <a:br>
              <a:rPr lang="en-AU" sz="4400" dirty="0"/>
            </a:br>
            <a:r>
              <a:rPr lang="en-AU" sz="4400" dirty="0"/>
              <a:t>Statistics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59010" y="4915540"/>
            <a:ext cx="8176156" cy="15191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3200" dirty="0"/>
              <a:t>Simon Stone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Research Data 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Dartmouth College</a:t>
            </a:r>
            <a:endParaRPr lang="en-AU" sz="3200" i="1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E1542F83-1431-A4F1-BAE7-7C73FFADD24E}"/>
              </a:ext>
            </a:extLst>
          </p:cNvPr>
          <p:cNvSpPr txBox="1">
            <a:spLocks/>
          </p:cNvSpPr>
          <p:nvPr/>
        </p:nvSpPr>
        <p:spPr>
          <a:xfrm>
            <a:off x="359010" y="4038600"/>
            <a:ext cx="10461390" cy="1219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None/>
              <a:defRPr sz="4079" b="0" i="0" kern="1200">
                <a:solidFill>
                  <a:schemeClr val="bg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sz="1406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40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 Reproducible Research Workshop</a:t>
            </a:r>
          </a:p>
        </p:txBody>
      </p:sp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A3644AC0-49F1-6100-6FE1-457D4E0C6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433" y="4724400"/>
            <a:ext cx="2219325" cy="22193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E419-3E1C-288D-5C6F-4343FE7E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4DC8A-0A27-2675-9207-971BBB80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Gentle Introduction to Machine Learning: Statistics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8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DD89B0-BE2F-C1D6-B084-9A89548D629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National 2" panose="020B0504030502020203" pitchFamily="34" charset="77"/>
              </a:rPr>
              <a:t>Joint venture of </a:t>
            </a:r>
            <a:r>
              <a:rPr lang="en-US" sz="1800" u="none" strike="noStrike" dirty="0">
                <a:effectLst/>
                <a:latin typeface="National 2 Medium" panose="020B0504030502020203" pitchFamily="34" charset="77"/>
              </a:rPr>
              <a:t>Research Computing @ ITC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and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latin typeface="National 2 Medium" panose="020B0504030502020203" pitchFamily="34" charset="77"/>
              </a:rPr>
              <a:t>Research Data Services @ Library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Consult with </a:t>
            </a:r>
            <a:r>
              <a:rPr lang="en-US" sz="1800" dirty="0">
                <a:latin typeface="National 2 Medium" panose="020B0504030502020203" pitchFamily="34" charset="77"/>
              </a:rPr>
              <a:t>experts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on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research data management,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data visualization,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biomedical research support,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spatial data and GIS,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high performance and research computing,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statistical analysis, </a:t>
            </a:r>
            <a:endParaRPr lang="en-US" sz="1400" dirty="0">
              <a:latin typeface="National 2" panose="020B0504030502020203" pitchFamily="34" charset="77"/>
            </a:endParaRP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economics and social sciences data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National 2 Medium" panose="020B0504030502020203" pitchFamily="34" charset="77"/>
              </a:rPr>
              <a:t>Meet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the people on campus that support your reproducible research lifecycle 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National 2 Medium" panose="020B0504030502020203" pitchFamily="34" charset="77"/>
              </a:rPr>
              <a:t>Engage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in community discussions to learn from other researchers on campus 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Attend a workshop to </a:t>
            </a:r>
            <a:r>
              <a:rPr lang="en-US" sz="1800" dirty="0">
                <a:latin typeface="National 2 Medium" panose="020B0504030502020203" pitchFamily="34" charset="77"/>
              </a:rPr>
              <a:t>learn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practical tools and tips</a:t>
            </a:r>
          </a:p>
          <a:p>
            <a:pPr marL="457200" indent="-457200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3EFAAFE-F299-CB01-B265-4390886E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Reproducible Research Group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A4C2E-4DDD-7236-8DAA-2512FC40C0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07D80-341E-529D-1DC0-0DD6E6F69F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9471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7A48A0D-ACDA-1B72-26D2-CA576390F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6425" y="2365635"/>
            <a:ext cx="3657603" cy="41273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Research Data Management</a:t>
            </a:r>
          </a:p>
          <a:p>
            <a:pPr marL="0" indent="0">
              <a:buNone/>
            </a:pPr>
            <a:r>
              <a:rPr lang="en-US" dirty="0"/>
              <a:t>Data Management Plans (DMPs) for sponsored projects</a:t>
            </a:r>
          </a:p>
          <a:p>
            <a:pPr marL="0" indent="0">
              <a:buNone/>
            </a:pPr>
            <a:r>
              <a:rPr lang="en-US" dirty="0"/>
              <a:t>Finding and using 3rd party data</a:t>
            </a:r>
          </a:p>
          <a:p>
            <a:pPr marL="0" indent="0">
              <a:buNone/>
            </a:pPr>
            <a:r>
              <a:rPr lang="en-US" dirty="0"/>
              <a:t>Collection and cleaning of data</a:t>
            </a:r>
          </a:p>
          <a:p>
            <a:pPr marL="0" indent="0">
              <a:buNone/>
            </a:pPr>
            <a:r>
              <a:rPr lang="en-US" dirty="0"/>
              <a:t>Organization and documentation</a:t>
            </a:r>
          </a:p>
          <a:p>
            <a:pPr marL="0" indent="0">
              <a:buNone/>
            </a:pPr>
            <a:r>
              <a:rPr lang="en-US" dirty="0"/>
              <a:t>Publishing and Repositories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255FF06-2CB5-C4D0-4260-EA6C29511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597" y="2365635"/>
            <a:ext cx="3657603" cy="4127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Computational Scholarship</a:t>
            </a:r>
          </a:p>
          <a:p>
            <a:pPr marL="0" indent="0">
              <a:buNone/>
            </a:pPr>
            <a:r>
              <a:rPr lang="en-US" dirty="0"/>
              <a:t>Computational project planning </a:t>
            </a:r>
          </a:p>
          <a:p>
            <a:pPr marL="0" indent="0">
              <a:buNone/>
            </a:pPr>
            <a:r>
              <a:rPr lang="en-US" dirty="0"/>
              <a:t>Collections as Data</a:t>
            </a:r>
          </a:p>
          <a:p>
            <a:pPr marL="0" indent="0">
              <a:buNone/>
            </a:pPr>
            <a:r>
              <a:rPr lang="en-US" dirty="0"/>
              <a:t>Storytelling with data and visualizations</a:t>
            </a:r>
          </a:p>
          <a:p>
            <a:pPr marL="0" indent="0">
              <a:buNone/>
            </a:pPr>
            <a:r>
              <a:rPr lang="en-US" dirty="0"/>
              <a:t>Text and data mining</a:t>
            </a:r>
          </a:p>
          <a:p>
            <a:pPr marL="0" indent="0">
              <a:buNone/>
            </a:pPr>
            <a:r>
              <a:rPr lang="en-US" dirty="0"/>
              <a:t>Digital Humanities support</a:t>
            </a:r>
          </a:p>
          <a:p>
            <a:pPr marL="0" indent="0">
              <a:buNone/>
            </a:pPr>
            <a:r>
              <a:rPr lang="en-US" dirty="0"/>
              <a:t>Computational Pedagogy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A868607-AE9B-8ED1-AC68-AFCE637B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About Research Data Services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862A9-3E02-EE6F-A862-F5B23FD02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B0BB9-449D-E0B4-274F-AC088AEBD8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5368F4C-049B-235F-BE13-1E8BA5F439A8}"/>
              </a:ext>
            </a:extLst>
          </p:cNvPr>
          <p:cNvSpPr txBox="1">
            <a:spLocks/>
          </p:cNvSpPr>
          <p:nvPr/>
        </p:nvSpPr>
        <p:spPr>
          <a:xfrm>
            <a:off x="4283011" y="2365635"/>
            <a:ext cx="3657603" cy="41273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baseline="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lang="en-US" sz="1406" b="0" i="0" kern="1200" baseline="0" dirty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26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Data Analysis/Visualization</a:t>
            </a:r>
          </a:p>
          <a:p>
            <a:pPr marL="0" indent="0">
              <a:buNone/>
            </a:pPr>
            <a:r>
              <a:rPr lang="en-US" dirty="0"/>
              <a:t>Textual, numeric, spatial data</a:t>
            </a:r>
          </a:p>
          <a:p>
            <a:pPr marL="0" indent="0">
              <a:buNone/>
            </a:pPr>
            <a:r>
              <a:rPr lang="en-US" dirty="0"/>
              <a:t>Reproducible research workflows</a:t>
            </a:r>
          </a:p>
          <a:p>
            <a:pPr marL="0" indent="0">
              <a:buNone/>
            </a:pPr>
            <a:r>
              <a:rPr lang="en-US" dirty="0"/>
              <a:t>Scripting in R: </a:t>
            </a:r>
            <a:r>
              <a:rPr lang="en-US" dirty="0" err="1"/>
              <a:t>tidyverse</a:t>
            </a:r>
            <a:r>
              <a:rPr lang="en-US" dirty="0"/>
              <a:t> core package (i.e. </a:t>
            </a:r>
            <a:r>
              <a:rPr lang="en-US" dirty="0" err="1"/>
              <a:t>ggplot</a:t>
            </a:r>
            <a:r>
              <a:rPr lang="en-US" dirty="0"/>
              <a:t>, </a:t>
            </a:r>
            <a:r>
              <a:rPr lang="en-US" dirty="0" err="1"/>
              <a:t>dplyr</a:t>
            </a:r>
            <a:r>
              <a:rPr lang="en-US" dirty="0"/>
              <a:t>, </a:t>
            </a:r>
            <a:r>
              <a:rPr lang="en-US" dirty="0" err="1"/>
              <a:t>tydr</a:t>
            </a:r>
            <a:r>
              <a:rPr lang="en-US" dirty="0"/>
              <a:t>, </a:t>
            </a:r>
            <a:r>
              <a:rPr lang="en-US" dirty="0" err="1"/>
              <a:t>tibble</a:t>
            </a:r>
            <a:r>
              <a:rPr lang="en-US" dirty="0"/>
              <a:t>, etc.)</a:t>
            </a:r>
          </a:p>
          <a:p>
            <a:pPr marL="0" indent="0">
              <a:buNone/>
            </a:pPr>
            <a:r>
              <a:rPr lang="en-US" dirty="0"/>
              <a:t>Scripting in Python: NumPy, SciPy, Pandas, Scikit-learn, Matplotlib, Seaborn, (OpenCV, </a:t>
            </a:r>
            <a:r>
              <a:rPr lang="en-US" dirty="0" err="1"/>
              <a:t>PyTorch</a:t>
            </a:r>
            <a:r>
              <a:rPr lang="en-US" dirty="0"/>
              <a:t>, TensorFlow, Tesseract, NLTK, etc.)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47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/>
      <p:bldP spid="12" grpId="0" uiExpand="1" build="allAtOnce"/>
      <p:bldP spid="13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954B20-8DF3-F4C6-644C-14333118987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04800" y="2365638"/>
            <a:ext cx="11546007" cy="41273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ResearchDataHelp@groups.dartmouth.edu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C74EF21-FA60-699E-0393-2EE10F65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Work with us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761E8-EEE8-3606-A0FF-A4A0D04A1A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89BAE-3F21-8CCD-7FF7-215325C714D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2C0BBD2-2B45-CCAD-16C4-7806E1B5E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013637"/>
              </p:ext>
            </p:extLst>
          </p:nvPr>
        </p:nvGraphicFramePr>
        <p:xfrm>
          <a:off x="2032000" y="3691529"/>
          <a:ext cx="8128000" cy="1726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623014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5708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Jeremy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Mikecz</a:t>
                      </a:r>
                      <a:endParaRPr lang="en-US" b="0" i="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  <a:endParaRPr lang="en-US" b="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jeremy.m.mikecz@dartmouth.edu</a:t>
                      </a:r>
                      <a:endParaRPr lang="en-US" b="0" u="none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dartgo.org/jeremyappts </a:t>
                      </a:r>
                      <a:endParaRPr lang="en-US" u="none" dirty="0">
                        <a:solidFill>
                          <a:schemeClr val="accent1"/>
                        </a:solidFill>
                        <a:latin typeface="National 2" panose="020B0504030502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Simon Stone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simon.stone@dartmouth.edu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</a:t>
                      </a: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meetwithsimon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151502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Lora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Leligdon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Head of Research Data Services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lora.c.leligdon@dartmouth.edu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dartgo.org/lora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812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170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2A1640-A7A3-344E-2AF4-7ED0502D582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9" y="2365639"/>
            <a:ext cx="6612692" cy="2282562"/>
          </a:xfrm>
          <a:custGeom>
            <a:avLst/>
            <a:gdLst>
              <a:gd name="connsiteX0" fmla="*/ 0 w 6612692"/>
              <a:gd name="connsiteY0" fmla="*/ 0 h 2282562"/>
              <a:gd name="connsiteX1" fmla="*/ 6612692 w 6612692"/>
              <a:gd name="connsiteY1" fmla="*/ 0 h 2282562"/>
              <a:gd name="connsiteX2" fmla="*/ 6612692 w 6612692"/>
              <a:gd name="connsiteY2" fmla="*/ 2282562 h 2282562"/>
              <a:gd name="connsiteX3" fmla="*/ 0 w 6612692"/>
              <a:gd name="connsiteY3" fmla="*/ 2282562 h 2282562"/>
              <a:gd name="connsiteX4" fmla="*/ 0 w 6612692"/>
              <a:gd name="connsiteY4" fmla="*/ 0 h 228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12692" h="2282562" fill="none" extrusionOk="0">
                <a:moveTo>
                  <a:pt x="0" y="0"/>
                </a:moveTo>
                <a:cubicBezTo>
                  <a:pt x="3155384" y="-49533"/>
                  <a:pt x="5154106" y="-14809"/>
                  <a:pt x="6612692" y="0"/>
                </a:cubicBezTo>
                <a:cubicBezTo>
                  <a:pt x="6700331" y="479661"/>
                  <a:pt x="6540013" y="1904516"/>
                  <a:pt x="6612692" y="2282562"/>
                </a:cubicBezTo>
                <a:cubicBezTo>
                  <a:pt x="4454178" y="2234331"/>
                  <a:pt x="2294571" y="2367017"/>
                  <a:pt x="0" y="2282562"/>
                </a:cubicBezTo>
                <a:cubicBezTo>
                  <a:pt x="-38581" y="1372339"/>
                  <a:pt x="63341" y="728802"/>
                  <a:pt x="0" y="0"/>
                </a:cubicBezTo>
                <a:close/>
              </a:path>
              <a:path w="6612692" h="2282562" stroke="0" extrusionOk="0">
                <a:moveTo>
                  <a:pt x="0" y="0"/>
                </a:moveTo>
                <a:cubicBezTo>
                  <a:pt x="2747175" y="118645"/>
                  <a:pt x="3577043" y="116012"/>
                  <a:pt x="6612692" y="0"/>
                </a:cubicBezTo>
                <a:cubicBezTo>
                  <a:pt x="6479810" y="1066427"/>
                  <a:pt x="6697643" y="1849395"/>
                  <a:pt x="6612692" y="2282562"/>
                </a:cubicBezTo>
                <a:cubicBezTo>
                  <a:pt x="5380914" y="2417162"/>
                  <a:pt x="1980742" y="2125366"/>
                  <a:pt x="0" y="2282562"/>
                </a:cubicBezTo>
                <a:cubicBezTo>
                  <a:pt x="-20187" y="1647862"/>
                  <a:pt x="-152480" y="876516"/>
                  <a:pt x="0" y="0"/>
                </a:cubicBezTo>
                <a:close/>
              </a:path>
            </a:pathLst>
          </a:custGeom>
          <a:ln w="1905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Curved/>
                  </ask:type>
                </ask:lineSketchStyleProps>
              </a:ext>
            </a:extLst>
          </a:ln>
        </p:spPr>
        <p:txBody>
          <a:bodyPr lIns="91440" tIns="91440" rIns="91440"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National 2" panose="020B0504030502020203" pitchFamily="34" charset="77"/>
              </a:rPr>
              <a:t>Machine Learning is ”the field of study that gives computers the ability to learn without explicitly being programmed.”</a:t>
            </a:r>
          </a:p>
          <a:p>
            <a:pPr marL="0" indent="0" algn="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- Arthur Samuel, 1959 (paraphrased)</a:t>
            </a:r>
          </a:p>
          <a:p>
            <a:pPr marL="0" indent="0">
              <a:buNone/>
            </a:pPr>
            <a:endParaRPr lang="en-US" dirty="0">
              <a:latin typeface="National 2" panose="020B0504030502020203" pitchFamily="34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C7B036-D3DF-0EC6-ABB5-1EA79C208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Gentle Introduction to Machine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66B6C-77CC-B8E7-C5AE-52D0AE73B1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DE890-7DF5-D0C0-B7E0-B4EA54465AC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430ADB8-BC1D-5DBD-05B1-0B3923348C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6916814"/>
              </p:ext>
            </p:extLst>
          </p:nvPr>
        </p:nvGraphicFramePr>
        <p:xfrm>
          <a:off x="7162800" y="2514600"/>
          <a:ext cx="4534628" cy="3638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E3A46EC-9B23-B309-D2FF-E6C2E45B8F70}"/>
              </a:ext>
            </a:extLst>
          </p:cNvPr>
          <p:cNvSpPr txBox="1"/>
          <p:nvPr/>
        </p:nvSpPr>
        <p:spPr>
          <a:xfrm>
            <a:off x="321509" y="5220029"/>
            <a:ext cx="66126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National 2" panose="020B0504030502020203" pitchFamily="34" charset="77"/>
              </a:rPr>
              <a:t>Machine Learning is what we should call (the current) Artificial Intelligence!</a:t>
            </a:r>
          </a:p>
        </p:txBody>
      </p:sp>
    </p:spTree>
    <p:extLst>
      <p:ext uri="{BB962C8B-B14F-4D97-AF65-F5344CB8AC3E}">
        <p14:creationId xmlns:p14="http://schemas.microsoft.com/office/powerpoint/2010/main" val="37517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2034903-5C86-1D2F-DCDE-B573A27774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6217" y="2365635"/>
            <a:ext cx="5635625" cy="2756820"/>
          </a:xfrm>
          <a:effectLst>
            <a:glow rad="101600">
              <a:schemeClr val="accent6">
                <a:lumMod val="75000"/>
                <a:alpha val="40000"/>
              </a:schemeClr>
            </a:glo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059D19-5F33-51D9-0D18-8F801EF17F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Machine Learning is everywhere</a:t>
            </a:r>
          </a:p>
          <a:p>
            <a:r>
              <a:rPr lang="en-US" sz="2800" dirty="0"/>
              <a:t>We are interacting with it every day</a:t>
            </a:r>
          </a:p>
          <a:p>
            <a:r>
              <a:rPr lang="en-US" sz="2800" dirty="0"/>
              <a:t>But how much do most of us know about our new algorithmic overlords?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E6F877-1B0C-F91F-82E2-BF6141995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Gentle Introduction to Machine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1444BA-0331-C51A-40B0-AAF6B71CC3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3917E-AAFF-0D17-CC5A-5BEF6ACF0D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466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C04D6E-20D1-217F-70B2-F86F16D7C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1506" y="2365635"/>
            <a:ext cx="11543553" cy="4127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National 2 Medium" panose="020B0504030502020203" pitchFamily="34" charset="77"/>
              </a:rPr>
              <a:t>Aim of this series:</a:t>
            </a:r>
          </a:p>
          <a:p>
            <a:r>
              <a:rPr lang="en-US" sz="2400" dirty="0"/>
              <a:t>Demystify the field a bit and give context to the buzzwords</a:t>
            </a:r>
          </a:p>
          <a:p>
            <a:r>
              <a:rPr lang="en-US" sz="2400" dirty="0"/>
              <a:t>A working mental model how machine learning algorithms </a:t>
            </a:r>
            <a:r>
              <a:rPr lang="en-US" sz="2400" strike="sngStrike" dirty="0"/>
              <a:t>think</a:t>
            </a:r>
            <a:r>
              <a:rPr lang="en-US" sz="2400" dirty="0"/>
              <a:t> operate</a:t>
            </a:r>
          </a:p>
          <a:p>
            <a:r>
              <a:rPr lang="en-US" sz="2400" dirty="0"/>
              <a:t>To provide enough knowledge to think critically about “A.I.”</a:t>
            </a:r>
          </a:p>
          <a:p>
            <a:r>
              <a:rPr lang="en-US" sz="2400" dirty="0"/>
              <a:t>To inspire you to go use machine learning in your work and personal life</a:t>
            </a:r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27EBEC-D73E-630B-C71A-9AE0EE887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Gentle Introduction to Machine Learning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AA8BC-EB63-A4CE-C8B6-7FDDF46047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009A4-C072-2F61-80E4-EF21751975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9945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A8FCE3-03A9-11BF-A399-5456CC57951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r>
              <a:rPr lang="en-US" dirty="0">
                <a:latin typeface="National 2 Medium" panose="020B0504030502020203" pitchFamily="34" charset="77"/>
              </a:rPr>
              <a:t>Statistics</a:t>
            </a:r>
          </a:p>
          <a:p>
            <a:pPr lvl="1"/>
            <a:r>
              <a:rPr lang="en-US" dirty="0"/>
              <a:t>A brief survey of the fundamentals for Machine Learning</a:t>
            </a:r>
          </a:p>
          <a:p>
            <a:r>
              <a:rPr lang="en-US" dirty="0">
                <a:latin typeface="National 2 Medium" panose="020B0504030502020203" pitchFamily="34" charset="77"/>
              </a:rPr>
              <a:t>Regression</a:t>
            </a:r>
            <a:r>
              <a:rPr lang="en-US" dirty="0"/>
              <a:t> (April 25)</a:t>
            </a:r>
          </a:p>
          <a:p>
            <a:pPr lvl="1"/>
            <a:r>
              <a:rPr lang="en-US" dirty="0"/>
              <a:t>How can an algorithm find relationships between two variables?</a:t>
            </a:r>
          </a:p>
          <a:p>
            <a:r>
              <a:rPr lang="en-US" dirty="0">
                <a:latin typeface="National 2 Medium" panose="020B0504030502020203" pitchFamily="34" charset="77"/>
              </a:rPr>
              <a:t>Classification</a:t>
            </a:r>
            <a:r>
              <a:rPr lang="en-US" dirty="0"/>
              <a:t> (May 9)</a:t>
            </a:r>
          </a:p>
          <a:p>
            <a:pPr lvl="1"/>
            <a:r>
              <a:rPr lang="en-US" dirty="0"/>
              <a:t>How can an algorithm put a label on a real-world object?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C5469A-57DC-4AF1-68E7-E63F2F6B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Gentle Introduction to Machine Learning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0E4D2-6779-FEBE-AB2A-B9409B1F0C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2F2AE-5F5A-0AC4-AB9D-B93231B42C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809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1774</TotalTime>
  <Words>802</Words>
  <Application>Microsoft Macintosh PowerPoint</Application>
  <PresentationFormat>Widescreen</PresentationFormat>
  <Paragraphs>150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National 2</vt:lpstr>
      <vt:lpstr>National 2 Medium</vt:lpstr>
      <vt:lpstr>Dartmouth</vt:lpstr>
      <vt:lpstr>PowerPoint Presentation</vt:lpstr>
      <vt:lpstr>Gentle Introduction to Machine Learning: Statistics</vt:lpstr>
      <vt:lpstr>About the Reproducible Research Group</vt:lpstr>
      <vt:lpstr>About Research Data Services</vt:lpstr>
      <vt:lpstr>Work with us</vt:lpstr>
      <vt:lpstr>Gentle Introduction to Machine Learning</vt:lpstr>
      <vt:lpstr>Gentle Introduction to Machine Learning</vt:lpstr>
      <vt:lpstr>Gentle Introduction to Machine Learning</vt:lpstr>
      <vt:lpstr>Gentle Introduction to Machine Learning</vt:lpstr>
      <vt:lpstr>Basics Intro</vt:lpstr>
      <vt:lpstr>Basics Intro</vt:lpstr>
      <vt:lpstr>Basics Intro</vt:lpstr>
      <vt:lpstr>Descriptive Statistics Types of data</vt:lpstr>
      <vt:lpstr>Descriptive Statistics Types of data</vt:lpstr>
      <vt:lpstr>Descriptive Statistics Summarizing data</vt:lpstr>
      <vt:lpstr>PowerPoint Presentation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Simon Stone</dc:creator>
  <cp:keywords/>
  <dc:description/>
  <cp:lastModifiedBy>Simon Stone</cp:lastModifiedBy>
  <cp:revision>219</cp:revision>
  <cp:lastPrinted>2018-02-22T17:02:12Z</cp:lastPrinted>
  <dcterms:created xsi:type="dcterms:W3CDTF">2022-10-13T16:56:26Z</dcterms:created>
  <dcterms:modified xsi:type="dcterms:W3CDTF">2023-04-03T20:50:26Z</dcterms:modified>
  <cp:category/>
</cp:coreProperties>
</file>