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5" r:id="rId2"/>
    <p:sldId id="284" r:id="rId3"/>
    <p:sldId id="302" r:id="rId4"/>
    <p:sldId id="300" r:id="rId5"/>
    <p:sldId id="301" r:id="rId6"/>
    <p:sldId id="303" r:id="rId7"/>
    <p:sldId id="298" r:id="rId8"/>
    <p:sldId id="299" r:id="rId9"/>
    <p:sldId id="296" r:id="rId10"/>
    <p:sldId id="306" r:id="rId11"/>
    <p:sldId id="307" r:id="rId12"/>
    <p:sldId id="308" r:id="rId13"/>
    <p:sldId id="312" r:id="rId14"/>
    <p:sldId id="313" r:id="rId15"/>
    <p:sldId id="314" r:id="rId16"/>
    <p:sldId id="315" r:id="rId17"/>
    <p:sldId id="316" r:id="rId18"/>
    <p:sldId id="317" r:id="rId19"/>
    <p:sldId id="309" r:id="rId20"/>
    <p:sldId id="319" r:id="rId21"/>
    <p:sldId id="318" r:id="rId22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298"/>
            <p14:sldId id="299"/>
            <p14:sldId id="296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09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>
        <p:scale>
          <a:sx n="182" d="100"/>
          <a:sy n="182" d="100"/>
        </p:scale>
        <p:origin x="160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14/9/2023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14/9/2023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org/licenses/bsd-license.php" TargetMode="External"/><Relationship Id="rId2" Type="http://schemas.openxmlformats.org/officeDocument/2006/relationships/hyperlink" Target="https://www.theatlantic.com/science/archive/2018/04/the-scientific-paper-is-obsolete/556676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-beginner-guide.readthedocs.io/en/latest/what_is_jupyter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pyter.org/tr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jupyter/jupyter/wiki/Jupyter-kerne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pyter.org/try" TargetMode="External"/><Relationship Id="rId4" Type="http://schemas.openxmlformats.org/officeDocument/2006/relationships/hyperlink" Target="https://jupyter-notebook-beginner-guide.readthedocs.io/en/latest/what_is_jupyt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pyterlab.readthedocs.io/en/lates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atascience/jupyter-notebooks" TargetMode="External"/><Relationship Id="rId2" Type="http://schemas.openxmlformats.org/officeDocument/2006/relationships/hyperlink" Target="https://www.jetbrains.com/help/pycharm/jupyter-notebook-sup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datascience/jupyter-notebooks" TargetMode="External"/><Relationship Id="rId2" Type="http://schemas.openxmlformats.org/officeDocument/2006/relationships/hyperlink" Target="https://www.jetbrains.com/help/pycharm/jupyter-notebook-support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://jhub.dartmouth.edu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" TargetMode="External"/><Relationship Id="rId3" Type="http://schemas.openxmlformats.org/officeDocument/2006/relationships/hyperlink" Target="https://jupyter-notebook.readthedocs.io/en/stable/examples/Notebook/Working%20With%20Markdown%20Cells.html" TargetMode="External"/><Relationship Id="rId7" Type="http://schemas.openxmlformats.org/officeDocument/2006/relationships/image" Target="../media/image22.jpeg"/><Relationship Id="rId2" Type="http://schemas.openxmlformats.org/officeDocument/2006/relationships/hyperlink" Target="https://jupyterlab.readthedocs.io/en/stable/user/interfac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python.readthedocs.io/en/stable/interactive/magics.html" TargetMode="External"/><Relationship Id="rId5" Type="http://schemas.openxmlformats.org/officeDocument/2006/relationships/hyperlink" Target="https://matplotlib.org/stable/api/_as_gen/matplotlib.pyplot.savefig.html" TargetMode="External"/><Relationship Id="rId4" Type="http://schemas.openxmlformats.org/officeDocument/2006/relationships/hyperlink" Target="https://jupyter-notebook.readthedocs.io/en/stable/examples/Notebook/Running%20Code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4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artgo.org/rr-notebooks10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In 2001, Fernando Pérez wanted a better Python shell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He created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Syntax highlighting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Autocompletion</a:t>
            </a:r>
          </a:p>
          <a:p>
            <a:pPr marL="457200" indent="-457200">
              <a:lnSpc>
                <a:spcPct val="110000"/>
              </a:lnSpc>
            </a:pPr>
            <a:r>
              <a:rPr lang="en-US" dirty="0"/>
              <a:t>Interactive visualizations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15916-A66C-BB9A-1140-42227769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69" y="2901620"/>
            <a:ext cx="5352417" cy="3590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BF49EC-1ED5-01FE-1A21-B3E38C280FD6}"/>
              </a:ext>
            </a:extLst>
          </p:cNvPr>
          <p:cNvSpPr txBox="1"/>
          <p:nvPr/>
        </p:nvSpPr>
        <p:spPr>
          <a:xfrm>
            <a:off x="5988225" y="649694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Mbussonn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9830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2001, Fernando Pérez wanted a better Python shell</a:t>
            </a:r>
          </a:p>
          <a:p>
            <a:pPr marL="0" indent="0">
              <a:buNone/>
            </a:pPr>
            <a:r>
              <a:rPr lang="en-US" dirty="0"/>
              <a:t>He created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marL="457200" indent="-457200"/>
            <a:r>
              <a:rPr lang="en-US" dirty="0"/>
              <a:t>Syntax highlighting</a:t>
            </a:r>
          </a:p>
          <a:p>
            <a:pPr marL="457200" indent="-457200"/>
            <a:r>
              <a:rPr lang="en-US" dirty="0"/>
              <a:t>Autocompletion</a:t>
            </a:r>
          </a:p>
          <a:p>
            <a:pPr marL="457200" indent="-457200"/>
            <a:r>
              <a:rPr lang="en-US" dirty="0"/>
              <a:t>Interactive visualizations</a:t>
            </a:r>
          </a:p>
          <a:p>
            <a:pPr marL="457200" indent="-457200"/>
            <a:r>
              <a:rPr lang="en-US" dirty="0"/>
              <a:t>A rich editor view mixing text,</a:t>
            </a:r>
            <a:br>
              <a:rPr lang="en-US" dirty="0"/>
            </a:br>
            <a:r>
              <a:rPr lang="en-US" dirty="0"/>
              <a:t>code, and visualizations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E0017D-3FD4-FBD2-8D92-894C7429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30" y="2822457"/>
            <a:ext cx="5725349" cy="35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9487444" cy="4127303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/>
              <a:t>In 2014, Pérez and his team realized that their editor functionality in </a:t>
            </a:r>
            <a:r>
              <a:rPr lang="en-US" dirty="0" err="1"/>
              <a:t>IPython</a:t>
            </a:r>
            <a:r>
              <a:rPr lang="en-US" dirty="0"/>
              <a:t> was actually independent of the programming language used</a:t>
            </a:r>
          </a:p>
          <a:p>
            <a:pPr marL="457200" indent="-457200"/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was spun off from </a:t>
            </a:r>
            <a:r>
              <a:rPr lang="en-US" dirty="0" err="1"/>
              <a:t>IPython</a:t>
            </a:r>
            <a:r>
              <a:rPr lang="en-US" dirty="0"/>
              <a:t> </a:t>
            </a:r>
          </a:p>
          <a:p>
            <a:pPr marL="457200" indent="-457200">
              <a:spcAft>
                <a:spcPts val="2400"/>
              </a:spcAft>
            </a:pPr>
            <a:r>
              <a:rPr lang="en-US" dirty="0" err="1"/>
              <a:t>Jupyter</a:t>
            </a:r>
            <a:r>
              <a:rPr lang="en-US" dirty="0"/>
              <a:t>: Julia, Python, R </a:t>
            </a:r>
            <a:br>
              <a:rPr lang="en-US" dirty="0"/>
            </a:br>
            <a:r>
              <a:rPr lang="en-US" dirty="0"/>
              <a:t>(the originally supported languages)</a:t>
            </a:r>
          </a:p>
          <a:p>
            <a:pPr marL="457200" indent="-457200"/>
            <a:r>
              <a:rPr lang="en-US" dirty="0"/>
              <a:t>Today, </a:t>
            </a:r>
            <a:r>
              <a:rPr lang="en-US" dirty="0" err="1"/>
              <a:t>Jupyter</a:t>
            </a:r>
            <a:r>
              <a:rPr lang="en-US" dirty="0"/>
              <a:t> Notebooks are used by all major cloud providers (Amazon </a:t>
            </a:r>
            <a:r>
              <a:rPr lang="en-US" dirty="0" err="1"/>
              <a:t>Sagemaker</a:t>
            </a:r>
            <a:r>
              <a:rPr lang="en-US" dirty="0"/>
              <a:t>, Google </a:t>
            </a:r>
            <a:r>
              <a:rPr lang="en-US" dirty="0" err="1"/>
              <a:t>Colaboratory</a:t>
            </a:r>
            <a:r>
              <a:rPr lang="en-US" dirty="0"/>
              <a:t>, Microsoft Azure Notebook)</a:t>
            </a:r>
          </a:p>
          <a:p>
            <a:pPr marL="457200" indent="-457200"/>
            <a:r>
              <a:rPr lang="en-US" dirty="0" err="1"/>
              <a:t>Jupyter</a:t>
            </a:r>
            <a:r>
              <a:rPr lang="en-US" dirty="0"/>
              <a:t> Notebooks are virtually </a:t>
            </a:r>
            <a:r>
              <a:rPr lang="en-US" i="1" dirty="0"/>
              <a:t>everywhere</a:t>
            </a:r>
            <a:r>
              <a:rPr lang="en-US" dirty="0"/>
              <a:t> in research and education</a:t>
            </a:r>
          </a:p>
          <a:p>
            <a:pPr marL="457200" indent="-457200"/>
            <a:r>
              <a:rPr lang="en-US" i="1" dirty="0"/>
              <a:t>The Atlantic: </a:t>
            </a:r>
            <a:r>
              <a:rPr lang="en-US" dirty="0">
                <a:hlinkClick r:id="rId2"/>
              </a:rPr>
              <a:t>“The Scientific Paper is Obsolete”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D6E4B-E770-380F-BBAE-1AAC9DBA6272}"/>
              </a:ext>
            </a:extLst>
          </p:cNvPr>
          <p:cNvSpPr txBox="1"/>
          <p:nvPr/>
        </p:nvSpPr>
        <p:spPr>
          <a:xfrm rot="16200000">
            <a:off x="10226568" y="3715333"/>
            <a:ext cx="326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Cameron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Oelsen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BSD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, via Wikimedia Commons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E41C10C-8AE4-D28A-64A5-FAC61CEB2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8953" y="2971800"/>
            <a:ext cx="1962150" cy="22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9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000" dirty="0"/>
              <a:t>Notebooks are files produced by the </a:t>
            </a:r>
            <a:r>
              <a:rPr lang="en-US" sz="2000" dirty="0" err="1"/>
              <a:t>Jupyter</a:t>
            </a:r>
            <a:r>
              <a:rPr lang="en-US" sz="2000" dirty="0"/>
              <a:t> Notebook application, which contain both computer code (e.g., python) and rich text elements (paragraph, equations, figures, links, </a:t>
            </a:r>
            <a:r>
              <a:rPr lang="en-US" sz="2000" dirty="0" err="1"/>
              <a:t>etc</a:t>
            </a:r>
            <a:r>
              <a:rPr lang="en-US" sz="2000" dirty="0"/>
              <a:t>…). </a:t>
            </a:r>
          </a:p>
          <a:p>
            <a:pPr marL="457200" indent="-457200"/>
            <a:r>
              <a:rPr lang="en-US" sz="2000" dirty="0"/>
              <a:t>The </a:t>
            </a:r>
            <a:r>
              <a:rPr lang="en-US" sz="2000" dirty="0" err="1"/>
              <a:t>Jupyter</a:t>
            </a:r>
            <a:r>
              <a:rPr lang="en-US" sz="2000" dirty="0"/>
              <a:t> Notebook App is a server-client application that allows editing and running notebook files via a web browser. The </a:t>
            </a:r>
            <a:r>
              <a:rPr lang="en-US" sz="2000" dirty="0" err="1"/>
              <a:t>Jupyter</a:t>
            </a:r>
            <a:r>
              <a:rPr lang="en-US" sz="2000" dirty="0"/>
              <a:t> Notebook App can be executed on a local desktop requiring no internet access or can be installed on a remote server and accessed through the internet.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8104F-D279-5496-5257-3DE249FD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4398" y="2365375"/>
            <a:ext cx="4470292" cy="4127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2CA54-EEA9-0FA6-674D-9C0BACEF465D}"/>
              </a:ext>
            </a:extLst>
          </p:cNvPr>
          <p:cNvSpPr txBox="1"/>
          <p:nvPr/>
        </p:nvSpPr>
        <p:spPr>
          <a:xfrm>
            <a:off x="336425" y="1871990"/>
            <a:ext cx="10072872" cy="2616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-notebook-beginner-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guide.readthedocs.io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what_is_jupyter.html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6814398" y="649287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jupyter.org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0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000" dirty="0"/>
              <a:t>The code cells are executed by the </a:t>
            </a:r>
            <a:r>
              <a:rPr lang="en-US" sz="2000" i="1" dirty="0"/>
              <a:t>kernel, </a:t>
            </a:r>
            <a:r>
              <a:rPr lang="en-US" sz="2000" dirty="0"/>
              <a:t>a computational engine associated with the notebook</a:t>
            </a:r>
          </a:p>
          <a:p>
            <a:pPr marL="457200" indent="-457200"/>
            <a:r>
              <a:rPr lang="en-US" sz="2000" dirty="0"/>
              <a:t>There are many different kernels, each one offering a different programming language:</a:t>
            </a:r>
          </a:p>
          <a:p>
            <a:pPr marL="914400" lvl="1" indent="-457200"/>
            <a:r>
              <a:rPr lang="en-US" sz="2000" dirty="0" err="1"/>
              <a:t>IPython</a:t>
            </a:r>
            <a:r>
              <a:rPr lang="en-US" sz="2000" dirty="0"/>
              <a:t>, </a:t>
            </a:r>
            <a:r>
              <a:rPr lang="en-US" sz="2000" dirty="0" err="1"/>
              <a:t>IRKernel</a:t>
            </a:r>
            <a:r>
              <a:rPr lang="en-US" sz="2000" dirty="0"/>
              <a:t>, </a:t>
            </a:r>
            <a:r>
              <a:rPr lang="en-US" sz="2000" dirty="0" err="1"/>
              <a:t>IJulia</a:t>
            </a:r>
            <a:r>
              <a:rPr lang="en-US" sz="2000" dirty="0"/>
              <a:t>, </a:t>
            </a:r>
            <a:r>
              <a:rPr lang="en-US" sz="2000" dirty="0" err="1"/>
              <a:t>Xeus</a:t>
            </a:r>
            <a:r>
              <a:rPr lang="en-US" sz="2000" dirty="0"/>
              <a:t> (C++), </a:t>
            </a:r>
            <a:r>
              <a:rPr lang="en-US" sz="2000" dirty="0">
                <a:hlinkClick r:id="rId2"/>
              </a:rPr>
              <a:t>many more</a:t>
            </a:r>
            <a:endParaRPr lang="en-US" sz="2000" dirty="0"/>
          </a:p>
          <a:p>
            <a:pPr marL="342900" indent="-342900"/>
            <a:r>
              <a:rPr lang="en-US" sz="2000" dirty="0"/>
              <a:t>Think of a kernel as a service that your notebook uses to run the code</a:t>
            </a:r>
          </a:p>
          <a:p>
            <a:pPr marL="342900" indent="-342900"/>
            <a:r>
              <a:rPr lang="en-US" sz="2000" dirty="0"/>
              <a:t>The kernel can run on your local machine or remotely (e.g., in the cloud or on an HPC cluster)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8104F-D279-5496-5257-3DE249FD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4398" y="2365375"/>
            <a:ext cx="4470292" cy="4127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2CA54-EEA9-0FA6-674D-9C0BACEF465D}"/>
              </a:ext>
            </a:extLst>
          </p:cNvPr>
          <p:cNvSpPr txBox="1"/>
          <p:nvPr/>
        </p:nvSpPr>
        <p:spPr>
          <a:xfrm>
            <a:off x="336425" y="1871990"/>
            <a:ext cx="10072872" cy="26161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-notebook-beginner-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guide.readthedocs.io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what_is_jupyter.html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6814398" y="6492875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jupyter.org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9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33723-D5B3-D1B2-5B7A-2909A3770400}"/>
              </a:ext>
            </a:extLst>
          </p:cNvPr>
          <p:cNvSpPr txBox="1"/>
          <p:nvPr/>
        </p:nvSpPr>
        <p:spPr>
          <a:xfrm>
            <a:off x="5579723" y="5901137"/>
            <a:ext cx="60970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https://jupyterlab.readthedocs.io/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/latest/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E064C-4D79-D531-BE12-2B5D6FAD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23" y="2331898"/>
            <a:ext cx="6285337" cy="35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Using a Code Editor/IDE</a:t>
            </a:r>
          </a:p>
          <a:p>
            <a:pPr marL="342900" indent="-342900"/>
            <a:r>
              <a:rPr lang="en-US" sz="1800" dirty="0"/>
              <a:t>E.g., </a:t>
            </a:r>
            <a:r>
              <a:rPr lang="en-US" sz="1800" dirty="0">
                <a:hlinkClick r:id="rId2"/>
              </a:rPr>
              <a:t>PyCharm</a:t>
            </a:r>
            <a:r>
              <a:rPr lang="en-US" sz="1800" dirty="0"/>
              <a:t> or </a:t>
            </a:r>
            <a:r>
              <a:rPr lang="en-US" sz="1800" dirty="0">
                <a:hlinkClick r:id="rId3"/>
              </a:rPr>
              <a:t>Visual Studio Code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26" name="Picture 2" descr="Jupyter Notebook in Visual Studio Code | by Bikash Sundaray | Towards Data  Science">
            <a:extLst>
              <a:ext uri="{FF2B5EF4-FFF2-40B4-BE49-F238E27FC236}">
                <a16:creationId xmlns:a16="http://schemas.microsoft.com/office/drawing/2014/main" id="{A7B86D1D-6308-C179-7F2E-9B30A244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64" y="2438400"/>
            <a:ext cx="6084275" cy="37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4081-5764-408B-E0B1-72248B73F9F4}"/>
              </a:ext>
            </a:extLst>
          </p:cNvPr>
          <p:cNvSpPr txBox="1"/>
          <p:nvPr/>
        </p:nvSpPr>
        <p:spPr>
          <a:xfrm>
            <a:off x="5752864" y="6189357"/>
            <a:ext cx="6097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towardsdatascience.com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/jupyter-notebook-in-visual-studio-code-3fc21a36fe43</a:t>
            </a:r>
          </a:p>
        </p:txBody>
      </p:sp>
    </p:spTree>
    <p:extLst>
      <p:ext uri="{BB962C8B-B14F-4D97-AF65-F5344CB8AC3E}">
        <p14:creationId xmlns:p14="http://schemas.microsoft.com/office/powerpoint/2010/main" val="89507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073F-D665-A7AC-9468-7E5ECE60A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Many ways lead to </a:t>
            </a:r>
            <a:r>
              <a:rPr lang="en-US" sz="1800" dirty="0" err="1"/>
              <a:t>Jupyter</a:t>
            </a:r>
            <a:r>
              <a:rPr lang="en-US" sz="1800" dirty="0"/>
              <a:t>, e.g.: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The official website </a:t>
            </a:r>
            <a:r>
              <a:rPr lang="en-US" sz="1800" dirty="0">
                <a:latin typeface="National 2" panose="020B0504030502020203" pitchFamily="34" charset="77"/>
              </a:rPr>
              <a:t>(</a:t>
            </a:r>
            <a:r>
              <a:rPr lang="en-US" sz="1800" dirty="0" err="1">
                <a:latin typeface="National 2" panose="020B0504030502020203" pitchFamily="34" charset="77"/>
              </a:rPr>
              <a:t>www.jupyter.org</a:t>
            </a:r>
            <a:r>
              <a:rPr lang="en-US" sz="1800" dirty="0">
                <a:latin typeface="National 2" panose="020B0504030502020203" pitchFamily="34" charset="77"/>
              </a:rPr>
              <a:t>/install)</a:t>
            </a:r>
          </a:p>
          <a:p>
            <a:pPr marL="342900" indent="-342900"/>
            <a:r>
              <a:rPr lang="en-US" sz="1800" dirty="0"/>
              <a:t>The original </a:t>
            </a:r>
            <a:r>
              <a:rPr lang="en-US" sz="1800" dirty="0" err="1"/>
              <a:t>Jupyter</a:t>
            </a:r>
            <a:r>
              <a:rPr lang="en-US" sz="1800" dirty="0"/>
              <a:t> Notebook App</a:t>
            </a:r>
          </a:p>
          <a:p>
            <a:pPr marL="342900" indent="-342900"/>
            <a:r>
              <a:rPr lang="en-US" sz="1800" dirty="0"/>
              <a:t>The face-lifted, latest version </a:t>
            </a:r>
            <a:r>
              <a:rPr lang="en-US" sz="1800" dirty="0" err="1"/>
              <a:t>JupyterLab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Using a Code Editor/IDE</a:t>
            </a:r>
          </a:p>
          <a:p>
            <a:pPr marL="342900" indent="-342900"/>
            <a:r>
              <a:rPr lang="en-US" sz="1800" dirty="0"/>
              <a:t>E.g., </a:t>
            </a:r>
            <a:r>
              <a:rPr lang="en-US" sz="1800" dirty="0">
                <a:hlinkClick r:id="rId2"/>
              </a:rPr>
              <a:t>PyCharm</a:t>
            </a:r>
            <a:r>
              <a:rPr lang="en-US" sz="1800" dirty="0"/>
              <a:t> or </a:t>
            </a:r>
            <a:r>
              <a:rPr lang="en-US" sz="1800" dirty="0">
                <a:hlinkClick r:id="rId3"/>
              </a:rPr>
              <a:t>Visual Studio 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Cloud service</a:t>
            </a:r>
          </a:p>
          <a:p>
            <a:pPr marL="342900" indent="-342900"/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, Amazon </a:t>
            </a:r>
            <a:r>
              <a:rPr lang="en-US" sz="1800" dirty="0" err="1"/>
              <a:t>Sagemaker</a:t>
            </a:r>
            <a:endParaRPr lang="en-US" sz="1800" dirty="0"/>
          </a:p>
          <a:p>
            <a:pPr marL="342900" indent="-342900"/>
            <a:r>
              <a:rPr lang="en-US" sz="1800" dirty="0" err="1"/>
              <a:t>JupyterHub</a:t>
            </a:r>
            <a:r>
              <a:rPr lang="en-US" sz="1800" dirty="0"/>
              <a:t> (e.g., </a:t>
            </a:r>
            <a:r>
              <a:rPr lang="en-US" sz="1800" dirty="0">
                <a:hlinkClick r:id="rId4"/>
              </a:rPr>
              <a:t>jhub.dartmouth.edu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you run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94081-5764-408B-E0B1-72248B73F9F4}"/>
              </a:ext>
            </a:extLst>
          </p:cNvPr>
          <p:cNvSpPr txBox="1"/>
          <p:nvPr/>
        </p:nvSpPr>
        <p:spPr>
          <a:xfrm>
            <a:off x="5752864" y="6596390"/>
            <a:ext cx="6097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colab.research.google.com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5E85786-2D71-87CD-8407-CEB88BFE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2312033"/>
            <a:ext cx="4660924" cy="43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8351D-B269-ED50-09C9-47515C86FF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Itinerary</a:t>
            </a: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2"/>
              </a:rPr>
              <a:t>General layout and interface elements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3"/>
              </a:rPr>
              <a:t>Markdown cells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4"/>
              </a:rPr>
              <a:t>Code cells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5"/>
              </a:rPr>
              <a:t>Producing figures</a:t>
            </a:r>
            <a:endParaRPr lang="en-US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dirty="0">
                <a:latin typeface="National 2" panose="020B0504030502020203" pitchFamily="34" charset="77"/>
                <a:hlinkClick r:id="rId6"/>
              </a:rPr>
              <a:t>Magic commands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EC8EE-8DDA-9925-720D-42DCA2D6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Walk around </a:t>
            </a:r>
            <a:r>
              <a:rPr lang="en-US" dirty="0" err="1"/>
              <a:t>Jupyter</a:t>
            </a:r>
            <a:r>
              <a:rPr lang="en-US" dirty="0"/>
              <a:t>: Hands-on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AB19-B3C5-1458-1997-52482B753D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5958-D7FD-430F-A101-BF63E4E885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3C93C7-5F6E-3331-C5B2-169142A9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96" y="2329212"/>
            <a:ext cx="449853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3DCA6-CAED-616B-EBAD-5601230CDF49}"/>
              </a:ext>
            </a:extLst>
          </p:cNvPr>
          <p:cNvSpPr txBox="1"/>
          <p:nvPr/>
        </p:nvSpPr>
        <p:spPr>
          <a:xfrm rot="16200000">
            <a:off x="8362593" y="332409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NASA/ESA/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NOIRLab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/NSF/AURA/M.H. Wong and I. de Pater (UC Berkeley)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al.Acknowledgments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: M. Zamani,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, via Wikimedia Commons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ECE58F6-CD9A-9C73-98EC-F4059765D546}"/>
              </a:ext>
            </a:extLst>
          </p:cNvPr>
          <p:cNvSpPr/>
          <p:nvPr/>
        </p:nvSpPr>
        <p:spPr>
          <a:xfrm>
            <a:off x="7447395" y="2973545"/>
            <a:ext cx="2757894" cy="3050327"/>
          </a:xfrm>
          <a:custGeom>
            <a:avLst/>
            <a:gdLst>
              <a:gd name="connsiteX0" fmla="*/ 1096312 w 2757894"/>
              <a:gd name="connsiteY0" fmla="*/ 0 h 3050327"/>
              <a:gd name="connsiteX1" fmla="*/ 1780367 w 2757894"/>
              <a:gd name="connsiteY1" fmla="*/ 244305 h 3050327"/>
              <a:gd name="connsiteX2" fmla="*/ 1919970 w 2757894"/>
              <a:gd name="connsiteY2" fmla="*/ 509551 h 3050327"/>
              <a:gd name="connsiteX3" fmla="*/ 1396458 w 2757894"/>
              <a:gd name="connsiteY3" fmla="*/ 809698 h 3050327"/>
              <a:gd name="connsiteX4" fmla="*/ 1117252 w 2757894"/>
              <a:gd name="connsiteY4" fmla="*/ 1033063 h 3050327"/>
              <a:gd name="connsiteX5" fmla="*/ 1005570 w 2757894"/>
              <a:gd name="connsiteY5" fmla="*/ 1270388 h 3050327"/>
              <a:gd name="connsiteX6" fmla="*/ 1145173 w 2757894"/>
              <a:gd name="connsiteY6" fmla="*/ 1605435 h 3050327"/>
              <a:gd name="connsiteX7" fmla="*/ 1682645 w 2757894"/>
              <a:gd name="connsiteY7" fmla="*/ 1842760 h 3050327"/>
              <a:gd name="connsiteX8" fmla="*/ 2310858 w 2757894"/>
              <a:gd name="connsiteY8" fmla="*/ 1891621 h 3050327"/>
              <a:gd name="connsiteX9" fmla="*/ 2743628 w 2757894"/>
              <a:gd name="connsiteY9" fmla="*/ 2240629 h 3050327"/>
              <a:gd name="connsiteX10" fmla="*/ 1780367 w 2757894"/>
              <a:gd name="connsiteY10" fmla="*/ 2708299 h 3050327"/>
              <a:gd name="connsiteX11" fmla="*/ 656562 w 2757894"/>
              <a:gd name="connsiteY11" fmla="*/ 2938644 h 3050327"/>
              <a:gd name="connsiteX12" fmla="*/ 49289 w 2757894"/>
              <a:gd name="connsiteY12" fmla="*/ 2547756 h 3050327"/>
              <a:gd name="connsiteX13" fmla="*/ 84190 w 2757894"/>
              <a:gd name="connsiteY13" fmla="*/ 2226669 h 3050327"/>
              <a:gd name="connsiteX14" fmla="*/ 468098 w 2757894"/>
              <a:gd name="connsiteY14" fmla="*/ 2477954 h 3050327"/>
              <a:gd name="connsiteX15" fmla="*/ 1864129 w 2757894"/>
              <a:gd name="connsiteY15" fmla="*/ 3050327 h 305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894" h="3050327" extrusionOk="0">
                <a:moveTo>
                  <a:pt x="1096312" y="0"/>
                </a:moveTo>
                <a:cubicBezTo>
                  <a:pt x="1346538" y="65403"/>
                  <a:pt x="1625559" y="165960"/>
                  <a:pt x="1780367" y="244305"/>
                </a:cubicBezTo>
                <a:cubicBezTo>
                  <a:pt x="1922976" y="330353"/>
                  <a:pt x="1968927" y="415797"/>
                  <a:pt x="1919970" y="509551"/>
                </a:cubicBezTo>
                <a:cubicBezTo>
                  <a:pt x="1831565" y="627630"/>
                  <a:pt x="1529389" y="727173"/>
                  <a:pt x="1396458" y="809698"/>
                </a:cubicBezTo>
                <a:cubicBezTo>
                  <a:pt x="1237792" y="883338"/>
                  <a:pt x="1191376" y="960570"/>
                  <a:pt x="1117252" y="1033063"/>
                </a:cubicBezTo>
                <a:cubicBezTo>
                  <a:pt x="1056752" y="1110396"/>
                  <a:pt x="1002879" y="1170955"/>
                  <a:pt x="1005570" y="1270388"/>
                </a:cubicBezTo>
                <a:cubicBezTo>
                  <a:pt x="976300" y="1360588"/>
                  <a:pt x="1017595" y="1523910"/>
                  <a:pt x="1145173" y="1605435"/>
                </a:cubicBezTo>
                <a:cubicBezTo>
                  <a:pt x="1254146" y="1663896"/>
                  <a:pt x="1481541" y="1804544"/>
                  <a:pt x="1682645" y="1842760"/>
                </a:cubicBezTo>
                <a:cubicBezTo>
                  <a:pt x="1889781" y="1897655"/>
                  <a:pt x="2157195" y="1830880"/>
                  <a:pt x="2310858" y="1891621"/>
                </a:cubicBezTo>
                <a:cubicBezTo>
                  <a:pt x="2450955" y="1951992"/>
                  <a:pt x="2867850" y="2133799"/>
                  <a:pt x="2743628" y="2240629"/>
                </a:cubicBezTo>
                <a:cubicBezTo>
                  <a:pt x="2663088" y="2388464"/>
                  <a:pt x="2130840" y="2619196"/>
                  <a:pt x="1780367" y="2708299"/>
                </a:cubicBezTo>
                <a:cubicBezTo>
                  <a:pt x="1466249" y="2876585"/>
                  <a:pt x="993148" y="3024286"/>
                  <a:pt x="656562" y="2938644"/>
                </a:cubicBezTo>
                <a:cubicBezTo>
                  <a:pt x="378279" y="2902930"/>
                  <a:pt x="149516" y="2643688"/>
                  <a:pt x="49289" y="2547756"/>
                </a:cubicBezTo>
                <a:cubicBezTo>
                  <a:pt x="-58360" y="2431106"/>
                  <a:pt x="7903" y="2233828"/>
                  <a:pt x="84190" y="2226669"/>
                </a:cubicBezTo>
                <a:cubicBezTo>
                  <a:pt x="141558" y="2214152"/>
                  <a:pt x="167391" y="2332422"/>
                  <a:pt x="468098" y="2477954"/>
                </a:cubicBezTo>
                <a:cubicBezTo>
                  <a:pt x="772629" y="2508702"/>
                  <a:pt x="1441527" y="3008468"/>
                  <a:pt x="1864129" y="305032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096312 w 2757894"/>
                      <a:gd name="connsiteY0" fmla="*/ 0 h 3050327"/>
                      <a:gd name="connsiteX1" fmla="*/ 1780367 w 2757894"/>
                      <a:gd name="connsiteY1" fmla="*/ 244305 h 3050327"/>
                      <a:gd name="connsiteX2" fmla="*/ 1919970 w 2757894"/>
                      <a:gd name="connsiteY2" fmla="*/ 509551 h 3050327"/>
                      <a:gd name="connsiteX3" fmla="*/ 1396458 w 2757894"/>
                      <a:gd name="connsiteY3" fmla="*/ 809698 h 3050327"/>
                      <a:gd name="connsiteX4" fmla="*/ 1117252 w 2757894"/>
                      <a:gd name="connsiteY4" fmla="*/ 1033063 h 3050327"/>
                      <a:gd name="connsiteX5" fmla="*/ 1005570 w 2757894"/>
                      <a:gd name="connsiteY5" fmla="*/ 1270388 h 3050327"/>
                      <a:gd name="connsiteX6" fmla="*/ 1145173 w 2757894"/>
                      <a:gd name="connsiteY6" fmla="*/ 1605435 h 3050327"/>
                      <a:gd name="connsiteX7" fmla="*/ 1682645 w 2757894"/>
                      <a:gd name="connsiteY7" fmla="*/ 1842760 h 3050327"/>
                      <a:gd name="connsiteX8" fmla="*/ 2310858 w 2757894"/>
                      <a:gd name="connsiteY8" fmla="*/ 1891621 h 3050327"/>
                      <a:gd name="connsiteX9" fmla="*/ 2743628 w 2757894"/>
                      <a:gd name="connsiteY9" fmla="*/ 2240629 h 3050327"/>
                      <a:gd name="connsiteX10" fmla="*/ 1780367 w 2757894"/>
                      <a:gd name="connsiteY10" fmla="*/ 2708299 h 3050327"/>
                      <a:gd name="connsiteX11" fmla="*/ 656562 w 2757894"/>
                      <a:gd name="connsiteY11" fmla="*/ 2938644 h 3050327"/>
                      <a:gd name="connsiteX12" fmla="*/ 49289 w 2757894"/>
                      <a:gd name="connsiteY12" fmla="*/ 2547756 h 3050327"/>
                      <a:gd name="connsiteX13" fmla="*/ 84190 w 2757894"/>
                      <a:gd name="connsiteY13" fmla="*/ 2226669 h 3050327"/>
                      <a:gd name="connsiteX14" fmla="*/ 468098 w 2757894"/>
                      <a:gd name="connsiteY14" fmla="*/ 2477954 h 3050327"/>
                      <a:gd name="connsiteX15" fmla="*/ 1864129 w 2757894"/>
                      <a:gd name="connsiteY15" fmla="*/ 3050327 h 305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57894" h="3050327">
                        <a:moveTo>
                          <a:pt x="1096312" y="0"/>
                        </a:moveTo>
                        <a:cubicBezTo>
                          <a:pt x="1369701" y="79690"/>
                          <a:pt x="1643091" y="159380"/>
                          <a:pt x="1780367" y="244305"/>
                        </a:cubicBezTo>
                        <a:cubicBezTo>
                          <a:pt x="1917643" y="329230"/>
                          <a:pt x="1983955" y="415319"/>
                          <a:pt x="1919970" y="509551"/>
                        </a:cubicBezTo>
                        <a:cubicBezTo>
                          <a:pt x="1855985" y="603783"/>
                          <a:pt x="1530244" y="722446"/>
                          <a:pt x="1396458" y="809698"/>
                        </a:cubicBezTo>
                        <a:cubicBezTo>
                          <a:pt x="1262672" y="896950"/>
                          <a:pt x="1182400" y="956281"/>
                          <a:pt x="1117252" y="1033063"/>
                        </a:cubicBezTo>
                        <a:cubicBezTo>
                          <a:pt x="1052104" y="1109845"/>
                          <a:pt x="1000917" y="1174993"/>
                          <a:pt x="1005570" y="1270388"/>
                        </a:cubicBezTo>
                        <a:cubicBezTo>
                          <a:pt x="1010223" y="1365783"/>
                          <a:pt x="1032327" y="1510040"/>
                          <a:pt x="1145173" y="1605435"/>
                        </a:cubicBezTo>
                        <a:cubicBezTo>
                          <a:pt x="1258019" y="1700830"/>
                          <a:pt x="1488364" y="1795062"/>
                          <a:pt x="1682645" y="1842760"/>
                        </a:cubicBezTo>
                        <a:cubicBezTo>
                          <a:pt x="1876926" y="1890458"/>
                          <a:pt x="2134027" y="1825309"/>
                          <a:pt x="2310858" y="1891621"/>
                        </a:cubicBezTo>
                        <a:cubicBezTo>
                          <a:pt x="2487689" y="1957933"/>
                          <a:pt x="2832043" y="2104516"/>
                          <a:pt x="2743628" y="2240629"/>
                        </a:cubicBezTo>
                        <a:cubicBezTo>
                          <a:pt x="2655213" y="2376742"/>
                          <a:pt x="2128211" y="2591963"/>
                          <a:pt x="1780367" y="2708299"/>
                        </a:cubicBezTo>
                        <a:cubicBezTo>
                          <a:pt x="1432523" y="2824635"/>
                          <a:pt x="945075" y="2965401"/>
                          <a:pt x="656562" y="2938644"/>
                        </a:cubicBezTo>
                        <a:cubicBezTo>
                          <a:pt x="368049" y="2911887"/>
                          <a:pt x="144684" y="2666418"/>
                          <a:pt x="49289" y="2547756"/>
                        </a:cubicBezTo>
                        <a:cubicBezTo>
                          <a:pt x="-46106" y="2429094"/>
                          <a:pt x="14389" y="2238303"/>
                          <a:pt x="84190" y="2226669"/>
                        </a:cubicBezTo>
                        <a:cubicBezTo>
                          <a:pt x="153991" y="2215035"/>
                          <a:pt x="171441" y="2340678"/>
                          <a:pt x="468098" y="2477954"/>
                        </a:cubicBezTo>
                        <a:cubicBezTo>
                          <a:pt x="764754" y="2615230"/>
                          <a:pt x="1509305" y="2968892"/>
                          <a:pt x="1864129" y="30503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7CB14-597E-1363-AC0E-BC298946D6DB}"/>
              </a:ext>
            </a:extLst>
          </p:cNvPr>
          <p:cNvSpPr/>
          <p:nvPr/>
        </p:nvSpPr>
        <p:spPr>
          <a:xfrm>
            <a:off x="8489041" y="3916862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FE9093-40ED-5758-F4C8-3176C8E86674}"/>
              </a:ext>
            </a:extLst>
          </p:cNvPr>
          <p:cNvSpPr/>
          <p:nvPr/>
        </p:nvSpPr>
        <p:spPr>
          <a:xfrm>
            <a:off x="9684690" y="4800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9D2B71-0EAF-BED1-0291-8CD463EF2ED4}"/>
              </a:ext>
            </a:extLst>
          </p:cNvPr>
          <p:cNvSpPr/>
          <p:nvPr/>
        </p:nvSpPr>
        <p:spPr>
          <a:xfrm>
            <a:off x="7842931" y="539036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E5B600-7639-E646-A29C-26FDA7DF50D3}"/>
              </a:ext>
            </a:extLst>
          </p:cNvPr>
          <p:cNvSpPr/>
          <p:nvPr/>
        </p:nvSpPr>
        <p:spPr>
          <a:xfrm>
            <a:off x="9220200" y="5943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82BB4C-2BBE-544E-578E-8AB1B8D0A6AC}"/>
              </a:ext>
            </a:extLst>
          </p:cNvPr>
          <p:cNvSpPr/>
          <p:nvPr/>
        </p:nvSpPr>
        <p:spPr>
          <a:xfrm>
            <a:off x="8431888" y="2895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1454808-AE04-F57F-07BF-BEDED4A0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96" y="2329212"/>
            <a:ext cx="449853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CA116D2C-020A-323B-FAAF-6C3B813CF244}"/>
              </a:ext>
            </a:extLst>
          </p:cNvPr>
          <p:cNvSpPr/>
          <p:nvPr/>
        </p:nvSpPr>
        <p:spPr>
          <a:xfrm>
            <a:off x="7447395" y="2973545"/>
            <a:ext cx="2757894" cy="3050327"/>
          </a:xfrm>
          <a:custGeom>
            <a:avLst/>
            <a:gdLst>
              <a:gd name="connsiteX0" fmla="*/ 1096312 w 2757894"/>
              <a:gd name="connsiteY0" fmla="*/ 0 h 3050327"/>
              <a:gd name="connsiteX1" fmla="*/ 1780367 w 2757894"/>
              <a:gd name="connsiteY1" fmla="*/ 244305 h 3050327"/>
              <a:gd name="connsiteX2" fmla="*/ 1919970 w 2757894"/>
              <a:gd name="connsiteY2" fmla="*/ 509551 h 3050327"/>
              <a:gd name="connsiteX3" fmla="*/ 1396458 w 2757894"/>
              <a:gd name="connsiteY3" fmla="*/ 809698 h 3050327"/>
              <a:gd name="connsiteX4" fmla="*/ 1117252 w 2757894"/>
              <a:gd name="connsiteY4" fmla="*/ 1033063 h 3050327"/>
              <a:gd name="connsiteX5" fmla="*/ 1005570 w 2757894"/>
              <a:gd name="connsiteY5" fmla="*/ 1270388 h 3050327"/>
              <a:gd name="connsiteX6" fmla="*/ 1145173 w 2757894"/>
              <a:gd name="connsiteY6" fmla="*/ 1605435 h 3050327"/>
              <a:gd name="connsiteX7" fmla="*/ 1682645 w 2757894"/>
              <a:gd name="connsiteY7" fmla="*/ 1842760 h 3050327"/>
              <a:gd name="connsiteX8" fmla="*/ 2310858 w 2757894"/>
              <a:gd name="connsiteY8" fmla="*/ 1891621 h 3050327"/>
              <a:gd name="connsiteX9" fmla="*/ 2743628 w 2757894"/>
              <a:gd name="connsiteY9" fmla="*/ 2240629 h 3050327"/>
              <a:gd name="connsiteX10" fmla="*/ 1780367 w 2757894"/>
              <a:gd name="connsiteY10" fmla="*/ 2708299 h 3050327"/>
              <a:gd name="connsiteX11" fmla="*/ 656562 w 2757894"/>
              <a:gd name="connsiteY11" fmla="*/ 2938644 h 3050327"/>
              <a:gd name="connsiteX12" fmla="*/ 49289 w 2757894"/>
              <a:gd name="connsiteY12" fmla="*/ 2547756 h 3050327"/>
              <a:gd name="connsiteX13" fmla="*/ 84190 w 2757894"/>
              <a:gd name="connsiteY13" fmla="*/ 2226669 h 3050327"/>
              <a:gd name="connsiteX14" fmla="*/ 468098 w 2757894"/>
              <a:gd name="connsiteY14" fmla="*/ 2477954 h 3050327"/>
              <a:gd name="connsiteX15" fmla="*/ 1864129 w 2757894"/>
              <a:gd name="connsiteY15" fmla="*/ 3050327 h 305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894" h="3050327" extrusionOk="0">
                <a:moveTo>
                  <a:pt x="1096312" y="0"/>
                </a:moveTo>
                <a:cubicBezTo>
                  <a:pt x="1346538" y="65403"/>
                  <a:pt x="1625559" y="165960"/>
                  <a:pt x="1780367" y="244305"/>
                </a:cubicBezTo>
                <a:cubicBezTo>
                  <a:pt x="1922976" y="330353"/>
                  <a:pt x="1968927" y="415797"/>
                  <a:pt x="1919970" y="509551"/>
                </a:cubicBezTo>
                <a:cubicBezTo>
                  <a:pt x="1831565" y="627630"/>
                  <a:pt x="1529389" y="727173"/>
                  <a:pt x="1396458" y="809698"/>
                </a:cubicBezTo>
                <a:cubicBezTo>
                  <a:pt x="1237792" y="883338"/>
                  <a:pt x="1191376" y="960570"/>
                  <a:pt x="1117252" y="1033063"/>
                </a:cubicBezTo>
                <a:cubicBezTo>
                  <a:pt x="1056752" y="1110396"/>
                  <a:pt x="1002879" y="1170955"/>
                  <a:pt x="1005570" y="1270388"/>
                </a:cubicBezTo>
                <a:cubicBezTo>
                  <a:pt x="976300" y="1360588"/>
                  <a:pt x="1017595" y="1523910"/>
                  <a:pt x="1145173" y="1605435"/>
                </a:cubicBezTo>
                <a:cubicBezTo>
                  <a:pt x="1254146" y="1663896"/>
                  <a:pt x="1481541" y="1804544"/>
                  <a:pt x="1682645" y="1842760"/>
                </a:cubicBezTo>
                <a:cubicBezTo>
                  <a:pt x="1889781" y="1897655"/>
                  <a:pt x="2157195" y="1830880"/>
                  <a:pt x="2310858" y="1891621"/>
                </a:cubicBezTo>
                <a:cubicBezTo>
                  <a:pt x="2450955" y="1951992"/>
                  <a:pt x="2867850" y="2133799"/>
                  <a:pt x="2743628" y="2240629"/>
                </a:cubicBezTo>
                <a:cubicBezTo>
                  <a:pt x="2663088" y="2388464"/>
                  <a:pt x="2130840" y="2619196"/>
                  <a:pt x="1780367" y="2708299"/>
                </a:cubicBezTo>
                <a:cubicBezTo>
                  <a:pt x="1466249" y="2876585"/>
                  <a:pt x="993148" y="3024286"/>
                  <a:pt x="656562" y="2938644"/>
                </a:cubicBezTo>
                <a:cubicBezTo>
                  <a:pt x="378279" y="2902930"/>
                  <a:pt x="149516" y="2643688"/>
                  <a:pt x="49289" y="2547756"/>
                </a:cubicBezTo>
                <a:cubicBezTo>
                  <a:pt x="-58360" y="2431106"/>
                  <a:pt x="7903" y="2233828"/>
                  <a:pt x="84190" y="2226669"/>
                </a:cubicBezTo>
                <a:cubicBezTo>
                  <a:pt x="141558" y="2214152"/>
                  <a:pt x="167391" y="2332422"/>
                  <a:pt x="468098" y="2477954"/>
                </a:cubicBezTo>
                <a:cubicBezTo>
                  <a:pt x="772629" y="2508702"/>
                  <a:pt x="1441527" y="3008468"/>
                  <a:pt x="1864129" y="305032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096312 w 2757894"/>
                      <a:gd name="connsiteY0" fmla="*/ 0 h 3050327"/>
                      <a:gd name="connsiteX1" fmla="*/ 1780367 w 2757894"/>
                      <a:gd name="connsiteY1" fmla="*/ 244305 h 3050327"/>
                      <a:gd name="connsiteX2" fmla="*/ 1919970 w 2757894"/>
                      <a:gd name="connsiteY2" fmla="*/ 509551 h 3050327"/>
                      <a:gd name="connsiteX3" fmla="*/ 1396458 w 2757894"/>
                      <a:gd name="connsiteY3" fmla="*/ 809698 h 3050327"/>
                      <a:gd name="connsiteX4" fmla="*/ 1117252 w 2757894"/>
                      <a:gd name="connsiteY4" fmla="*/ 1033063 h 3050327"/>
                      <a:gd name="connsiteX5" fmla="*/ 1005570 w 2757894"/>
                      <a:gd name="connsiteY5" fmla="*/ 1270388 h 3050327"/>
                      <a:gd name="connsiteX6" fmla="*/ 1145173 w 2757894"/>
                      <a:gd name="connsiteY6" fmla="*/ 1605435 h 3050327"/>
                      <a:gd name="connsiteX7" fmla="*/ 1682645 w 2757894"/>
                      <a:gd name="connsiteY7" fmla="*/ 1842760 h 3050327"/>
                      <a:gd name="connsiteX8" fmla="*/ 2310858 w 2757894"/>
                      <a:gd name="connsiteY8" fmla="*/ 1891621 h 3050327"/>
                      <a:gd name="connsiteX9" fmla="*/ 2743628 w 2757894"/>
                      <a:gd name="connsiteY9" fmla="*/ 2240629 h 3050327"/>
                      <a:gd name="connsiteX10" fmla="*/ 1780367 w 2757894"/>
                      <a:gd name="connsiteY10" fmla="*/ 2708299 h 3050327"/>
                      <a:gd name="connsiteX11" fmla="*/ 656562 w 2757894"/>
                      <a:gd name="connsiteY11" fmla="*/ 2938644 h 3050327"/>
                      <a:gd name="connsiteX12" fmla="*/ 49289 w 2757894"/>
                      <a:gd name="connsiteY12" fmla="*/ 2547756 h 3050327"/>
                      <a:gd name="connsiteX13" fmla="*/ 84190 w 2757894"/>
                      <a:gd name="connsiteY13" fmla="*/ 2226669 h 3050327"/>
                      <a:gd name="connsiteX14" fmla="*/ 468098 w 2757894"/>
                      <a:gd name="connsiteY14" fmla="*/ 2477954 h 3050327"/>
                      <a:gd name="connsiteX15" fmla="*/ 1864129 w 2757894"/>
                      <a:gd name="connsiteY15" fmla="*/ 3050327 h 3050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57894" h="3050327">
                        <a:moveTo>
                          <a:pt x="1096312" y="0"/>
                        </a:moveTo>
                        <a:cubicBezTo>
                          <a:pt x="1369701" y="79690"/>
                          <a:pt x="1643091" y="159380"/>
                          <a:pt x="1780367" y="244305"/>
                        </a:cubicBezTo>
                        <a:cubicBezTo>
                          <a:pt x="1917643" y="329230"/>
                          <a:pt x="1983955" y="415319"/>
                          <a:pt x="1919970" y="509551"/>
                        </a:cubicBezTo>
                        <a:cubicBezTo>
                          <a:pt x="1855985" y="603783"/>
                          <a:pt x="1530244" y="722446"/>
                          <a:pt x="1396458" y="809698"/>
                        </a:cubicBezTo>
                        <a:cubicBezTo>
                          <a:pt x="1262672" y="896950"/>
                          <a:pt x="1182400" y="956281"/>
                          <a:pt x="1117252" y="1033063"/>
                        </a:cubicBezTo>
                        <a:cubicBezTo>
                          <a:pt x="1052104" y="1109845"/>
                          <a:pt x="1000917" y="1174993"/>
                          <a:pt x="1005570" y="1270388"/>
                        </a:cubicBezTo>
                        <a:cubicBezTo>
                          <a:pt x="1010223" y="1365783"/>
                          <a:pt x="1032327" y="1510040"/>
                          <a:pt x="1145173" y="1605435"/>
                        </a:cubicBezTo>
                        <a:cubicBezTo>
                          <a:pt x="1258019" y="1700830"/>
                          <a:pt x="1488364" y="1795062"/>
                          <a:pt x="1682645" y="1842760"/>
                        </a:cubicBezTo>
                        <a:cubicBezTo>
                          <a:pt x="1876926" y="1890458"/>
                          <a:pt x="2134027" y="1825309"/>
                          <a:pt x="2310858" y="1891621"/>
                        </a:cubicBezTo>
                        <a:cubicBezTo>
                          <a:pt x="2487689" y="1957933"/>
                          <a:pt x="2832043" y="2104516"/>
                          <a:pt x="2743628" y="2240629"/>
                        </a:cubicBezTo>
                        <a:cubicBezTo>
                          <a:pt x="2655213" y="2376742"/>
                          <a:pt x="2128211" y="2591963"/>
                          <a:pt x="1780367" y="2708299"/>
                        </a:cubicBezTo>
                        <a:cubicBezTo>
                          <a:pt x="1432523" y="2824635"/>
                          <a:pt x="945075" y="2965401"/>
                          <a:pt x="656562" y="2938644"/>
                        </a:cubicBezTo>
                        <a:cubicBezTo>
                          <a:pt x="368049" y="2911887"/>
                          <a:pt x="144684" y="2666418"/>
                          <a:pt x="49289" y="2547756"/>
                        </a:cubicBezTo>
                        <a:cubicBezTo>
                          <a:pt x="-46106" y="2429094"/>
                          <a:pt x="14389" y="2238303"/>
                          <a:pt x="84190" y="2226669"/>
                        </a:cubicBezTo>
                        <a:cubicBezTo>
                          <a:pt x="153991" y="2215035"/>
                          <a:pt x="171441" y="2340678"/>
                          <a:pt x="468098" y="2477954"/>
                        </a:cubicBezTo>
                        <a:cubicBezTo>
                          <a:pt x="764754" y="2615230"/>
                          <a:pt x="1509305" y="2968892"/>
                          <a:pt x="1864129" y="30503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BD188-6F4C-196F-B739-911D15EA20BD}"/>
              </a:ext>
            </a:extLst>
          </p:cNvPr>
          <p:cNvSpPr/>
          <p:nvPr/>
        </p:nvSpPr>
        <p:spPr>
          <a:xfrm>
            <a:off x="8489041" y="3916862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CB74A8-40CB-63C8-41B3-0E9696E1D891}"/>
              </a:ext>
            </a:extLst>
          </p:cNvPr>
          <p:cNvSpPr/>
          <p:nvPr/>
        </p:nvSpPr>
        <p:spPr>
          <a:xfrm>
            <a:off x="9684690" y="4800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C1E14B-0C14-326B-BDB1-DF388F8DA45E}"/>
              </a:ext>
            </a:extLst>
          </p:cNvPr>
          <p:cNvSpPr/>
          <p:nvPr/>
        </p:nvSpPr>
        <p:spPr>
          <a:xfrm>
            <a:off x="7842931" y="539036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A70145-A557-AE77-1482-74273DB1572B}"/>
              </a:ext>
            </a:extLst>
          </p:cNvPr>
          <p:cNvSpPr/>
          <p:nvPr/>
        </p:nvSpPr>
        <p:spPr>
          <a:xfrm>
            <a:off x="9220200" y="5943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70EA3-6005-2AF4-9BDA-1F8EC68BC67D}"/>
              </a:ext>
            </a:extLst>
          </p:cNvPr>
          <p:cNvSpPr/>
          <p:nvPr/>
        </p:nvSpPr>
        <p:spPr>
          <a:xfrm>
            <a:off x="8431888" y="2895600"/>
            <a:ext cx="152400" cy="152400"/>
          </a:xfrm>
          <a:prstGeom prst="ellips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4D6B8-C000-4E79-5E72-83E67F273F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Running code out of order</a:t>
            </a:r>
          </a:p>
          <a:p>
            <a:r>
              <a:rPr lang="en-US" dirty="0"/>
              <a:t>“God notebooks”</a:t>
            </a:r>
          </a:p>
          <a:p>
            <a:r>
              <a:rPr lang="en-US" dirty="0"/>
              <a:t>Discouraging modularity</a:t>
            </a:r>
          </a:p>
          <a:p>
            <a:r>
              <a:rPr lang="en-US" dirty="0"/>
              <a:t>Difficulty to test and debug code</a:t>
            </a:r>
          </a:p>
          <a:p>
            <a:r>
              <a:rPr lang="en-US" dirty="0"/>
              <a:t>Version control can be challenging</a:t>
            </a:r>
          </a:p>
          <a:p>
            <a:r>
              <a:rPr lang="en-US" dirty="0"/>
              <a:t>Reproducibility may be an illusion:</a:t>
            </a:r>
          </a:p>
          <a:p>
            <a:pPr lvl="1"/>
            <a:r>
              <a:rPr lang="en-US" dirty="0"/>
              <a:t>Only 3 % of notebooks from scientific publications truly reproducible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825EB-BA07-13C2-FC3D-1CB0D0EC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out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61F0E-A9AB-1AB9-4C56-067D3360BD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482F-45AE-C53E-73F3-268B96E954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C8D8D-DE7D-8C1B-6D89-48E44941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691" y="3048027"/>
            <a:ext cx="435592" cy="435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79545D-84BD-3DD3-2D6C-7544C233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245" y="4215413"/>
            <a:ext cx="435592" cy="4355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A6ABD-9E9C-0ED5-CE67-B17FECC9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361" y="4100357"/>
            <a:ext cx="435592" cy="435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304240-9A99-E126-8C0A-D545EB9C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53" y="5311504"/>
            <a:ext cx="435592" cy="435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507A10-0D73-8F87-37A1-095F1654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36" y="5660408"/>
            <a:ext cx="435592" cy="435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F0D924-764B-5522-514C-1D264740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664" y="3699066"/>
            <a:ext cx="435592" cy="4355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288A5-8E91-F6E8-35A9-D953FD96B60A}"/>
              </a:ext>
            </a:extLst>
          </p:cNvPr>
          <p:cNvSpPr txBox="1"/>
          <p:nvPr/>
        </p:nvSpPr>
        <p:spPr>
          <a:xfrm rot="16200000">
            <a:off x="8362593" y="332409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NASA/ESA/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NOIRLab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/NSF/AURA/M.H. Wong and I. de Pater (UC Berkeley)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et 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al.Acknowledgments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: M. Zamani, 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, via Wikimedia Commons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B4600-ED80-7528-1FBE-24B56BE93729}"/>
              </a:ext>
            </a:extLst>
          </p:cNvPr>
          <p:cNvSpPr txBox="1"/>
          <p:nvPr/>
        </p:nvSpPr>
        <p:spPr>
          <a:xfrm>
            <a:off x="838200" y="6319035"/>
            <a:ext cx="60971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Samuel, S., &amp; </a:t>
            </a:r>
            <a:r>
              <a:rPr lang="en-US" sz="105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Mietchen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D. (2023). Computational reproducibility of </a:t>
            </a:r>
            <a:r>
              <a:rPr lang="en-US" sz="105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notebooks from biomedical publications. </a:t>
            </a:r>
            <a:r>
              <a:rPr lang="en-US" sz="105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preprint arXiv:2308.07333</a:t>
            </a:r>
            <a:r>
              <a:rPr lang="en-US" sz="105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5400" dirty="0" err="1"/>
              <a:t>Jupyter</a:t>
            </a:r>
            <a:r>
              <a:rPr lang="en-AU" sz="5400" dirty="0"/>
              <a:t> Notebooks 101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4290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75989-A06B-0DD5-A3E4-4E14B1C6307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Drafting, rapid prototyping</a:t>
            </a:r>
          </a:p>
          <a:p>
            <a:r>
              <a:rPr lang="en-US" dirty="0"/>
              <a:t>Creating visualizations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Education and Teaching</a:t>
            </a:r>
          </a:p>
          <a:p>
            <a:r>
              <a:rPr lang="en-US" dirty="0"/>
              <a:t>Stand-alone tasks that are not part of a bigger pipeline</a:t>
            </a:r>
          </a:p>
          <a:p>
            <a:r>
              <a:rPr lang="en-US" dirty="0"/>
              <a:t>When reusability of code is not </a:t>
            </a:r>
            <a:r>
              <a:rPr lang="en-US"/>
              <a:t>a concern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2044B-791E-3FCF-3165-884C4E10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A227A-76B5-F74A-0E61-0057021328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0541-84F9-B946-204C-332C7487BD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05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/>
          <a:lstStyle/>
          <a:p>
            <a:r>
              <a:rPr lang="en-US" dirty="0"/>
              <a:t>Widgets</a:t>
            </a:r>
          </a:p>
          <a:p>
            <a:r>
              <a:rPr lang="en-US" dirty="0" err="1"/>
              <a:t>Nbconvert</a:t>
            </a:r>
            <a:endParaRPr lang="en-US" dirty="0"/>
          </a:p>
          <a:p>
            <a:r>
              <a:rPr lang="en-US" dirty="0" err="1"/>
              <a:t>Voilá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 err="1">
                <a:latin typeface="National 2" panose="020B0504030502020203" pitchFamily="34" charset="77"/>
              </a:rPr>
              <a:t>Jupyter</a:t>
            </a:r>
            <a:r>
              <a:rPr lang="en-US" dirty="0">
                <a:latin typeface="National 2" panose="020B0504030502020203" pitchFamily="34" charset="77"/>
              </a:rPr>
              <a:t> Notebooks are an important tool in computational research and education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" panose="020B0504030502020203" pitchFamily="34" charset="77"/>
              </a:rPr>
              <a:t>Many beginner courses use them, but only gloss over how they work 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" panose="020B0504030502020203" pitchFamily="34" charset="77"/>
              </a:rPr>
              <a:t>With only a superficial grasp of them, </a:t>
            </a:r>
            <a:r>
              <a:rPr lang="en-US" dirty="0" err="1">
                <a:latin typeface="National 2" panose="020B0504030502020203" pitchFamily="34" charset="77"/>
              </a:rPr>
              <a:t>Jupyter</a:t>
            </a:r>
            <a:r>
              <a:rPr lang="en-US" dirty="0">
                <a:latin typeface="National 2" panose="020B0504030502020203" pitchFamily="34" charset="77"/>
              </a:rPr>
              <a:t> Notebooks can get in the way of learning and understanding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" panose="020B0504030502020203" pitchFamily="34" charset="77"/>
              </a:rPr>
              <a:t>Some bad practices may be unwittingly adopted because of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 you use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to look out for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when working with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Notebooks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When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National 2 Medium" panose="020B0504030502020203" pitchFamily="34" charset="77"/>
              </a:rPr>
              <a:t> </a:t>
            </a:r>
            <a:r>
              <a:rPr lang="en-US" sz="3200" dirty="0">
                <a:latin typeface="National 2 Medium" panose="020B0504030502020203" pitchFamily="34" charset="77"/>
              </a:rPr>
              <a:t>to use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Jupyter</a:t>
            </a:r>
            <a:r>
              <a:rPr lang="en-US" sz="3200" dirty="0">
                <a:latin typeface="National 2 Medium" panose="020B0504030502020203" pitchFamily="34" charset="77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Notebooks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7556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Notebooks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🎉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 use a smattering of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for illustrative code examples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www.dartgo.org/rr-notebooks101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34" y="4537369"/>
            <a:ext cx="2517652" cy="7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Jupyter Notebooks 101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3157</TotalTime>
  <Words>1309</Words>
  <Application>Microsoft Macintosh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National 2</vt:lpstr>
      <vt:lpstr>National 2 Medium</vt:lpstr>
      <vt:lpstr>Dartmouth</vt:lpstr>
      <vt:lpstr>PowerPoint Presentation</vt:lpstr>
      <vt:lpstr>Jupyter Notebooks 101</vt:lpstr>
      <vt:lpstr>About the Reproducible Research Group</vt:lpstr>
      <vt:lpstr>About Research Data Services</vt:lpstr>
      <vt:lpstr>Work with us</vt:lpstr>
      <vt:lpstr>Why talk about Jupyter Notebooks?</vt:lpstr>
      <vt:lpstr>What you will learn in this workshop</vt:lpstr>
      <vt:lpstr>What we will work with in this workshop</vt:lpstr>
      <vt:lpstr>Let’s get started…</vt:lpstr>
      <vt:lpstr>A brief history of Jupyter</vt:lpstr>
      <vt:lpstr>A brief history of Jupyter</vt:lpstr>
      <vt:lpstr>A brief history of Jupyter</vt:lpstr>
      <vt:lpstr>What is a Jupyter Notebook?</vt:lpstr>
      <vt:lpstr>What is a Jupyter Notebook?</vt:lpstr>
      <vt:lpstr>How can you run Jupyter Notebooks?</vt:lpstr>
      <vt:lpstr>How can you run Jupyter Notebooks?</vt:lpstr>
      <vt:lpstr>How can you run Jupyter Notebooks?</vt:lpstr>
      <vt:lpstr>A Walk around Jupyter: Hands-on</vt:lpstr>
      <vt:lpstr>What to look out for</vt:lpstr>
      <vt:lpstr>When to use Jupyter Notebooks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344</cp:revision>
  <cp:lastPrinted>2018-02-22T17:02:12Z</cp:lastPrinted>
  <dcterms:created xsi:type="dcterms:W3CDTF">2022-10-13T16:56:26Z</dcterms:created>
  <dcterms:modified xsi:type="dcterms:W3CDTF">2023-09-15T13:43:51Z</dcterms:modified>
  <cp:category/>
</cp:coreProperties>
</file>