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95" r:id="rId2"/>
    <p:sldId id="284" r:id="rId3"/>
    <p:sldId id="302" r:id="rId4"/>
    <p:sldId id="300" r:id="rId5"/>
    <p:sldId id="301" r:id="rId6"/>
    <p:sldId id="303" r:id="rId7"/>
    <p:sldId id="298" r:id="rId8"/>
    <p:sldId id="299" r:id="rId9"/>
    <p:sldId id="296" r:id="rId10"/>
    <p:sldId id="306" r:id="rId11"/>
    <p:sldId id="307" r:id="rId12"/>
    <p:sldId id="308" r:id="rId13"/>
    <p:sldId id="312" r:id="rId14"/>
    <p:sldId id="313" r:id="rId15"/>
    <p:sldId id="314" r:id="rId16"/>
    <p:sldId id="315" r:id="rId17"/>
    <p:sldId id="316" r:id="rId18"/>
    <p:sldId id="317" r:id="rId19"/>
    <p:sldId id="309" r:id="rId20"/>
    <p:sldId id="319" r:id="rId21"/>
    <p:sldId id="318" r:id="rId22"/>
    <p:sldId id="321" r:id="rId23"/>
    <p:sldId id="322" r:id="rId24"/>
  </p:sldIdLst>
  <p:sldSz cx="12192000" cy="6858000"/>
  <p:notesSz cx="6858000" cy="9144000"/>
  <p:defaultTextStyle>
    <a:defPPr>
      <a:defRPr lang="en-US"/>
    </a:defPPr>
    <a:lvl1pPr marL="0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1pPr>
    <a:lvl2pPr marL="544139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2pPr>
    <a:lvl3pPr marL="1088279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3pPr>
    <a:lvl4pPr marL="1632418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4pPr>
    <a:lvl5pPr marL="2176558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5pPr>
    <a:lvl6pPr marL="272069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6pPr>
    <a:lvl7pPr marL="326483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7pPr>
    <a:lvl8pPr marL="380897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8pPr>
    <a:lvl9pPr marL="4353115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38CE172-12BC-3845-B4BE-4058A57E0B55}">
          <p14:sldIdLst>
            <p14:sldId id="295"/>
            <p14:sldId id="284"/>
            <p14:sldId id="302"/>
            <p14:sldId id="300"/>
            <p14:sldId id="301"/>
            <p14:sldId id="303"/>
            <p14:sldId id="298"/>
            <p14:sldId id="299"/>
            <p14:sldId id="296"/>
            <p14:sldId id="306"/>
            <p14:sldId id="307"/>
            <p14:sldId id="308"/>
            <p14:sldId id="312"/>
            <p14:sldId id="313"/>
            <p14:sldId id="314"/>
            <p14:sldId id="315"/>
            <p14:sldId id="316"/>
            <p14:sldId id="317"/>
            <p14:sldId id="309"/>
            <p14:sldId id="319"/>
            <p14:sldId id="318"/>
            <p14:sldId id="321"/>
            <p14:sldId id="3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DD88"/>
    <a:srgbClr val="00693E"/>
    <a:srgbClr val="00539B"/>
    <a:srgbClr val="F01D27"/>
    <a:srgbClr val="D8C726"/>
    <a:srgbClr val="77BD43"/>
    <a:srgbClr val="F081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 autoAdjust="0"/>
    <p:restoredTop sz="96241" autoAdjust="0"/>
  </p:normalViewPr>
  <p:slideViewPr>
    <p:cSldViewPr showGuides="1">
      <p:cViewPr varScale="1">
        <p:scale>
          <a:sx n="203" d="100"/>
          <a:sy n="203" d="100"/>
        </p:scale>
        <p:origin x="200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howGuides="1">
      <p:cViewPr varScale="1">
        <p:scale>
          <a:sx n="156" d="100"/>
          <a:sy n="156" d="100"/>
        </p:scale>
        <p:origin x="6880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A36AD-C140-47B5-A0AA-2808AF1C1C9D}" type="datetimeFigureOut">
              <a:rPr lang="en-AU" smtClean="0"/>
              <a:t>20/9/2023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420D9-E2BA-4BD5-B845-F55DFC0118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4978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3829E-EB69-4A98-9D54-8D6822520B27}" type="datetimeFigureOut">
              <a:rPr lang="en-AU" smtClean="0"/>
              <a:t>20/9/2023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05BAA-92F6-4DEA-A832-E4B15A2F52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997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1pPr>
    <a:lvl2pPr marL="544139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2pPr>
    <a:lvl3pPr marL="1088279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3pPr>
    <a:lvl4pPr marL="1632418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4pPr>
    <a:lvl5pPr marL="2176558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5pPr>
    <a:lvl6pPr marL="272069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6pPr>
    <a:lvl7pPr marL="326483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7pPr>
    <a:lvl8pPr marL="380897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8pPr>
    <a:lvl9pPr marL="4353115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2AB3C50-0815-4E72-B5C0-4CC01800180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D6D95E-88C9-4F51-9A96-C6DC690C4E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670AC6F-A8DE-43B1-AB32-8BCC2ADD0A5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1510" y="184205"/>
            <a:ext cx="2700330" cy="217696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100">
                <a:solidFill>
                  <a:schemeClr val="bg1"/>
                </a:solidFill>
              </a:defRPr>
            </a:lvl1pPr>
            <a:lvl2pPr marL="101256" indent="0" algn="l">
              <a:buFontTx/>
              <a:buNone/>
              <a:defRPr sz="984"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[Current Date]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8D68E9-7018-4336-9CC4-C1AD98D0949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981" y="1428599"/>
            <a:ext cx="3912001" cy="400080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98FB25-7404-4D17-BC12-C5C5BD3F89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CB9713-6169-4BCA-998A-1ECD71372D8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Jupyter Notebooks 101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0157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 C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0"/>
            <a:ext cx="6853375" cy="345544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Jupyter Notebooks 101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C3957F-CBD5-45F4-9139-BE2AD9F3D7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7466EE-1402-4AD3-84F3-D1DF7AB79A5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0"/>
            <a:ext cx="6853375" cy="345544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Jupyter Notebooks 101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4CC70461-48C5-43F7-8FBF-36F351503D81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014594" y="4925838"/>
            <a:ext cx="2939950" cy="156710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945B0B-FD87-427B-B1C8-DF115B45F6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54FC01-F717-4A46-B98F-96CECAD73C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41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36129" y="257"/>
            <a:ext cx="7155873" cy="68577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560" y="246362"/>
            <a:ext cx="1288500" cy="13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17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Text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2"/>
            <a:ext cx="7155873" cy="68577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1383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747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B49BA5-9018-4446-A86F-4EE58D7173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7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AU" dirty="0"/>
              <a:t>Click icon to add picture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B83DCC-83B4-4DDF-A2DD-53EA890722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560" y="246362"/>
            <a:ext cx="1288500" cy="1349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76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hird Two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34298" y="2367188"/>
            <a:ext cx="7425906" cy="4126295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1508" y="2365636"/>
            <a:ext cx="3708586" cy="4126295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A15CE4-9C5B-4DD4-9334-613E584A8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210B5A-E47F-4858-B45E-5B1BEE8B2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Jupyter Notebooks 101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22C6C2-929C-48AB-A46A-05FC0AD9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08A26F-06F2-4E9D-90D3-59B5F05170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F2FEF4-AC70-4D84-9B67-5A54BD0F33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98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hird One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1508" y="2365638"/>
            <a:ext cx="7441994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8141451" y="2365639"/>
            <a:ext cx="3712953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D7C67-E5F6-43C5-997F-6434DA21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584D73-4796-4164-B818-FA3C28E0B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Jupyter Notebooks 101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62CB5-7592-412B-8108-8BFA3C6D8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0F9683-AEE5-4C7C-8337-8F0333B05A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A82EE6-5B2A-4D35-9636-3FF0F8DEBC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2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1511" y="2365636"/>
            <a:ext cx="11543658" cy="1974696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38777" y="4495699"/>
            <a:ext cx="11543658" cy="1974696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DFF93-5525-475A-BA2F-1F0C4F78D56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AU"/>
              <a:t>Jupyter Notebooks 101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DE2A29-28F0-4172-8807-541DB74FB84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E7CF56-F1E5-4795-9265-7AD96EC856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89AB79-1006-4785-9565-5855A6C464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3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AE5D8E-5794-4172-9477-A462C7ED67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257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352C9B-A878-4E28-8F19-9BFE09A0DF8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FD2763-69FC-4FBC-A018-A5B79D9BF1C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677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F88F8E-C995-44E9-88C3-777D604D7D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257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22DE8C-193B-40D2-86E4-37390E84CCA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2B9284-71F9-4742-8BC8-CBD640B6E8C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122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0" y="1413894"/>
            <a:ext cx="10896586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829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[Presentation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3327723"/>
            <a:ext cx="10901097" cy="1819999"/>
          </a:xfrm>
        </p:spPr>
        <p:txBody>
          <a:bodyPr>
            <a:normAutofit/>
          </a:bodyPr>
          <a:lstStyle>
            <a:lvl1pPr marL="0" indent="0">
              <a:buNone/>
              <a:defRPr sz="407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[Presenter Name]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3B3AAE-1896-4A98-A246-9A4E80DA46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Jupyter Notebooks 101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8A2211-08DC-44ED-BA4C-EA9B5E049F5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773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6E66D3-31E0-4E7E-974A-CBAF78AFBE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130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8D64DB-0525-4239-B7EF-7462FB2A80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135A38-8B72-4CF7-A576-8AB549768E0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546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927E38-93E1-4C04-83A5-FBD94BE75C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751525" y="1108171"/>
            <a:ext cx="1787218" cy="4683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6DF0E0-E4B3-49BF-A9CB-B5C1AC69E3A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62FCC1-F0E2-4D15-B831-1642D56F9DA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633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605E55-8F6E-49C2-A14D-4F7EA9A247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681536" y="1396696"/>
            <a:ext cx="3951494" cy="39765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49E37B-FA5B-427F-9B9C-C22AEEF464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6D3671-8BF4-4081-90DB-6B512B6793F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740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36A6A2-B679-4575-A369-2D9B0C8811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246751" y="1126129"/>
            <a:ext cx="2724017" cy="47493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B8E51D-8667-4AE7-98D9-FD5D60E1E0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C0D460-F225-460B-BB60-8A162372132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082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352808"/>
            <a:ext cx="11537524" cy="4417585"/>
          </a:xfr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defRPr sz="3200" b="0" i="0">
                <a:solidFill>
                  <a:schemeClr val="bg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r>
              <a:rPr lang="en-US" dirty="0"/>
              <a:t>“[Quote text]”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9" y="5848948"/>
            <a:ext cx="11546006" cy="216889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pPr lvl="0"/>
            <a:r>
              <a:rPr lang="en-US" dirty="0"/>
              <a:t>[Full name]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828162-76A4-4AEF-9328-B54FAF065B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3029" y="6038901"/>
            <a:ext cx="11546006" cy="217125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[Position]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03E30FE-911C-4ADA-B031-2626594EC7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A3744D0-0577-40DE-9622-1088015D058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2BB920-9A5A-4DA9-9ECA-1DF946B9A6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Jupyter Notebooks 101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1358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C4D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352808"/>
            <a:ext cx="11537524" cy="4417585"/>
          </a:xfr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defRPr sz="3164" b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“[Quote text]”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9" y="5848948"/>
            <a:ext cx="11546006" cy="216889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accent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pPr lvl="0"/>
            <a:r>
              <a:rPr lang="en-US" dirty="0"/>
              <a:t>[Full name]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AU"/>
              <a:t>Jupyter Notebooks 101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828162-76A4-4AEF-9328-B54FAF065B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3029" y="6038901"/>
            <a:ext cx="11546006" cy="217125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[Position]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B8BFB0-2A25-45AC-80CE-669E6F62BC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BF33D4B-5C12-45EC-88B7-C00C2123C8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2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71191" y="2246444"/>
            <a:ext cx="7849618" cy="2531891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118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[Thank you or sign off]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Jupyter Notebooks 101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D5A8B4-6E78-422A-AF69-97326A6A7C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D54034-1F98-4E5C-A6EA-29A8353505A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79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5673CE-2DC8-4BC7-8474-7FD9AEAE7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B1A7F-3E6C-4BDA-A873-12B2FD961F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Jupyter Notebooks 101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C0EA49-7B36-455E-A863-61CF191F59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F0F960-7B3B-462A-AC2C-5591D20826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EE6E5A-4BD9-4D77-8176-009D70AE84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70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052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</p:spTree>
    <p:extLst>
      <p:ext uri="{BB962C8B-B14F-4D97-AF65-F5344CB8AC3E}">
        <p14:creationId xmlns:p14="http://schemas.microsoft.com/office/powerpoint/2010/main" val="404147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413894"/>
            <a:ext cx="7849618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8528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Jupyter Notebooks 101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F41DB6-5AEA-408D-A5BF-F2AA2A9AA0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00AA1C-D441-4635-902A-1D054715368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47D3B9-F438-E24F-9DFF-6C0E3C11CA7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8915400" y="819552"/>
            <a:ext cx="2108111" cy="552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80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1" y="1413894"/>
            <a:ext cx="7389409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3924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Jupyter Notebooks 101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700A36-47BB-4418-B306-3E7E3AC141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186510" y="1426524"/>
            <a:ext cx="2724017" cy="47493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12473B-6F9B-4A83-8856-23C5641F053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56D179-7759-497B-8880-790CAAFA956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103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1" y="1413894"/>
            <a:ext cx="7389409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3924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Jupyter Notebooks 101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725145-F8C2-435E-83DA-3C6BFFE3B3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191889" y="2389194"/>
            <a:ext cx="2774745" cy="27923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A09E0F-9A3D-42E9-BF40-D380876817F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9F43727-5D9C-4050-8B4D-49535AB73D8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394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6EFBB34-E7A6-446F-8461-EDE7FE5D0D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11546007" cy="41273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8288C-36FD-45F0-A3A9-7148844259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AU"/>
              <a:t>Jupyter Notebooks 101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57881E-E143-4217-816A-8C4E380EDD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75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0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057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37B9FB-8EDC-4415-A524-2F201C5737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Jupyter Notebooks 101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47635-3CC7-4ECB-95A2-A2A3336B0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B0B422-09F3-401B-BCC9-0BD19CBF8F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79A268-DC64-46CE-B24E-6EA4998BFC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0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0577" y="2365635"/>
            <a:ext cx="5636938" cy="4127304"/>
          </a:xfrm>
        </p:spPr>
        <p:txBody>
          <a:bodyPr>
            <a:normAutofit/>
          </a:bodyPr>
          <a:lstStyle>
            <a:lvl1pPr marL="202512" indent="-202512">
              <a:buFont typeface="+mj-lt"/>
              <a:buAutoNum type="arabi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1pPr>
            <a:lvl2pPr marL="405023" indent="-202512">
              <a:buFont typeface="+mj-lt"/>
              <a:buAutoNum type="alphaL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2pPr>
            <a:lvl3pPr marL="607535" indent="-202046">
              <a:buFont typeface="+mj-lt"/>
              <a:buAutoNum type="romanL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3pPr>
            <a:lvl4pPr marL="810046" indent="-202512">
              <a:buFont typeface="+mj-lt"/>
              <a:buAutoNum type="arabi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4pPr>
            <a:lvl5pPr marL="1012558" indent="-202512">
              <a:buFont typeface="+mj-lt"/>
              <a:buAutoNum type="alphaLcPeriod"/>
              <a:defRPr lang="en-US" sz="1600" b="0" i="0" dirty="0">
                <a:latin typeface="National 2" charset="0"/>
                <a:ea typeface="National 2" charset="0"/>
                <a:cs typeface="National 2" charset="0"/>
              </a:defRPr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37B9FB-8EDC-4415-A524-2F201C5737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Jupyter Notebooks 101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47635-3CC7-4ECB-95A2-A2A3336B0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222980-9FEA-47AB-8160-1C29597532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59DED6-E107-4AF2-B3B8-51B167296C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41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3"/>
            <a:ext cx="6853375" cy="510149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Jupyter Notebooks 101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77E974-6222-4E14-8F53-1A35F8F2DE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A0BD44-827B-47CD-8BFA-2A4BD387B4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425" y="1391440"/>
            <a:ext cx="11546007" cy="92350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508" y="2365585"/>
            <a:ext cx="11546007" cy="413525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3047" y="184261"/>
            <a:ext cx="7425906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00" b="0" i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1pPr>
          </a:lstStyle>
          <a:p>
            <a:r>
              <a:rPr lang="en-AU"/>
              <a:t>Jupyter Notebooks 101</a:t>
            </a:r>
            <a:endParaRPr lang="en-AU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41686" y="6551473"/>
            <a:ext cx="523374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84"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8683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2" r:id="rId2"/>
    <p:sldLayoutId id="2147483764" r:id="rId3"/>
    <p:sldLayoutId id="2147483765" r:id="rId4"/>
    <p:sldLayoutId id="2147483766" r:id="rId5"/>
    <p:sldLayoutId id="2147483650" r:id="rId6"/>
    <p:sldLayoutId id="2147483652" r:id="rId7"/>
    <p:sldLayoutId id="2147483779" r:id="rId8"/>
    <p:sldLayoutId id="2147483761" r:id="rId9"/>
    <p:sldLayoutId id="2147483767" r:id="rId10"/>
    <p:sldLayoutId id="2147483768" r:id="rId11"/>
    <p:sldLayoutId id="2147483769" r:id="rId12"/>
    <p:sldLayoutId id="2147483770" r:id="rId13"/>
    <p:sldLayoutId id="2147483782" r:id="rId14"/>
    <p:sldLayoutId id="2147483777" r:id="rId15"/>
    <p:sldLayoutId id="2147483778" r:id="rId16"/>
    <p:sldLayoutId id="2147483728" r:id="rId17"/>
    <p:sldLayoutId id="2147483773" r:id="rId18"/>
    <p:sldLayoutId id="2147483771" r:id="rId19"/>
    <p:sldLayoutId id="2147483772" r:id="rId20"/>
    <p:sldLayoutId id="2147483774" r:id="rId21"/>
    <p:sldLayoutId id="2147483776" r:id="rId22"/>
    <p:sldLayoutId id="2147483775" r:id="rId23"/>
    <p:sldLayoutId id="2147483780" r:id="rId24"/>
    <p:sldLayoutId id="2147483781" r:id="rId25"/>
    <p:sldLayoutId id="2147483783" r:id="rId26"/>
    <p:sldLayoutId id="2147483654" r:id="rId27"/>
    <p:sldLayoutId id="2147483655" r:id="rId2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42974" rtl="0" eaLnBrk="1" latinLnBrk="0" hangingPunct="1">
        <a:lnSpc>
          <a:spcPct val="85000"/>
        </a:lnSpc>
        <a:spcBef>
          <a:spcPct val="0"/>
        </a:spcBef>
        <a:buNone/>
        <a:defRPr sz="3200" b="0" i="0" kern="1200">
          <a:solidFill>
            <a:schemeClr val="accent1"/>
          </a:solidFill>
          <a:latin typeface="National 2 Medium" charset="0"/>
          <a:ea typeface="National 2 Medium" charset="0"/>
          <a:cs typeface="National 2 Medium" charset="0"/>
        </a:defRPr>
      </a:lvl1pPr>
    </p:titleStyle>
    <p:bodyStyle>
      <a:lvl1pPr marL="1828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1pPr>
      <a:lvl2pPr marL="6400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2pPr>
      <a:lvl3pPr marL="10972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3pPr>
      <a:lvl4pPr marL="15544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 baseline="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4pPr>
      <a:lvl5pPr marL="2011680" indent="-285750" algn="l" defTabSz="642974" rtl="0" eaLnBrk="1" latinLnBrk="0" hangingPunct="1">
        <a:spcBef>
          <a:spcPts val="422"/>
        </a:spcBef>
        <a:spcAft>
          <a:spcPts val="211"/>
        </a:spcAft>
        <a:buClr>
          <a:schemeClr val="accent1"/>
        </a:buClr>
        <a:buFont typeface="Arial" charset="0"/>
        <a:buChar char="•"/>
        <a:defRPr sz="1406" b="0" i="0" kern="1200" baseline="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5pPr>
      <a:lvl6pPr marL="24688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1406" kern="1200" baseline="0">
          <a:solidFill>
            <a:schemeClr val="accent1"/>
          </a:solidFill>
          <a:latin typeface="+mn-lt"/>
          <a:ea typeface="+mn-ea"/>
          <a:cs typeface="+mn-cs"/>
        </a:defRPr>
      </a:lvl6pPr>
      <a:lvl7pPr marL="2089666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7pPr>
      <a:lvl8pPr marL="2411153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8pPr>
      <a:lvl9pPr marL="2732640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87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74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461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948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435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923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409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896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90" userDrawn="1">
          <p15:clr>
            <a:srgbClr val="F26B43"/>
          </p15:clr>
        </p15:guide>
        <p15:guide id="2" pos="7476" userDrawn="1">
          <p15:clr>
            <a:srgbClr val="F26B43"/>
          </p15:clr>
        </p15:guide>
        <p15:guide id="3" pos="203" userDrawn="1">
          <p15:clr>
            <a:srgbClr val="F26B43"/>
          </p15:clr>
        </p15:guide>
        <p15:guide id="4" orient="horz" pos="149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opensource.org/licenses/bsd-license.php" TargetMode="External"/><Relationship Id="rId2" Type="http://schemas.openxmlformats.org/officeDocument/2006/relationships/hyperlink" Target="https://www.theatlantic.com/science/archive/2018/04/the-scientific-paper-is-obsolete/556676/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upyter-notebook-beginner-guide.readthedocs.io/en/latest/what_is_jupyter.htm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jupyter.org/try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jupyter/jupyter/wiki/Jupyter-kernels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jupyter.org/try" TargetMode="External"/><Relationship Id="rId4" Type="http://schemas.openxmlformats.org/officeDocument/2006/relationships/hyperlink" Target="https://jupyter-notebook-beginner-guide.readthedocs.io/en/latest/what_is_jupyter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jupyterlab.readthedocs.io/en/latest/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cs/datascience/jupyter-notebooks" TargetMode="External"/><Relationship Id="rId2" Type="http://schemas.openxmlformats.org/officeDocument/2006/relationships/hyperlink" Target="https://www.jetbrains.com/help/pycharm/jupyter-notebook-support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help/pycharm/jupyter-notebook-support.html" TargetMode="External"/><Relationship Id="rId2" Type="http://schemas.openxmlformats.org/officeDocument/2006/relationships/hyperlink" Target="http://www.jupyter.org/install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hyperlink" Target="http://jhub.dartmouth.edu/" TargetMode="External"/><Relationship Id="rId4" Type="http://schemas.openxmlformats.org/officeDocument/2006/relationships/hyperlink" Target="https://code.visualstudio.com/docs/datascience/jupyter-notebooks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/4.0" TargetMode="External"/><Relationship Id="rId3" Type="http://schemas.openxmlformats.org/officeDocument/2006/relationships/hyperlink" Target="https://jupyterbook.org/en/stable/reference/cheatsheet.html" TargetMode="External"/><Relationship Id="rId7" Type="http://schemas.openxmlformats.org/officeDocument/2006/relationships/image" Target="../media/image22.jpeg"/><Relationship Id="rId2" Type="http://schemas.openxmlformats.org/officeDocument/2006/relationships/hyperlink" Target="https://jupyterlab.readthedocs.io/en/stable/user/interface.html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ipython.readthedocs.io/en/stable/interactive/magics.html" TargetMode="External"/><Relationship Id="rId5" Type="http://schemas.openxmlformats.org/officeDocument/2006/relationships/hyperlink" Target="https://matplotlib.org/stable/api/_as_gen/matplotlib.pyplot.savefig.html" TargetMode="External"/><Relationship Id="rId4" Type="http://schemas.openxmlformats.org/officeDocument/2006/relationships/hyperlink" Target="https://jupyter-notebook.readthedocs.io/en/stable/examples/Notebook/Running%20Code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reativecommons.org/licenses/by/4.0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nbconvert.readthedocs.io/en/latest/" TargetMode="External"/><Relationship Id="rId2" Type="http://schemas.openxmlformats.org/officeDocument/2006/relationships/hyperlink" Target="https://ipywidgets.readthedocs.io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voila-gallery.org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www.dartgo.org/rr-notebooks101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A9A1B8-1420-5E4C-DC50-A1562C460C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September 21, 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3F5BEDD-BBEA-445F-915D-71CD1037750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AU" dirty="0" err="1"/>
              <a:t>Jupyter</a:t>
            </a:r>
            <a:r>
              <a:rPr lang="en-AU" dirty="0"/>
              <a:t> Notebooks 101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076523-B575-6C87-A5C3-C2B3346D43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9335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C8073F-D665-A7AC-9468-7E5ECE60A3B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/>
              <a:t>In 2001, Fernando Pérez wanted a better Python shell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He created </a:t>
            </a:r>
            <a:r>
              <a:rPr lang="en-US" dirty="0" err="1"/>
              <a:t>IPython</a:t>
            </a:r>
            <a:r>
              <a:rPr lang="en-US" dirty="0"/>
              <a:t>:</a:t>
            </a:r>
          </a:p>
          <a:p>
            <a:pPr marL="457200" indent="-457200">
              <a:lnSpc>
                <a:spcPct val="110000"/>
              </a:lnSpc>
            </a:pPr>
            <a:r>
              <a:rPr lang="en-US" dirty="0"/>
              <a:t>Syntax highlighting</a:t>
            </a:r>
          </a:p>
          <a:p>
            <a:pPr marL="457200" indent="-457200">
              <a:lnSpc>
                <a:spcPct val="110000"/>
              </a:lnSpc>
            </a:pPr>
            <a:r>
              <a:rPr lang="en-US" dirty="0"/>
              <a:t>Autocompletion</a:t>
            </a:r>
          </a:p>
          <a:p>
            <a:pPr marL="457200" indent="-457200">
              <a:lnSpc>
                <a:spcPct val="110000"/>
              </a:lnSpc>
            </a:pPr>
            <a:r>
              <a:rPr lang="en-US" dirty="0"/>
              <a:t>Interactive visualizations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3A5998F-748D-A27E-4B0D-9460B77B6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brief history of </a:t>
            </a:r>
            <a:r>
              <a:rPr lang="en-US" dirty="0" err="1"/>
              <a:t>Jupyter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1A3F70-CE7F-C6CD-7616-86C79B5C0B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Jupyter Notebooks 101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CFF146-972C-CF8D-A24C-AD5AF0CA5C0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10</a:t>
            </a:fld>
            <a:endParaRPr lang="en-A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8879C54-9024-28E0-0D7D-C225829D0200}"/>
              </a:ext>
            </a:extLst>
          </p:cNvPr>
          <p:cNvGrpSpPr/>
          <p:nvPr/>
        </p:nvGrpSpPr>
        <p:grpSpPr>
          <a:xfrm>
            <a:off x="5988225" y="2901620"/>
            <a:ext cx="6097044" cy="3841546"/>
            <a:chOff x="5988225" y="2901620"/>
            <a:chExt cx="6097044" cy="384154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6A15916-A66C-BB9A-1140-422277690D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89269" y="2901620"/>
              <a:ext cx="5352417" cy="3590277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BF49EC-1ED5-01FE-1A21-B3E38C280FD6}"/>
                </a:ext>
              </a:extLst>
            </p:cNvPr>
            <p:cNvSpPr txBox="1"/>
            <p:nvPr/>
          </p:nvSpPr>
          <p:spPr>
            <a:xfrm>
              <a:off x="5988225" y="6496945"/>
              <a:ext cx="609704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 err="1">
                  <a:solidFill>
                    <a:schemeClr val="accent6">
                      <a:lumMod val="75000"/>
                    </a:schemeClr>
                  </a:solidFill>
                </a:rPr>
                <a:t>Mbussonn</a:t>
              </a:r>
              <a:r>
                <a:rPr lang="en-US" sz="1000" dirty="0">
                  <a:solidFill>
                    <a:schemeClr val="accent6">
                      <a:lumMod val="75000"/>
                    </a:schemeClr>
                  </a:solidFill>
                </a:rPr>
                <a:t>, </a:t>
              </a:r>
              <a:r>
                <a:rPr lang="en-US" sz="1000" dirty="0">
                  <a:solidFill>
                    <a:schemeClr val="accent6">
                      <a:lumMod val="75000"/>
                    </a:schemeClr>
                  </a:solidFill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CC BY-SA 4.0</a:t>
              </a:r>
              <a:r>
                <a:rPr lang="en-US" sz="1000" dirty="0">
                  <a:solidFill>
                    <a:schemeClr val="accent6">
                      <a:lumMod val="75000"/>
                    </a:schemeClr>
                  </a:solidFill>
                </a:rPr>
                <a:t>, via Wikimedia Commons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30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C8073F-D665-A7AC-9468-7E5ECE60A3B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 2001, Fernando Pérez wanted a better Python shell</a:t>
            </a:r>
          </a:p>
          <a:p>
            <a:pPr marL="0" indent="0">
              <a:buNone/>
            </a:pPr>
            <a:r>
              <a:rPr lang="en-US" dirty="0"/>
              <a:t>He created </a:t>
            </a:r>
            <a:r>
              <a:rPr lang="en-US" dirty="0" err="1"/>
              <a:t>IPython</a:t>
            </a:r>
            <a:r>
              <a:rPr lang="en-US" dirty="0"/>
              <a:t>:</a:t>
            </a:r>
          </a:p>
          <a:p>
            <a:pPr marL="457200" indent="-457200"/>
            <a:r>
              <a:rPr lang="en-US" dirty="0"/>
              <a:t>Syntax highlighting</a:t>
            </a:r>
          </a:p>
          <a:p>
            <a:pPr marL="457200" indent="-457200"/>
            <a:r>
              <a:rPr lang="en-US" dirty="0"/>
              <a:t>Autocompletion</a:t>
            </a:r>
          </a:p>
          <a:p>
            <a:pPr marL="457200" indent="-457200"/>
            <a:r>
              <a:rPr lang="en-US" dirty="0"/>
              <a:t>Interactive visualizations</a:t>
            </a:r>
          </a:p>
          <a:p>
            <a:pPr marL="457200" indent="-457200"/>
            <a:r>
              <a:rPr lang="en-US" dirty="0"/>
              <a:t>A rich editor view mixing text,</a:t>
            </a:r>
            <a:br>
              <a:rPr lang="en-US" dirty="0"/>
            </a:br>
            <a:r>
              <a:rPr lang="en-US" dirty="0"/>
              <a:t>code, and visualizations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3A5998F-748D-A27E-4B0D-9460B77B6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brief history of </a:t>
            </a:r>
            <a:r>
              <a:rPr lang="en-US" dirty="0" err="1"/>
              <a:t>Jupyter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1A3F70-CE7F-C6CD-7616-86C79B5C0B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Jupyter Notebooks 101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CFF146-972C-CF8D-A24C-AD5AF0CA5C0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11</a:t>
            </a:fld>
            <a:endParaRPr lang="en-AU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CE0017D-3FD4-FBD2-8D92-894C74293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4530" y="2822457"/>
            <a:ext cx="5725349" cy="357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53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C8073F-D665-A7AC-9468-7E5ECE60A3B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1509" y="2365638"/>
            <a:ext cx="9487444" cy="4127303"/>
          </a:xfrm>
        </p:spPr>
        <p:txBody>
          <a:bodyPr>
            <a:normAutofit fontScale="77500" lnSpcReduction="20000"/>
          </a:bodyPr>
          <a:lstStyle/>
          <a:p>
            <a:pPr marL="457200" indent="-457200"/>
            <a:r>
              <a:rPr lang="en-US" dirty="0"/>
              <a:t>In 2014, Pérez and his team realized that their editor functionality in </a:t>
            </a:r>
            <a:r>
              <a:rPr lang="en-US" dirty="0" err="1"/>
              <a:t>IPython</a:t>
            </a:r>
            <a:r>
              <a:rPr lang="en-US" dirty="0"/>
              <a:t> was actually independent of the programming language used</a:t>
            </a:r>
          </a:p>
          <a:p>
            <a:pPr marL="457200" indent="-457200"/>
            <a:r>
              <a:rPr lang="en-US" dirty="0"/>
              <a:t>Project </a:t>
            </a:r>
            <a:r>
              <a:rPr lang="en-US" dirty="0" err="1"/>
              <a:t>Jupyter</a:t>
            </a:r>
            <a:r>
              <a:rPr lang="en-US" dirty="0"/>
              <a:t> was spun off from </a:t>
            </a:r>
            <a:r>
              <a:rPr lang="en-US" dirty="0" err="1"/>
              <a:t>IPython</a:t>
            </a:r>
            <a:r>
              <a:rPr lang="en-US" dirty="0"/>
              <a:t> </a:t>
            </a:r>
          </a:p>
          <a:p>
            <a:pPr marL="457200" indent="-457200">
              <a:spcAft>
                <a:spcPts val="2400"/>
              </a:spcAft>
            </a:pPr>
            <a:r>
              <a:rPr lang="en-US" dirty="0" err="1"/>
              <a:t>Jupyter</a:t>
            </a:r>
            <a:r>
              <a:rPr lang="en-US" dirty="0"/>
              <a:t>: Julia, Python, R </a:t>
            </a:r>
            <a:br>
              <a:rPr lang="en-US" dirty="0"/>
            </a:br>
            <a:r>
              <a:rPr lang="en-US" dirty="0"/>
              <a:t>(the originally supported languages)</a:t>
            </a:r>
          </a:p>
          <a:p>
            <a:pPr marL="457200" indent="-457200"/>
            <a:r>
              <a:rPr lang="en-US" dirty="0"/>
              <a:t>Today, </a:t>
            </a:r>
            <a:r>
              <a:rPr lang="en-US" dirty="0" err="1"/>
              <a:t>Jupyter</a:t>
            </a:r>
            <a:r>
              <a:rPr lang="en-US" dirty="0"/>
              <a:t> Notebooks are used by all major cloud providers (Amazon </a:t>
            </a:r>
            <a:r>
              <a:rPr lang="en-US" dirty="0" err="1"/>
              <a:t>Sagemaker</a:t>
            </a:r>
            <a:r>
              <a:rPr lang="en-US" dirty="0"/>
              <a:t>, Google </a:t>
            </a:r>
            <a:r>
              <a:rPr lang="en-US" dirty="0" err="1"/>
              <a:t>Colaboratory</a:t>
            </a:r>
            <a:r>
              <a:rPr lang="en-US" dirty="0"/>
              <a:t>, Microsoft Azure Notebook)</a:t>
            </a:r>
          </a:p>
          <a:p>
            <a:pPr marL="457200" indent="-457200"/>
            <a:r>
              <a:rPr lang="en-US" dirty="0" err="1"/>
              <a:t>Jupyter</a:t>
            </a:r>
            <a:r>
              <a:rPr lang="en-US" dirty="0"/>
              <a:t> Notebooks are virtually </a:t>
            </a:r>
            <a:r>
              <a:rPr lang="en-US" i="1" dirty="0"/>
              <a:t>everywhere</a:t>
            </a:r>
            <a:r>
              <a:rPr lang="en-US" dirty="0"/>
              <a:t> in research and education</a:t>
            </a:r>
          </a:p>
          <a:p>
            <a:pPr marL="457200" indent="-457200"/>
            <a:r>
              <a:rPr lang="en-US" i="1" dirty="0"/>
              <a:t>The Atlantic: </a:t>
            </a:r>
            <a:r>
              <a:rPr lang="en-US" dirty="0">
                <a:hlinkClick r:id="rId2"/>
              </a:rPr>
              <a:t>“The Scientific Paper is Obsolete”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3A5998F-748D-A27E-4B0D-9460B77B6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brief history of </a:t>
            </a:r>
            <a:r>
              <a:rPr lang="en-US" dirty="0" err="1"/>
              <a:t>Jupyter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1A3F70-CE7F-C6CD-7616-86C79B5C0B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Jupyter Notebooks 101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CFF146-972C-CF8D-A24C-AD5AF0CA5C0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12</a:t>
            </a:fld>
            <a:endParaRPr lang="en-A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4D32A56-3A49-E7EF-C4B7-BEAC66AE392B}"/>
              </a:ext>
            </a:extLst>
          </p:cNvPr>
          <p:cNvGrpSpPr/>
          <p:nvPr/>
        </p:nvGrpSpPr>
        <p:grpSpPr>
          <a:xfrm>
            <a:off x="9808953" y="2213238"/>
            <a:ext cx="2181320" cy="3265800"/>
            <a:chOff x="9808953" y="2213238"/>
            <a:chExt cx="2181320" cy="326580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2AD6E4B-E770-380F-BBAE-1AAC9DBA6272}"/>
                </a:ext>
              </a:extLst>
            </p:cNvPr>
            <p:cNvSpPr txBox="1"/>
            <p:nvPr/>
          </p:nvSpPr>
          <p:spPr>
            <a:xfrm rot="16200000">
              <a:off x="10226568" y="3715333"/>
              <a:ext cx="32658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accent6">
                      <a:lumMod val="75000"/>
                    </a:schemeClr>
                  </a:solidFill>
                </a:rPr>
                <a:t>Cameron </a:t>
              </a:r>
              <a:r>
                <a:rPr lang="en-US" sz="1100" dirty="0" err="1">
                  <a:solidFill>
                    <a:schemeClr val="accent6">
                      <a:lumMod val="75000"/>
                    </a:schemeClr>
                  </a:solidFill>
                </a:rPr>
                <a:t>Oelsen</a:t>
              </a:r>
              <a:r>
                <a:rPr lang="en-US" sz="1100" dirty="0">
                  <a:solidFill>
                    <a:schemeClr val="accent6">
                      <a:lumMod val="75000"/>
                    </a:schemeClr>
                  </a:solidFill>
                </a:rPr>
                <a:t>, </a:t>
              </a:r>
              <a:r>
                <a:rPr lang="en-US" sz="1100" dirty="0">
                  <a:solidFill>
                    <a:schemeClr val="accent6">
                      <a:lumMod val="75000"/>
                    </a:schemeClr>
                  </a:solidFill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BSD</a:t>
              </a:r>
              <a:r>
                <a:rPr lang="en-US" sz="1100" dirty="0">
                  <a:solidFill>
                    <a:schemeClr val="accent6">
                      <a:lumMod val="75000"/>
                    </a:schemeClr>
                  </a:solidFill>
                </a:rPr>
                <a:t>, via Wikimedia Commons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4E41C10C-8AE4-D28A-64A5-FAC61CEB2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808953" y="2971800"/>
              <a:ext cx="1962150" cy="22594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319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C8073F-D665-A7AC-9468-7E5ECE60A3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SzPct val="80000"/>
              <a:buFont typeface="System Font Regular"/>
              <a:buChar char="📁"/>
            </a:pPr>
            <a:r>
              <a:rPr lang="en-US" sz="2000" dirty="0"/>
              <a:t>Notebooks are files produced by the </a:t>
            </a:r>
            <a:r>
              <a:rPr lang="en-US" sz="2000" dirty="0" err="1"/>
              <a:t>Jupyter</a:t>
            </a:r>
            <a:r>
              <a:rPr lang="en-US" sz="2000" dirty="0"/>
              <a:t> Notebook application, which contain both computer code (e.g., python) and rich text elements (paragraph, equations, figures, links, </a:t>
            </a:r>
            <a:r>
              <a:rPr lang="en-US" sz="2000" dirty="0" err="1"/>
              <a:t>etc</a:t>
            </a:r>
            <a:r>
              <a:rPr lang="en-US" sz="2000" dirty="0"/>
              <a:t>…). </a:t>
            </a:r>
          </a:p>
          <a:p>
            <a:pPr marL="457200" indent="-457200">
              <a:buSzPct val="80000"/>
              <a:buFont typeface="System Font Regular"/>
              <a:buChar char="💻"/>
            </a:pPr>
            <a:r>
              <a:rPr lang="en-US" sz="2000" dirty="0"/>
              <a:t>The </a:t>
            </a:r>
            <a:r>
              <a:rPr lang="en-US" sz="2000" dirty="0" err="1"/>
              <a:t>Jupyter</a:t>
            </a:r>
            <a:r>
              <a:rPr lang="en-US" sz="2000" dirty="0"/>
              <a:t> Notebook App is a server-client application that allows editing and running notebook files via a web browser.</a:t>
            </a:r>
          </a:p>
          <a:p>
            <a:pPr marL="457200" indent="-457200">
              <a:buSzPct val="80000"/>
              <a:buFont typeface="System Font Regular"/>
              <a:buChar char="🌎"/>
            </a:pPr>
            <a:r>
              <a:rPr lang="en-US" sz="2000" dirty="0"/>
              <a:t>The </a:t>
            </a:r>
            <a:r>
              <a:rPr lang="en-US" sz="2000" dirty="0" err="1"/>
              <a:t>Jupyter</a:t>
            </a:r>
            <a:r>
              <a:rPr lang="en-US" sz="2000" dirty="0"/>
              <a:t> Notebook App can be executed on a local desktop requiring no internet access or can be installed on a remote server and accessed through the internet.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868104F-D279-5496-5257-3DE249FDB9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14398" y="2365375"/>
            <a:ext cx="4470292" cy="41275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3A5998F-748D-A27E-4B0D-9460B77B6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</a:t>
            </a:r>
            <a:r>
              <a:rPr lang="en-US" dirty="0" err="1"/>
              <a:t>Jupyter</a:t>
            </a:r>
            <a:r>
              <a:rPr lang="en-US" dirty="0"/>
              <a:t> Notebook?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1A3F70-CE7F-C6CD-7616-86C79B5C0B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Jupyter Notebooks 101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CFF146-972C-CF8D-A24C-AD5AF0CA5C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13</a:t>
            </a:fld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82CA54-EEA9-0FA6-674D-9C0BACEF465D}"/>
              </a:ext>
            </a:extLst>
          </p:cNvPr>
          <p:cNvSpPr txBox="1"/>
          <p:nvPr/>
        </p:nvSpPr>
        <p:spPr>
          <a:xfrm>
            <a:off x="336425" y="1871990"/>
            <a:ext cx="10072872" cy="261610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r>
              <a:rPr lang="en-US" sz="1100" dirty="0">
                <a:solidFill>
                  <a:schemeClr val="accent6">
                    <a:lumMod val="75000"/>
                  </a:schemeClr>
                </a:solidFill>
              </a:rPr>
              <a:t>Source: 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jupyter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-notebook-beginner-</a:t>
            </a:r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guide.readthedocs.io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/latest/</a:t>
            </a:r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what_is_jupyter.html</a:t>
            </a:r>
            <a:endParaRPr 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233723-D5B3-D1B2-5B7A-2909A3770400}"/>
              </a:ext>
            </a:extLst>
          </p:cNvPr>
          <p:cNvSpPr txBox="1"/>
          <p:nvPr/>
        </p:nvSpPr>
        <p:spPr>
          <a:xfrm>
            <a:off x="6814398" y="6492875"/>
            <a:ext cx="609704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Source: 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000" dirty="0" err="1">
                <a:solidFill>
                  <a:schemeClr val="accent6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jupyter.org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/try</a:t>
            </a:r>
            <a:endParaRPr 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10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C8073F-D665-A7AC-9468-7E5ECE60A3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/>
            <a:r>
              <a:rPr lang="en-US" sz="2000" dirty="0"/>
              <a:t>The code cells are executed by the </a:t>
            </a:r>
            <a:r>
              <a:rPr lang="en-US" sz="2000" i="1" dirty="0"/>
              <a:t>kernel, </a:t>
            </a:r>
            <a:r>
              <a:rPr lang="en-US" sz="2000" dirty="0"/>
              <a:t>a computational engine associated with the notebook</a:t>
            </a:r>
          </a:p>
          <a:p>
            <a:pPr marL="457200" indent="-457200"/>
            <a:r>
              <a:rPr lang="en-US" sz="2000" dirty="0"/>
              <a:t>There are many different kernels, each one offering a different programming language:</a:t>
            </a:r>
          </a:p>
          <a:p>
            <a:pPr marL="914400" lvl="1" indent="-457200"/>
            <a:r>
              <a:rPr lang="en-US" sz="2000" dirty="0" err="1"/>
              <a:t>IPython</a:t>
            </a:r>
            <a:r>
              <a:rPr lang="en-US" sz="2000" dirty="0"/>
              <a:t>, </a:t>
            </a:r>
            <a:r>
              <a:rPr lang="en-US" sz="2000" dirty="0" err="1"/>
              <a:t>IRKernel</a:t>
            </a:r>
            <a:r>
              <a:rPr lang="en-US" sz="2000" dirty="0"/>
              <a:t>, </a:t>
            </a:r>
            <a:r>
              <a:rPr lang="en-US" sz="2000" dirty="0" err="1"/>
              <a:t>IJulia</a:t>
            </a:r>
            <a:r>
              <a:rPr lang="en-US" sz="2000" dirty="0"/>
              <a:t>, </a:t>
            </a:r>
            <a:r>
              <a:rPr lang="en-US" sz="2000" dirty="0" err="1"/>
              <a:t>Xeus</a:t>
            </a:r>
            <a:r>
              <a:rPr lang="en-US" sz="2000" dirty="0"/>
              <a:t> (C++), </a:t>
            </a:r>
            <a:r>
              <a:rPr lang="en-US" sz="2000" dirty="0">
                <a:hlinkClick r:id="rId2"/>
              </a:rPr>
              <a:t>many more</a:t>
            </a:r>
            <a:endParaRPr lang="en-US" sz="2000" dirty="0"/>
          </a:p>
          <a:p>
            <a:pPr marL="342900" indent="-342900"/>
            <a:r>
              <a:rPr lang="en-US" sz="2000" dirty="0"/>
              <a:t>Think of a kernel as a service that your notebook uses to run the code</a:t>
            </a:r>
          </a:p>
          <a:p>
            <a:pPr marL="342900" indent="-342900"/>
            <a:r>
              <a:rPr lang="en-US" sz="2000" dirty="0"/>
              <a:t>The kernel can run on your local machine or remotely (e.g., in the cloud or on an HPC cluster)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868104F-D279-5496-5257-3DE249FDB9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14398" y="2365375"/>
            <a:ext cx="4470292" cy="41275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3A5998F-748D-A27E-4B0D-9460B77B6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</a:t>
            </a:r>
            <a:r>
              <a:rPr lang="en-US" dirty="0" err="1"/>
              <a:t>Jupyter</a:t>
            </a:r>
            <a:r>
              <a:rPr lang="en-US" dirty="0"/>
              <a:t> Notebook?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1A3F70-CE7F-C6CD-7616-86C79B5C0B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Jupyter Notebooks 101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CFF146-972C-CF8D-A24C-AD5AF0CA5C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14</a:t>
            </a:fld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82CA54-EEA9-0FA6-674D-9C0BACEF465D}"/>
              </a:ext>
            </a:extLst>
          </p:cNvPr>
          <p:cNvSpPr txBox="1"/>
          <p:nvPr/>
        </p:nvSpPr>
        <p:spPr>
          <a:xfrm>
            <a:off x="336425" y="1871990"/>
            <a:ext cx="10072872" cy="261610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r>
              <a:rPr lang="en-US" sz="1100" dirty="0">
                <a:solidFill>
                  <a:schemeClr val="accent6">
                    <a:lumMod val="75000"/>
                  </a:schemeClr>
                </a:solidFill>
              </a:rPr>
              <a:t>Source: 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jupyter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-notebook-beginner-</a:t>
            </a:r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guide.readthedocs.io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/latest/</a:t>
            </a:r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what_is_jupyter.html</a:t>
            </a:r>
            <a:endParaRPr 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233723-D5B3-D1B2-5B7A-2909A3770400}"/>
              </a:ext>
            </a:extLst>
          </p:cNvPr>
          <p:cNvSpPr txBox="1"/>
          <p:nvPr/>
        </p:nvSpPr>
        <p:spPr>
          <a:xfrm>
            <a:off x="6814398" y="6492875"/>
            <a:ext cx="609704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Source: 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000" dirty="0" err="1">
                <a:solidFill>
                  <a:schemeClr val="accent6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jupyter.org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/try</a:t>
            </a:r>
            <a:endParaRPr 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49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C8073F-D665-A7AC-9468-7E5ECE60A3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Many ways lead to </a:t>
            </a:r>
            <a:r>
              <a:rPr lang="en-US" sz="1800" dirty="0" err="1"/>
              <a:t>Jupyter</a:t>
            </a:r>
            <a:r>
              <a:rPr lang="en-US" sz="1800" dirty="0"/>
              <a:t>, e.g.:</a:t>
            </a:r>
          </a:p>
          <a:p>
            <a:pPr marL="0" indent="0">
              <a:buNone/>
            </a:pPr>
            <a:r>
              <a:rPr lang="en-US" sz="1800" dirty="0">
                <a:latin typeface="National 2 Medium" panose="020B0504030502020203" pitchFamily="34" charset="77"/>
              </a:rPr>
              <a:t>The official website </a:t>
            </a:r>
            <a:r>
              <a:rPr lang="en-US" sz="1800" dirty="0">
                <a:latin typeface="National 2" panose="020B0504030502020203" pitchFamily="34" charset="77"/>
              </a:rPr>
              <a:t>(</a:t>
            </a:r>
            <a:r>
              <a:rPr lang="en-US" sz="1800" dirty="0" err="1">
                <a:latin typeface="National 2" panose="020B0504030502020203" pitchFamily="34" charset="77"/>
              </a:rPr>
              <a:t>www.jupyter.org</a:t>
            </a:r>
            <a:r>
              <a:rPr lang="en-US" sz="1800" dirty="0">
                <a:latin typeface="National 2" panose="020B0504030502020203" pitchFamily="34" charset="77"/>
              </a:rPr>
              <a:t>/install)</a:t>
            </a:r>
          </a:p>
          <a:p>
            <a:pPr marL="342900" indent="-342900"/>
            <a:r>
              <a:rPr lang="en-US" sz="1800" dirty="0"/>
              <a:t>The original </a:t>
            </a:r>
            <a:r>
              <a:rPr lang="en-US" sz="1800" dirty="0" err="1"/>
              <a:t>Jupyter</a:t>
            </a:r>
            <a:r>
              <a:rPr lang="en-US" sz="1800" dirty="0"/>
              <a:t> Notebook App</a:t>
            </a:r>
          </a:p>
          <a:p>
            <a:pPr marL="342900" indent="-342900"/>
            <a:r>
              <a:rPr lang="en-US" sz="1800" dirty="0"/>
              <a:t>The face-lifted, latest version </a:t>
            </a:r>
            <a:r>
              <a:rPr lang="en-US" sz="1800" dirty="0" err="1"/>
              <a:t>JupyterLab</a:t>
            </a:r>
            <a:endParaRPr lang="en-US" sz="1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3A5998F-748D-A27E-4B0D-9460B77B6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can you run </a:t>
            </a:r>
            <a:r>
              <a:rPr lang="en-US" dirty="0" err="1"/>
              <a:t>Jupyter</a:t>
            </a:r>
            <a:r>
              <a:rPr lang="en-US" dirty="0"/>
              <a:t> Notebooks?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1A3F70-CE7F-C6CD-7616-86C79B5C0B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Jupyter Notebooks 101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CFF146-972C-CF8D-A24C-AD5AF0CA5C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15</a:t>
            </a:fld>
            <a:endParaRPr lang="en-AU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FC0B052-8A19-D7B6-4189-F85939AB49D4}"/>
              </a:ext>
            </a:extLst>
          </p:cNvPr>
          <p:cNvGrpSpPr/>
          <p:nvPr/>
        </p:nvGrpSpPr>
        <p:grpSpPr>
          <a:xfrm>
            <a:off x="5579723" y="2331898"/>
            <a:ext cx="6285337" cy="3815460"/>
            <a:chOff x="5579723" y="2331898"/>
            <a:chExt cx="6285337" cy="381546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9233723-D5B3-D1B2-5B7A-2909A3770400}"/>
                </a:ext>
              </a:extLst>
            </p:cNvPr>
            <p:cNvSpPr txBox="1"/>
            <p:nvPr/>
          </p:nvSpPr>
          <p:spPr>
            <a:xfrm>
              <a:off x="5579723" y="5901137"/>
              <a:ext cx="609704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chemeClr val="accent6">
                      <a:lumMod val="75000"/>
                    </a:schemeClr>
                  </a:solidFill>
                </a:rPr>
                <a:t>Source: </a:t>
              </a:r>
              <a:r>
                <a:rPr lang="en-US" sz="1000" dirty="0">
                  <a:solidFill>
                    <a:schemeClr val="accent6">
                      <a:lumMod val="75000"/>
                    </a:schemeClr>
                  </a:solidFill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https://jupyterlab.readthedocs.io/</a:t>
              </a:r>
              <a:r>
                <a:rPr lang="en-US" sz="1000" dirty="0" err="1">
                  <a:solidFill>
                    <a:schemeClr val="accent6">
                      <a:lumMod val="75000"/>
                    </a:schemeClr>
                  </a:solidFill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en</a:t>
              </a:r>
              <a:r>
                <a:rPr lang="en-US" sz="1000" dirty="0">
                  <a:solidFill>
                    <a:schemeClr val="accent6">
                      <a:lumMod val="75000"/>
                    </a:schemeClr>
                  </a:solidFill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/latest/</a:t>
              </a:r>
              <a:endParaRPr lang="en-US" sz="1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CDE064C-4D79-D531-BE12-2B5D6FADB9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79723" y="2331898"/>
              <a:ext cx="6285337" cy="35355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127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C8073F-D665-A7AC-9468-7E5ECE60A3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Many ways lead to </a:t>
            </a:r>
            <a:r>
              <a:rPr lang="en-US" sz="1800" dirty="0" err="1"/>
              <a:t>Jupyter</a:t>
            </a:r>
            <a:r>
              <a:rPr lang="en-US" sz="1800" dirty="0"/>
              <a:t>, e.g.:</a:t>
            </a:r>
          </a:p>
          <a:p>
            <a:pPr marL="0" indent="0">
              <a:buNone/>
            </a:pPr>
            <a:r>
              <a:rPr lang="en-US" sz="1800" dirty="0">
                <a:latin typeface="National 2 Medium" panose="020B0504030502020203" pitchFamily="34" charset="77"/>
              </a:rPr>
              <a:t>The official website </a:t>
            </a:r>
            <a:r>
              <a:rPr lang="en-US" sz="1800" dirty="0">
                <a:latin typeface="National 2" panose="020B0504030502020203" pitchFamily="34" charset="77"/>
              </a:rPr>
              <a:t>(</a:t>
            </a:r>
            <a:r>
              <a:rPr lang="en-US" sz="1800" dirty="0" err="1">
                <a:latin typeface="National 2" panose="020B0504030502020203" pitchFamily="34" charset="77"/>
              </a:rPr>
              <a:t>www.jupyter.org</a:t>
            </a:r>
            <a:r>
              <a:rPr lang="en-US" sz="1800" dirty="0">
                <a:latin typeface="National 2" panose="020B0504030502020203" pitchFamily="34" charset="77"/>
              </a:rPr>
              <a:t>/install)</a:t>
            </a:r>
          </a:p>
          <a:p>
            <a:pPr marL="342900" indent="-342900"/>
            <a:r>
              <a:rPr lang="en-US" sz="1800" dirty="0"/>
              <a:t>The original </a:t>
            </a:r>
            <a:r>
              <a:rPr lang="en-US" sz="1800" dirty="0" err="1"/>
              <a:t>Jupyter</a:t>
            </a:r>
            <a:r>
              <a:rPr lang="en-US" sz="1800" dirty="0"/>
              <a:t> Notebook App</a:t>
            </a:r>
          </a:p>
          <a:p>
            <a:pPr marL="342900" indent="-342900"/>
            <a:r>
              <a:rPr lang="en-US" sz="1800" dirty="0"/>
              <a:t>The face-lifted, latest version </a:t>
            </a:r>
            <a:r>
              <a:rPr lang="en-US" sz="1800" dirty="0" err="1"/>
              <a:t>JupyterLab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latin typeface="National 2 Medium" panose="020B0504030502020203" pitchFamily="34" charset="77"/>
              </a:rPr>
              <a:t>Using a Code Editor/IDE</a:t>
            </a:r>
          </a:p>
          <a:p>
            <a:pPr marL="342900" indent="-342900"/>
            <a:r>
              <a:rPr lang="en-US" sz="1800" dirty="0"/>
              <a:t>E.g., </a:t>
            </a:r>
            <a:r>
              <a:rPr lang="en-US" sz="1800" dirty="0">
                <a:hlinkClick r:id="rId2"/>
              </a:rPr>
              <a:t>PyCharm</a:t>
            </a:r>
            <a:r>
              <a:rPr lang="en-US" sz="1800" dirty="0"/>
              <a:t> or </a:t>
            </a:r>
            <a:r>
              <a:rPr lang="en-US" sz="1800" dirty="0">
                <a:hlinkClick r:id="rId3"/>
              </a:rPr>
              <a:t>Visual Studio Code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3A5998F-748D-A27E-4B0D-9460B77B6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can you run </a:t>
            </a:r>
            <a:r>
              <a:rPr lang="en-US" dirty="0" err="1"/>
              <a:t>Jupyter</a:t>
            </a:r>
            <a:r>
              <a:rPr lang="en-US" dirty="0"/>
              <a:t> Notebooks?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1A3F70-CE7F-C6CD-7616-86C79B5C0B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Jupyter Notebooks 101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CFF146-972C-CF8D-A24C-AD5AF0CA5C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16</a:t>
            </a:fld>
            <a:endParaRPr lang="en-AU" dirty="0"/>
          </a:p>
        </p:txBody>
      </p:sp>
      <p:pic>
        <p:nvPicPr>
          <p:cNvPr id="1026" name="Picture 2" descr="Jupyter Notebook in Visual Studio Code | by Bikash Sundaray | Towards Data  Science">
            <a:extLst>
              <a:ext uri="{FF2B5EF4-FFF2-40B4-BE49-F238E27FC236}">
                <a16:creationId xmlns:a16="http://schemas.microsoft.com/office/drawing/2014/main" id="{A7B86D1D-6308-C179-7F2E-9B30A2441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864" y="2438400"/>
            <a:ext cx="6084275" cy="374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394081-5764-408B-E0B1-72248B73F9F4}"/>
              </a:ext>
            </a:extLst>
          </p:cNvPr>
          <p:cNvSpPr txBox="1"/>
          <p:nvPr/>
        </p:nvSpPr>
        <p:spPr>
          <a:xfrm>
            <a:off x="5752864" y="6189357"/>
            <a:ext cx="60971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Source: https://</a:t>
            </a:r>
            <a:r>
              <a:rPr lang="en-US" sz="1050" dirty="0" err="1">
                <a:solidFill>
                  <a:schemeClr val="accent6">
                    <a:lumMod val="75000"/>
                  </a:schemeClr>
                </a:solidFill>
              </a:rPr>
              <a:t>towardsdatascience.com</a:t>
            </a:r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/jupyter-notebook-in-visual-studio-code-3fc21a36fe43</a:t>
            </a:r>
          </a:p>
        </p:txBody>
      </p:sp>
    </p:spTree>
    <p:extLst>
      <p:ext uri="{BB962C8B-B14F-4D97-AF65-F5344CB8AC3E}">
        <p14:creationId xmlns:p14="http://schemas.microsoft.com/office/powerpoint/2010/main" val="89507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C8073F-D665-A7AC-9468-7E5ECE60A3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Many ways lead to </a:t>
            </a:r>
            <a:r>
              <a:rPr lang="en-US" sz="1800" dirty="0" err="1"/>
              <a:t>Jupyter</a:t>
            </a:r>
            <a:r>
              <a:rPr lang="en-US" sz="1800" dirty="0"/>
              <a:t>, e.g.:</a:t>
            </a:r>
          </a:p>
          <a:p>
            <a:pPr marL="0" indent="0">
              <a:buNone/>
            </a:pPr>
            <a:r>
              <a:rPr lang="en-US" sz="1800" dirty="0">
                <a:latin typeface="National 2 Medium" panose="020B0504030502020203" pitchFamily="34" charset="77"/>
              </a:rPr>
              <a:t>The official website </a:t>
            </a:r>
            <a:r>
              <a:rPr lang="en-US" sz="1800" dirty="0">
                <a:latin typeface="National 2" panose="020B0504030502020203" pitchFamily="34" charset="77"/>
              </a:rPr>
              <a:t>(</a:t>
            </a:r>
            <a:r>
              <a:rPr lang="en-US" sz="1800" dirty="0">
                <a:latin typeface="National 2" panose="020B0504030502020203" pitchFamily="34" charset="77"/>
                <a:hlinkClick r:id="rId2"/>
              </a:rPr>
              <a:t>www.jupyter.org/install</a:t>
            </a:r>
            <a:r>
              <a:rPr lang="en-US" sz="1800" dirty="0">
                <a:latin typeface="National 2" panose="020B0504030502020203" pitchFamily="34" charset="77"/>
              </a:rPr>
              <a:t>)</a:t>
            </a:r>
          </a:p>
          <a:p>
            <a:pPr marL="342900" indent="-342900"/>
            <a:r>
              <a:rPr lang="en-US" sz="1800" dirty="0"/>
              <a:t>The original </a:t>
            </a:r>
            <a:r>
              <a:rPr lang="en-US" sz="1800" dirty="0" err="1"/>
              <a:t>Jupyter</a:t>
            </a:r>
            <a:r>
              <a:rPr lang="en-US" sz="1800" dirty="0"/>
              <a:t> Notebook App</a:t>
            </a:r>
          </a:p>
          <a:p>
            <a:pPr marL="342900" indent="-342900"/>
            <a:r>
              <a:rPr lang="en-US" sz="1800" dirty="0"/>
              <a:t>The face-lifted, latest version </a:t>
            </a:r>
            <a:r>
              <a:rPr lang="en-US" sz="1800" dirty="0" err="1"/>
              <a:t>JupyterLab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latin typeface="National 2 Medium" panose="020B0504030502020203" pitchFamily="34" charset="77"/>
              </a:rPr>
              <a:t>Using a Code Editor/IDE</a:t>
            </a:r>
          </a:p>
          <a:p>
            <a:pPr marL="342900" indent="-342900"/>
            <a:r>
              <a:rPr lang="en-US" sz="1800" dirty="0"/>
              <a:t>E.g., </a:t>
            </a:r>
            <a:r>
              <a:rPr lang="en-US" sz="1800" dirty="0">
                <a:hlinkClick r:id="rId3"/>
              </a:rPr>
              <a:t>PyCharm</a:t>
            </a:r>
            <a:r>
              <a:rPr lang="en-US" sz="1800" dirty="0"/>
              <a:t> or </a:t>
            </a:r>
            <a:r>
              <a:rPr lang="en-US" sz="1800" dirty="0">
                <a:hlinkClick r:id="rId4"/>
              </a:rPr>
              <a:t>Visual Studio Code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latin typeface="National 2 Medium" panose="020B0504030502020203" pitchFamily="34" charset="77"/>
              </a:rPr>
              <a:t>Cloud service</a:t>
            </a:r>
          </a:p>
          <a:p>
            <a:pPr marL="342900" indent="-342900"/>
            <a:r>
              <a:rPr lang="en-US" sz="1800" dirty="0"/>
              <a:t>Google </a:t>
            </a:r>
            <a:r>
              <a:rPr lang="en-US" sz="1800" dirty="0" err="1"/>
              <a:t>Colab</a:t>
            </a:r>
            <a:r>
              <a:rPr lang="en-US" sz="1800" dirty="0"/>
              <a:t>, Amazon </a:t>
            </a:r>
            <a:r>
              <a:rPr lang="en-US" sz="1800" dirty="0" err="1"/>
              <a:t>Sagemaker</a:t>
            </a:r>
            <a:endParaRPr lang="en-US" sz="1800" dirty="0"/>
          </a:p>
          <a:p>
            <a:pPr marL="342900" indent="-342900"/>
            <a:r>
              <a:rPr lang="en-US" sz="1800" dirty="0" err="1"/>
              <a:t>JupyterHub</a:t>
            </a:r>
            <a:r>
              <a:rPr lang="en-US" sz="1800" dirty="0"/>
              <a:t> (e.g., </a:t>
            </a:r>
            <a:r>
              <a:rPr lang="en-US" sz="1800" dirty="0">
                <a:hlinkClick r:id="rId5"/>
              </a:rPr>
              <a:t>jhub.dartmouth.edu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3A5998F-748D-A27E-4B0D-9460B77B6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can you run </a:t>
            </a:r>
            <a:r>
              <a:rPr lang="en-US" dirty="0" err="1"/>
              <a:t>Jupyter</a:t>
            </a:r>
            <a:r>
              <a:rPr lang="en-US" dirty="0"/>
              <a:t> Notebooks?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1A3F70-CE7F-C6CD-7616-86C79B5C0B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Jupyter Notebooks 101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CFF146-972C-CF8D-A24C-AD5AF0CA5C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17</a:t>
            </a:fld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394081-5764-408B-E0B1-72248B73F9F4}"/>
              </a:ext>
            </a:extLst>
          </p:cNvPr>
          <p:cNvSpPr txBox="1"/>
          <p:nvPr/>
        </p:nvSpPr>
        <p:spPr>
          <a:xfrm>
            <a:off x="5752864" y="6596390"/>
            <a:ext cx="60971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Source: https://</a:t>
            </a:r>
            <a:r>
              <a:rPr lang="en-US" sz="1050" dirty="0" err="1">
                <a:solidFill>
                  <a:schemeClr val="accent6">
                    <a:lumMod val="75000"/>
                  </a:schemeClr>
                </a:solidFill>
              </a:rPr>
              <a:t>colab.research.google.com</a:t>
            </a:r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/</a:t>
            </a: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35E85786-2D71-87CD-8407-CEB88BFEA7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7400" y="2312033"/>
            <a:ext cx="4660924" cy="431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10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E8351D-B269-ED50-09C9-47515C86FFF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1509" y="2365638"/>
            <a:ext cx="5774492" cy="41273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Itinerary</a:t>
            </a:r>
          </a:p>
          <a:p>
            <a:pPr marL="285750" indent="-285750"/>
            <a:r>
              <a:rPr lang="en-US" dirty="0">
                <a:latin typeface="National 2" panose="020B0504030502020203" pitchFamily="34" charset="77"/>
                <a:hlinkClick r:id="rId2"/>
              </a:rPr>
              <a:t>General layout and interface elements</a:t>
            </a:r>
            <a:endParaRPr lang="en-US" dirty="0">
              <a:latin typeface="National 2" panose="020B0504030502020203" pitchFamily="34" charset="77"/>
            </a:endParaRPr>
          </a:p>
          <a:p>
            <a:pPr marL="285750" indent="-285750"/>
            <a:r>
              <a:rPr lang="en-US" dirty="0">
                <a:latin typeface="National 2" panose="020B0504030502020203" pitchFamily="34" charset="77"/>
                <a:hlinkClick r:id="rId3"/>
              </a:rPr>
              <a:t>Markdown cells</a:t>
            </a:r>
            <a:endParaRPr lang="en-US" dirty="0">
              <a:latin typeface="National 2" panose="020B0504030502020203" pitchFamily="34" charset="77"/>
            </a:endParaRPr>
          </a:p>
          <a:p>
            <a:pPr marL="285750" indent="-285750"/>
            <a:r>
              <a:rPr lang="en-US" dirty="0">
                <a:latin typeface="National 2" panose="020B0504030502020203" pitchFamily="34" charset="77"/>
                <a:hlinkClick r:id="rId4"/>
              </a:rPr>
              <a:t>Code cells</a:t>
            </a:r>
            <a:endParaRPr lang="en-US" dirty="0">
              <a:latin typeface="National 2" panose="020B0504030502020203" pitchFamily="34" charset="77"/>
            </a:endParaRPr>
          </a:p>
          <a:p>
            <a:pPr marL="285750" indent="-285750"/>
            <a:r>
              <a:rPr lang="en-US" dirty="0">
                <a:latin typeface="National 2" panose="020B0504030502020203" pitchFamily="34" charset="77"/>
                <a:hlinkClick r:id="rId5"/>
              </a:rPr>
              <a:t>Producing figures</a:t>
            </a:r>
            <a:endParaRPr lang="en-US" dirty="0">
              <a:latin typeface="National 2" panose="020B0504030502020203" pitchFamily="34" charset="77"/>
            </a:endParaRPr>
          </a:p>
          <a:p>
            <a:pPr marL="285750" indent="-285750"/>
            <a:r>
              <a:rPr lang="en-US" dirty="0">
                <a:latin typeface="National 2" panose="020B0504030502020203" pitchFamily="34" charset="77"/>
                <a:hlinkClick r:id="rId6"/>
              </a:rPr>
              <a:t>Magic commands</a:t>
            </a:r>
            <a:endParaRPr lang="en-US" dirty="0">
              <a:latin typeface="National 2" panose="020B0504030502020203" pitchFamily="34" charset="77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EEC8EE-8DDA-9925-720D-42DCA2D6E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Walk around </a:t>
            </a:r>
            <a:r>
              <a:rPr lang="en-US" dirty="0" err="1"/>
              <a:t>Jupyter</a:t>
            </a:r>
            <a:r>
              <a:rPr lang="en-US" dirty="0"/>
              <a:t>: Hands-on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BAB19-B3C5-1458-1997-52482B753D6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Jupyter Notebooks 101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75958-D7FD-430F-A101-BF63E4E885F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18</a:t>
            </a:fld>
            <a:endParaRPr lang="en-AU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B6C6404-FAC8-8441-55FE-C6037B05C9A6}"/>
              </a:ext>
            </a:extLst>
          </p:cNvPr>
          <p:cNvGrpSpPr/>
          <p:nvPr/>
        </p:nvGrpSpPr>
        <p:grpSpPr>
          <a:xfrm>
            <a:off x="6697196" y="490958"/>
            <a:ext cx="4929421" cy="6097162"/>
            <a:chOff x="6697196" y="490958"/>
            <a:chExt cx="4929421" cy="6097162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593C93C7-5F6E-3331-C5B2-169142A992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7196" y="2329212"/>
              <a:ext cx="4498534" cy="419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063DCA6-CAED-616B-EBAD-5601230CDF49}"/>
                </a:ext>
              </a:extLst>
            </p:cNvPr>
            <p:cNvSpPr txBox="1"/>
            <p:nvPr/>
          </p:nvSpPr>
          <p:spPr>
            <a:xfrm rot="16200000">
              <a:off x="8362593" y="3324095"/>
              <a:ext cx="6097162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dirty="0">
                  <a:solidFill>
                    <a:schemeClr val="accent6">
                      <a:lumMod val="75000"/>
                    </a:schemeClr>
                  </a:solidFill>
                </a:rPr>
                <a:t>NASA/ESA/</a:t>
              </a:r>
              <a:r>
                <a:rPr lang="en-US" sz="1050" dirty="0" err="1">
                  <a:solidFill>
                    <a:schemeClr val="accent6">
                      <a:lumMod val="75000"/>
                    </a:schemeClr>
                  </a:solidFill>
                </a:rPr>
                <a:t>NOIRLab</a:t>
              </a:r>
              <a:r>
                <a:rPr lang="en-US" sz="1050" dirty="0">
                  <a:solidFill>
                    <a:schemeClr val="accent6">
                      <a:lumMod val="75000"/>
                    </a:schemeClr>
                  </a:solidFill>
                </a:rPr>
                <a:t>/NSF/AURA/M.H. Wong and I. de Pater (UC Berkeley)</a:t>
              </a:r>
              <a:br>
                <a:rPr lang="en-US" sz="1050" dirty="0">
                  <a:solidFill>
                    <a:schemeClr val="accent6">
                      <a:lumMod val="75000"/>
                    </a:schemeClr>
                  </a:solidFill>
                </a:rPr>
              </a:br>
              <a:r>
                <a:rPr lang="en-US" sz="1050" dirty="0">
                  <a:solidFill>
                    <a:schemeClr val="accent6">
                      <a:lumMod val="75000"/>
                    </a:schemeClr>
                  </a:solidFill>
                </a:rPr>
                <a:t>et </a:t>
              </a:r>
              <a:r>
                <a:rPr lang="en-US" sz="1050" dirty="0" err="1">
                  <a:solidFill>
                    <a:schemeClr val="accent6">
                      <a:lumMod val="75000"/>
                    </a:schemeClr>
                  </a:solidFill>
                </a:rPr>
                <a:t>al.Acknowledgments</a:t>
              </a:r>
              <a:r>
                <a:rPr lang="en-US" sz="1050" dirty="0">
                  <a:solidFill>
                    <a:schemeClr val="accent6">
                      <a:lumMod val="75000"/>
                    </a:schemeClr>
                  </a:solidFill>
                </a:rPr>
                <a:t>: M. Zamani, </a:t>
              </a:r>
              <a:r>
                <a:rPr lang="en-US" sz="1050" dirty="0">
                  <a:solidFill>
                    <a:schemeClr val="accent6">
                      <a:lumMod val="75000"/>
                    </a:schemeClr>
                  </a:solidFill>
                  <a:hlinkClick r:id="rId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CC BY 4.0</a:t>
              </a:r>
              <a:r>
                <a:rPr lang="en-US" sz="1050" dirty="0">
                  <a:solidFill>
                    <a:schemeClr val="accent6">
                      <a:lumMod val="75000"/>
                    </a:schemeClr>
                  </a:solidFill>
                </a:rPr>
                <a:t>, via Wikimedia Commons</a:t>
              </a:r>
            </a:p>
          </p:txBody>
        </p:sp>
      </p:grpSp>
      <p:sp>
        <p:nvSpPr>
          <p:cNvPr id="18" name="Freeform 17">
            <a:extLst>
              <a:ext uri="{FF2B5EF4-FFF2-40B4-BE49-F238E27FC236}">
                <a16:creationId xmlns:a16="http://schemas.microsoft.com/office/drawing/2014/main" id="{AECE58F6-CD9A-9C73-98EC-F4059765D546}"/>
              </a:ext>
            </a:extLst>
          </p:cNvPr>
          <p:cNvSpPr/>
          <p:nvPr/>
        </p:nvSpPr>
        <p:spPr>
          <a:xfrm>
            <a:off x="7447395" y="2973545"/>
            <a:ext cx="2757894" cy="3050327"/>
          </a:xfrm>
          <a:custGeom>
            <a:avLst/>
            <a:gdLst>
              <a:gd name="connsiteX0" fmla="*/ 1096312 w 2757894"/>
              <a:gd name="connsiteY0" fmla="*/ 0 h 3050327"/>
              <a:gd name="connsiteX1" fmla="*/ 1780367 w 2757894"/>
              <a:gd name="connsiteY1" fmla="*/ 244305 h 3050327"/>
              <a:gd name="connsiteX2" fmla="*/ 1919970 w 2757894"/>
              <a:gd name="connsiteY2" fmla="*/ 509551 h 3050327"/>
              <a:gd name="connsiteX3" fmla="*/ 1396458 w 2757894"/>
              <a:gd name="connsiteY3" fmla="*/ 809698 h 3050327"/>
              <a:gd name="connsiteX4" fmla="*/ 1117252 w 2757894"/>
              <a:gd name="connsiteY4" fmla="*/ 1033063 h 3050327"/>
              <a:gd name="connsiteX5" fmla="*/ 1005570 w 2757894"/>
              <a:gd name="connsiteY5" fmla="*/ 1270388 h 3050327"/>
              <a:gd name="connsiteX6" fmla="*/ 1145173 w 2757894"/>
              <a:gd name="connsiteY6" fmla="*/ 1605435 h 3050327"/>
              <a:gd name="connsiteX7" fmla="*/ 1682645 w 2757894"/>
              <a:gd name="connsiteY7" fmla="*/ 1842760 h 3050327"/>
              <a:gd name="connsiteX8" fmla="*/ 2310858 w 2757894"/>
              <a:gd name="connsiteY8" fmla="*/ 1891621 h 3050327"/>
              <a:gd name="connsiteX9" fmla="*/ 2743628 w 2757894"/>
              <a:gd name="connsiteY9" fmla="*/ 2240629 h 3050327"/>
              <a:gd name="connsiteX10" fmla="*/ 1780367 w 2757894"/>
              <a:gd name="connsiteY10" fmla="*/ 2708299 h 3050327"/>
              <a:gd name="connsiteX11" fmla="*/ 656562 w 2757894"/>
              <a:gd name="connsiteY11" fmla="*/ 2938644 h 3050327"/>
              <a:gd name="connsiteX12" fmla="*/ 49289 w 2757894"/>
              <a:gd name="connsiteY12" fmla="*/ 2547756 h 3050327"/>
              <a:gd name="connsiteX13" fmla="*/ 84190 w 2757894"/>
              <a:gd name="connsiteY13" fmla="*/ 2226669 h 3050327"/>
              <a:gd name="connsiteX14" fmla="*/ 468098 w 2757894"/>
              <a:gd name="connsiteY14" fmla="*/ 2477954 h 3050327"/>
              <a:gd name="connsiteX15" fmla="*/ 1864129 w 2757894"/>
              <a:gd name="connsiteY15" fmla="*/ 3050327 h 3050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757894" h="3050327" extrusionOk="0">
                <a:moveTo>
                  <a:pt x="1096312" y="0"/>
                </a:moveTo>
                <a:cubicBezTo>
                  <a:pt x="1346538" y="65403"/>
                  <a:pt x="1625559" y="165960"/>
                  <a:pt x="1780367" y="244305"/>
                </a:cubicBezTo>
                <a:cubicBezTo>
                  <a:pt x="1922976" y="330353"/>
                  <a:pt x="1968927" y="415797"/>
                  <a:pt x="1919970" y="509551"/>
                </a:cubicBezTo>
                <a:cubicBezTo>
                  <a:pt x="1831565" y="627630"/>
                  <a:pt x="1529389" y="727173"/>
                  <a:pt x="1396458" y="809698"/>
                </a:cubicBezTo>
                <a:cubicBezTo>
                  <a:pt x="1237792" y="883338"/>
                  <a:pt x="1191376" y="960570"/>
                  <a:pt x="1117252" y="1033063"/>
                </a:cubicBezTo>
                <a:cubicBezTo>
                  <a:pt x="1056752" y="1110396"/>
                  <a:pt x="1002879" y="1170955"/>
                  <a:pt x="1005570" y="1270388"/>
                </a:cubicBezTo>
                <a:cubicBezTo>
                  <a:pt x="976300" y="1360588"/>
                  <a:pt x="1017595" y="1523910"/>
                  <a:pt x="1145173" y="1605435"/>
                </a:cubicBezTo>
                <a:cubicBezTo>
                  <a:pt x="1254146" y="1663896"/>
                  <a:pt x="1481541" y="1804544"/>
                  <a:pt x="1682645" y="1842760"/>
                </a:cubicBezTo>
                <a:cubicBezTo>
                  <a:pt x="1889781" y="1897655"/>
                  <a:pt x="2157195" y="1830880"/>
                  <a:pt x="2310858" y="1891621"/>
                </a:cubicBezTo>
                <a:cubicBezTo>
                  <a:pt x="2450955" y="1951992"/>
                  <a:pt x="2867850" y="2133799"/>
                  <a:pt x="2743628" y="2240629"/>
                </a:cubicBezTo>
                <a:cubicBezTo>
                  <a:pt x="2663088" y="2388464"/>
                  <a:pt x="2130840" y="2619196"/>
                  <a:pt x="1780367" y="2708299"/>
                </a:cubicBezTo>
                <a:cubicBezTo>
                  <a:pt x="1466249" y="2876585"/>
                  <a:pt x="993148" y="3024286"/>
                  <a:pt x="656562" y="2938644"/>
                </a:cubicBezTo>
                <a:cubicBezTo>
                  <a:pt x="378279" y="2902930"/>
                  <a:pt x="149516" y="2643688"/>
                  <a:pt x="49289" y="2547756"/>
                </a:cubicBezTo>
                <a:cubicBezTo>
                  <a:pt x="-58360" y="2431106"/>
                  <a:pt x="7903" y="2233828"/>
                  <a:pt x="84190" y="2226669"/>
                </a:cubicBezTo>
                <a:cubicBezTo>
                  <a:pt x="141558" y="2214152"/>
                  <a:pt x="167391" y="2332422"/>
                  <a:pt x="468098" y="2477954"/>
                </a:cubicBezTo>
                <a:cubicBezTo>
                  <a:pt x="772629" y="2508702"/>
                  <a:pt x="1441527" y="3008468"/>
                  <a:pt x="1864129" y="3050327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096312 w 2757894"/>
                      <a:gd name="connsiteY0" fmla="*/ 0 h 3050327"/>
                      <a:gd name="connsiteX1" fmla="*/ 1780367 w 2757894"/>
                      <a:gd name="connsiteY1" fmla="*/ 244305 h 3050327"/>
                      <a:gd name="connsiteX2" fmla="*/ 1919970 w 2757894"/>
                      <a:gd name="connsiteY2" fmla="*/ 509551 h 3050327"/>
                      <a:gd name="connsiteX3" fmla="*/ 1396458 w 2757894"/>
                      <a:gd name="connsiteY3" fmla="*/ 809698 h 3050327"/>
                      <a:gd name="connsiteX4" fmla="*/ 1117252 w 2757894"/>
                      <a:gd name="connsiteY4" fmla="*/ 1033063 h 3050327"/>
                      <a:gd name="connsiteX5" fmla="*/ 1005570 w 2757894"/>
                      <a:gd name="connsiteY5" fmla="*/ 1270388 h 3050327"/>
                      <a:gd name="connsiteX6" fmla="*/ 1145173 w 2757894"/>
                      <a:gd name="connsiteY6" fmla="*/ 1605435 h 3050327"/>
                      <a:gd name="connsiteX7" fmla="*/ 1682645 w 2757894"/>
                      <a:gd name="connsiteY7" fmla="*/ 1842760 h 3050327"/>
                      <a:gd name="connsiteX8" fmla="*/ 2310858 w 2757894"/>
                      <a:gd name="connsiteY8" fmla="*/ 1891621 h 3050327"/>
                      <a:gd name="connsiteX9" fmla="*/ 2743628 w 2757894"/>
                      <a:gd name="connsiteY9" fmla="*/ 2240629 h 3050327"/>
                      <a:gd name="connsiteX10" fmla="*/ 1780367 w 2757894"/>
                      <a:gd name="connsiteY10" fmla="*/ 2708299 h 3050327"/>
                      <a:gd name="connsiteX11" fmla="*/ 656562 w 2757894"/>
                      <a:gd name="connsiteY11" fmla="*/ 2938644 h 3050327"/>
                      <a:gd name="connsiteX12" fmla="*/ 49289 w 2757894"/>
                      <a:gd name="connsiteY12" fmla="*/ 2547756 h 3050327"/>
                      <a:gd name="connsiteX13" fmla="*/ 84190 w 2757894"/>
                      <a:gd name="connsiteY13" fmla="*/ 2226669 h 3050327"/>
                      <a:gd name="connsiteX14" fmla="*/ 468098 w 2757894"/>
                      <a:gd name="connsiteY14" fmla="*/ 2477954 h 3050327"/>
                      <a:gd name="connsiteX15" fmla="*/ 1864129 w 2757894"/>
                      <a:gd name="connsiteY15" fmla="*/ 3050327 h 30503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2757894" h="3050327">
                        <a:moveTo>
                          <a:pt x="1096312" y="0"/>
                        </a:moveTo>
                        <a:cubicBezTo>
                          <a:pt x="1369701" y="79690"/>
                          <a:pt x="1643091" y="159380"/>
                          <a:pt x="1780367" y="244305"/>
                        </a:cubicBezTo>
                        <a:cubicBezTo>
                          <a:pt x="1917643" y="329230"/>
                          <a:pt x="1983955" y="415319"/>
                          <a:pt x="1919970" y="509551"/>
                        </a:cubicBezTo>
                        <a:cubicBezTo>
                          <a:pt x="1855985" y="603783"/>
                          <a:pt x="1530244" y="722446"/>
                          <a:pt x="1396458" y="809698"/>
                        </a:cubicBezTo>
                        <a:cubicBezTo>
                          <a:pt x="1262672" y="896950"/>
                          <a:pt x="1182400" y="956281"/>
                          <a:pt x="1117252" y="1033063"/>
                        </a:cubicBezTo>
                        <a:cubicBezTo>
                          <a:pt x="1052104" y="1109845"/>
                          <a:pt x="1000917" y="1174993"/>
                          <a:pt x="1005570" y="1270388"/>
                        </a:cubicBezTo>
                        <a:cubicBezTo>
                          <a:pt x="1010223" y="1365783"/>
                          <a:pt x="1032327" y="1510040"/>
                          <a:pt x="1145173" y="1605435"/>
                        </a:cubicBezTo>
                        <a:cubicBezTo>
                          <a:pt x="1258019" y="1700830"/>
                          <a:pt x="1488364" y="1795062"/>
                          <a:pt x="1682645" y="1842760"/>
                        </a:cubicBezTo>
                        <a:cubicBezTo>
                          <a:pt x="1876926" y="1890458"/>
                          <a:pt x="2134027" y="1825309"/>
                          <a:pt x="2310858" y="1891621"/>
                        </a:cubicBezTo>
                        <a:cubicBezTo>
                          <a:pt x="2487689" y="1957933"/>
                          <a:pt x="2832043" y="2104516"/>
                          <a:pt x="2743628" y="2240629"/>
                        </a:cubicBezTo>
                        <a:cubicBezTo>
                          <a:pt x="2655213" y="2376742"/>
                          <a:pt x="2128211" y="2591963"/>
                          <a:pt x="1780367" y="2708299"/>
                        </a:cubicBezTo>
                        <a:cubicBezTo>
                          <a:pt x="1432523" y="2824635"/>
                          <a:pt x="945075" y="2965401"/>
                          <a:pt x="656562" y="2938644"/>
                        </a:cubicBezTo>
                        <a:cubicBezTo>
                          <a:pt x="368049" y="2911887"/>
                          <a:pt x="144684" y="2666418"/>
                          <a:pt x="49289" y="2547756"/>
                        </a:cubicBezTo>
                        <a:cubicBezTo>
                          <a:pt x="-46106" y="2429094"/>
                          <a:pt x="14389" y="2238303"/>
                          <a:pt x="84190" y="2226669"/>
                        </a:cubicBezTo>
                        <a:cubicBezTo>
                          <a:pt x="153991" y="2215035"/>
                          <a:pt x="171441" y="2340678"/>
                          <a:pt x="468098" y="2477954"/>
                        </a:cubicBezTo>
                        <a:cubicBezTo>
                          <a:pt x="764754" y="2615230"/>
                          <a:pt x="1509305" y="2968892"/>
                          <a:pt x="1864129" y="3050327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6B7CB14-597E-1363-AC0E-BC298946D6DB}"/>
              </a:ext>
            </a:extLst>
          </p:cNvPr>
          <p:cNvSpPr/>
          <p:nvPr/>
        </p:nvSpPr>
        <p:spPr>
          <a:xfrm>
            <a:off x="8489041" y="3916862"/>
            <a:ext cx="152400" cy="152400"/>
          </a:xfrm>
          <a:prstGeom prst="ellipse">
            <a:avLst/>
          </a:prstGeom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8FE9093-40ED-5758-F4C8-3176C8E86674}"/>
              </a:ext>
            </a:extLst>
          </p:cNvPr>
          <p:cNvSpPr/>
          <p:nvPr/>
        </p:nvSpPr>
        <p:spPr>
          <a:xfrm>
            <a:off x="9684690" y="4800600"/>
            <a:ext cx="152400" cy="152400"/>
          </a:xfrm>
          <a:prstGeom prst="ellipse">
            <a:avLst/>
          </a:prstGeom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89D2B71-0EAF-BED1-0291-8CD463EF2ED4}"/>
              </a:ext>
            </a:extLst>
          </p:cNvPr>
          <p:cNvSpPr/>
          <p:nvPr/>
        </p:nvSpPr>
        <p:spPr>
          <a:xfrm>
            <a:off x="7842931" y="5390360"/>
            <a:ext cx="152400" cy="152400"/>
          </a:xfrm>
          <a:prstGeom prst="ellipse">
            <a:avLst/>
          </a:prstGeom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DE5B600-7639-E646-A29C-26FDA7DF50D3}"/>
              </a:ext>
            </a:extLst>
          </p:cNvPr>
          <p:cNvSpPr/>
          <p:nvPr/>
        </p:nvSpPr>
        <p:spPr>
          <a:xfrm>
            <a:off x="9220200" y="5943600"/>
            <a:ext cx="152400" cy="152400"/>
          </a:xfrm>
          <a:prstGeom prst="ellipse">
            <a:avLst/>
          </a:prstGeom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E82BB4C-2BBE-544E-578E-8AB1B8D0A6AC}"/>
              </a:ext>
            </a:extLst>
          </p:cNvPr>
          <p:cNvSpPr/>
          <p:nvPr/>
        </p:nvSpPr>
        <p:spPr>
          <a:xfrm>
            <a:off x="8431888" y="2895600"/>
            <a:ext cx="152400" cy="152400"/>
          </a:xfrm>
          <a:prstGeom prst="ellipse">
            <a:avLst/>
          </a:prstGeom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05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A1454808-AE04-F57F-07BF-BEDED4A00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196" y="2329212"/>
            <a:ext cx="4498534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reeform 7">
            <a:extLst>
              <a:ext uri="{FF2B5EF4-FFF2-40B4-BE49-F238E27FC236}">
                <a16:creationId xmlns:a16="http://schemas.microsoft.com/office/drawing/2014/main" id="{CA116D2C-020A-323B-FAAF-6C3B813CF244}"/>
              </a:ext>
            </a:extLst>
          </p:cNvPr>
          <p:cNvSpPr/>
          <p:nvPr/>
        </p:nvSpPr>
        <p:spPr>
          <a:xfrm>
            <a:off x="7447395" y="2973545"/>
            <a:ext cx="2757894" cy="3050327"/>
          </a:xfrm>
          <a:custGeom>
            <a:avLst/>
            <a:gdLst>
              <a:gd name="connsiteX0" fmla="*/ 1096312 w 2757894"/>
              <a:gd name="connsiteY0" fmla="*/ 0 h 3050327"/>
              <a:gd name="connsiteX1" fmla="*/ 1780367 w 2757894"/>
              <a:gd name="connsiteY1" fmla="*/ 244305 h 3050327"/>
              <a:gd name="connsiteX2" fmla="*/ 1919970 w 2757894"/>
              <a:gd name="connsiteY2" fmla="*/ 509551 h 3050327"/>
              <a:gd name="connsiteX3" fmla="*/ 1396458 w 2757894"/>
              <a:gd name="connsiteY3" fmla="*/ 809698 h 3050327"/>
              <a:gd name="connsiteX4" fmla="*/ 1117252 w 2757894"/>
              <a:gd name="connsiteY4" fmla="*/ 1033063 h 3050327"/>
              <a:gd name="connsiteX5" fmla="*/ 1005570 w 2757894"/>
              <a:gd name="connsiteY5" fmla="*/ 1270388 h 3050327"/>
              <a:gd name="connsiteX6" fmla="*/ 1145173 w 2757894"/>
              <a:gd name="connsiteY6" fmla="*/ 1605435 h 3050327"/>
              <a:gd name="connsiteX7" fmla="*/ 1682645 w 2757894"/>
              <a:gd name="connsiteY7" fmla="*/ 1842760 h 3050327"/>
              <a:gd name="connsiteX8" fmla="*/ 2310858 w 2757894"/>
              <a:gd name="connsiteY8" fmla="*/ 1891621 h 3050327"/>
              <a:gd name="connsiteX9" fmla="*/ 2743628 w 2757894"/>
              <a:gd name="connsiteY9" fmla="*/ 2240629 h 3050327"/>
              <a:gd name="connsiteX10" fmla="*/ 1780367 w 2757894"/>
              <a:gd name="connsiteY10" fmla="*/ 2708299 h 3050327"/>
              <a:gd name="connsiteX11" fmla="*/ 656562 w 2757894"/>
              <a:gd name="connsiteY11" fmla="*/ 2938644 h 3050327"/>
              <a:gd name="connsiteX12" fmla="*/ 49289 w 2757894"/>
              <a:gd name="connsiteY12" fmla="*/ 2547756 h 3050327"/>
              <a:gd name="connsiteX13" fmla="*/ 84190 w 2757894"/>
              <a:gd name="connsiteY13" fmla="*/ 2226669 h 3050327"/>
              <a:gd name="connsiteX14" fmla="*/ 468098 w 2757894"/>
              <a:gd name="connsiteY14" fmla="*/ 2477954 h 3050327"/>
              <a:gd name="connsiteX15" fmla="*/ 1864129 w 2757894"/>
              <a:gd name="connsiteY15" fmla="*/ 3050327 h 3050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757894" h="3050327" extrusionOk="0">
                <a:moveTo>
                  <a:pt x="1096312" y="0"/>
                </a:moveTo>
                <a:cubicBezTo>
                  <a:pt x="1346538" y="65403"/>
                  <a:pt x="1625559" y="165960"/>
                  <a:pt x="1780367" y="244305"/>
                </a:cubicBezTo>
                <a:cubicBezTo>
                  <a:pt x="1922976" y="330353"/>
                  <a:pt x="1968927" y="415797"/>
                  <a:pt x="1919970" y="509551"/>
                </a:cubicBezTo>
                <a:cubicBezTo>
                  <a:pt x="1831565" y="627630"/>
                  <a:pt x="1529389" y="727173"/>
                  <a:pt x="1396458" y="809698"/>
                </a:cubicBezTo>
                <a:cubicBezTo>
                  <a:pt x="1237792" y="883338"/>
                  <a:pt x="1191376" y="960570"/>
                  <a:pt x="1117252" y="1033063"/>
                </a:cubicBezTo>
                <a:cubicBezTo>
                  <a:pt x="1056752" y="1110396"/>
                  <a:pt x="1002879" y="1170955"/>
                  <a:pt x="1005570" y="1270388"/>
                </a:cubicBezTo>
                <a:cubicBezTo>
                  <a:pt x="976300" y="1360588"/>
                  <a:pt x="1017595" y="1523910"/>
                  <a:pt x="1145173" y="1605435"/>
                </a:cubicBezTo>
                <a:cubicBezTo>
                  <a:pt x="1254146" y="1663896"/>
                  <a:pt x="1481541" y="1804544"/>
                  <a:pt x="1682645" y="1842760"/>
                </a:cubicBezTo>
                <a:cubicBezTo>
                  <a:pt x="1889781" y="1897655"/>
                  <a:pt x="2157195" y="1830880"/>
                  <a:pt x="2310858" y="1891621"/>
                </a:cubicBezTo>
                <a:cubicBezTo>
                  <a:pt x="2450955" y="1951992"/>
                  <a:pt x="2867850" y="2133799"/>
                  <a:pt x="2743628" y="2240629"/>
                </a:cubicBezTo>
                <a:cubicBezTo>
                  <a:pt x="2663088" y="2388464"/>
                  <a:pt x="2130840" y="2619196"/>
                  <a:pt x="1780367" y="2708299"/>
                </a:cubicBezTo>
                <a:cubicBezTo>
                  <a:pt x="1466249" y="2876585"/>
                  <a:pt x="993148" y="3024286"/>
                  <a:pt x="656562" y="2938644"/>
                </a:cubicBezTo>
                <a:cubicBezTo>
                  <a:pt x="378279" y="2902930"/>
                  <a:pt x="149516" y="2643688"/>
                  <a:pt x="49289" y="2547756"/>
                </a:cubicBezTo>
                <a:cubicBezTo>
                  <a:pt x="-58360" y="2431106"/>
                  <a:pt x="7903" y="2233828"/>
                  <a:pt x="84190" y="2226669"/>
                </a:cubicBezTo>
                <a:cubicBezTo>
                  <a:pt x="141558" y="2214152"/>
                  <a:pt x="167391" y="2332422"/>
                  <a:pt x="468098" y="2477954"/>
                </a:cubicBezTo>
                <a:cubicBezTo>
                  <a:pt x="772629" y="2508702"/>
                  <a:pt x="1441527" y="3008468"/>
                  <a:pt x="1864129" y="3050327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096312 w 2757894"/>
                      <a:gd name="connsiteY0" fmla="*/ 0 h 3050327"/>
                      <a:gd name="connsiteX1" fmla="*/ 1780367 w 2757894"/>
                      <a:gd name="connsiteY1" fmla="*/ 244305 h 3050327"/>
                      <a:gd name="connsiteX2" fmla="*/ 1919970 w 2757894"/>
                      <a:gd name="connsiteY2" fmla="*/ 509551 h 3050327"/>
                      <a:gd name="connsiteX3" fmla="*/ 1396458 w 2757894"/>
                      <a:gd name="connsiteY3" fmla="*/ 809698 h 3050327"/>
                      <a:gd name="connsiteX4" fmla="*/ 1117252 w 2757894"/>
                      <a:gd name="connsiteY4" fmla="*/ 1033063 h 3050327"/>
                      <a:gd name="connsiteX5" fmla="*/ 1005570 w 2757894"/>
                      <a:gd name="connsiteY5" fmla="*/ 1270388 h 3050327"/>
                      <a:gd name="connsiteX6" fmla="*/ 1145173 w 2757894"/>
                      <a:gd name="connsiteY6" fmla="*/ 1605435 h 3050327"/>
                      <a:gd name="connsiteX7" fmla="*/ 1682645 w 2757894"/>
                      <a:gd name="connsiteY7" fmla="*/ 1842760 h 3050327"/>
                      <a:gd name="connsiteX8" fmla="*/ 2310858 w 2757894"/>
                      <a:gd name="connsiteY8" fmla="*/ 1891621 h 3050327"/>
                      <a:gd name="connsiteX9" fmla="*/ 2743628 w 2757894"/>
                      <a:gd name="connsiteY9" fmla="*/ 2240629 h 3050327"/>
                      <a:gd name="connsiteX10" fmla="*/ 1780367 w 2757894"/>
                      <a:gd name="connsiteY10" fmla="*/ 2708299 h 3050327"/>
                      <a:gd name="connsiteX11" fmla="*/ 656562 w 2757894"/>
                      <a:gd name="connsiteY11" fmla="*/ 2938644 h 3050327"/>
                      <a:gd name="connsiteX12" fmla="*/ 49289 w 2757894"/>
                      <a:gd name="connsiteY12" fmla="*/ 2547756 h 3050327"/>
                      <a:gd name="connsiteX13" fmla="*/ 84190 w 2757894"/>
                      <a:gd name="connsiteY13" fmla="*/ 2226669 h 3050327"/>
                      <a:gd name="connsiteX14" fmla="*/ 468098 w 2757894"/>
                      <a:gd name="connsiteY14" fmla="*/ 2477954 h 3050327"/>
                      <a:gd name="connsiteX15" fmla="*/ 1864129 w 2757894"/>
                      <a:gd name="connsiteY15" fmla="*/ 3050327 h 30503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2757894" h="3050327">
                        <a:moveTo>
                          <a:pt x="1096312" y="0"/>
                        </a:moveTo>
                        <a:cubicBezTo>
                          <a:pt x="1369701" y="79690"/>
                          <a:pt x="1643091" y="159380"/>
                          <a:pt x="1780367" y="244305"/>
                        </a:cubicBezTo>
                        <a:cubicBezTo>
                          <a:pt x="1917643" y="329230"/>
                          <a:pt x="1983955" y="415319"/>
                          <a:pt x="1919970" y="509551"/>
                        </a:cubicBezTo>
                        <a:cubicBezTo>
                          <a:pt x="1855985" y="603783"/>
                          <a:pt x="1530244" y="722446"/>
                          <a:pt x="1396458" y="809698"/>
                        </a:cubicBezTo>
                        <a:cubicBezTo>
                          <a:pt x="1262672" y="896950"/>
                          <a:pt x="1182400" y="956281"/>
                          <a:pt x="1117252" y="1033063"/>
                        </a:cubicBezTo>
                        <a:cubicBezTo>
                          <a:pt x="1052104" y="1109845"/>
                          <a:pt x="1000917" y="1174993"/>
                          <a:pt x="1005570" y="1270388"/>
                        </a:cubicBezTo>
                        <a:cubicBezTo>
                          <a:pt x="1010223" y="1365783"/>
                          <a:pt x="1032327" y="1510040"/>
                          <a:pt x="1145173" y="1605435"/>
                        </a:cubicBezTo>
                        <a:cubicBezTo>
                          <a:pt x="1258019" y="1700830"/>
                          <a:pt x="1488364" y="1795062"/>
                          <a:pt x="1682645" y="1842760"/>
                        </a:cubicBezTo>
                        <a:cubicBezTo>
                          <a:pt x="1876926" y="1890458"/>
                          <a:pt x="2134027" y="1825309"/>
                          <a:pt x="2310858" y="1891621"/>
                        </a:cubicBezTo>
                        <a:cubicBezTo>
                          <a:pt x="2487689" y="1957933"/>
                          <a:pt x="2832043" y="2104516"/>
                          <a:pt x="2743628" y="2240629"/>
                        </a:cubicBezTo>
                        <a:cubicBezTo>
                          <a:pt x="2655213" y="2376742"/>
                          <a:pt x="2128211" y="2591963"/>
                          <a:pt x="1780367" y="2708299"/>
                        </a:cubicBezTo>
                        <a:cubicBezTo>
                          <a:pt x="1432523" y="2824635"/>
                          <a:pt x="945075" y="2965401"/>
                          <a:pt x="656562" y="2938644"/>
                        </a:cubicBezTo>
                        <a:cubicBezTo>
                          <a:pt x="368049" y="2911887"/>
                          <a:pt x="144684" y="2666418"/>
                          <a:pt x="49289" y="2547756"/>
                        </a:cubicBezTo>
                        <a:cubicBezTo>
                          <a:pt x="-46106" y="2429094"/>
                          <a:pt x="14389" y="2238303"/>
                          <a:pt x="84190" y="2226669"/>
                        </a:cubicBezTo>
                        <a:cubicBezTo>
                          <a:pt x="153991" y="2215035"/>
                          <a:pt x="171441" y="2340678"/>
                          <a:pt x="468098" y="2477954"/>
                        </a:cubicBezTo>
                        <a:cubicBezTo>
                          <a:pt x="764754" y="2615230"/>
                          <a:pt x="1509305" y="2968892"/>
                          <a:pt x="1864129" y="3050327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F3BD188-6F4C-196F-B739-911D15EA20BD}"/>
              </a:ext>
            </a:extLst>
          </p:cNvPr>
          <p:cNvSpPr/>
          <p:nvPr/>
        </p:nvSpPr>
        <p:spPr>
          <a:xfrm>
            <a:off x="8489041" y="3916862"/>
            <a:ext cx="152400" cy="152400"/>
          </a:xfrm>
          <a:prstGeom prst="ellipse">
            <a:avLst/>
          </a:prstGeom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5CB74A8-40CB-63C8-41B3-0E9696E1D891}"/>
              </a:ext>
            </a:extLst>
          </p:cNvPr>
          <p:cNvSpPr/>
          <p:nvPr/>
        </p:nvSpPr>
        <p:spPr>
          <a:xfrm>
            <a:off x="9684690" y="4800600"/>
            <a:ext cx="152400" cy="152400"/>
          </a:xfrm>
          <a:prstGeom prst="ellipse">
            <a:avLst/>
          </a:prstGeom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5C1E14B-0C14-326B-BDB1-DF388F8DA45E}"/>
              </a:ext>
            </a:extLst>
          </p:cNvPr>
          <p:cNvSpPr/>
          <p:nvPr/>
        </p:nvSpPr>
        <p:spPr>
          <a:xfrm>
            <a:off x="7842931" y="5390360"/>
            <a:ext cx="152400" cy="152400"/>
          </a:xfrm>
          <a:prstGeom prst="ellipse">
            <a:avLst/>
          </a:prstGeom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A70145-A557-AE77-1482-74273DB1572B}"/>
              </a:ext>
            </a:extLst>
          </p:cNvPr>
          <p:cNvSpPr/>
          <p:nvPr/>
        </p:nvSpPr>
        <p:spPr>
          <a:xfrm>
            <a:off x="9220200" y="5943600"/>
            <a:ext cx="152400" cy="152400"/>
          </a:xfrm>
          <a:prstGeom prst="ellipse">
            <a:avLst/>
          </a:prstGeom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70EA3-6005-2AF4-9BDA-1F8EC68BC67D}"/>
              </a:ext>
            </a:extLst>
          </p:cNvPr>
          <p:cNvSpPr/>
          <p:nvPr/>
        </p:nvSpPr>
        <p:spPr>
          <a:xfrm>
            <a:off x="8431888" y="2895600"/>
            <a:ext cx="152400" cy="152400"/>
          </a:xfrm>
          <a:prstGeom prst="ellipse">
            <a:avLst/>
          </a:prstGeom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C4D6B8-C000-4E79-5E72-83E67F273F1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1509" y="2365638"/>
            <a:ext cx="5774492" cy="412730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Running code out of order</a:t>
            </a:r>
          </a:p>
          <a:p>
            <a:r>
              <a:rPr lang="en-US" dirty="0"/>
              <a:t>“God notebooks”</a:t>
            </a:r>
          </a:p>
          <a:p>
            <a:r>
              <a:rPr lang="en-US" dirty="0"/>
              <a:t>Discouraging modularity</a:t>
            </a:r>
          </a:p>
          <a:p>
            <a:r>
              <a:rPr lang="en-US" dirty="0"/>
              <a:t>Difficulty to test and debug code</a:t>
            </a:r>
          </a:p>
          <a:p>
            <a:r>
              <a:rPr lang="en-US" dirty="0"/>
              <a:t>Version control can be challenging</a:t>
            </a:r>
          </a:p>
          <a:p>
            <a:r>
              <a:rPr lang="en-US" dirty="0"/>
              <a:t>Reproducibility may be an illusion:</a:t>
            </a:r>
          </a:p>
          <a:p>
            <a:pPr lvl="1"/>
            <a:r>
              <a:rPr lang="en-US" dirty="0"/>
              <a:t>Only 3 % of notebooks from scientific publications truly reproducible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D825EB-BA07-13C2-FC3D-1CB0D0ECE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look out for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B61F0E-A9AB-1AB9-4C56-067D3360BD7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Jupyter Notebooks 101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7B482F-45AE-C53E-73F3-268B96E954C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19</a:t>
            </a:fld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2C8D8D-DE7D-8C1B-6D89-48E449414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6691" y="3048027"/>
            <a:ext cx="435592" cy="4355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479545D-84BD-3DD3-2D6C-7544C2339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1245" y="4215413"/>
            <a:ext cx="435592" cy="4355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4AA6ABD-9E9C-0ED5-CE67-B17FECC9B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3361" y="4100357"/>
            <a:ext cx="435592" cy="43559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A304240-9A99-E126-8C0A-D545EB9CF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2853" y="5311504"/>
            <a:ext cx="435592" cy="43559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4507A10-0D73-8F87-37A1-095F1654B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6736" y="5660408"/>
            <a:ext cx="435592" cy="43559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BF0D924-764B-5522-514C-1D2647405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664" y="3699066"/>
            <a:ext cx="435592" cy="43559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A4288A5-8E91-F6E8-35A9-D953FD96B60A}"/>
              </a:ext>
            </a:extLst>
          </p:cNvPr>
          <p:cNvSpPr txBox="1"/>
          <p:nvPr/>
        </p:nvSpPr>
        <p:spPr>
          <a:xfrm rot="16200000">
            <a:off x="8362593" y="3324095"/>
            <a:ext cx="609716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NASA/ESA/</a:t>
            </a:r>
            <a:r>
              <a:rPr lang="en-US" sz="1050" dirty="0" err="1">
                <a:solidFill>
                  <a:schemeClr val="accent6">
                    <a:lumMod val="75000"/>
                  </a:schemeClr>
                </a:solidFill>
              </a:rPr>
              <a:t>NOIRLab</a:t>
            </a:r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/NSF/AURA/M.H. Wong and I. de Pater (UC Berkeley)</a:t>
            </a:r>
            <a:br>
              <a:rPr lang="en-US" sz="105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et </a:t>
            </a:r>
            <a:r>
              <a:rPr lang="en-US" sz="1050" dirty="0" err="1">
                <a:solidFill>
                  <a:schemeClr val="accent6">
                    <a:lumMod val="75000"/>
                  </a:schemeClr>
                </a:solidFill>
              </a:rPr>
              <a:t>al.Acknowledgments</a:t>
            </a:r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: M. Zamani, </a:t>
            </a:r>
            <a:r>
              <a:rPr lang="en-US" sz="1050" dirty="0">
                <a:solidFill>
                  <a:schemeClr val="accent6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 4.0</a:t>
            </a:r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, via Wikimedia Commons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2B4600-ED80-7528-1FBE-24B56BE93729}"/>
              </a:ext>
            </a:extLst>
          </p:cNvPr>
          <p:cNvSpPr txBox="1"/>
          <p:nvPr/>
        </p:nvSpPr>
        <p:spPr>
          <a:xfrm>
            <a:off x="838200" y="6319035"/>
            <a:ext cx="609716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Samuel, S., &amp; </a:t>
            </a:r>
            <a:r>
              <a:rPr lang="en-US" sz="1050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Mietchen</a:t>
            </a:r>
            <a:r>
              <a:rPr lang="en-US" sz="1050" b="0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, D. (2023). Computational reproducibility of </a:t>
            </a:r>
            <a:r>
              <a:rPr lang="en-US" sz="1050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Jupyter</a:t>
            </a:r>
            <a:r>
              <a:rPr lang="en-US" sz="1050" b="0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notebooks from biomedical publications. </a:t>
            </a:r>
            <a:r>
              <a:rPr lang="en-US" sz="1050" b="0" i="1" dirty="0" err="1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sz="1050" b="0" i="1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preprint arXiv:2308.07333</a:t>
            </a:r>
            <a:r>
              <a:rPr lang="en-US" sz="1050" b="0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  <a:endParaRPr 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55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21510" y="2590800"/>
            <a:ext cx="10896586" cy="838200"/>
          </a:xfrm>
        </p:spPr>
        <p:txBody>
          <a:bodyPr>
            <a:noAutofit/>
          </a:bodyPr>
          <a:lstStyle/>
          <a:p>
            <a:r>
              <a:rPr lang="en-AU" sz="5400" dirty="0" err="1"/>
              <a:t>Jupyter</a:t>
            </a:r>
            <a:r>
              <a:rPr lang="en-AU" sz="5400" dirty="0"/>
              <a:t> Notebooks 101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359010" y="4534540"/>
            <a:ext cx="8176156" cy="15191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3200" dirty="0"/>
              <a:t>Simon Stone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2800" i="1" dirty="0"/>
              <a:t>Research Data Services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2800" i="1" dirty="0"/>
              <a:t>Dartmouth College</a:t>
            </a:r>
            <a:endParaRPr lang="en-AU" sz="3200" i="1" dirty="0"/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E1542F83-1431-A4F1-BAE7-7C73FFADD24E}"/>
              </a:ext>
            </a:extLst>
          </p:cNvPr>
          <p:cNvSpPr txBox="1">
            <a:spLocks/>
          </p:cNvSpPr>
          <p:nvPr/>
        </p:nvSpPr>
        <p:spPr>
          <a:xfrm>
            <a:off x="359010" y="3429000"/>
            <a:ext cx="10461390" cy="1219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None/>
              <a:defRPr sz="4079" b="0" i="0" kern="1200">
                <a:solidFill>
                  <a:schemeClr val="bg1"/>
                </a:solidFill>
                <a:latin typeface="National 2" charset="0"/>
                <a:ea typeface="National 2" charset="0"/>
                <a:cs typeface="National 2" charset="0"/>
              </a:defRPr>
            </a:lvl1pPr>
            <a:lvl2pPr marL="6400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1600" b="0" i="0" kern="120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2pPr>
            <a:lvl3pPr marL="10972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1600" b="0" i="0" kern="120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3pPr>
            <a:lvl4pPr marL="15544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1600" b="0" i="0" kern="1200" baseline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4pPr>
            <a:lvl5pPr marL="2011680" indent="-285750" algn="l" defTabSz="642974" rtl="0" eaLnBrk="1" latinLnBrk="0" hangingPunct="1">
              <a:spcBef>
                <a:spcPts val="422"/>
              </a:spcBef>
              <a:spcAft>
                <a:spcPts val="211"/>
              </a:spcAft>
              <a:buClr>
                <a:schemeClr val="accent1"/>
              </a:buClr>
              <a:buFont typeface="Arial" charset="0"/>
              <a:buChar char="•"/>
              <a:defRPr sz="1406" b="0" i="0" kern="1200" baseline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5pPr>
            <a:lvl6pPr marL="24688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1406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089666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11153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2640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A Reproducible Research Workshop</a:t>
            </a:r>
          </a:p>
        </p:txBody>
      </p:sp>
      <p:pic>
        <p:nvPicPr>
          <p:cNvPr id="16" name="Picture 15" descr="Logo, company name&#10;&#10;Description automatically generated">
            <a:extLst>
              <a:ext uri="{FF2B5EF4-FFF2-40B4-BE49-F238E27FC236}">
                <a16:creationId xmlns:a16="http://schemas.microsoft.com/office/drawing/2014/main" id="{A3644AC0-49F1-6100-6FE1-457D4E0C6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8433" y="4724400"/>
            <a:ext cx="2219325" cy="2219325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42EE419-3E1C-288D-5C6F-4343FE7E2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480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A275989-A06B-0DD5-A3E4-4E14B1C6307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buSzPct val="80000"/>
              <a:buFont typeface="System Font Regular"/>
              <a:buChar char="🚀"/>
            </a:pPr>
            <a:r>
              <a:rPr lang="en-US" dirty="0"/>
              <a:t> Drafting, rapid prototyping</a:t>
            </a:r>
          </a:p>
          <a:p>
            <a:pPr>
              <a:buSzPct val="80000"/>
              <a:buFont typeface="System Font Regular"/>
              <a:buChar char="📊"/>
            </a:pPr>
            <a:r>
              <a:rPr lang="en-US" dirty="0"/>
              <a:t> Creating visualizations</a:t>
            </a:r>
          </a:p>
          <a:p>
            <a:pPr>
              <a:buSzPct val="80000"/>
              <a:buFont typeface="System Font Regular"/>
              <a:buChar char="📝"/>
            </a:pPr>
            <a:r>
              <a:rPr lang="en-US" dirty="0"/>
              <a:t> Reporting</a:t>
            </a:r>
          </a:p>
          <a:p>
            <a:pPr>
              <a:buSzPct val="80000"/>
              <a:buFont typeface="System Font Regular"/>
              <a:buChar char="🎓"/>
            </a:pPr>
            <a:r>
              <a:rPr lang="en-US" dirty="0"/>
              <a:t> Education and Teaching</a:t>
            </a:r>
          </a:p>
          <a:p>
            <a:pPr>
              <a:buSzPct val="80000"/>
              <a:buFont typeface="System Font Regular"/>
              <a:buChar char="🔄"/>
            </a:pPr>
            <a:r>
              <a:rPr lang="en-US" dirty="0"/>
              <a:t> Stand-alone tasks that are not part of a bigger pipeline</a:t>
            </a:r>
          </a:p>
          <a:p>
            <a:pPr>
              <a:buSzPct val="80000"/>
              <a:buFont typeface="System Font Regular"/>
              <a:buChar char="♻️"/>
            </a:pPr>
            <a:r>
              <a:rPr lang="en-US" dirty="0"/>
              <a:t> When reusability of code is not a concern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F2044B-791E-3FCF-3165-884C4E10B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DA227A-76B5-F74A-0E61-00570213281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Jupyter Notebooks 101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FA0541-84F9-B946-204C-332C7487BD8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7051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EC427A-EFB4-BE17-DCA6-39CCE7D4758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19053" y="2323089"/>
            <a:ext cx="11546007" cy="4127303"/>
          </a:xfrm>
        </p:spPr>
        <p:txBody>
          <a:bodyPr/>
          <a:lstStyle/>
          <a:p>
            <a:r>
              <a:rPr lang="en-US" dirty="0">
                <a:hlinkClick r:id="rId2"/>
              </a:rPr>
              <a:t>Widgets:</a:t>
            </a:r>
            <a:endParaRPr lang="en-US" dirty="0"/>
          </a:p>
          <a:p>
            <a:pPr lvl="1"/>
            <a:r>
              <a:rPr lang="en-US" dirty="0"/>
              <a:t>Graphical user interface controls (sliders, checkboxes, text inputs, …)</a:t>
            </a:r>
          </a:p>
          <a:p>
            <a:r>
              <a:rPr lang="en-US" dirty="0">
                <a:hlinkClick r:id="rId3"/>
              </a:rPr>
              <a:t>Nbconvert</a:t>
            </a:r>
            <a:endParaRPr lang="en-US" dirty="0"/>
          </a:p>
          <a:p>
            <a:pPr lvl="1"/>
            <a:r>
              <a:rPr lang="en-US" dirty="0"/>
              <a:t>Convert your notebook into a static format (PDF, HTML, LaTeX, Markdown, …)</a:t>
            </a:r>
          </a:p>
          <a:p>
            <a:r>
              <a:rPr lang="en-US" dirty="0">
                <a:hlinkClick r:id="rId4"/>
              </a:rPr>
              <a:t>Voilà</a:t>
            </a:r>
            <a:endParaRPr lang="en-US" dirty="0"/>
          </a:p>
          <a:p>
            <a:pPr lvl="1"/>
            <a:r>
              <a:rPr lang="en-US" dirty="0"/>
              <a:t>Turn your notebook into a dashboard or web app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5075DB-54AE-64BA-8DFE-00EC9B4F0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654574-7436-2FE7-C4FD-FD18A5AB5C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Jupyter Notebooks 101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EFBEBE-22FC-85B9-CF9D-E7F4206BE9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09674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743A7-7A36-1CF7-B554-429BA1624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567" y="3429000"/>
            <a:ext cx="7389409" cy="2015106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17F7E9-BA72-8B3B-D64A-0F81F8F90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Jupyter Notebooks 101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DCF33-F869-1DD8-097C-7EE4D2CDB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9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743A7-7A36-1CF7-B554-429BA1624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567" y="3429000"/>
            <a:ext cx="7389409" cy="2015106"/>
          </a:xfrm>
        </p:spPr>
        <p:txBody>
          <a:bodyPr/>
          <a:lstStyle/>
          <a:p>
            <a:r>
              <a:rPr lang="en-US" dirty="0"/>
              <a:t>Thank you.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17F7E9-BA72-8B3B-D64A-0F81F8F90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Jupyter Notebooks 101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DCF33-F869-1DD8-097C-7EE4D2CDB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0980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CDD89B0-BE2F-C1D6-B084-9A89548D629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chemeClr val="accent6">
                    <a:lumMod val="50000"/>
                  </a:schemeClr>
                </a:solidFill>
                <a:effectLst/>
                <a:latin typeface="National 2" panose="020B0504030502020203" pitchFamily="34" charset="77"/>
              </a:rPr>
              <a:t>Joint venture of </a:t>
            </a:r>
            <a:r>
              <a:rPr lang="en-US" sz="1800" u="none" strike="noStrike" dirty="0">
                <a:effectLst/>
                <a:latin typeface="National 2 Medium" panose="020B0504030502020203" pitchFamily="34" charset="77"/>
              </a:rPr>
              <a:t>Research Computing @ ITC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and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latin typeface="National 2 Medium" panose="020B0504030502020203" pitchFamily="34" charset="77"/>
              </a:rPr>
              <a:t>Research Data Services @ Library</a:t>
            </a:r>
          </a:p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Consult with </a:t>
            </a:r>
            <a:r>
              <a:rPr lang="en-US" sz="1800" dirty="0">
                <a:latin typeface="National 2 Medium" panose="020B0504030502020203" pitchFamily="34" charset="77"/>
              </a:rPr>
              <a:t>experts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on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research data management,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data visualization,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biomedical research support,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spatial data and GIS,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high performance and research computing,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statistical analysis, </a:t>
            </a:r>
            <a:endParaRPr lang="en-US" sz="1400" dirty="0">
              <a:latin typeface="National 2" panose="020B0504030502020203" pitchFamily="34" charset="77"/>
            </a:endParaRP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economics and social sciences data</a:t>
            </a:r>
          </a:p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latin typeface="National 2 Medium" panose="020B0504030502020203" pitchFamily="34" charset="77"/>
              </a:rPr>
              <a:t>Meet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the people on campus that support your reproducible research lifecycle </a:t>
            </a:r>
          </a:p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latin typeface="National 2 Medium" panose="020B0504030502020203" pitchFamily="34" charset="77"/>
              </a:rPr>
              <a:t>Engage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in community discussions to learn from other researchers on campus </a:t>
            </a:r>
          </a:p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Attend a workshop to </a:t>
            </a:r>
            <a:r>
              <a:rPr lang="en-US" sz="1800" dirty="0">
                <a:latin typeface="National 2 Medium" panose="020B0504030502020203" pitchFamily="34" charset="77"/>
              </a:rPr>
              <a:t>learn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practical tools and tips</a:t>
            </a:r>
          </a:p>
          <a:p>
            <a:pPr marL="457200" indent="-457200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3EFAAFE-F299-CB01-B265-4390886E4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Reproducible Research Group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AA4C2E-4DDD-7236-8DAA-2512FC40C00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Jupyter Notebooks 101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07D80-341E-529D-1DC0-0DD6E6F69FA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5947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7A48A0D-ACDA-1B72-26D2-CA576390F8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6425" y="2365635"/>
            <a:ext cx="3657603" cy="412730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Research Data Management</a:t>
            </a:r>
          </a:p>
          <a:p>
            <a:pPr marL="0" indent="0">
              <a:buNone/>
            </a:pPr>
            <a:r>
              <a:rPr lang="en-US" dirty="0"/>
              <a:t>Data Management Plans (DMPs) for sponsored projects</a:t>
            </a:r>
          </a:p>
          <a:p>
            <a:pPr marL="0" indent="0">
              <a:buNone/>
            </a:pPr>
            <a:r>
              <a:rPr lang="en-US" dirty="0"/>
              <a:t>Finding and using 3rd party data</a:t>
            </a:r>
          </a:p>
          <a:p>
            <a:pPr marL="0" indent="0">
              <a:buNone/>
            </a:pPr>
            <a:r>
              <a:rPr lang="en-US" dirty="0"/>
              <a:t>Collection and cleaning of data</a:t>
            </a:r>
          </a:p>
          <a:p>
            <a:pPr marL="0" indent="0">
              <a:buNone/>
            </a:pPr>
            <a:r>
              <a:rPr lang="en-US" dirty="0"/>
              <a:t>Organization and documentation</a:t>
            </a:r>
          </a:p>
          <a:p>
            <a:pPr marL="0" indent="0">
              <a:buNone/>
            </a:pPr>
            <a:r>
              <a:rPr lang="en-US" dirty="0"/>
              <a:t>Publishing and Repositories</a:t>
            </a:r>
            <a:br>
              <a:rPr lang="en-US" dirty="0"/>
            </a:b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255FF06-2CB5-C4D0-4260-EA6C29511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29597" y="2365635"/>
            <a:ext cx="3657603" cy="4127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Computational Scholarship</a:t>
            </a:r>
          </a:p>
          <a:p>
            <a:pPr marL="0" indent="0">
              <a:buNone/>
            </a:pPr>
            <a:r>
              <a:rPr lang="en-US" dirty="0"/>
              <a:t>Computational project planning </a:t>
            </a:r>
          </a:p>
          <a:p>
            <a:pPr marL="0" indent="0">
              <a:buNone/>
            </a:pPr>
            <a:r>
              <a:rPr lang="en-US" dirty="0"/>
              <a:t>Collections as Data</a:t>
            </a:r>
          </a:p>
          <a:p>
            <a:pPr marL="0" indent="0">
              <a:buNone/>
            </a:pPr>
            <a:r>
              <a:rPr lang="en-US" dirty="0"/>
              <a:t>Storytelling with data and visualizations</a:t>
            </a:r>
          </a:p>
          <a:p>
            <a:pPr marL="0" indent="0">
              <a:buNone/>
            </a:pPr>
            <a:r>
              <a:rPr lang="en-US" dirty="0"/>
              <a:t>Text and data mining</a:t>
            </a:r>
          </a:p>
          <a:p>
            <a:pPr marL="0" indent="0">
              <a:buNone/>
            </a:pPr>
            <a:r>
              <a:rPr lang="en-US" dirty="0"/>
              <a:t>Digital Humanities support</a:t>
            </a:r>
          </a:p>
          <a:p>
            <a:pPr marL="0" indent="0">
              <a:buNone/>
            </a:pPr>
            <a:r>
              <a:rPr lang="en-US" dirty="0"/>
              <a:t>Computational Pedagogy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A868607-AE9B-8ED1-AC68-AFCE637BE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About Research Data Services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862A9-3E02-EE6F-A862-F5B23FD022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Jupyter Notebooks 101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8B0BB9-449D-E0B4-274F-AC088AEBD8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4</a:t>
            </a:fld>
            <a:endParaRPr lang="en-AU" dirty="0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A5368F4C-049B-235F-BE13-1E8BA5F439A8}"/>
              </a:ext>
            </a:extLst>
          </p:cNvPr>
          <p:cNvSpPr txBox="1">
            <a:spLocks/>
          </p:cNvSpPr>
          <p:nvPr/>
        </p:nvSpPr>
        <p:spPr>
          <a:xfrm>
            <a:off x="4283011" y="2365635"/>
            <a:ext cx="3657603" cy="41273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28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lang="en-US" sz="1600" b="0" i="0" kern="1200" dirty="0" smtClean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1pPr>
            <a:lvl2pPr marL="6400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lang="en-US" sz="1600" b="0" i="0" kern="1200" dirty="0" smtClean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2pPr>
            <a:lvl3pPr marL="10972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lang="en-US" sz="1600" b="0" i="0" kern="1200" dirty="0" smtClean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3pPr>
            <a:lvl4pPr marL="15544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lang="en-US" sz="1600" b="0" i="0" kern="1200" baseline="0" dirty="0" smtClean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4pPr>
            <a:lvl5pPr marL="2011680" indent="-285750" algn="l" defTabSz="642974" rtl="0" eaLnBrk="1" latinLnBrk="0" hangingPunct="1">
              <a:spcBef>
                <a:spcPts val="422"/>
              </a:spcBef>
              <a:spcAft>
                <a:spcPts val="211"/>
              </a:spcAft>
              <a:buClr>
                <a:schemeClr val="accent1"/>
              </a:buClr>
              <a:buFont typeface="Arial" charset="0"/>
              <a:buChar char="•"/>
              <a:defRPr lang="en-US" sz="1406" b="0" i="0" kern="1200" baseline="0" dirty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5pPr>
            <a:lvl6pPr marL="24688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1266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089666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11153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2640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Data Analysis/Visualization</a:t>
            </a:r>
          </a:p>
          <a:p>
            <a:pPr marL="0" indent="0">
              <a:buNone/>
            </a:pPr>
            <a:r>
              <a:rPr lang="en-US" dirty="0"/>
              <a:t>Textual, numeric, spatial data</a:t>
            </a:r>
          </a:p>
          <a:p>
            <a:pPr marL="0" indent="0">
              <a:buNone/>
            </a:pPr>
            <a:r>
              <a:rPr lang="en-US" dirty="0"/>
              <a:t>Reproducible research workflows</a:t>
            </a:r>
          </a:p>
          <a:p>
            <a:pPr marL="0" indent="0">
              <a:buNone/>
            </a:pPr>
            <a:r>
              <a:rPr lang="en-US" dirty="0"/>
              <a:t>Scripting in R: </a:t>
            </a:r>
            <a:r>
              <a:rPr lang="en-US" dirty="0" err="1"/>
              <a:t>tidyverse</a:t>
            </a:r>
            <a:r>
              <a:rPr lang="en-US" dirty="0"/>
              <a:t> core package (i.e. </a:t>
            </a:r>
            <a:r>
              <a:rPr lang="en-US" dirty="0" err="1"/>
              <a:t>ggplot</a:t>
            </a:r>
            <a:r>
              <a:rPr lang="en-US" dirty="0"/>
              <a:t>, </a:t>
            </a:r>
            <a:r>
              <a:rPr lang="en-US" dirty="0" err="1"/>
              <a:t>dplyr</a:t>
            </a:r>
            <a:r>
              <a:rPr lang="en-US" dirty="0"/>
              <a:t>, </a:t>
            </a:r>
            <a:r>
              <a:rPr lang="en-US" dirty="0" err="1"/>
              <a:t>tydr</a:t>
            </a:r>
            <a:r>
              <a:rPr lang="en-US" dirty="0"/>
              <a:t>, </a:t>
            </a:r>
            <a:r>
              <a:rPr lang="en-US" dirty="0" err="1"/>
              <a:t>tibble</a:t>
            </a:r>
            <a:r>
              <a:rPr lang="en-US" dirty="0"/>
              <a:t>, etc.)</a:t>
            </a:r>
          </a:p>
          <a:p>
            <a:pPr marL="0" indent="0">
              <a:buNone/>
            </a:pPr>
            <a:r>
              <a:rPr lang="en-US" dirty="0"/>
              <a:t>Scripting in Python: NumPy, SciPy, Pandas, Scikit-learn, Matplotlib, Seaborn, (OpenCV, </a:t>
            </a:r>
            <a:r>
              <a:rPr lang="en-US" dirty="0" err="1"/>
              <a:t>PyTorch</a:t>
            </a:r>
            <a:r>
              <a:rPr lang="en-US" dirty="0"/>
              <a:t>, TensorFlow, Tesseract, NLTK, etc.)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347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7954B20-8DF3-F4C6-644C-14333118987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04800" y="2365638"/>
            <a:ext cx="11546007" cy="412730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ResearchDataHelp@groups.dartmouth.edu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C74EF21-FA60-699E-0393-2EE10F654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Work with us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A761E8-EEE8-3606-A0FF-A4A0D04A1A5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Jupyter Notebooks 101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E89BAE-3F21-8CCD-7FF7-215325C714D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5</a:t>
            </a:fld>
            <a:endParaRPr lang="en-AU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D2C0BBD2-2B45-CCAD-16C4-7806E1B5E4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013637"/>
              </p:ext>
            </p:extLst>
          </p:nvPr>
        </p:nvGraphicFramePr>
        <p:xfrm>
          <a:off x="2032000" y="3691529"/>
          <a:ext cx="8128000" cy="1726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46230141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75708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Jeremy </a:t>
                      </a: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Mikecz</a:t>
                      </a:r>
                      <a:endParaRPr lang="en-US" b="0" i="0" dirty="0">
                        <a:solidFill>
                          <a:schemeClr val="accent1"/>
                        </a:solidFill>
                        <a:effectLst/>
                        <a:latin typeface="National 2 Medium" panose="020B0504030502020203" pitchFamily="34" charset="77"/>
                      </a:endParaRPr>
                    </a:p>
                    <a:p>
                      <a:pPr algn="ctr" rtl="0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Research Data Science Specialist</a:t>
                      </a:r>
                      <a:endParaRPr lang="en-US" b="0" dirty="0">
                        <a:solidFill>
                          <a:schemeClr val="accent1"/>
                        </a:solidFill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ctr" rtl="0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jeremy.m.mikecz@dartmouth.edu</a:t>
                      </a:r>
                      <a:endParaRPr lang="en-US" b="0" u="none" dirty="0">
                        <a:solidFill>
                          <a:schemeClr val="accent1"/>
                        </a:solidFill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ctr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dartgo.org/jeremyappts </a:t>
                      </a:r>
                      <a:endParaRPr lang="en-US" u="none" dirty="0">
                        <a:solidFill>
                          <a:schemeClr val="accent1"/>
                        </a:solidFill>
                        <a:latin typeface="National 2" panose="020B0504030502020203" pitchFamily="34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Simon Stone</a:t>
                      </a:r>
                    </a:p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Research Data Science Specialist</a:t>
                      </a:r>
                    </a:p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simon.stone@dartmouth.edu</a:t>
                      </a:r>
                      <a:endParaRPr lang="en-US" sz="1266" b="0" i="0" u="none" strike="noStrike" kern="1200" dirty="0">
                        <a:solidFill>
                          <a:schemeClr val="accent1"/>
                        </a:solidFill>
                        <a:effectLst/>
                        <a:latin typeface="National 2" panose="020B0504030502020203" pitchFamily="34" charset="77"/>
                        <a:ea typeface="+mn-ea"/>
                        <a:cs typeface="+mn-cs"/>
                      </a:endParaRPr>
                    </a:p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dartgo.org</a:t>
                      </a:r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meetwithsimon</a:t>
                      </a:r>
                      <a:endParaRPr lang="en-US" sz="1266" b="0" i="0" u="none" strike="noStrike" kern="1200" dirty="0">
                        <a:solidFill>
                          <a:schemeClr val="accent1"/>
                        </a:solidFill>
                        <a:effectLst/>
                        <a:latin typeface="National 2" panose="020B0504030502020203" pitchFamily="34" charset="77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151502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algn="ctr" defTabSz="642974" rtl="0" eaLnBrk="1" latinLnBrk="0" hangingPunct="1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Lora </a:t>
                      </a: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Leligdon</a:t>
                      </a:r>
                      <a:endParaRPr lang="en-US" sz="1266" b="0" i="0" u="none" strike="noStrike" kern="1200" dirty="0">
                        <a:solidFill>
                          <a:schemeClr val="accent1"/>
                        </a:solidFill>
                        <a:effectLst/>
                        <a:latin typeface="National 2 Medium" panose="020B0504030502020203" pitchFamily="34" charset="77"/>
                        <a:ea typeface="+mn-ea"/>
                        <a:cs typeface="+mn-cs"/>
                      </a:endParaRPr>
                    </a:p>
                    <a:p>
                      <a:pPr marL="0" algn="ctr" defTabSz="642974" rtl="0" eaLnBrk="1" latinLnBrk="0" hangingPunct="1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Head of Research Data Services</a:t>
                      </a:r>
                    </a:p>
                    <a:p>
                      <a:pPr marL="0" algn="ctr" defTabSz="642974" rtl="0" eaLnBrk="1" latinLnBrk="0" hangingPunct="1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lora.c.leligdon@dartmouth.edu</a:t>
                      </a:r>
                    </a:p>
                    <a:p>
                      <a:pPr marL="0" algn="ctr" defTabSz="642974" rtl="0" eaLnBrk="1" latinLnBrk="0" hangingPunct="1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dartgo.org/lora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812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817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DDB33E-DB0A-06D7-B778-D0D01BB6ED7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t">
            <a:normAutofit/>
          </a:bodyPr>
          <a:lstStyle/>
          <a:p>
            <a:pPr marL="461962" indent="-457200">
              <a:buSzPct val="80000"/>
              <a:buFont typeface="System Font Regular"/>
              <a:buChar char="☝️"/>
            </a:pPr>
            <a:r>
              <a:rPr lang="en-US" dirty="0" err="1">
                <a:latin typeface="National 2" panose="020B0504030502020203" pitchFamily="34" charset="77"/>
              </a:rPr>
              <a:t>Jupyter</a:t>
            </a:r>
            <a:r>
              <a:rPr lang="en-US" dirty="0">
                <a:latin typeface="National 2" panose="020B0504030502020203" pitchFamily="34" charset="77"/>
              </a:rPr>
              <a:t> Notebooks are an important tool in computational research and education</a:t>
            </a:r>
          </a:p>
          <a:p>
            <a:pPr marL="461962" indent="-457200">
              <a:buSzPct val="75000"/>
              <a:buFont typeface="System Font Regular"/>
              <a:buChar char="⏭️"/>
            </a:pPr>
            <a:r>
              <a:rPr lang="en-US" dirty="0">
                <a:latin typeface="National 2" panose="020B0504030502020203" pitchFamily="34" charset="77"/>
              </a:rPr>
              <a:t>Many beginner courses use them, but only gloss over how they work </a:t>
            </a:r>
          </a:p>
          <a:p>
            <a:pPr marL="461962" indent="-457200">
              <a:buSzPct val="75000"/>
              <a:buFont typeface="System Font Regular"/>
              <a:buChar char="😵‍💫"/>
            </a:pPr>
            <a:r>
              <a:rPr lang="en-US" dirty="0">
                <a:latin typeface="National 2" panose="020B0504030502020203" pitchFamily="34" charset="77"/>
              </a:rPr>
              <a:t>With only a superficial grasp of them, </a:t>
            </a:r>
            <a:r>
              <a:rPr lang="en-US" dirty="0" err="1">
                <a:latin typeface="National 2" panose="020B0504030502020203" pitchFamily="34" charset="77"/>
              </a:rPr>
              <a:t>Jupyter</a:t>
            </a:r>
            <a:r>
              <a:rPr lang="en-US" dirty="0">
                <a:latin typeface="National 2" panose="020B0504030502020203" pitchFamily="34" charset="77"/>
              </a:rPr>
              <a:t> Notebooks can get in the way of learning and understanding</a:t>
            </a:r>
          </a:p>
          <a:p>
            <a:pPr marL="461962" indent="-457200">
              <a:buSzPct val="75000"/>
              <a:buFont typeface="System Font Regular"/>
              <a:buChar char="👿"/>
            </a:pPr>
            <a:r>
              <a:rPr lang="en-US" dirty="0">
                <a:latin typeface="National 2" panose="020B0504030502020203" pitchFamily="34" charset="77"/>
              </a:rPr>
              <a:t>Some bad practices may be unwittingly adopted because of them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C3D70B-F697-CE72-CC1A-0129AD1DD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talk about </a:t>
            </a:r>
            <a:r>
              <a:rPr lang="en-US" dirty="0" err="1"/>
              <a:t>Jupyter</a:t>
            </a:r>
            <a:r>
              <a:rPr lang="en-US" dirty="0"/>
              <a:t> Notebooks?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D73267-12C3-5AF1-40CD-D6E195026C3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Jupyter Notebooks 101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CD214A-B78A-621F-824E-1B58D4E120F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3213735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BF64D7-8FF1-F778-4E25-BC990AAA8BE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81000" y="2365638"/>
            <a:ext cx="11260891" cy="4127303"/>
          </a:xfrm>
        </p:spPr>
        <p:txBody>
          <a:bodyPr anchor="ctr">
            <a:normAutofit/>
          </a:bodyPr>
          <a:lstStyle/>
          <a:p>
            <a:pPr marL="457200" indent="-457200"/>
            <a:r>
              <a:rPr lang="en-US" sz="3200" dirty="0">
                <a:latin typeface="National 2 Medium" panose="020B0504030502020203" pitchFamily="34" charset="77"/>
              </a:rPr>
              <a:t>What 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are </a:t>
            </a:r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</a:rPr>
              <a:t>Jupyter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 Notebooks</a:t>
            </a:r>
          </a:p>
          <a:p>
            <a:pPr marL="457200" indent="-457200"/>
            <a:r>
              <a:rPr lang="en-US" sz="3200" dirty="0">
                <a:latin typeface="National 2 Medium" panose="020B0504030502020203" pitchFamily="34" charset="77"/>
              </a:rPr>
              <a:t>How 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do you use </a:t>
            </a:r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</a:rPr>
              <a:t>Jupyter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 Notebooks</a:t>
            </a:r>
          </a:p>
          <a:p>
            <a:pPr marL="457200" indent="-457200"/>
            <a:r>
              <a:rPr lang="en-US" sz="3200" dirty="0">
                <a:latin typeface="National 2 Medium" panose="020B0504030502020203" pitchFamily="34" charset="77"/>
              </a:rPr>
              <a:t>What to look out for 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when working with </a:t>
            </a:r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</a:rPr>
              <a:t>Jupyter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 Notebooks</a:t>
            </a:r>
          </a:p>
          <a:p>
            <a:pPr marL="457200" indent="-457200"/>
            <a:r>
              <a:rPr lang="en-US" sz="3200" dirty="0">
                <a:latin typeface="National 2 Medium" panose="020B0504030502020203" pitchFamily="34" charset="77"/>
              </a:rPr>
              <a:t>When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National 2 Medium" panose="020B0504030502020203" pitchFamily="34" charset="77"/>
              </a:rPr>
              <a:t> </a:t>
            </a:r>
            <a:r>
              <a:rPr lang="en-US" sz="3200" dirty="0">
                <a:latin typeface="National 2 Medium" panose="020B0504030502020203" pitchFamily="34" charset="77"/>
              </a:rPr>
              <a:t>to use </a:t>
            </a:r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</a:rPr>
              <a:t>Jupyter</a:t>
            </a:r>
            <a:r>
              <a:rPr lang="en-US" sz="3200" dirty="0">
                <a:latin typeface="National 2 Medium" panose="020B0504030502020203" pitchFamily="34" charset="77"/>
              </a:rPr>
              <a:t> 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Notebooks</a:t>
            </a:r>
          </a:p>
          <a:p>
            <a:pPr marL="0" indent="0">
              <a:buNone/>
            </a:pPr>
            <a:endParaRPr lang="en-US" sz="3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596C84-A306-B189-CDA1-74458B43C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learn in this workshop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B0CDEB-4997-14D9-3B11-92B6181671E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Jupyter Notebooks 101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F5860-3C05-603D-96AF-B2585848495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079055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BF64D7-8FF1-F778-4E25-BC990AAA8BE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7755692" cy="4127303"/>
          </a:xfrm>
        </p:spPr>
        <p:txBody>
          <a:bodyPr>
            <a:normAutofit/>
          </a:bodyPr>
          <a:lstStyle/>
          <a:p>
            <a:pPr marL="457200" indent="-457200"/>
            <a:r>
              <a:rPr lang="en-US" dirty="0" err="1">
                <a:latin typeface="National 2 Medium" panose="020B0504030502020203" pitchFamily="34" charset="77"/>
              </a:rPr>
              <a:t>Jupyter</a:t>
            </a:r>
            <a:r>
              <a:rPr lang="en-US" dirty="0">
                <a:latin typeface="National 2 Medium" panose="020B0504030502020203" pitchFamily="34" charset="77"/>
              </a:rPr>
              <a:t> Notebooks 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🎉</a:t>
            </a:r>
          </a:p>
          <a:p>
            <a:pPr marL="457200" indent="-457200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We will  use a smattering of </a:t>
            </a:r>
            <a:r>
              <a:rPr lang="en-US" dirty="0">
                <a:latin typeface="National 2 Medium" panose="020B0504030502020203" pitchFamily="34" charset="77"/>
              </a:rPr>
              <a:t>Python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for illustrative code examples</a:t>
            </a:r>
          </a:p>
          <a:p>
            <a:pPr marL="457200" indent="-457200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Materials: </a:t>
            </a:r>
            <a:r>
              <a:rPr lang="en-US" dirty="0">
                <a:latin typeface="National 2 Medium" panose="020B0504030502020203" pitchFamily="34" charset="77"/>
                <a:hlinkClick r:id="rId2"/>
              </a:rPr>
              <a:t>www.dartgo.org/rr-notebooks101</a:t>
            </a:r>
            <a:endParaRPr lang="en-US" dirty="0">
              <a:latin typeface="National 2 Medium" panose="020B0504030502020203" pitchFamily="34" charset="77"/>
            </a:endParaRPr>
          </a:p>
          <a:p>
            <a:pPr marL="457200" indent="-457200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596C84-A306-B189-CDA1-74458B43C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work with in this workshop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B0CDEB-4997-14D9-3B11-92B6181671E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Jupyter Notebooks 101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F5860-3C05-603D-96AF-B2585848495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8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BECAAE-AACA-A31F-8366-040E3F54D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4034" y="4537369"/>
            <a:ext cx="2517652" cy="74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4292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8D359ED-81E1-4152-B5FF-BC60446F6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772655"/>
            <a:ext cx="10059418" cy="1312691"/>
          </a:xfrm>
        </p:spPr>
        <p:txBody>
          <a:bodyPr/>
          <a:lstStyle/>
          <a:p>
            <a:pPr algn="l"/>
            <a:r>
              <a:rPr lang="en-AU" dirty="0"/>
              <a:t>Let’s get started…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3A763-8648-4E79-A29B-28D21C771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Jupyter Notebooks 101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61673-B619-48AC-86E7-428A4A84E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8581761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Dartmouth">
  <a:themeElements>
    <a:clrScheme name="Custom 4">
      <a:dk1>
        <a:srgbClr val="000000"/>
      </a:dk1>
      <a:lt1>
        <a:srgbClr val="FFFFFF"/>
      </a:lt1>
      <a:dk2>
        <a:srgbClr val="797979"/>
      </a:dk2>
      <a:lt2>
        <a:srgbClr val="D9D9D9"/>
      </a:lt2>
      <a:accent1>
        <a:srgbClr val="00693E"/>
      </a:accent1>
      <a:accent2>
        <a:srgbClr val="12312B"/>
      </a:accent2>
      <a:accent3>
        <a:srgbClr val="C3DD88"/>
      </a:accent3>
      <a:accent4>
        <a:srgbClr val="6EAA8D"/>
      </a:accent4>
      <a:accent5>
        <a:srgbClr val="797979"/>
      </a:accent5>
      <a:accent6>
        <a:srgbClr val="EBF3EF"/>
      </a:accent6>
      <a:hlink>
        <a:srgbClr val="00693E"/>
      </a:hlink>
      <a:folHlink>
        <a:srgbClr val="12312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9BDFE68F-32AD-624C-A23D-A8B43BC3826E}" vid="{B888FB7D-3126-4C4C-9BB5-7BAF71B92B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Dartmouth</Template>
  <TotalTime>9215</TotalTime>
  <Words>1375</Words>
  <Application>Microsoft Macintosh PowerPoint</Application>
  <PresentationFormat>Widescreen</PresentationFormat>
  <Paragraphs>207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National 2</vt:lpstr>
      <vt:lpstr>National 2 Medium</vt:lpstr>
      <vt:lpstr>System Font Regular</vt:lpstr>
      <vt:lpstr>Dartmouth</vt:lpstr>
      <vt:lpstr>PowerPoint Presentation</vt:lpstr>
      <vt:lpstr>Jupyter Notebooks 101</vt:lpstr>
      <vt:lpstr>About the Reproducible Research Group</vt:lpstr>
      <vt:lpstr>About Research Data Services</vt:lpstr>
      <vt:lpstr>Work with us</vt:lpstr>
      <vt:lpstr>Why talk about Jupyter Notebooks?</vt:lpstr>
      <vt:lpstr>What you will learn in this workshop</vt:lpstr>
      <vt:lpstr>What we will work with in this workshop</vt:lpstr>
      <vt:lpstr>Let’s get started…</vt:lpstr>
      <vt:lpstr>A brief history of Jupyter</vt:lpstr>
      <vt:lpstr>A brief history of Jupyter</vt:lpstr>
      <vt:lpstr>A brief history of Jupyter</vt:lpstr>
      <vt:lpstr>What is a Jupyter Notebook?</vt:lpstr>
      <vt:lpstr>What is a Jupyter Notebook?</vt:lpstr>
      <vt:lpstr>How can you run Jupyter Notebooks?</vt:lpstr>
      <vt:lpstr>How can you run Jupyter Notebooks?</vt:lpstr>
      <vt:lpstr>How can you run Jupyter Notebooks?</vt:lpstr>
      <vt:lpstr>A Walk around Jupyter: Hands-on</vt:lpstr>
      <vt:lpstr>What to look out for</vt:lpstr>
      <vt:lpstr>When to use Jupyter Notebooks</vt:lpstr>
      <vt:lpstr>Next steps</vt:lpstr>
      <vt:lpstr>Questions</vt:lpstr>
      <vt:lpstr>Thank you.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Simon Stone</dc:creator>
  <cp:keywords/>
  <dc:description/>
  <cp:lastModifiedBy>Simon Stone</cp:lastModifiedBy>
  <cp:revision>360</cp:revision>
  <cp:lastPrinted>2018-02-22T17:02:12Z</cp:lastPrinted>
  <dcterms:created xsi:type="dcterms:W3CDTF">2022-10-13T16:56:26Z</dcterms:created>
  <dcterms:modified xsi:type="dcterms:W3CDTF">2023-09-20T13:56:40Z</dcterms:modified>
  <cp:category/>
</cp:coreProperties>
</file>