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5" r:id="rId2"/>
    <p:sldId id="284" r:id="rId3"/>
    <p:sldId id="302" r:id="rId4"/>
    <p:sldId id="300" r:id="rId5"/>
    <p:sldId id="301" r:id="rId6"/>
    <p:sldId id="303" r:id="rId7"/>
    <p:sldId id="304" r:id="rId8"/>
    <p:sldId id="305" r:id="rId9"/>
    <p:sldId id="306" r:id="rId10"/>
    <p:sldId id="307" r:id="rId11"/>
    <p:sldId id="316" r:id="rId12"/>
    <p:sldId id="317" r:id="rId13"/>
    <p:sldId id="318" r:id="rId14"/>
    <p:sldId id="319" r:id="rId15"/>
    <p:sldId id="308" r:id="rId16"/>
    <p:sldId id="309" r:id="rId17"/>
    <p:sldId id="311" r:id="rId18"/>
    <p:sldId id="312" r:id="rId19"/>
    <p:sldId id="313" r:id="rId20"/>
    <p:sldId id="314" r:id="rId21"/>
    <p:sldId id="315" r:id="rId22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72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7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13/4/2023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13/4/2023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R Boot Camp for EARS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R Boot Camp for EARS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atsoft.org/article/download/v059i10/772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rviews.rstudio.com/2017/06/08/what-is-the-tidyverse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tidyverse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hyperlink" Target="https://github.com/rstudio/cheatsheet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r4ds.had.co.nz/index.html" TargetMode="External"/><Relationship Id="rId4" Type="http://schemas.openxmlformats.org/officeDocument/2006/relationships/hyperlink" Target="https://swcarpentry.github.io/r-novice-gapmind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17, 2023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B024A9-B52A-C01A-51D1-05F23FC4F0F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D86F08-FA60-9E97-1512-B0CD0F64BD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70AF07-8F6D-0CD8-F6A4-EDAC5D4A6B1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4F958-14F7-1179-3210-39823824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Swirl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00B5-42C6-1704-4AD5-6B7C64C6ED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0861C-891E-EE02-55BE-ADB64FFACD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75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8CCCA1-5A07-9E51-7DC5-C3886871B1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774492" cy="4127303"/>
          </a:xfrm>
        </p:spPr>
        <p:txBody>
          <a:bodyPr/>
          <a:lstStyle/>
          <a:p>
            <a:r>
              <a:rPr lang="en-US" dirty="0"/>
              <a:t>“Tidy data“ means following good practice</a:t>
            </a:r>
          </a:p>
          <a:p>
            <a:r>
              <a:rPr lang="en-US" dirty="0"/>
              <a:t>“Tidiness” begins with your project folder 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971D9F-BCA9-7A41-0FC0-46B3203A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DC730-6221-20DB-F6A8-28EABDD035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6A777-D40C-2938-2E41-8E044D923D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56865-1D57-E382-0F66-ECFB424C1E77}"/>
              </a:ext>
            </a:extLst>
          </p:cNvPr>
          <p:cNvSpPr txBox="1"/>
          <p:nvPr/>
        </p:nvSpPr>
        <p:spPr>
          <a:xfrm>
            <a:off x="6324600" y="2576025"/>
            <a:ext cx="6097044" cy="3706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r-boot-camp-for-ears</a:t>
            </a:r>
            <a:endParaRPr lang="en-US" b="0" dirty="0">
              <a:solidFill>
                <a:schemeClr val="accent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└── data</a:t>
            </a:r>
            <a:endParaRPr lang="en-US" b="0" dirty="0">
              <a:solidFill>
                <a:schemeClr val="accent1"/>
              </a:solidFill>
              <a:effectLst/>
            </a:endParaRPr>
          </a:p>
          <a:p>
            <a:pPr lvl="1"/>
            <a:r>
              <a:rPr lang="en-US" sz="2400" b="1" i="0" u="none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├── original</a:t>
            </a:r>
            <a:endParaRPr lang="en-US" b="0" dirty="0">
              <a:solidFill>
                <a:schemeClr val="accent1"/>
              </a:solidFill>
              <a:effectLst/>
            </a:endParaRPr>
          </a:p>
          <a:p>
            <a:pPr lvl="1"/>
            <a:r>
              <a:rPr lang="en-US" sz="2400" b="1" i="0" u="none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│   ├── </a:t>
            </a:r>
            <a:r>
              <a:rPr lang="en-US" sz="2400" b="1" i="0" u="none" strike="noStrike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my_excel_data.xlsx</a:t>
            </a:r>
            <a:endParaRPr lang="en-US" b="0" dirty="0">
              <a:solidFill>
                <a:schemeClr val="accent1"/>
              </a:solidFill>
              <a:effectLst/>
            </a:endParaRPr>
          </a:p>
          <a:p>
            <a:pPr lvl="1"/>
            <a:r>
              <a:rPr lang="en-US" sz="2400" b="1" i="0" u="none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│   └── </a:t>
            </a:r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my_csv_data.csv</a:t>
            </a:r>
            <a:endParaRPr lang="en-US" b="0" dirty="0">
              <a:solidFill>
                <a:schemeClr val="accent1"/>
              </a:solidFill>
              <a:effectLst/>
            </a:endParaRPr>
          </a:p>
          <a:p>
            <a:pPr lvl="1"/>
            <a:r>
              <a:rPr lang="en-US" sz="2400" b="1" i="0" u="none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└── working</a:t>
            </a:r>
            <a:endParaRPr lang="en-US" b="0" dirty="0">
              <a:solidFill>
                <a:schemeClr val="accent1"/>
              </a:solidFill>
              <a:effectLst/>
            </a:endParaRPr>
          </a:p>
          <a:p>
            <a:pPr lvl="1"/>
            <a:r>
              <a:rPr lang="en-US" sz="2400" b="1" i="0" u="none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  ├── </a:t>
            </a:r>
            <a:r>
              <a:rPr lang="en-US" sz="2400" b="1" i="0" u="none" strike="noStrike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my_excel_data.xlsx</a:t>
            </a:r>
            <a:endParaRPr lang="en-US" sz="2400" b="0" dirty="0">
              <a:solidFill>
                <a:schemeClr val="accent1"/>
              </a:solidFill>
              <a:effectLst/>
            </a:endParaRPr>
          </a:p>
          <a:p>
            <a:pPr lvl="1"/>
            <a:r>
              <a:rPr lang="en-US" sz="2400" b="1" i="0" u="none" strike="noStrike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  └── </a:t>
            </a:r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my_csv_data.csv</a:t>
            </a:r>
            <a:endParaRPr lang="en-US" sz="2400" b="0" dirty="0">
              <a:solidFill>
                <a:schemeClr val="accent1"/>
              </a:solidFill>
              <a:effectLst/>
            </a:endParaRPr>
          </a:p>
          <a:p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7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971D9F-BCA9-7A41-0FC0-46B3203A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DC730-6221-20DB-F6A8-28EABDD035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6A777-D40C-2938-2E41-8E044D923D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59EF19-7A92-90C5-3B0E-0379C190670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b="0" i="0" u="none" strike="noStrike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In </a:t>
            </a:r>
            <a:r>
              <a:rPr lang="en-US" sz="2800" b="1" i="0" u="none" strike="noStrike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tidy data</a:t>
            </a:r>
            <a:r>
              <a:rPr lang="en-US" sz="2800" b="0" i="0" u="none" strike="noStrike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:</a:t>
            </a:r>
            <a:endParaRPr lang="en-US" b="0" dirty="0">
              <a:solidFill>
                <a:schemeClr val="accent1"/>
              </a:solidFill>
              <a:effectLst/>
              <a:latin typeface="National 2" panose="020B0504030502020203" pitchFamily="34" charset="77"/>
            </a:endParaRPr>
          </a:p>
          <a:p>
            <a:pPr marL="514350" indent="-514350"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National 2" panose="020B0504030502020203" pitchFamily="34" charset="77"/>
              </a:rPr>
              <a:t> </a:t>
            </a:r>
            <a:r>
              <a:rPr lang="en-US" sz="2800" b="0" i="0" u="none" strike="noStrike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Every column is a variable.</a:t>
            </a: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 Every row is an observation.</a:t>
            </a:r>
          </a:p>
          <a:p>
            <a:pPr marL="514350" indent="-514350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 Every cell is a single value.</a:t>
            </a:r>
          </a:p>
          <a:p>
            <a:pPr marL="228600" indent="0" algn="r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b="0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</a:br>
            <a:br>
              <a:rPr lang="en-US" b="0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</a:br>
            <a:r>
              <a:rPr lang="en-US" sz="2400" b="0" i="0" u="sng" strike="noStrike" dirty="0">
                <a:solidFill>
                  <a:srgbClr val="00693E"/>
                </a:solidFill>
                <a:effectLst/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Hadley, W. (2014). Tidy data. </a:t>
            </a:r>
            <a:r>
              <a:rPr lang="en-US" sz="2400" b="0" i="1" u="sng" strike="noStrike" dirty="0">
                <a:solidFill>
                  <a:srgbClr val="00693E"/>
                </a:solidFill>
                <a:effectLst/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Journal of Statistical Software</a:t>
            </a:r>
            <a:r>
              <a:rPr lang="en-US" sz="2400" b="0" i="0" u="sng" strike="noStrike" dirty="0">
                <a:solidFill>
                  <a:srgbClr val="00693E"/>
                </a:solidFill>
                <a:effectLst/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US" sz="2400" b="0" i="1" u="sng" strike="noStrike" dirty="0">
                <a:solidFill>
                  <a:srgbClr val="00693E"/>
                </a:solidFill>
                <a:effectLst/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59</a:t>
            </a:r>
            <a:r>
              <a:rPr lang="en-US" sz="2400" b="0" i="0" u="sng" strike="noStrike" dirty="0">
                <a:solidFill>
                  <a:schemeClr val="accent1"/>
                </a:solidFill>
                <a:effectLst/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(1).</a:t>
            </a:r>
            <a:br>
              <a:rPr lang="en-US" b="0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</a:br>
            <a:endParaRPr lang="en-US" dirty="0">
              <a:solidFill>
                <a:schemeClr val="accent1"/>
              </a:solidFill>
              <a:latin typeface="National 2" panose="020B0504030502020203" pitchFamily="34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39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971D9F-BCA9-7A41-0FC0-46B3203A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DC730-6221-20DB-F6A8-28EABDD035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6A777-D40C-2938-2E41-8E044D923D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CBE117-3999-CDB7-8189-38A539A42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32413"/>
              </p:ext>
            </p:extLst>
          </p:nvPr>
        </p:nvGraphicFramePr>
        <p:xfrm>
          <a:off x="336425" y="3200400"/>
          <a:ext cx="3971925" cy="1543050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76709987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19537821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12174658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person</a:t>
                      </a:r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treatment_a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treatment_b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50692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John Smith</a:t>
                      </a:r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6413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Jane Doe</a:t>
                      </a:r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16</a:t>
                      </a:r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11</a:t>
                      </a:r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8915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Mary Johnson</a:t>
                      </a:r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5304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3A8C7B-1707-FCEA-3CFC-F72D6660E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68608"/>
              </p:ext>
            </p:extLst>
          </p:nvPr>
        </p:nvGraphicFramePr>
        <p:xfrm>
          <a:off x="336425" y="4953000"/>
          <a:ext cx="4314825" cy="1146810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788201898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373425875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4090613896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751851618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treatment</a:t>
                      </a:r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John_Smith</a:t>
                      </a:r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Jane_Doe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Mary_Johnson</a:t>
                      </a:r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9123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a</a:t>
                      </a:r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16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35906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b</a:t>
                      </a:r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11</a:t>
                      </a:r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454726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BD0E804C-4DF1-9437-E54E-56338EDF4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87" y="2624769"/>
            <a:ext cx="350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Not Tidy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National 2" panose="020B0504030502020203" pitchFamily="34" charset="77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8E8A58-6070-FE8E-4BF8-CD9FCFEA19FF}"/>
              </a:ext>
            </a:extLst>
          </p:cNvPr>
          <p:cNvCxnSpPr>
            <a:stCxn id="3" idx="2"/>
          </p:cNvCxnSpPr>
          <p:nvPr/>
        </p:nvCxnSpPr>
        <p:spPr>
          <a:xfrm flipH="1">
            <a:off x="6096000" y="2314945"/>
            <a:ext cx="13429" cy="4162055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30CE250-53AF-6D71-2E0A-D0054E327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31156"/>
              </p:ext>
            </p:extLst>
          </p:nvPr>
        </p:nvGraphicFramePr>
        <p:xfrm>
          <a:off x="7233808" y="3200400"/>
          <a:ext cx="3971925" cy="2724150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2905791539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414721068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83434081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person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treatment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result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77244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John Smith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26216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Jane Doe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16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64915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Mary Johnson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73696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John Smith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42409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Jane Doe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11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420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Mary Johnson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72867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7F3E882-A43B-9282-4FC1-00255CCD8CCD}"/>
              </a:ext>
            </a:extLst>
          </p:cNvPr>
          <p:cNvSpPr txBox="1"/>
          <p:nvPr/>
        </p:nvSpPr>
        <p:spPr>
          <a:xfrm>
            <a:off x="6171248" y="2624769"/>
            <a:ext cx="6097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Tidy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805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971D9F-BCA9-7A41-0FC0-46B3203A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DC730-6221-20DB-F6A8-28EABDD035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6A777-D40C-2938-2E41-8E044D923D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899BE3-3F1A-8470-C288-8332207B3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08" y="2209800"/>
            <a:ext cx="1121664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70AF07-8F6D-0CD8-F6A4-EDAC5D4A6B1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4F958-14F7-1179-3210-39823824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 frames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00B5-42C6-1704-4AD5-6B7C64C6ED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0861C-891E-EE02-55BE-ADB64FFACD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9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70AF07-8F6D-0CD8-F6A4-EDAC5D4A6B1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4F958-14F7-1179-3210-39823824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frame manipulation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00B5-42C6-1704-4AD5-6B7C64C6ED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0861C-891E-EE02-55BE-ADB64FFACD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528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70AF07-8F6D-0CD8-F6A4-EDAC5D4A6B1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6425" y="2276041"/>
            <a:ext cx="5302375" cy="2676960"/>
          </a:xfrm>
          <a:custGeom>
            <a:avLst/>
            <a:gdLst>
              <a:gd name="connsiteX0" fmla="*/ 0 w 5302375"/>
              <a:gd name="connsiteY0" fmla="*/ 0 h 2676960"/>
              <a:gd name="connsiteX1" fmla="*/ 609773 w 5302375"/>
              <a:gd name="connsiteY1" fmla="*/ 0 h 2676960"/>
              <a:gd name="connsiteX2" fmla="*/ 1272570 w 5302375"/>
              <a:gd name="connsiteY2" fmla="*/ 0 h 2676960"/>
              <a:gd name="connsiteX3" fmla="*/ 2041414 w 5302375"/>
              <a:gd name="connsiteY3" fmla="*/ 0 h 2676960"/>
              <a:gd name="connsiteX4" fmla="*/ 2757235 w 5302375"/>
              <a:gd name="connsiteY4" fmla="*/ 0 h 2676960"/>
              <a:gd name="connsiteX5" fmla="*/ 3260961 w 5302375"/>
              <a:gd name="connsiteY5" fmla="*/ 0 h 2676960"/>
              <a:gd name="connsiteX6" fmla="*/ 3870734 w 5302375"/>
              <a:gd name="connsiteY6" fmla="*/ 0 h 2676960"/>
              <a:gd name="connsiteX7" fmla="*/ 4639578 w 5302375"/>
              <a:gd name="connsiteY7" fmla="*/ 0 h 2676960"/>
              <a:gd name="connsiteX8" fmla="*/ 5302375 w 5302375"/>
              <a:gd name="connsiteY8" fmla="*/ 0 h 2676960"/>
              <a:gd name="connsiteX9" fmla="*/ 5302375 w 5302375"/>
              <a:gd name="connsiteY9" fmla="*/ 696010 h 2676960"/>
              <a:gd name="connsiteX10" fmla="*/ 5302375 w 5302375"/>
              <a:gd name="connsiteY10" fmla="*/ 1284941 h 2676960"/>
              <a:gd name="connsiteX11" fmla="*/ 5302375 w 5302375"/>
              <a:gd name="connsiteY11" fmla="*/ 1900642 h 2676960"/>
              <a:gd name="connsiteX12" fmla="*/ 5302375 w 5302375"/>
              <a:gd name="connsiteY12" fmla="*/ 2676960 h 2676960"/>
              <a:gd name="connsiteX13" fmla="*/ 4745626 w 5302375"/>
              <a:gd name="connsiteY13" fmla="*/ 2676960 h 2676960"/>
              <a:gd name="connsiteX14" fmla="*/ 4241900 w 5302375"/>
              <a:gd name="connsiteY14" fmla="*/ 2676960 h 2676960"/>
              <a:gd name="connsiteX15" fmla="*/ 3738174 w 5302375"/>
              <a:gd name="connsiteY15" fmla="*/ 2676960 h 2676960"/>
              <a:gd name="connsiteX16" fmla="*/ 3022354 w 5302375"/>
              <a:gd name="connsiteY16" fmla="*/ 2676960 h 2676960"/>
              <a:gd name="connsiteX17" fmla="*/ 2518628 w 5302375"/>
              <a:gd name="connsiteY17" fmla="*/ 2676960 h 2676960"/>
              <a:gd name="connsiteX18" fmla="*/ 1855831 w 5302375"/>
              <a:gd name="connsiteY18" fmla="*/ 2676960 h 2676960"/>
              <a:gd name="connsiteX19" fmla="*/ 1299082 w 5302375"/>
              <a:gd name="connsiteY19" fmla="*/ 2676960 h 2676960"/>
              <a:gd name="connsiteX20" fmla="*/ 636285 w 5302375"/>
              <a:gd name="connsiteY20" fmla="*/ 2676960 h 2676960"/>
              <a:gd name="connsiteX21" fmla="*/ 0 w 5302375"/>
              <a:gd name="connsiteY21" fmla="*/ 2676960 h 2676960"/>
              <a:gd name="connsiteX22" fmla="*/ 0 w 5302375"/>
              <a:gd name="connsiteY22" fmla="*/ 2007720 h 2676960"/>
              <a:gd name="connsiteX23" fmla="*/ 0 w 5302375"/>
              <a:gd name="connsiteY23" fmla="*/ 1365250 h 2676960"/>
              <a:gd name="connsiteX24" fmla="*/ 0 w 5302375"/>
              <a:gd name="connsiteY24" fmla="*/ 722779 h 2676960"/>
              <a:gd name="connsiteX25" fmla="*/ 0 w 5302375"/>
              <a:gd name="connsiteY25" fmla="*/ 0 h 267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02375" h="2676960" fill="none" extrusionOk="0">
                <a:moveTo>
                  <a:pt x="0" y="0"/>
                </a:moveTo>
                <a:cubicBezTo>
                  <a:pt x="169321" y="12761"/>
                  <a:pt x="442045" y="19815"/>
                  <a:pt x="609773" y="0"/>
                </a:cubicBezTo>
                <a:cubicBezTo>
                  <a:pt x="777501" y="-19815"/>
                  <a:pt x="1094069" y="11512"/>
                  <a:pt x="1272570" y="0"/>
                </a:cubicBezTo>
                <a:cubicBezTo>
                  <a:pt x="1451071" y="-11512"/>
                  <a:pt x="1721563" y="-27166"/>
                  <a:pt x="2041414" y="0"/>
                </a:cubicBezTo>
                <a:cubicBezTo>
                  <a:pt x="2361265" y="27166"/>
                  <a:pt x="2427080" y="-15024"/>
                  <a:pt x="2757235" y="0"/>
                </a:cubicBezTo>
                <a:cubicBezTo>
                  <a:pt x="3087390" y="15024"/>
                  <a:pt x="3044133" y="3098"/>
                  <a:pt x="3260961" y="0"/>
                </a:cubicBezTo>
                <a:cubicBezTo>
                  <a:pt x="3477789" y="-3098"/>
                  <a:pt x="3640917" y="-24096"/>
                  <a:pt x="3870734" y="0"/>
                </a:cubicBezTo>
                <a:cubicBezTo>
                  <a:pt x="4100551" y="24096"/>
                  <a:pt x="4378165" y="28985"/>
                  <a:pt x="4639578" y="0"/>
                </a:cubicBezTo>
                <a:cubicBezTo>
                  <a:pt x="4900991" y="-28985"/>
                  <a:pt x="5013357" y="-12142"/>
                  <a:pt x="5302375" y="0"/>
                </a:cubicBezTo>
                <a:cubicBezTo>
                  <a:pt x="5270862" y="315775"/>
                  <a:pt x="5296246" y="407681"/>
                  <a:pt x="5302375" y="696010"/>
                </a:cubicBezTo>
                <a:cubicBezTo>
                  <a:pt x="5308505" y="984339"/>
                  <a:pt x="5308742" y="1117766"/>
                  <a:pt x="5302375" y="1284941"/>
                </a:cubicBezTo>
                <a:cubicBezTo>
                  <a:pt x="5296008" y="1452116"/>
                  <a:pt x="5278944" y="1773063"/>
                  <a:pt x="5302375" y="1900642"/>
                </a:cubicBezTo>
                <a:cubicBezTo>
                  <a:pt x="5325806" y="2028221"/>
                  <a:pt x="5335467" y="2466722"/>
                  <a:pt x="5302375" y="2676960"/>
                </a:cubicBezTo>
                <a:cubicBezTo>
                  <a:pt x="5033599" y="2673703"/>
                  <a:pt x="4882147" y="2695958"/>
                  <a:pt x="4745626" y="2676960"/>
                </a:cubicBezTo>
                <a:cubicBezTo>
                  <a:pt x="4609105" y="2657962"/>
                  <a:pt x="4454076" y="2675676"/>
                  <a:pt x="4241900" y="2676960"/>
                </a:cubicBezTo>
                <a:cubicBezTo>
                  <a:pt x="4029724" y="2678244"/>
                  <a:pt x="3890713" y="2671486"/>
                  <a:pt x="3738174" y="2676960"/>
                </a:cubicBezTo>
                <a:cubicBezTo>
                  <a:pt x="3585635" y="2682434"/>
                  <a:pt x="3266315" y="2705543"/>
                  <a:pt x="3022354" y="2676960"/>
                </a:cubicBezTo>
                <a:cubicBezTo>
                  <a:pt x="2778393" y="2648377"/>
                  <a:pt x="2745257" y="2659575"/>
                  <a:pt x="2518628" y="2676960"/>
                </a:cubicBezTo>
                <a:cubicBezTo>
                  <a:pt x="2291999" y="2694345"/>
                  <a:pt x="2008738" y="2695915"/>
                  <a:pt x="1855831" y="2676960"/>
                </a:cubicBezTo>
                <a:cubicBezTo>
                  <a:pt x="1702924" y="2658005"/>
                  <a:pt x="1494017" y="2698240"/>
                  <a:pt x="1299082" y="2676960"/>
                </a:cubicBezTo>
                <a:cubicBezTo>
                  <a:pt x="1104147" y="2655680"/>
                  <a:pt x="960458" y="2652892"/>
                  <a:pt x="636285" y="2676960"/>
                </a:cubicBezTo>
                <a:cubicBezTo>
                  <a:pt x="312112" y="2701028"/>
                  <a:pt x="237264" y="2673760"/>
                  <a:pt x="0" y="2676960"/>
                </a:cubicBezTo>
                <a:cubicBezTo>
                  <a:pt x="24869" y="2496249"/>
                  <a:pt x="-2900" y="2266163"/>
                  <a:pt x="0" y="2007720"/>
                </a:cubicBezTo>
                <a:cubicBezTo>
                  <a:pt x="2900" y="1749277"/>
                  <a:pt x="31723" y="1541379"/>
                  <a:pt x="0" y="1365250"/>
                </a:cubicBezTo>
                <a:cubicBezTo>
                  <a:pt x="-31723" y="1189121"/>
                  <a:pt x="3689" y="889886"/>
                  <a:pt x="0" y="722779"/>
                </a:cubicBezTo>
                <a:cubicBezTo>
                  <a:pt x="-3689" y="555672"/>
                  <a:pt x="25712" y="358645"/>
                  <a:pt x="0" y="0"/>
                </a:cubicBezTo>
                <a:close/>
              </a:path>
              <a:path w="5302375" h="2676960" stroke="0" extrusionOk="0">
                <a:moveTo>
                  <a:pt x="0" y="0"/>
                </a:moveTo>
                <a:cubicBezTo>
                  <a:pt x="268222" y="17219"/>
                  <a:pt x="426465" y="803"/>
                  <a:pt x="609773" y="0"/>
                </a:cubicBezTo>
                <a:cubicBezTo>
                  <a:pt x="793081" y="-803"/>
                  <a:pt x="877876" y="-5804"/>
                  <a:pt x="1113499" y="0"/>
                </a:cubicBezTo>
                <a:cubicBezTo>
                  <a:pt x="1349122" y="5804"/>
                  <a:pt x="1592050" y="14412"/>
                  <a:pt x="1882343" y="0"/>
                </a:cubicBezTo>
                <a:cubicBezTo>
                  <a:pt x="2172636" y="-14412"/>
                  <a:pt x="2212831" y="-11703"/>
                  <a:pt x="2492116" y="0"/>
                </a:cubicBezTo>
                <a:cubicBezTo>
                  <a:pt x="2771401" y="11703"/>
                  <a:pt x="2860142" y="-8908"/>
                  <a:pt x="3101889" y="0"/>
                </a:cubicBezTo>
                <a:cubicBezTo>
                  <a:pt x="3343636" y="8908"/>
                  <a:pt x="3511707" y="-14358"/>
                  <a:pt x="3870734" y="0"/>
                </a:cubicBezTo>
                <a:cubicBezTo>
                  <a:pt x="4229762" y="14358"/>
                  <a:pt x="4308960" y="751"/>
                  <a:pt x="4427483" y="0"/>
                </a:cubicBezTo>
                <a:cubicBezTo>
                  <a:pt x="4546006" y="-751"/>
                  <a:pt x="5104555" y="-35913"/>
                  <a:pt x="5302375" y="0"/>
                </a:cubicBezTo>
                <a:cubicBezTo>
                  <a:pt x="5337860" y="153976"/>
                  <a:pt x="5267786" y="371642"/>
                  <a:pt x="5302375" y="722779"/>
                </a:cubicBezTo>
                <a:cubicBezTo>
                  <a:pt x="5336964" y="1073916"/>
                  <a:pt x="5300508" y="1055777"/>
                  <a:pt x="5302375" y="1338480"/>
                </a:cubicBezTo>
                <a:cubicBezTo>
                  <a:pt x="5304242" y="1621183"/>
                  <a:pt x="5290258" y="1798464"/>
                  <a:pt x="5302375" y="2007720"/>
                </a:cubicBezTo>
                <a:cubicBezTo>
                  <a:pt x="5314492" y="2216976"/>
                  <a:pt x="5322755" y="2414686"/>
                  <a:pt x="5302375" y="2676960"/>
                </a:cubicBezTo>
                <a:cubicBezTo>
                  <a:pt x="5062477" y="2657366"/>
                  <a:pt x="4919683" y="2666831"/>
                  <a:pt x="4798649" y="2676960"/>
                </a:cubicBezTo>
                <a:cubicBezTo>
                  <a:pt x="4677615" y="2687089"/>
                  <a:pt x="4225679" y="2639657"/>
                  <a:pt x="4029805" y="2676960"/>
                </a:cubicBezTo>
                <a:cubicBezTo>
                  <a:pt x="3833931" y="2714263"/>
                  <a:pt x="3726045" y="2682683"/>
                  <a:pt x="3473056" y="2676960"/>
                </a:cubicBezTo>
                <a:cubicBezTo>
                  <a:pt x="3220067" y="2671237"/>
                  <a:pt x="3129081" y="2648147"/>
                  <a:pt x="2810259" y="2676960"/>
                </a:cubicBezTo>
                <a:cubicBezTo>
                  <a:pt x="2491437" y="2705773"/>
                  <a:pt x="2380734" y="2681628"/>
                  <a:pt x="2041414" y="2676960"/>
                </a:cubicBezTo>
                <a:cubicBezTo>
                  <a:pt x="1702095" y="2672292"/>
                  <a:pt x="1571896" y="2685821"/>
                  <a:pt x="1378618" y="2676960"/>
                </a:cubicBezTo>
                <a:cubicBezTo>
                  <a:pt x="1185340" y="2668099"/>
                  <a:pt x="1063583" y="2693462"/>
                  <a:pt x="874892" y="2676960"/>
                </a:cubicBezTo>
                <a:cubicBezTo>
                  <a:pt x="686201" y="2660458"/>
                  <a:pt x="343238" y="2692676"/>
                  <a:pt x="0" y="2676960"/>
                </a:cubicBezTo>
                <a:cubicBezTo>
                  <a:pt x="-31711" y="2461287"/>
                  <a:pt x="-10943" y="2232847"/>
                  <a:pt x="0" y="1954181"/>
                </a:cubicBezTo>
                <a:cubicBezTo>
                  <a:pt x="10943" y="1675515"/>
                  <a:pt x="34572" y="1513020"/>
                  <a:pt x="0" y="1231402"/>
                </a:cubicBezTo>
                <a:cubicBezTo>
                  <a:pt x="-34572" y="949784"/>
                  <a:pt x="46763" y="518014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lIns="91440" tIns="91440" rIns="91440" bIns="91440"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“The </a:t>
            </a:r>
            <a:r>
              <a:rPr lang="en-US" sz="1600" dirty="0" err="1"/>
              <a:t>tidyverse</a:t>
            </a:r>
            <a:r>
              <a:rPr lang="en-US" sz="1600" dirty="0"/>
              <a:t> is a coherent system of packages for data manipulation, exploration and visualization that share a common design philosophy. […] </a:t>
            </a:r>
            <a:r>
              <a:rPr lang="en-US" sz="1600" dirty="0" err="1"/>
              <a:t>Tidyverse</a:t>
            </a:r>
            <a:r>
              <a:rPr lang="en-US" sz="1600" dirty="0"/>
              <a:t> packages are intended to […] facilitate communication, and result in reproducible work products. Fundamentally, the </a:t>
            </a:r>
            <a:r>
              <a:rPr lang="en-US" sz="1600" dirty="0" err="1"/>
              <a:t>tidyverse</a:t>
            </a:r>
            <a:r>
              <a:rPr lang="en-US" sz="1600" dirty="0"/>
              <a:t> is about the connections between the tools that make the workflow possible.”</a:t>
            </a:r>
          </a:p>
          <a:p>
            <a:pPr marL="0" indent="0" algn="r">
              <a:buNone/>
            </a:pPr>
            <a:r>
              <a:rPr lang="en-US" sz="1400" dirty="0"/>
              <a:t>- Joseph Rickert, </a:t>
            </a:r>
            <a:r>
              <a:rPr lang="en-US" sz="1400" dirty="0">
                <a:hlinkClick r:id="rId2"/>
              </a:rPr>
              <a:t>“What is the tidyverse?”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4F958-14F7-1179-3210-39823824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00B5-42C6-1704-4AD5-6B7C64C6ED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0861C-891E-EE02-55BE-ADB64FFACD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BCED1E-8C18-AE41-EC96-7263961DB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7522"/>
            <a:ext cx="6400800" cy="339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5E1E80-6D8D-3A07-DD8C-E766B5EAEA94}"/>
              </a:ext>
            </a:extLst>
          </p:cNvPr>
          <p:cNvSpPr txBox="1"/>
          <p:nvPr/>
        </p:nvSpPr>
        <p:spPr>
          <a:xfrm>
            <a:off x="228600" y="5334000"/>
            <a:ext cx="6097044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  <a:hlinkClick r:id="rId4"/>
              </a:rPr>
              <a:t>https://</a:t>
            </a:r>
            <a:r>
              <a:rPr lang="en-US" dirty="0" err="1">
                <a:solidFill>
                  <a:schemeClr val="accent1"/>
                </a:solidFill>
                <a:latin typeface="National 2" panose="020B0504030502020203" pitchFamily="34" charset="77"/>
                <a:hlinkClick r:id="rId4"/>
              </a:rPr>
              <a:t>www.tidyverse.org</a:t>
            </a:r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  <a:hlinkClick r:id="rId4"/>
              </a:rPr>
              <a:t>/</a:t>
            </a:r>
            <a:endParaRPr lang="en-US" dirty="0">
              <a:solidFill>
                <a:schemeClr val="accent1"/>
              </a:solidFill>
              <a:latin typeface="National 2" panose="020B05040305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4887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70AF07-8F6D-0CD8-F6A4-EDAC5D4A6B1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4F958-14F7-1179-3210-39823824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data frames in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00B5-42C6-1704-4AD5-6B7C64C6ED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0861C-891E-EE02-55BE-ADB64FFACD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952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70AF07-8F6D-0CD8-F6A4-EDAC5D4A6B1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4F958-14F7-1179-3210-39823824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graphing in ggplot2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00B5-42C6-1704-4AD5-6B7C64C6ED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0861C-891E-EE02-55BE-ADB64FFACD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68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4400" dirty="0">
                <a:latin typeface="National 2 Medium" panose="020B0504030502020203" pitchFamily="34" charset="77"/>
              </a:rPr>
              <a:t>R Boot Camp for EARS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88" y="381000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AE556-8036-EEA7-BAD9-8080AAEB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70AF07-8F6D-0CD8-F6A4-EDAC5D4A6B1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4F958-14F7-1179-3210-39823824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00B5-42C6-1704-4AD5-6B7C64C6ED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0861C-891E-EE02-55BE-ADB64FFACD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920401-CE7B-1729-A370-2367650EC9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dirty="0"/>
              <a:t>More cheat sheets:</a:t>
            </a:r>
          </a:p>
          <a:p>
            <a:pPr marL="914400" lvl="1" indent="-457200"/>
            <a:r>
              <a:rPr lang="en-US" dirty="0">
                <a:hlinkClick r:id="rId2"/>
              </a:rPr>
              <a:t>https://github.com/rstudio/cheatsheets</a:t>
            </a:r>
            <a:endParaRPr lang="en-US" dirty="0"/>
          </a:p>
          <a:p>
            <a:pPr marL="457200" indent="-457200"/>
            <a:r>
              <a:rPr lang="en-US" dirty="0" err="1"/>
              <a:t>Tidyverse</a:t>
            </a:r>
            <a:r>
              <a:rPr lang="en-US" dirty="0"/>
              <a:t> documentation and help:</a:t>
            </a:r>
          </a:p>
          <a:p>
            <a:pPr marL="914400" lvl="1" indent="-457200"/>
            <a:r>
              <a:rPr lang="en-US" dirty="0">
                <a:hlinkClick r:id="rId3"/>
              </a:rPr>
              <a:t>https://www.tidyverse.org/</a:t>
            </a:r>
            <a:endParaRPr lang="en-US" dirty="0"/>
          </a:p>
          <a:p>
            <a:pPr marL="457200" indent="-457200"/>
            <a:r>
              <a:rPr lang="en-US" dirty="0"/>
              <a:t>Additional content around today’s lessons:</a:t>
            </a:r>
          </a:p>
          <a:p>
            <a:pPr marL="914400" lvl="1" indent="-457200"/>
            <a:r>
              <a:rPr lang="en-US" dirty="0">
                <a:hlinkClick r:id="rId4"/>
              </a:rPr>
              <a:t>https://swcarpentry.github.io/r-novice-gapminder/</a:t>
            </a:r>
            <a:endParaRPr lang="en-US" dirty="0"/>
          </a:p>
          <a:p>
            <a:pPr marL="457200" indent="-457200"/>
            <a:r>
              <a:rPr lang="en-US" dirty="0"/>
              <a:t>More tutorial content in the </a:t>
            </a:r>
            <a:r>
              <a:rPr lang="en-US" dirty="0" err="1"/>
              <a:t>tidyverse</a:t>
            </a:r>
            <a:r>
              <a:rPr lang="en-US" dirty="0"/>
              <a:t>:</a:t>
            </a:r>
          </a:p>
          <a:p>
            <a:pPr marL="914400" lvl="1" indent="-457200"/>
            <a:r>
              <a:rPr lang="en-US" dirty="0">
                <a:hlinkClick r:id="rId5"/>
              </a:rPr>
              <a:t>https://r4ds.had.co.nz/index.html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9CE355-E29E-686A-7D12-E4C14AE1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23773-EB8E-94BD-CC8C-B443A70AC8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B45BA-3B2D-5542-9611-977F588A98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506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(i.e.,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75C7AD-D11F-9013-598F-7337FD5164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R and RStudio</a:t>
            </a:r>
          </a:p>
          <a:p>
            <a:r>
              <a:rPr lang="en-US" dirty="0"/>
              <a:t>Tour of RStudio</a:t>
            </a:r>
          </a:p>
          <a:p>
            <a:r>
              <a:rPr lang="en-US" dirty="0"/>
              <a:t>Swirl</a:t>
            </a:r>
          </a:p>
          <a:p>
            <a:r>
              <a:rPr lang="en-US" dirty="0"/>
              <a:t>Reading and writing data frames</a:t>
            </a:r>
          </a:p>
          <a:p>
            <a:r>
              <a:rPr lang="en-US" dirty="0"/>
              <a:t>Basic data frame manipulation</a:t>
            </a:r>
          </a:p>
          <a:p>
            <a:r>
              <a:rPr lang="en-US" dirty="0"/>
              <a:t>Lunch break + visit by your librarian Tricia</a:t>
            </a:r>
          </a:p>
          <a:p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Data frame manipulation in the </a:t>
            </a:r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Basic graphing with ggplot2</a:t>
            </a:r>
          </a:p>
          <a:p>
            <a:r>
              <a:rPr lang="en-US" dirty="0"/>
              <a:t>Project time!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598D6A-792E-3E4F-D043-F6EDB712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DD8F3-4E5A-DF08-F291-92609DCB33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95E62-D5C5-B107-D5D6-FAE6E0C197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15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FC497A-6EF2-49E3-E617-191F9494E5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www.r-project.org</a:t>
            </a:r>
            <a:r>
              <a:rPr lang="en-US" dirty="0"/>
              <a:t>/</a:t>
            </a:r>
          </a:p>
          <a:p>
            <a:r>
              <a:rPr lang="en-US" dirty="0"/>
              <a:t>R is a language and environment for statistical computing and graphics</a:t>
            </a:r>
          </a:p>
          <a:p>
            <a:r>
              <a:rPr lang="en-US" dirty="0"/>
              <a:t>Many best practices are easily implemented</a:t>
            </a:r>
          </a:p>
          <a:p>
            <a:r>
              <a:rPr lang="en-US" dirty="0"/>
              <a:t>Common workflows need little code and are easy to read and understand</a:t>
            </a:r>
          </a:p>
          <a:p>
            <a:r>
              <a:rPr lang="en-US" dirty="0"/>
              <a:t>Less common operations and/or non-statistics stuff can be challenging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1F29AF-0044-BEE4-E753-0D1D7E66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D2750-FA99-EF9F-CA88-3AE6CD9C89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FB2FD-1175-DE2A-7861-14A34A522A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0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C0956D-22EC-EEEF-7829-30BBAC78934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An Integrated Development Environment (IDE) to create and manage R projects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It includes:</a:t>
            </a:r>
          </a:p>
          <a:p>
            <a:pPr lvl="1"/>
            <a:r>
              <a:rPr lang="en-US" dirty="0">
                <a:latin typeface="Open Sans" panose="020B0606030504020204" pitchFamily="34" charset="0"/>
              </a:rPr>
              <a:t>C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onsole</a:t>
            </a:r>
            <a:endParaRPr lang="en-US" dirty="0">
              <a:latin typeface="Open Sans" panose="020B0606030504020204" pitchFamily="34" charset="0"/>
            </a:endParaRPr>
          </a:p>
          <a:p>
            <a:pPr lvl="1"/>
            <a:r>
              <a:rPr lang="en-US" b="0" i="0" dirty="0">
                <a:effectLst/>
                <a:latin typeface="Open Sans" panose="020B0606030504020204" pitchFamily="34" charset="0"/>
              </a:rPr>
              <a:t>Syntax-highlighting editor</a:t>
            </a:r>
          </a:p>
          <a:p>
            <a:pPr lvl="1"/>
            <a:r>
              <a:rPr lang="en-US" b="0" i="0" dirty="0">
                <a:effectLst/>
                <a:latin typeface="Open Sans" panose="020B0606030504020204" pitchFamily="34" charset="0"/>
              </a:rPr>
              <a:t>Tools for plotting, history, debugging, and workspace management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67C530-8453-0885-25E0-24929417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7450-1C30-1D05-1BBA-DE1A5DBC4D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04E3C-1D79-BF19-1EE5-867981E98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273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40BA31-C05A-B7E4-C460-3540B39CA0E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Tour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713D2-1FDD-C055-2F30-A9F436B0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9DD59-4345-86DA-7E8C-74ADE7B7E6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R Boot Camp for EARS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41D01-BC1D-486A-5468-E505DE0F3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62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6790</TotalTime>
  <Words>891</Words>
  <Application>Microsoft Macintosh PowerPoint</Application>
  <PresentationFormat>Widescreen</PresentationFormat>
  <Paragraphs>211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National 2</vt:lpstr>
      <vt:lpstr>National 2 Medium</vt:lpstr>
      <vt:lpstr>Open Sans</vt:lpstr>
      <vt:lpstr>Dartmouth</vt:lpstr>
      <vt:lpstr>PowerPoint Presentation</vt:lpstr>
      <vt:lpstr>R Boot Camp for EARS</vt:lpstr>
      <vt:lpstr>About the Reproducible Research Group</vt:lpstr>
      <vt:lpstr>About Research Data Services</vt:lpstr>
      <vt:lpstr>Work with us</vt:lpstr>
      <vt:lpstr>Agenda</vt:lpstr>
      <vt:lpstr>R </vt:lpstr>
      <vt:lpstr>RStudio</vt:lpstr>
      <vt:lpstr>RStudio</vt:lpstr>
      <vt:lpstr>Swirl</vt:lpstr>
      <vt:lpstr>Tidy data</vt:lpstr>
      <vt:lpstr>Tidy data</vt:lpstr>
      <vt:lpstr>Tidy data</vt:lpstr>
      <vt:lpstr>Tidy data</vt:lpstr>
      <vt:lpstr>Reading and writing data frames</vt:lpstr>
      <vt:lpstr>Basic data frame manipulation</vt:lpstr>
      <vt:lpstr>Tidyverse</vt:lpstr>
      <vt:lpstr>Manipulating data frames in the tidyverse</vt:lpstr>
      <vt:lpstr>Basic graphing in ggplot2</vt:lpstr>
      <vt:lpstr>Project time!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483</cp:revision>
  <cp:lastPrinted>2018-02-22T17:02:12Z</cp:lastPrinted>
  <dcterms:created xsi:type="dcterms:W3CDTF">2022-10-13T16:56:26Z</dcterms:created>
  <dcterms:modified xsi:type="dcterms:W3CDTF">2023-04-13T19:58:46Z</dcterms:modified>
  <cp:category/>
</cp:coreProperties>
</file>