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5" r:id="rId2"/>
    <p:sldId id="284" r:id="rId3"/>
    <p:sldId id="258" r:id="rId4"/>
    <p:sldId id="259" r:id="rId5"/>
    <p:sldId id="260" r:id="rId6"/>
    <p:sldId id="297" r:id="rId7"/>
    <p:sldId id="298" r:id="rId8"/>
    <p:sldId id="299" r:id="rId9"/>
    <p:sldId id="300" r:id="rId10"/>
    <p:sldId id="301" r:id="rId11"/>
    <p:sldId id="302" r:id="rId12"/>
    <p:sldId id="307" r:id="rId13"/>
    <p:sldId id="309" r:id="rId14"/>
    <p:sldId id="303" r:id="rId15"/>
    <p:sldId id="304" r:id="rId16"/>
    <p:sldId id="305" r:id="rId17"/>
    <p:sldId id="312" r:id="rId18"/>
    <p:sldId id="311" r:id="rId19"/>
    <p:sldId id="308" r:id="rId20"/>
    <p:sldId id="296" r:id="rId21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2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19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13/5/2024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13/5/2024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321507" y="2365635"/>
            <a:ext cx="5636938" cy="41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b="0" i="0">
                <a:latin typeface="National 2" panose="020B0504030502020203" pitchFamily="34" charset="77"/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17881" algn="l">
              <a:spcBef>
                <a:spcPts val="600"/>
              </a:spcBef>
              <a:spcAft>
                <a:spcPts val="0"/>
              </a:spcAft>
              <a:buSzPts val="1406"/>
              <a:buChar char="•"/>
              <a:defRPr/>
            </a:lvl5pPr>
            <a:lvl6pPr marL="2743200" lvl="5" indent="-30899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6"/>
              <a:buChar char="•"/>
              <a:defRPr sz="1266"/>
            </a:lvl6pPr>
            <a:lvl7pPr marL="3200400" lvl="6" indent="-308991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7pPr>
            <a:lvl8pPr marL="3657600" lvl="7" indent="-308990" algn="l">
              <a:spcBef>
                <a:spcPts val="253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8pPr>
            <a:lvl9pPr marL="4114800" lvl="8" indent="-308990" algn="l">
              <a:spcBef>
                <a:spcPts val="253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9pPr>
          </a:lstStyle>
          <a:p>
            <a:endParaRPr dirty="0"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2"/>
          </p:nvPr>
        </p:nvSpPr>
        <p:spPr>
          <a:xfrm>
            <a:off x="6230577" y="2365635"/>
            <a:ext cx="5636938" cy="41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b="0" i="0">
                <a:latin typeface="National 2" panose="020B0504030502020203" pitchFamily="34" charset="77"/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17881" algn="l">
              <a:spcBef>
                <a:spcPts val="600"/>
              </a:spcBef>
              <a:spcAft>
                <a:spcPts val="0"/>
              </a:spcAft>
              <a:buSzPts val="1406"/>
              <a:buChar char="•"/>
              <a:defRPr/>
            </a:lvl5pPr>
            <a:lvl6pPr marL="2743200" lvl="5" indent="-30899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6"/>
              <a:buChar char="•"/>
              <a:defRPr sz="1266"/>
            </a:lvl6pPr>
            <a:lvl7pPr marL="3200400" lvl="6" indent="-308991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7pPr>
            <a:lvl8pPr marL="3657600" lvl="7" indent="-308990" algn="l">
              <a:spcBef>
                <a:spcPts val="253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8pPr>
            <a:lvl9pPr marL="4114800" lvl="8" indent="-308990" algn="l">
              <a:spcBef>
                <a:spcPts val="253"/>
              </a:spcBef>
              <a:spcAft>
                <a:spcPts val="0"/>
              </a:spcAft>
              <a:buClr>
                <a:schemeClr val="dk1"/>
              </a:buClr>
              <a:buSzPts val="1266"/>
              <a:buChar char="•"/>
              <a:defRPr sz="1266"/>
            </a:lvl9pPr>
          </a:lstStyle>
          <a:p>
            <a:endParaRPr dirty="0"/>
          </a:p>
        </p:txBody>
      </p:sp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i="0">
                <a:latin typeface="National 2" panose="020B0504030502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 i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8" name="Google Shape;3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63" y="246362"/>
            <a:ext cx="272301" cy="27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9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21508" y="2365638"/>
            <a:ext cx="11546007" cy="41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 b="0" i="0">
                <a:latin typeface="National 2" panose="020B0504030502020203" pitchFamily="34" charset="77"/>
              </a:defRPr>
            </a:lvl1pPr>
            <a:lvl2pPr marL="914400" lvl="1" indent="-381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 i="0">
                <a:latin typeface="National 2" panose="020B0504030502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45" name="Google Shape;45;p34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 i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6" name="Google Shape;4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63" y="246362"/>
            <a:ext cx="272301" cy="27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21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Reproduction-ready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  <p:sldLayoutId id="2147483784" r:id="rId29"/>
    <p:sldLayoutId id="2147483785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.visualstudio.com/docs/setup/mac" TargetMode="Externa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png"/><Relationship Id="rId5" Type="http://schemas.openxmlformats.org/officeDocument/2006/relationships/hyperlink" Target="https://code.visualstudio.com/docs/setup/windows" TargetMode="External"/><Relationship Id="rId4" Type="http://schemas.openxmlformats.org/officeDocument/2006/relationships/hyperlink" Target="https://code.visualstudio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getstarted/userinterface" TargetMode="Externa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rtgo.org/rds-example-project" TargetMode="Externa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migrations/importing-source-code/using-the-command-line-to-import-source-code/adding-locally-hosted-code-to-github" TargetMode="External"/><Relationship Id="rId2" Type="http://schemas.openxmlformats.org/officeDocument/2006/relationships/hyperlink" Target="https://docs.github.com/en/repositories/creating-and-managing-repositories/quickstart-for-repositories#create-a-repository" TargetMode="Externa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1EF441-7F8C-6413-97A8-C0DB51AC3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Integrated Development Environments (IDEs) like VS Code are a great tool to work in a project folder</a:t>
            </a:r>
          </a:p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VS Code is not the only such tool, but it is one of the leading ones</a:t>
            </a:r>
          </a:p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Combines file browser, text editor, code debugger, PDF viewer, LaTeX support, and more in a single interface</a:t>
            </a:r>
          </a:p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For many workflows, you don’t have to leave VS Code at all</a:t>
            </a:r>
          </a:p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VS Code keeps track of your session (i.e., which files were last open)</a:t>
            </a:r>
          </a:p>
          <a:p>
            <a:pPr marL="342900" indent="-292100">
              <a:spcAft>
                <a:spcPts val="1200"/>
              </a:spcAft>
              <a:buSzPct val="90000"/>
              <a:buBlip>
                <a:blip r:embed="rId2"/>
              </a:buBlip>
            </a:pPr>
            <a:r>
              <a:rPr lang="en-US" dirty="0"/>
              <a:t>Switching between projects only takes two clicks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3B8212-2C5C-8A0F-697D-AFEE8DF5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Using Visual Studio Code and your project folder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2E69-031C-A50E-0222-47652320C8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0F781-98F7-B94B-CD83-1964A2960D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BE29B-F069-FF18-1D7E-0D7406A78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n-US" sz="1500" dirty="0">
                <a:latin typeface="National 2 Medium" panose="020B0504030502020203" pitchFamily="34" charset="77"/>
                <a:hlinkClick r:id="rId2"/>
              </a:rPr>
              <a:t>Instructions for MacOS Ventura or later:</a:t>
            </a:r>
            <a:endParaRPr lang="en-US" sz="1500" dirty="0">
              <a:latin typeface="National 2 Medium" panose="020B0504030502020203" pitchFamily="34" charset="77"/>
            </a:endParaRPr>
          </a:p>
          <a:p>
            <a:pPr marL="230188" indent="-179388">
              <a:buSzPct val="100000"/>
              <a:buBlip>
                <a:blip r:embed="rId3"/>
              </a:buBlip>
            </a:pPr>
            <a:r>
              <a:rPr lang="en-US" sz="1500" dirty="0"/>
              <a:t>Navigate to </a:t>
            </a:r>
            <a:r>
              <a:rPr lang="en-US" sz="1500" dirty="0">
                <a:hlinkClick r:id="rId4"/>
              </a:rPr>
              <a:t>https://code.visualstudio.com</a:t>
            </a:r>
            <a:endParaRPr lang="en-US" sz="1500" dirty="0"/>
          </a:p>
          <a:p>
            <a:pPr marL="230188" indent="-179388">
              <a:buSzPct val="100000"/>
              <a:buBlip>
                <a:blip r:embed="rId3"/>
              </a:buBlip>
            </a:pPr>
            <a:r>
              <a:rPr lang="en-US" sz="1500" dirty="0"/>
              <a:t>Download the latest stable version</a:t>
            </a:r>
          </a:p>
          <a:p>
            <a:pPr marL="230188" indent="-179388">
              <a:buSzPct val="100000"/>
              <a:buBlip>
                <a:blip r:embed="rId3"/>
              </a:buBlip>
            </a:pPr>
            <a:r>
              <a:rPr lang="en-US" sz="1500" dirty="0"/>
              <a:t>Open your Downloads folder</a:t>
            </a:r>
          </a:p>
          <a:p>
            <a:pPr marL="230188" indent="-179388">
              <a:buSzPct val="100000"/>
              <a:buBlip>
                <a:blip r:embed="rId3"/>
              </a:buBlip>
            </a:pPr>
            <a:r>
              <a:rPr lang="en-US" sz="1500" dirty="0"/>
              <a:t>Drag and drop the </a:t>
            </a:r>
            <a:r>
              <a:rPr lang="en-US" sz="1500" dirty="0" err="1"/>
              <a:t>dowloaded</a:t>
            </a:r>
            <a:r>
              <a:rPr lang="en-US" sz="1500" dirty="0"/>
              <a:t> file Visual Studio Code onto your Applications folder on the left pane</a:t>
            </a:r>
          </a:p>
          <a:p>
            <a:pPr marL="50800" indent="0">
              <a:buNone/>
            </a:pPr>
            <a:endParaRPr lang="en-US" sz="1500" dirty="0">
              <a:latin typeface="National 2 Medium" panose="020B0504030502020203" pitchFamily="34" charset="77"/>
            </a:endParaRPr>
          </a:p>
          <a:p>
            <a:pPr marL="50800" indent="0">
              <a:buNone/>
            </a:pPr>
            <a:r>
              <a:rPr lang="en-US" sz="1500" dirty="0">
                <a:latin typeface="National 2 Medium" panose="020B0504030502020203" pitchFamily="34" charset="77"/>
                <a:hlinkClick r:id="rId5"/>
              </a:rPr>
              <a:t>Instructions for Windows 11</a:t>
            </a:r>
            <a:endParaRPr lang="en-US" sz="1500" dirty="0">
              <a:latin typeface="National 2 Medium" panose="020B0504030502020203" pitchFamily="34" charset="77"/>
            </a:endParaRPr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Navigate to </a:t>
            </a: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</a:t>
            </a:r>
            <a:endParaRPr lang="en-US" sz="1500" dirty="0"/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Download the latest stable version</a:t>
            </a:r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Open the downloaded installer</a:t>
            </a:r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Follow the instructions and click Next three times</a:t>
            </a:r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When prompted, select (or leave selected) all checkboxes under Other:</a:t>
            </a:r>
          </a:p>
          <a:p>
            <a:pPr marL="230188" indent="-168275">
              <a:buSzPct val="100000"/>
              <a:buBlip>
                <a:blip r:embed="rId6"/>
              </a:buBlip>
            </a:pPr>
            <a:r>
              <a:rPr lang="en-US" sz="1500" dirty="0"/>
              <a:t>Click Install</a:t>
            </a:r>
          </a:p>
          <a:p>
            <a:endParaRPr lang="en-US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7CE02B-35B7-0FC4-B44A-A0744CFC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Installing and setting up VS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188-01BF-B34A-3D22-83FBC27D52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1BF85-044F-6361-4343-FCC420B08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2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UI elements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Activity bar</a:t>
            </a:r>
          </a:p>
          <a:p>
            <a:pPr lvl="1"/>
            <a:r>
              <a:rPr lang="en-US" dirty="0"/>
              <a:t>Primary side bar</a:t>
            </a:r>
          </a:p>
          <a:p>
            <a:pPr lvl="1"/>
            <a:r>
              <a:rPr lang="en-US" dirty="0"/>
              <a:t>Editor groups</a:t>
            </a:r>
          </a:p>
          <a:p>
            <a:pPr lvl="1"/>
            <a:r>
              <a:rPr lang="en-US" dirty="0"/>
              <a:t>Panel</a:t>
            </a:r>
          </a:p>
          <a:p>
            <a:pPr lvl="1"/>
            <a:r>
              <a:rPr lang="en-US" dirty="0"/>
              <a:t>Status bar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A quick tour of VS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a folder</a:t>
            </a:r>
          </a:p>
          <a:p>
            <a:r>
              <a:rPr lang="en-US" dirty="0"/>
              <a:t>Open files</a:t>
            </a:r>
          </a:p>
          <a:p>
            <a:r>
              <a:rPr lang="en-US" dirty="0"/>
              <a:t>Preview vs sticky tabs</a:t>
            </a:r>
          </a:p>
          <a:p>
            <a:r>
              <a:rPr lang="en-US" dirty="0"/>
              <a:t>Rearranging tabs</a:t>
            </a:r>
          </a:p>
          <a:p>
            <a:r>
              <a:rPr lang="en-US" dirty="0"/>
              <a:t>Accessing a Terminal/Shell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A quick tour of VS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File viewers (CSV, Excel, JSON, PDF, …)</a:t>
            </a:r>
          </a:p>
          <a:p>
            <a:r>
              <a:rPr lang="en-US" dirty="0"/>
              <a:t>SQL database browser</a:t>
            </a:r>
          </a:p>
          <a:p>
            <a:r>
              <a:rPr lang="en-US" dirty="0"/>
              <a:t>LaTeX support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Some useful extensions for VS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 err="1"/>
              <a:t>Venv</a:t>
            </a:r>
            <a:endParaRPr lang="en-US" dirty="0"/>
          </a:p>
          <a:p>
            <a:r>
              <a:rPr lang="en-US" dirty="0"/>
              <a:t>Folder structure</a:t>
            </a:r>
          </a:p>
          <a:p>
            <a:r>
              <a:rPr lang="en-US" dirty="0"/>
              <a:t>README</a:t>
            </a:r>
          </a:p>
          <a:p>
            <a:r>
              <a:rPr lang="en-US" dirty="0" err="1"/>
              <a:t>requirements.txt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Setting up a Python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8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www.dartgo.org/rds-example-project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An example project folder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5EEC85-8574-A766-9418-66C1A2ADBA96}"/>
              </a:ext>
            </a:extLst>
          </p:cNvPr>
          <p:cNvSpPr/>
          <p:nvPr/>
        </p:nvSpPr>
        <p:spPr>
          <a:xfrm>
            <a:off x="2383047" y="3304999"/>
            <a:ext cx="7543800" cy="2438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/>
              <a:t>Disclaimer: </a:t>
            </a:r>
            <a:r>
              <a:rPr lang="en-US" sz="1600" dirty="0"/>
              <a:t>Nothing in here should be understood as a one-size-fits-all or mandatory.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Depending on your project, your team, and your personal preferences, you can (and should!) adapt this to fit your needs.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important point is to think about structure and make conscious decisions that benefit the reproducibility and intelligibility of your analyses and modeling for all stakeholders (yourself included!).</a:t>
            </a:r>
          </a:p>
        </p:txBody>
      </p:sp>
    </p:spTree>
    <p:extLst>
      <p:ext uri="{BB962C8B-B14F-4D97-AF65-F5344CB8AC3E}">
        <p14:creationId xmlns:p14="http://schemas.microsoft.com/office/powerpoint/2010/main" val="57712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DAAB4E-6C7A-E743-EE6A-A04F9676B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Publishing your project on GitHub is a great way to share it: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hlinkClick r:id="rId2"/>
              </a:rPr>
              <a:t>Create a new empty repository and clone it </a:t>
            </a:r>
            <a:r>
              <a:rPr lang="en-US" i="1" dirty="0">
                <a:hlinkClick r:id="rId2"/>
              </a:rPr>
              <a:t>before</a:t>
            </a:r>
            <a:r>
              <a:rPr lang="en-US" dirty="0">
                <a:hlinkClick r:id="rId2"/>
              </a:rPr>
              <a:t> you start your project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>
                <a:hlinkClick r:id="rId3"/>
              </a:rPr>
              <a:t>Create a new repository from an </a:t>
            </a:r>
            <a:r>
              <a:rPr lang="en-US" i="1" dirty="0">
                <a:hlinkClick r:id="rId3"/>
              </a:rPr>
              <a:t>existing</a:t>
            </a:r>
            <a:r>
              <a:rPr lang="en-US" dirty="0">
                <a:hlinkClick r:id="rId3"/>
              </a:rPr>
              <a:t> local repository or folder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If parts of your project should not be shared: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Put the folder path containing the private files in the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gitignore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file</a:t>
            </a:r>
          </a:p>
          <a:p>
            <a:pPr>
              <a:spcAft>
                <a:spcPts val="1200"/>
              </a:spcAft>
            </a:pPr>
            <a:r>
              <a:rPr lang="en-US" dirty="0"/>
              <a:t>You can alternatively have multiple repositories in your project: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Make one subfolder per subproject (e.g.,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admin</a:t>
            </a:r>
            <a:r>
              <a:rPr lang="en-US" dirty="0"/>
              <a:t>,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  <a:r>
              <a:rPr lang="en-US" dirty="0"/>
              <a:t>,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manuscript)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Create separate repos in each subfolder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7B37E-616B-172D-3909-B03B8BB7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Selectively sharing your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EAE47-EFE4-E2C1-EE3B-8814D80150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9946F-6DF3-20F8-2B70-EB73C8EC88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170B82-CC46-5156-900D-93439E3B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76400"/>
            <a:ext cx="7849618" cy="2015106"/>
          </a:xfrm>
        </p:spPr>
        <p:txBody>
          <a:bodyPr/>
          <a:lstStyle/>
          <a:p>
            <a:r>
              <a:rPr lang="en-US" sz="4400" dirty="0"/>
              <a:t>Adventure Time!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74281-8F42-ABCB-4803-E0CD5D01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A822-BDF9-D5EC-89BC-A34AEF57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6612F-190E-77BA-2847-AA152928481B}"/>
              </a:ext>
            </a:extLst>
          </p:cNvPr>
          <p:cNvSpPr txBox="1"/>
          <p:nvPr/>
        </p:nvSpPr>
        <p:spPr>
          <a:xfrm>
            <a:off x="228600" y="2421447"/>
            <a:ext cx="82923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Pick one of your existing projects or think of a new one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Create a project folder and open it with VS Code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Copy (!) existing files over or create new ones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Find some extensions that might be useful to your project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Set up a virtual environment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Set up a git repository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National 2" panose="020B0504030502020203" pitchFamily="34" charset="77"/>
              </a:rPr>
              <a:t>Explore!</a:t>
            </a:r>
          </a:p>
        </p:txBody>
      </p:sp>
    </p:spTree>
    <p:extLst>
      <p:ext uri="{BB962C8B-B14F-4D97-AF65-F5344CB8AC3E}">
        <p14:creationId xmlns:p14="http://schemas.microsoft.com/office/powerpoint/2010/main" val="17106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43BE9-F421-2E4B-ECA6-D3E3BA3A4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80000"/>
              <a:buFont typeface="System Font Regular"/>
              <a:buChar char="🗂️"/>
            </a:pPr>
            <a:r>
              <a:rPr lang="en-US" dirty="0"/>
              <a:t>All files for a project are best kept in a single folder tree</a:t>
            </a:r>
          </a:p>
          <a:p>
            <a:pPr>
              <a:buSzPct val="80000"/>
              <a:buFont typeface="System Font Regular"/>
              <a:buChar char="🧭"/>
            </a:pPr>
            <a:r>
              <a:rPr lang="en-US" dirty="0"/>
              <a:t>Using an IDE can help you navigate the project folder efficiently</a:t>
            </a:r>
          </a:p>
          <a:p>
            <a:pPr>
              <a:buSzPct val="80000"/>
              <a:buFont typeface="System Font Regular"/>
              <a:buChar char="🤹"/>
            </a:pPr>
            <a:r>
              <a:rPr lang="en-US" dirty="0"/>
              <a:t>Context switching is as easy as opening another folder</a:t>
            </a:r>
          </a:p>
          <a:p>
            <a:pPr>
              <a:buBlip>
                <a:blip r:embed="rId2"/>
              </a:buBlip>
            </a:pPr>
            <a:r>
              <a:rPr lang="en-US" dirty="0"/>
              <a:t>Version control (git) can help (selectively) sharing your project</a:t>
            </a:r>
          </a:p>
          <a:p>
            <a:pPr marL="5080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Next steps:</a:t>
            </a:r>
          </a:p>
          <a:p>
            <a:pPr>
              <a:buSzPct val="80000"/>
              <a:buFont typeface="System Font Regular"/>
              <a:buChar char="🫰"/>
            </a:pPr>
            <a:r>
              <a:rPr lang="en-US" dirty="0"/>
              <a:t>Learn about good practice for cross-platform compatibility (Linux, MacOS, Windows)</a:t>
            </a:r>
          </a:p>
          <a:p>
            <a:pPr>
              <a:buSzPct val="80000"/>
              <a:buFont typeface="System Font Regular"/>
              <a:buChar char="💬"/>
            </a:pPr>
            <a:r>
              <a:rPr lang="en-US" dirty="0"/>
              <a:t>Try it out and tell us how it went!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D9FB-DC3E-FC1F-DF36-9DEBF3C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Summary and 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B12E-0B14-BD75-BAB9-096184E10C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5ECAA-825F-6EAD-D177-54BAF0540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1870490" cy="838200"/>
          </a:xfrm>
        </p:spPr>
        <p:txBody>
          <a:bodyPr>
            <a:noAutofit/>
          </a:bodyPr>
          <a:lstStyle/>
          <a:p>
            <a:r>
              <a:rPr lang="en-AU" sz="4400" dirty="0"/>
              <a:t>Reproduction-ready: </a:t>
            </a:r>
            <a:br>
              <a:rPr lang="en-AU" sz="4400" dirty="0"/>
            </a:br>
            <a:r>
              <a:rPr lang="en-AU" sz="4400" dirty="0"/>
              <a:t>A proper project setup for Python and beyond</a:t>
            </a:r>
            <a:endParaRPr lang="en-AU" sz="40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653034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 Libraries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776094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Reproduction-ready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"/>
          <p:cNvSpPr txBox="1">
            <a:spLocks noGrp="1"/>
          </p:cNvSpPr>
          <p:nvPr>
            <p:ph type="body" idx="1"/>
          </p:nvPr>
        </p:nvSpPr>
        <p:spPr>
          <a:xfrm>
            <a:off x="336425" y="2365635"/>
            <a:ext cx="3657603" cy="41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ym typeface="Arial"/>
              </a:rPr>
              <a:t>Research Data Management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Data Management Plans (DMPs) for sponsored projects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Finding and using 3rd party data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Collection and cleaning of data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Organization and documentation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dirty="0"/>
          </a:p>
        </p:txBody>
      </p:sp>
      <p:sp>
        <p:nvSpPr>
          <p:cNvPr id="323" name="Google Shape;323;p3"/>
          <p:cNvSpPr txBox="1">
            <a:spLocks noGrp="1"/>
          </p:cNvSpPr>
          <p:nvPr>
            <p:ph type="body" idx="2"/>
          </p:nvPr>
        </p:nvSpPr>
        <p:spPr>
          <a:xfrm>
            <a:off x="8229597" y="2365635"/>
            <a:ext cx="3657603" cy="41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ym typeface="Arial"/>
              </a:rPr>
              <a:t>Computational Scholarship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Computational project planning 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Collections as Data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Storytelling with data and visualizations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Text and data mining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Digital Humanities support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Computational Pedagogy</a:t>
            </a:r>
            <a:endParaRPr dirty="0"/>
          </a:p>
        </p:txBody>
      </p:sp>
      <p:sp>
        <p:nvSpPr>
          <p:cNvPr id="324" name="Google Shape;324;p3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>
                <a:latin typeface="National 2 Medium" panose="020B0504030502020203" pitchFamily="34" charset="77"/>
              </a:rPr>
              <a:t>About Research Data Services</a:t>
            </a:r>
            <a:endParaRPr dirty="0">
              <a:latin typeface="National 2 Medium" panose="020B0504030502020203" pitchFamily="34" charset="77"/>
            </a:endParaRPr>
          </a:p>
        </p:txBody>
      </p:sp>
      <p:sp>
        <p:nvSpPr>
          <p:cNvPr id="325" name="Google Shape;325;p3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Reproduction-ready</a:t>
            </a:r>
            <a:endParaRPr dirty="0"/>
          </a:p>
        </p:txBody>
      </p:sp>
      <p:sp>
        <p:nvSpPr>
          <p:cNvPr id="326" name="Google Shape;326;p3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327" name="Google Shape;327;p3"/>
          <p:cNvSpPr txBox="1"/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Data Analysis/Visualization</a:t>
            </a:r>
            <a:endParaRPr dirty="0">
              <a:latin typeface="National 2" panose="020B0504030502020203" pitchFamily="34" charset="7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Textual, numeric, spatial data</a:t>
            </a:r>
            <a:endParaRPr dirty="0">
              <a:latin typeface="National 2" panose="020B0504030502020203" pitchFamily="34" charset="7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Reproducible research workflows</a:t>
            </a:r>
            <a:endParaRPr dirty="0">
              <a:latin typeface="National 2" panose="020B0504030502020203" pitchFamily="34" charset="7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Scripting in R: </a:t>
            </a:r>
            <a:r>
              <a:rPr lang="en-US" sz="1600" dirty="0" err="1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tidyverse</a:t>
            </a: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 core package (i.e., </a:t>
            </a:r>
            <a:r>
              <a:rPr lang="en-US" sz="1600" dirty="0" err="1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ggplot</a:t>
            </a: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dplyr</a:t>
            </a: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tydr</a:t>
            </a: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tibble</a:t>
            </a: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, etc.)</a:t>
            </a:r>
            <a:endParaRPr dirty="0">
              <a:latin typeface="National 2" panose="020B0504030502020203" pitchFamily="34" charset="77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Scripting in Python: NumPy, SciPy, Pandas, Scikit-learn, Matplotlib, Seaborn, (OpenCV, PyTorch, TensorFlow, Tesseract, NLTK, etc.)</a:t>
            </a:r>
            <a:b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</a:br>
            <a:endParaRPr sz="1600" dirty="0">
              <a:solidFill>
                <a:schemeClr val="accent1"/>
              </a:solidFill>
              <a:latin typeface="National 2" panose="020B0504030502020203" pitchFamily="34" charset="77"/>
              <a:sym typeface="Arial"/>
            </a:endParaRPr>
          </a:p>
          <a:p>
            <a:pPr marL="182880" marR="0" lvl="0" indent="-81279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dirty="0">
              <a:solidFill>
                <a:schemeClr val="accent1"/>
              </a:solidFill>
              <a:latin typeface="National 2" panose="020B0504030502020203" pitchFamily="34" charset="77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"/>
          <p:cNvSpPr txBox="1">
            <a:spLocks noGrp="1"/>
          </p:cNvSpPr>
          <p:nvPr>
            <p:ph type="body" idx="1"/>
          </p:nvPr>
        </p:nvSpPr>
        <p:spPr>
          <a:xfrm>
            <a:off x="304800" y="2365638"/>
            <a:ext cx="11546007" cy="41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ResearchDataHelp@groups.dartmouth.edu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333" name="Google Shape;333;p4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>
                <a:latin typeface="National 2 Medium" panose="020B0504030502020203" pitchFamily="34" charset="77"/>
              </a:rPr>
              <a:t>Work with us</a:t>
            </a:r>
            <a:endParaRPr dirty="0">
              <a:latin typeface="National 2 Medium" panose="020B0504030502020203" pitchFamily="34" charset="77"/>
            </a:endParaRPr>
          </a:p>
        </p:txBody>
      </p:sp>
      <p:sp>
        <p:nvSpPr>
          <p:cNvPr id="334" name="Google Shape;334;p4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Reproduction-ready</a:t>
            </a:r>
            <a:endParaRPr dirty="0"/>
          </a:p>
        </p:txBody>
      </p:sp>
      <p:sp>
        <p:nvSpPr>
          <p:cNvPr id="335" name="Google Shape;335;p4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graphicFrame>
        <p:nvGraphicFramePr>
          <p:cNvPr id="336" name="Google Shape;336;p4"/>
          <p:cNvGraphicFramePr/>
          <p:nvPr/>
        </p:nvGraphicFramePr>
        <p:xfrm>
          <a:off x="2032000" y="3691529"/>
          <a:ext cx="8128000" cy="172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66"/>
                        <a:buFont typeface="Arial"/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Jeremy </a:t>
                      </a: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Mikecz</a:t>
                      </a:r>
                      <a:endParaRPr sz="1266" b="0" u="none" strike="noStrike" cap="none" dirty="0">
                        <a:solidFill>
                          <a:schemeClr val="accent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Research Data Science Specialist</a:t>
                      </a:r>
                      <a:endParaRPr sz="1266" b="0" u="none" strike="noStrike" cap="none" dirty="0">
                        <a:solidFill>
                          <a:schemeClr val="accent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jeremy.m.mikecz@dartmouth.edu</a:t>
                      </a:r>
                      <a:endParaRPr sz="1266" b="0" u="none" strike="noStrike" cap="none" dirty="0">
                        <a:solidFill>
                          <a:schemeClr val="accent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dartgo.org</a:t>
                      </a: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/</a:t>
                      </a: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jeremyappts</a:t>
                      </a: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 </a:t>
                      </a:r>
                      <a:endParaRPr sz="1266" b="0" i="0" u="none" strike="noStrike" cap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66"/>
                        <a:buFont typeface="Arial"/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Simon Stone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66"/>
                        <a:buFont typeface="Arial"/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Research Data Science Specialist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66"/>
                        <a:buFont typeface="Arial"/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simon.stone@dartmouth.edu</a:t>
                      </a:r>
                      <a:endParaRPr sz="1266" b="0" u="none" strike="noStrike" cap="none" dirty="0">
                        <a:solidFill>
                          <a:schemeClr val="accent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66"/>
                        <a:buFont typeface="Arial"/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dartgo.org</a:t>
                      </a: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/</a:t>
                      </a: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meetwithsimon</a:t>
                      </a:r>
                      <a:endParaRPr sz="1266" b="0" i="0" u="none" strike="noStrike" cap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Lora </a:t>
                      </a: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Leligdon</a:t>
                      </a:r>
                      <a:endParaRPr sz="1266" b="0" u="none" strike="noStrike" cap="none" dirty="0">
                        <a:solidFill>
                          <a:schemeClr val="accent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Head of Research Data Services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lora.c.leligdon@dartmouth.edu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66" b="0" u="none" strike="noStrike" cap="none" dirty="0" err="1">
                          <a:solidFill>
                            <a:schemeClr val="accent1"/>
                          </a:solidFill>
                          <a:sym typeface="Arial"/>
                        </a:rPr>
                        <a:t>dartgo.org</a:t>
                      </a:r>
                      <a:r>
                        <a:rPr lang="en-US" sz="1266" b="0" u="none" strike="noStrike" cap="none" dirty="0">
                          <a:solidFill>
                            <a:schemeClr val="accent1"/>
                          </a:solidFill>
                          <a:sym typeface="Arial"/>
                        </a:rPr>
                        <a:t>/lora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>
            <a:spLocks noGrp="1"/>
          </p:cNvSpPr>
          <p:nvPr>
            <p:ph type="body" idx="1"/>
          </p:nvPr>
        </p:nvSpPr>
        <p:spPr>
          <a:xfrm>
            <a:off x="321508" y="2365638"/>
            <a:ext cx="11546007" cy="41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466725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40"/>
              <a:buFont typeface="System Font Regular"/>
              <a:buChar char="😵‍💫"/>
            </a:pPr>
            <a:r>
              <a:rPr lang="en-US" dirty="0"/>
              <a:t>What makes managing a computational project challenging</a:t>
            </a:r>
          </a:p>
          <a:p>
            <a:pPr marL="466725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40"/>
              <a:buFont typeface="System Font Regular"/>
              <a:buChar char="🔁"/>
            </a:pPr>
            <a:r>
              <a:rPr lang="en-US" dirty="0"/>
              <a:t>What makes a project reproducible </a:t>
            </a:r>
          </a:p>
          <a:p>
            <a:pPr marL="466725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40"/>
              <a:buFont typeface="System Font Regular"/>
              <a:buChar char="🛠️"/>
            </a:pPr>
            <a:r>
              <a:rPr lang="en-US" dirty="0"/>
              <a:t>What tools and strategies can you use to make your work with such projects easier</a:t>
            </a:r>
          </a:p>
          <a:p>
            <a:pPr marL="466725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40"/>
              <a:buFont typeface="System Font Regular"/>
              <a:buChar char="🎯"/>
            </a:pPr>
            <a:r>
              <a:rPr lang="en-US" dirty="0"/>
              <a:t>Session Goal: Inspire thinking about project organization</a:t>
            </a:r>
            <a:endParaRPr dirty="0"/>
          </a:p>
        </p:txBody>
      </p:sp>
      <p:sp>
        <p:nvSpPr>
          <p:cNvPr id="342" name="Google Shape;342;p5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dirty="0">
                <a:latin typeface="National 2 Medium" panose="020B0504030502020203" pitchFamily="34" charset="77"/>
              </a:rPr>
              <a:t>What you will learn in this session</a:t>
            </a:r>
            <a:endParaRPr dirty="0">
              <a:latin typeface="National 2 Medium" panose="020B0504030502020203" pitchFamily="34" charset="77"/>
            </a:endParaRPr>
          </a:p>
        </p:txBody>
      </p:sp>
      <p:sp>
        <p:nvSpPr>
          <p:cNvPr id="343" name="Google Shape;343;p5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Reproduction-ready</a:t>
            </a:r>
            <a:endParaRPr dirty="0"/>
          </a:p>
        </p:txBody>
      </p:sp>
      <p:sp>
        <p:nvSpPr>
          <p:cNvPr id="344" name="Google Shape;344;p5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3C7CAF-C762-CC57-FF86-2E12BE7E9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A typical computational project may contain any or all of these components:</a:t>
            </a:r>
          </a:p>
          <a:p>
            <a:pPr>
              <a:buSzPct val="80000"/>
              <a:buFont typeface="System Font Regular"/>
              <a:buChar char="📊"/>
            </a:pPr>
            <a:r>
              <a:rPr lang="en-US" sz="2400" dirty="0"/>
              <a:t>Data</a:t>
            </a:r>
          </a:p>
          <a:p>
            <a:pPr>
              <a:buSzPct val="80000"/>
              <a:buFont typeface="System Font Regular"/>
              <a:buChar char="🧑‍💻"/>
            </a:pPr>
            <a:r>
              <a:rPr lang="en-US" sz="2400" dirty="0"/>
              <a:t>Code</a:t>
            </a:r>
          </a:p>
          <a:p>
            <a:pPr>
              <a:buSzPct val="80000"/>
              <a:buFont typeface="System Font Regular"/>
              <a:buChar char="📦"/>
            </a:pPr>
            <a:r>
              <a:rPr lang="en-US" sz="2400" dirty="0"/>
              <a:t>Artifacts (e.g., trained models)</a:t>
            </a:r>
          </a:p>
          <a:p>
            <a:pPr>
              <a:buSzPct val="80000"/>
              <a:buFont typeface="System Font Regular"/>
              <a:buChar char="📒"/>
            </a:pPr>
            <a:r>
              <a:rPr lang="en-US" sz="2400" dirty="0"/>
              <a:t>Documentation</a:t>
            </a:r>
          </a:p>
          <a:p>
            <a:pPr>
              <a:buSzPct val="80000"/>
              <a:buFont typeface="System Font Regular"/>
              <a:buChar char="🗂️"/>
            </a:pPr>
            <a:r>
              <a:rPr lang="en-US" sz="2400" dirty="0"/>
              <a:t>Administrative documents</a:t>
            </a:r>
          </a:p>
          <a:p>
            <a:pPr>
              <a:buSzPct val="80000"/>
              <a:buFont typeface="System Font Regular"/>
              <a:buChar char="🎓"/>
            </a:pPr>
            <a:r>
              <a:rPr lang="en-US" sz="2400" dirty="0"/>
              <a:t>Scholarly writing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49BF1B-BC45-C7C9-F88B-A8D63DFC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Components of computational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674B1-4198-2DCE-BA5B-3DEF208062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88130-7A6E-DF4E-45B4-7669AA56E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AC9F3A-F100-F2EC-ADEE-BEB9BFFD4D8D}"/>
              </a:ext>
            </a:extLst>
          </p:cNvPr>
          <p:cNvSpPr/>
          <p:nvPr/>
        </p:nvSpPr>
        <p:spPr>
          <a:xfrm>
            <a:off x="5715000" y="4038600"/>
            <a:ext cx="4953000" cy="990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 😵‍💫 How to keep track of all of this? 🤔</a:t>
            </a:r>
          </a:p>
        </p:txBody>
      </p:sp>
    </p:spTree>
    <p:extLst>
      <p:ext uri="{BB962C8B-B14F-4D97-AF65-F5344CB8AC3E}">
        <p14:creationId xmlns:p14="http://schemas.microsoft.com/office/powerpoint/2010/main" val="20939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F82EAC-1A62-888A-2DE3-41CAE250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508" y="2365638"/>
            <a:ext cx="11641892" cy="4127303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400" dirty="0"/>
              <a:t>Each of the components faces individual challenges:</a:t>
            </a:r>
          </a:p>
          <a:p>
            <a:pPr>
              <a:buSzPct val="80000"/>
              <a:buFont typeface="System Font Regular"/>
              <a:buChar char="📊"/>
              <a:tabLst>
                <a:tab pos="4222750" algn="l"/>
              </a:tabLst>
            </a:pPr>
            <a:r>
              <a:rPr lang="en-US" sz="2400" dirty="0"/>
              <a:t>Data: 	Availability and access</a:t>
            </a:r>
          </a:p>
          <a:p>
            <a:pPr>
              <a:buSzPct val="80000"/>
              <a:buFont typeface="System Font Regular"/>
              <a:buChar char="🧑‍💻"/>
              <a:tabLst>
                <a:tab pos="4222750" algn="l"/>
              </a:tabLst>
            </a:pPr>
            <a:r>
              <a:rPr lang="en-US" sz="2400" dirty="0"/>
              <a:t>Code and artifacts: 	Dependencies, compatibility and portability issues</a:t>
            </a:r>
          </a:p>
          <a:p>
            <a:pPr>
              <a:buSzPct val="80000"/>
              <a:buFont typeface="System Font Regular"/>
              <a:buChar char="📒"/>
              <a:tabLst>
                <a:tab pos="4222750" algn="l"/>
              </a:tabLst>
            </a:pPr>
            <a:r>
              <a:rPr lang="en-US" sz="2400" dirty="0"/>
              <a:t>Documentation: 	Sufficient coverage</a:t>
            </a:r>
          </a:p>
          <a:p>
            <a:pPr>
              <a:buSzPct val="80000"/>
              <a:buFont typeface="System Font Regular"/>
              <a:buChar char="🗂️"/>
              <a:tabLst>
                <a:tab pos="3652838" algn="l"/>
              </a:tabLst>
            </a:pPr>
            <a:r>
              <a:rPr lang="en-US" sz="2400" dirty="0"/>
              <a:t>Administrative documents: Part of the project, but probably should not be shared</a:t>
            </a:r>
          </a:p>
          <a:p>
            <a:pPr>
              <a:buSzPct val="80000"/>
              <a:buFont typeface="System Font Regular"/>
              <a:buChar char="🎓"/>
              <a:tabLst>
                <a:tab pos="3652838" algn="l"/>
                <a:tab pos="4222750" algn="l"/>
              </a:tabLst>
            </a:pPr>
            <a:r>
              <a:rPr lang="en-US" sz="2400" dirty="0"/>
              <a:t>Scholarly writing: 		Copyright issues and limited access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A413F-41D8-7754-B860-5BBFBAB2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Challenges of reproducibility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A3F41-D98A-6946-F9F7-4E3D06B36F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3676-F123-5F6E-B54B-63F1D664CC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C3EC69-D290-8270-4DD8-75C408B3B561}"/>
              </a:ext>
            </a:extLst>
          </p:cNvPr>
          <p:cNvSpPr/>
          <p:nvPr/>
        </p:nvSpPr>
        <p:spPr>
          <a:xfrm>
            <a:off x="3619500" y="5562600"/>
            <a:ext cx="4953000" cy="990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How to face those challenges without too much additional overhead?</a:t>
            </a:r>
          </a:p>
        </p:txBody>
      </p:sp>
    </p:spTree>
    <p:extLst>
      <p:ext uri="{BB962C8B-B14F-4D97-AF65-F5344CB8AC3E}">
        <p14:creationId xmlns:p14="http://schemas.microsoft.com/office/powerpoint/2010/main" val="2426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2DA2AC-3FA8-8D47-87A0-F6E051E73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Good strategies:</a:t>
            </a:r>
          </a:p>
          <a:p>
            <a:pPr>
              <a:buSzPct val="80000"/>
              <a:buFont typeface="System Font Regular"/>
              <a:buChar char="🤝"/>
            </a:pPr>
            <a:r>
              <a:rPr lang="en-US" dirty="0"/>
              <a:t>Don’t get in the way of doing the actual work</a:t>
            </a:r>
          </a:p>
          <a:p>
            <a:pPr>
              <a:buSzPct val="80000"/>
              <a:buFont typeface="System Font Regular"/>
              <a:buChar char="😎"/>
            </a:pPr>
            <a:r>
              <a:rPr lang="en-US" dirty="0"/>
              <a:t>Need little to no extra work</a:t>
            </a:r>
          </a:p>
          <a:p>
            <a:pPr>
              <a:buSzPct val="80000"/>
              <a:buFont typeface="System Font Regular"/>
              <a:buChar char="😴"/>
            </a:pPr>
            <a:r>
              <a:rPr lang="en-US" dirty="0"/>
              <a:t>Become second nature</a:t>
            </a:r>
          </a:p>
          <a:p>
            <a:pPr marL="5080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In today’s session:</a:t>
            </a:r>
          </a:p>
          <a:p>
            <a:pPr>
              <a:buSzPct val="80000"/>
              <a:buFont typeface="System Font Regular"/>
              <a:buChar char="☝️"/>
            </a:pPr>
            <a:r>
              <a:rPr lang="en-US" dirty="0"/>
              <a:t>Organization of your project folder</a:t>
            </a:r>
          </a:p>
          <a:p>
            <a:pPr>
              <a:buSzPct val="80000"/>
              <a:buFont typeface="System Font Regular"/>
              <a:buChar char="🏢"/>
            </a:pPr>
            <a:r>
              <a:rPr lang="en-US" dirty="0"/>
              <a:t>Using Visual Studio Code as your project’s central HQ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EDA97-8C16-1578-FD76-ED93A598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National 2 Medium" panose="020B0504030502020203" pitchFamily="34" charset="77"/>
              </a:rPr>
              <a:t>Strategies to improve productivity and reproducibility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C6AC1-64AA-DD6C-C03A-B0446A85D8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3E8A1-B1AB-CF3C-BD3E-B7DDB55952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82C16-A81D-2CF8-558B-394CA5B7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/>
              <a:t>Keep all files related to a project in a single folder</a:t>
            </a:r>
          </a:p>
          <a:p>
            <a:pPr>
              <a:buBlip>
                <a:blip r:embed="rId2"/>
              </a:buBlip>
            </a:pPr>
            <a:r>
              <a:rPr lang="en-US" dirty="0"/>
              <a:t>Simple, yet effective: Everything in one place</a:t>
            </a:r>
          </a:p>
          <a:p>
            <a:pPr marL="5080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Enables:</a:t>
            </a:r>
          </a:p>
          <a:p>
            <a:pPr>
              <a:buBlip>
                <a:blip r:embed="rId2"/>
              </a:buBlip>
            </a:pPr>
            <a:r>
              <a:rPr lang="en-US" dirty="0"/>
              <a:t>Version control (git)</a:t>
            </a:r>
          </a:p>
          <a:p>
            <a:pPr>
              <a:buBlip>
                <a:blip r:embed="rId2"/>
              </a:buBlip>
            </a:pPr>
            <a:r>
              <a:rPr lang="en-US" dirty="0"/>
              <a:t>Working directory in code editor (e.g., VS Code)</a:t>
            </a:r>
          </a:p>
          <a:p>
            <a:pPr>
              <a:buBlip>
                <a:blip r:embed="rId2"/>
              </a:buBlip>
            </a:pPr>
            <a:r>
              <a:rPr lang="en-US" dirty="0"/>
              <a:t>Instantly shareable</a:t>
            </a:r>
          </a:p>
          <a:p>
            <a:pPr>
              <a:buBlip>
                <a:blip r:embed="rId2"/>
              </a:buBlip>
            </a:pPr>
            <a:r>
              <a:rPr lang="en-US" dirty="0"/>
              <a:t>Easy context switching between projects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EEA17-6A7D-9979-09D1-C88BCFE9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The project folder: One folder to hold them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D38C3-D9A4-F7AE-EAF3-44B11B8123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Reproduction-ready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9CE52-0E5E-B3D7-DE7A-95BE1171D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304</TotalTime>
  <Words>1101</Words>
  <Application>Microsoft Macintosh PowerPoint</Application>
  <PresentationFormat>Widescreen</PresentationFormat>
  <Paragraphs>195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Reproduction-ready:  A proper project setup for Python and beyond</vt:lpstr>
      <vt:lpstr>About Research Data Services</vt:lpstr>
      <vt:lpstr>Work with us</vt:lpstr>
      <vt:lpstr>What you will learn in this session</vt:lpstr>
      <vt:lpstr>Components of computational projects</vt:lpstr>
      <vt:lpstr>Challenges of reproducibility</vt:lpstr>
      <vt:lpstr>Strategies to improve productivity and reproducibility</vt:lpstr>
      <vt:lpstr>The project folder: One folder to hold them all</vt:lpstr>
      <vt:lpstr>Using Visual Studio Code and your project folder</vt:lpstr>
      <vt:lpstr>Installing and setting up VS Code</vt:lpstr>
      <vt:lpstr>A quick tour of VS Code</vt:lpstr>
      <vt:lpstr>A quick tour of VS Code</vt:lpstr>
      <vt:lpstr>Some useful extensions for VS Code</vt:lpstr>
      <vt:lpstr>Setting up a Python project</vt:lpstr>
      <vt:lpstr>An example project folder</vt:lpstr>
      <vt:lpstr>Selectively sharing your project</vt:lpstr>
      <vt:lpstr>Adventure Time!</vt:lpstr>
      <vt:lpstr>Summary and 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58</cp:revision>
  <cp:lastPrinted>2018-02-22T17:02:12Z</cp:lastPrinted>
  <dcterms:created xsi:type="dcterms:W3CDTF">2024-05-10T16:11:22Z</dcterms:created>
  <dcterms:modified xsi:type="dcterms:W3CDTF">2024-05-13T14:58:23Z</dcterms:modified>
  <cp:category/>
</cp:coreProperties>
</file>