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5" r:id="rId2"/>
    <p:sldId id="284" r:id="rId3"/>
    <p:sldId id="300" r:id="rId4"/>
    <p:sldId id="301" r:id="rId5"/>
    <p:sldId id="262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4" r:id="rId14"/>
    <p:sldId id="309" r:id="rId15"/>
    <p:sldId id="316" r:id="rId16"/>
    <p:sldId id="317" r:id="rId17"/>
    <p:sldId id="315" r:id="rId18"/>
    <p:sldId id="318" r:id="rId19"/>
    <p:sldId id="310" r:id="rId20"/>
    <p:sldId id="319" r:id="rId21"/>
    <p:sldId id="311" r:id="rId22"/>
    <p:sldId id="320" r:id="rId23"/>
    <p:sldId id="312" r:id="rId24"/>
    <p:sldId id="313" r:id="rId25"/>
    <p:sldId id="296" r:id="rId26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3288" autoAdjust="0"/>
    <p:restoredTop sz="96241" autoAdjust="0"/>
  </p:normalViewPr>
  <p:slideViewPr>
    <p:cSldViewPr showGuides="1">
      <p:cViewPr varScale="1">
        <p:scale>
          <a:sx n="204" d="100"/>
          <a:sy n="204" d="100"/>
        </p:scale>
        <p:origin x="200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13/3/2023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13/3/2023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dartgo.org/sc-python" TargetMode="Externa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2705A2E-329B-EA0D-8902-2C3E78BBE59D}"/>
              </a:ext>
            </a:extLst>
          </p:cNvPr>
          <p:cNvSpPr txBox="1">
            <a:spLocks/>
          </p:cNvSpPr>
          <p:nvPr userDrawn="1"/>
        </p:nvSpPr>
        <p:spPr>
          <a:xfrm>
            <a:off x="2383047" y="6565176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1088279" rtl="0" eaLnBrk="1" latinLnBrk="0" hangingPunct="1">
              <a:defRPr sz="11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chemeClr val="bg1"/>
                </a:solidFill>
              </a:rPr>
              <a:t>Materials: </a:t>
            </a:r>
            <a:r>
              <a:rPr lang="en-AU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www.dartgo.org/sc-python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hyperlink" Target="http://www.dartgo.org/sc-python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C119F4-5F19-9ED3-3380-D57931CDBC02}"/>
              </a:ext>
            </a:extLst>
          </p:cNvPr>
          <p:cNvSpPr txBox="1">
            <a:spLocks/>
          </p:cNvSpPr>
          <p:nvPr userDrawn="1"/>
        </p:nvSpPr>
        <p:spPr>
          <a:xfrm>
            <a:off x="2383047" y="6565176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1088279" rtl="0" eaLnBrk="1" latinLnBrk="0" hangingPunct="1">
              <a:defRPr sz="11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/>
              <a:t>Materials: </a:t>
            </a:r>
            <a:r>
              <a:rPr lang="en-AU" dirty="0">
                <a:hlinkClick r:id="rId30"/>
              </a:rPr>
              <a:t>www.dartgo.org/sc-python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rtgo.org/rds" TargetMode="External"/><Relationship Id="rId2" Type="http://schemas.openxmlformats.org/officeDocument/2006/relationships/hyperlink" Target="https://rc.dartmouth.edu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dartgo.org/post-carpentry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python.org/3/library/functions.html#filter" TargetMode="External"/><Relationship Id="rId21" Type="http://schemas.openxmlformats.org/officeDocument/2006/relationships/hyperlink" Target="https://docs.python.org/3/library/functions.html#dir" TargetMode="External"/><Relationship Id="rId42" Type="http://schemas.openxmlformats.org/officeDocument/2006/relationships/hyperlink" Target="https://docs.python.org/3/library/functions.html#len" TargetMode="External"/><Relationship Id="rId47" Type="http://schemas.openxmlformats.org/officeDocument/2006/relationships/hyperlink" Target="https://docs.python.org/3/library/functions.html#func-memoryview" TargetMode="External"/><Relationship Id="rId63" Type="http://schemas.openxmlformats.org/officeDocument/2006/relationships/hyperlink" Target="https://docs.python.org/3/library/functions.html#slice" TargetMode="External"/><Relationship Id="rId68" Type="http://schemas.openxmlformats.org/officeDocument/2006/relationships/hyperlink" Target="https://docs.python.org/3/library/functions.html#super" TargetMode="External"/><Relationship Id="rId2" Type="http://schemas.openxmlformats.org/officeDocument/2006/relationships/image" Target="../media/image12.png"/><Relationship Id="rId16" Type="http://schemas.openxmlformats.org/officeDocument/2006/relationships/hyperlink" Target="https://docs.python.org/3/library/functions.html#classmethod" TargetMode="External"/><Relationship Id="rId29" Type="http://schemas.openxmlformats.org/officeDocument/2006/relationships/hyperlink" Target="https://docs.python.org/3/library/functions.html#func-frozenset" TargetMode="External"/><Relationship Id="rId11" Type="http://schemas.openxmlformats.org/officeDocument/2006/relationships/hyperlink" Target="https://docs.python.org/3/library/functions.html#breakpoint" TargetMode="External"/><Relationship Id="rId24" Type="http://schemas.openxmlformats.org/officeDocument/2006/relationships/hyperlink" Target="https://docs.python.org/3/library/functions.html#eval" TargetMode="External"/><Relationship Id="rId32" Type="http://schemas.openxmlformats.org/officeDocument/2006/relationships/hyperlink" Target="https://docs.python.org/3/library/functions.html#hasattr" TargetMode="External"/><Relationship Id="rId37" Type="http://schemas.openxmlformats.org/officeDocument/2006/relationships/hyperlink" Target="https://docs.python.org/3/library/functions.html#input" TargetMode="External"/><Relationship Id="rId40" Type="http://schemas.openxmlformats.org/officeDocument/2006/relationships/hyperlink" Target="https://docs.python.org/3/library/functions.html#issubclass" TargetMode="External"/><Relationship Id="rId45" Type="http://schemas.openxmlformats.org/officeDocument/2006/relationships/hyperlink" Target="https://docs.python.org/3/library/functions.html#map" TargetMode="External"/><Relationship Id="rId53" Type="http://schemas.openxmlformats.org/officeDocument/2006/relationships/hyperlink" Target="https://docs.python.org/3/library/functions.html#ord" TargetMode="External"/><Relationship Id="rId58" Type="http://schemas.openxmlformats.org/officeDocument/2006/relationships/hyperlink" Target="https://docs.python.org/3/library/functions.html#repr" TargetMode="External"/><Relationship Id="rId66" Type="http://schemas.openxmlformats.org/officeDocument/2006/relationships/hyperlink" Target="https://docs.python.org/3/library/functions.html#func-str" TargetMode="External"/><Relationship Id="rId5" Type="http://schemas.openxmlformats.org/officeDocument/2006/relationships/hyperlink" Target="https://docs.python.org/3/library/functions.html#all" TargetMode="External"/><Relationship Id="rId61" Type="http://schemas.openxmlformats.org/officeDocument/2006/relationships/hyperlink" Target="https://docs.python.org/3/library/functions.html#func-set" TargetMode="External"/><Relationship Id="rId19" Type="http://schemas.openxmlformats.org/officeDocument/2006/relationships/hyperlink" Target="https://docs.python.org/3/library/functions.html#delattr" TargetMode="External"/><Relationship Id="rId14" Type="http://schemas.openxmlformats.org/officeDocument/2006/relationships/hyperlink" Target="https://docs.python.org/3/library/functions.html#callable" TargetMode="External"/><Relationship Id="rId22" Type="http://schemas.openxmlformats.org/officeDocument/2006/relationships/hyperlink" Target="https://docs.python.org/3/library/functions.html#divmod" TargetMode="External"/><Relationship Id="rId27" Type="http://schemas.openxmlformats.org/officeDocument/2006/relationships/hyperlink" Target="https://docs.python.org/3/library/functions.html#float" TargetMode="External"/><Relationship Id="rId30" Type="http://schemas.openxmlformats.org/officeDocument/2006/relationships/hyperlink" Target="https://docs.python.org/3/library/functions.html#getattr" TargetMode="External"/><Relationship Id="rId35" Type="http://schemas.openxmlformats.org/officeDocument/2006/relationships/hyperlink" Target="https://docs.python.org/3/library/functions.html#hex" TargetMode="External"/><Relationship Id="rId43" Type="http://schemas.openxmlformats.org/officeDocument/2006/relationships/hyperlink" Target="https://docs.python.org/3/library/functions.html#func-list" TargetMode="External"/><Relationship Id="rId48" Type="http://schemas.openxmlformats.org/officeDocument/2006/relationships/hyperlink" Target="https://docs.python.org/3/library/functions.html#min" TargetMode="External"/><Relationship Id="rId56" Type="http://schemas.openxmlformats.org/officeDocument/2006/relationships/hyperlink" Target="https://docs.python.org/3/library/functions.html#property" TargetMode="External"/><Relationship Id="rId64" Type="http://schemas.openxmlformats.org/officeDocument/2006/relationships/hyperlink" Target="https://docs.python.org/3/library/functions.html#sorted" TargetMode="External"/><Relationship Id="rId69" Type="http://schemas.openxmlformats.org/officeDocument/2006/relationships/hyperlink" Target="https://docs.python.org/3/library/functions.html#func-tuple" TargetMode="External"/><Relationship Id="rId8" Type="http://schemas.openxmlformats.org/officeDocument/2006/relationships/hyperlink" Target="https://docs.python.org/3/library/functions.html#ascii" TargetMode="External"/><Relationship Id="rId51" Type="http://schemas.openxmlformats.org/officeDocument/2006/relationships/hyperlink" Target="https://docs.python.org/3/library/functions.html#oct" TargetMode="External"/><Relationship Id="rId72" Type="http://schemas.openxmlformats.org/officeDocument/2006/relationships/hyperlink" Target="https://docs.python.org/3/library/functions.html#zip" TargetMode="External"/><Relationship Id="rId3" Type="http://schemas.openxmlformats.org/officeDocument/2006/relationships/hyperlink" Target="https://docs.python.org/3/library/functions.html#abs" TargetMode="External"/><Relationship Id="rId12" Type="http://schemas.openxmlformats.org/officeDocument/2006/relationships/hyperlink" Target="https://docs.python.org/3/library/functions.html#func-bytearray" TargetMode="External"/><Relationship Id="rId17" Type="http://schemas.openxmlformats.org/officeDocument/2006/relationships/hyperlink" Target="https://docs.python.org/3/library/functions.html#compile" TargetMode="External"/><Relationship Id="rId25" Type="http://schemas.openxmlformats.org/officeDocument/2006/relationships/hyperlink" Target="https://docs.python.org/3/library/functions.html#exec" TargetMode="External"/><Relationship Id="rId33" Type="http://schemas.openxmlformats.org/officeDocument/2006/relationships/hyperlink" Target="https://docs.python.org/3/library/functions.html#hash" TargetMode="External"/><Relationship Id="rId38" Type="http://schemas.openxmlformats.org/officeDocument/2006/relationships/hyperlink" Target="https://docs.python.org/3/library/functions.html#int" TargetMode="External"/><Relationship Id="rId46" Type="http://schemas.openxmlformats.org/officeDocument/2006/relationships/hyperlink" Target="https://docs.python.org/3/library/functions.html#max" TargetMode="External"/><Relationship Id="rId59" Type="http://schemas.openxmlformats.org/officeDocument/2006/relationships/hyperlink" Target="https://docs.python.org/3/library/functions.html#reversed" TargetMode="External"/><Relationship Id="rId67" Type="http://schemas.openxmlformats.org/officeDocument/2006/relationships/hyperlink" Target="https://docs.python.org/3/library/functions.html#sum" TargetMode="External"/><Relationship Id="rId20" Type="http://schemas.openxmlformats.org/officeDocument/2006/relationships/hyperlink" Target="https://docs.python.org/3/library/functions.html#func-dict" TargetMode="External"/><Relationship Id="rId41" Type="http://schemas.openxmlformats.org/officeDocument/2006/relationships/hyperlink" Target="https://docs.python.org/3/library/functions.html#iter" TargetMode="External"/><Relationship Id="rId54" Type="http://schemas.openxmlformats.org/officeDocument/2006/relationships/hyperlink" Target="https://docs.python.org/3/library/functions.html#pow" TargetMode="External"/><Relationship Id="rId62" Type="http://schemas.openxmlformats.org/officeDocument/2006/relationships/hyperlink" Target="https://docs.python.org/3/library/functions.html#setattr" TargetMode="External"/><Relationship Id="rId70" Type="http://schemas.openxmlformats.org/officeDocument/2006/relationships/hyperlink" Target="https://docs.python.org/3/library/functions.html#typ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python.org/3/library/functions.html#any" TargetMode="External"/><Relationship Id="rId15" Type="http://schemas.openxmlformats.org/officeDocument/2006/relationships/hyperlink" Target="https://docs.python.org/3/library/functions.html#chr" TargetMode="External"/><Relationship Id="rId23" Type="http://schemas.openxmlformats.org/officeDocument/2006/relationships/hyperlink" Target="https://docs.python.org/3/library/functions.html#enumerate" TargetMode="External"/><Relationship Id="rId28" Type="http://schemas.openxmlformats.org/officeDocument/2006/relationships/hyperlink" Target="https://docs.python.org/3/library/functions.html#format" TargetMode="External"/><Relationship Id="rId36" Type="http://schemas.openxmlformats.org/officeDocument/2006/relationships/hyperlink" Target="https://docs.python.org/3/library/functions.html#id" TargetMode="External"/><Relationship Id="rId49" Type="http://schemas.openxmlformats.org/officeDocument/2006/relationships/hyperlink" Target="https://docs.python.org/3/library/functions.html#-1,-1,NEXT" TargetMode="External"/><Relationship Id="rId57" Type="http://schemas.openxmlformats.org/officeDocument/2006/relationships/hyperlink" Target="https://docs.python.org/3/library/functions.html#func-range" TargetMode="External"/><Relationship Id="rId10" Type="http://schemas.openxmlformats.org/officeDocument/2006/relationships/hyperlink" Target="https://docs.python.org/3/library/functions.html#bool" TargetMode="External"/><Relationship Id="rId31" Type="http://schemas.openxmlformats.org/officeDocument/2006/relationships/hyperlink" Target="https://docs.python.org/3/library/functions.html#globals" TargetMode="External"/><Relationship Id="rId44" Type="http://schemas.openxmlformats.org/officeDocument/2006/relationships/hyperlink" Target="https://docs.python.org/3/library/functions.html#locals" TargetMode="External"/><Relationship Id="rId52" Type="http://schemas.openxmlformats.org/officeDocument/2006/relationships/hyperlink" Target="https://docs.python.org/3/library/functions.html#open" TargetMode="External"/><Relationship Id="rId60" Type="http://schemas.openxmlformats.org/officeDocument/2006/relationships/hyperlink" Target="https://docs.python.org/3/library/functions.html#round" TargetMode="External"/><Relationship Id="rId65" Type="http://schemas.openxmlformats.org/officeDocument/2006/relationships/hyperlink" Target="https://docs.python.org/3/library/functions.html#staticmethod" TargetMode="External"/><Relationship Id="rId73" Type="http://schemas.openxmlformats.org/officeDocument/2006/relationships/hyperlink" Target="https://docs.python.org/3/library/functions.html#import__" TargetMode="External"/><Relationship Id="rId4" Type="http://schemas.openxmlformats.org/officeDocument/2006/relationships/hyperlink" Target="https://docs.python.org/3/library/functions.html#aiter" TargetMode="External"/><Relationship Id="rId9" Type="http://schemas.openxmlformats.org/officeDocument/2006/relationships/hyperlink" Target="https://docs.python.org/3/library/functions.html#bin" TargetMode="External"/><Relationship Id="rId13" Type="http://schemas.openxmlformats.org/officeDocument/2006/relationships/hyperlink" Target="https://docs.python.org/3/library/functions.html#func-bytes" TargetMode="External"/><Relationship Id="rId18" Type="http://schemas.openxmlformats.org/officeDocument/2006/relationships/hyperlink" Target="https://docs.python.org/3/library/functions.html#complex" TargetMode="External"/><Relationship Id="rId39" Type="http://schemas.openxmlformats.org/officeDocument/2006/relationships/hyperlink" Target="https://docs.python.org/3/library/functions.html#isinstance" TargetMode="External"/><Relationship Id="rId34" Type="http://schemas.openxmlformats.org/officeDocument/2006/relationships/hyperlink" Target="https://docs.python.org/3/library/functions.html#help" TargetMode="External"/><Relationship Id="rId50" Type="http://schemas.openxmlformats.org/officeDocument/2006/relationships/hyperlink" Target="https://docs.python.org/3/library/functions.html#object" TargetMode="External"/><Relationship Id="rId55" Type="http://schemas.openxmlformats.org/officeDocument/2006/relationships/hyperlink" Target="https://docs.python.org/3/library/functions.html#print" TargetMode="External"/><Relationship Id="rId7" Type="http://schemas.openxmlformats.org/officeDocument/2006/relationships/hyperlink" Target="https://docs.python.org/3/library/functions.html#anext" TargetMode="External"/><Relationship Id="rId71" Type="http://schemas.openxmlformats.org/officeDocument/2006/relationships/hyperlink" Target="https://docs.python.org/3/library/functions.html#var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" TargetMode="External"/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35C01E-D909-40CC-85FF-D38BFFAA4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March 17, 2023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FB0B02-7277-430E-84EF-813911035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97CEE8-BF3B-ACD5-FD4C-04E98C5509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164891" cy="4127303"/>
          </a:xfrm>
        </p:spPr>
        <p:txBody>
          <a:bodyPr>
            <a:normAutofit/>
          </a:bodyPr>
          <a:lstStyle/>
          <a:p>
            <a:pPr marL="457200" indent="-457200">
              <a:buFont typeface=".Apple Color Emoji UI"/>
              <a:buChar char="📁"/>
            </a:pPr>
            <a:r>
              <a:rPr lang="en-US" sz="2400" dirty="0"/>
              <a:t>Tabular data is often stored in </a:t>
            </a:r>
            <a:r>
              <a:rPr lang="en-US" sz="2400" b="1" dirty="0"/>
              <a:t>C</a:t>
            </a:r>
            <a:r>
              <a:rPr lang="en-US" sz="2400" dirty="0"/>
              <a:t>omma-</a:t>
            </a:r>
            <a:r>
              <a:rPr lang="en-US" sz="2400" b="1" dirty="0"/>
              <a:t>S</a:t>
            </a:r>
            <a:r>
              <a:rPr lang="en-US" sz="2400" dirty="0"/>
              <a:t>eparated </a:t>
            </a:r>
            <a:r>
              <a:rPr lang="en-US" sz="2400" b="1" dirty="0"/>
              <a:t>V</a:t>
            </a:r>
            <a:r>
              <a:rPr lang="en-US" sz="2400" dirty="0"/>
              <a:t>alue files</a:t>
            </a:r>
          </a:p>
          <a:p>
            <a:pPr marL="457200" indent="-457200">
              <a:buFont typeface=".Apple Color Emoji UI"/>
              <a:buChar char="🐼"/>
            </a:pPr>
            <a:r>
              <a:rPr lang="en-US" sz="2400" dirty="0">
                <a:hlinkClick r:id="rId2"/>
              </a:rPr>
              <a:t>Pandas</a:t>
            </a:r>
            <a:r>
              <a:rPr lang="en-US" sz="2400" dirty="0"/>
              <a:t> is a widely-used Python library for statistics, particularly on tabular data</a:t>
            </a:r>
          </a:p>
          <a:p>
            <a:pPr marL="457200" indent="-457200">
              <a:buFont typeface=".Apple Color Emoji UI"/>
              <a:buChar char="🖼"/>
            </a:pPr>
            <a:r>
              <a:rPr lang="en-US" sz="2400" dirty="0"/>
              <a:t>Reads CSV files and imports them  into a structure called </a:t>
            </a:r>
            <a:r>
              <a:rPr lang="en-US" sz="2400" dirty="0" err="1"/>
              <a:t>DataFrame</a:t>
            </a:r>
            <a:endParaRPr lang="en-US" sz="2400" dirty="0"/>
          </a:p>
          <a:p>
            <a:pPr marL="457200" indent="-457200"/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17CC41-FA56-4383-D16E-402063FB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Tabular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3542B-0FFF-0FDA-2D45-0501C19130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88240-B8DA-7352-30A6-BEA725DC21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6744A-1625-E5F6-67A5-75E140FF4A23}"/>
              </a:ext>
            </a:extLst>
          </p:cNvPr>
          <p:cNvSpPr txBox="1"/>
          <p:nvPr/>
        </p:nvSpPr>
        <p:spPr>
          <a:xfrm>
            <a:off x="5486400" y="2365638"/>
            <a:ext cx="19353944" cy="7347268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country,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gdpPercap_1952,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gdpPercap_1957,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gdpPercap_1962,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gdpPercap_1967,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gdpPercap_1972,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gdpPercap_1977,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gdpPercap_1982,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gdpPercap_1987,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gdpPercap_1992,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gdpPercap_1997,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gdpPercap_2002,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gdpPercap_2007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Albania,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1601.056136,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1942.284244,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2312.888958,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2760.196931,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3313.422188,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3533.00391,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3630.880722,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3738.932735,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2497.437901,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3193.054604,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4604.211737,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5937.029526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Austria,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6137.076492,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8842.59803,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10750.72111,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12834.6024,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16661.6256,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19749.4223,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21597.08362,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23687.82607,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27042.01868,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29095.92066,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32417.60769,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36126.4927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Belgium,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8343.105127,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9714.960623,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10991.20676,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13149.04119,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16672.14356,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19117.97448,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20979.84589,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22525.56308,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25575.57069,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27561.19663,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30485.88375,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33692.60508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Bosnia and Herzegovina,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973.5331948,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1353.989176,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1709.683679,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2172.352423,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2860.16975,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3528.481305,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4126.613157,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4314.114757,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2546.781445,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4766.355904,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6018.975239,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7446.298803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Bulgaria,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2444.286648,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3008.670727,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4254.337839,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5577.0028,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6597.494398,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7612.240438,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8224.191647,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8239.854824,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6302.623438,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5970.38876,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7696.777725,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10680.79282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Croatia,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3119.23652,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4338.231617,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5477.890018,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6960.297861,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9164.090127,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11305.38517,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13221.82184,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13822.58394,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8447.794873,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9875.604515,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11628.38895,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14619.22272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Czech Republic,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6876.14025,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8256.343918,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10136.86713,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11399.44489,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13108.4536,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14800.16062,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15377.22855,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16310.4434,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14297.02122,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16048.51424,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17596.21022,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22833.30851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Denmark,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9692.385245,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11099.65935,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13583.31351,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15937.21123,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18866.20721,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20422.9015,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21688.04048,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25116.17581,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26406.73985,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29804.34567,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32166.50006,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35278.41874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Finland,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6424.519071,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7545.415386,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9371.842561,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10921.63626,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14358.8759,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15605.42283,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18533.15761,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21141.01223,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20647.16499,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23723.9502,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28204.59057,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33207.0844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France,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7029.809327,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8662.834898,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10560.48553,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12999.91766,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16107.19171,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18292.63514,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20293.89746,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22066.44214,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24703.79615,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25889.78487,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28926.03234,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30470.0167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Germany,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7144.114393,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10187.82665,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12902.46291,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14745.62561,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18016.18027,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20512.92123,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22031.53274,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24639.18566,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26505.30317,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27788.88416,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30035.80198,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32170.37442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Greece,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3530.690067,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4916.299889,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6017.190733,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8513.097016,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12724.82957,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14195.52428,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15268.42089,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16120.52839,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17541.49634,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18747.69814,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22514.2548,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27538.41188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Hungary,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5263.673816,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6040.180011,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7550.359877,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9326.64467,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10168.65611,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11674.83737,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12545.99066,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12986.47998,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10535.62855,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11712.7768,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14843.93556,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18008.94444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Iceland,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7267.688428,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9244.001412,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10350.15906,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13319.89568,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15798.06362,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19654.96247,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23269.6075,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26923.20628,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25144.39201,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28061.09966,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31163.20196,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36180.78919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Ireland,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5210.280328,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5599.077872,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6631.597314,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7655.568963,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9530.772896,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11150.98113,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12618.32141,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13872.86652,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17558.81555,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24521.94713,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34077.04939,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40675.99635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Italy,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4931.404155,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6248.656232,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8243.58234,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10022.40131,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12269.27378,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14255.98475,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16537.4835,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19207.23482,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22013.64486,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24675.02446,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27968.09817,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28569.7197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Montenegro,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2647.585601,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3682.259903,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4649.593785,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5907.850937,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7778.414017,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9595.929905,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11222.58762,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11732.51017,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7003.339037,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6465.613349,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6557.194282,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9253.896111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Netherlands,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8941.571858,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11276.19344,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12790.84956,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15363.25136,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18794.74567,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21209.0592,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21399.46046,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23651.32361,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26790.94961,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30246.13063,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33724.75778,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36797.93332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Norway,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10095.42172,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11653.97304,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13450.40151,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16361.87647,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18965.05551,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23311.34939,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26298.63531,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31540.9748,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33965.66115,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41283.16433,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44683.97525,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49357.19017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Poland,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4029.329699,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4734.253019,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5338.752143,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6557.152776,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8006.506993,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9508.141454,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8451.531004,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9082.351172,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7738.881247,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10159.58368,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12002.23908,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15389.92468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Portugal,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3068.319867,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3774.571743,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4727.954889,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6361.517993,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9022.247417,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10172.48572,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11753.84291,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13039.30876,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16207.26663,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17641.03156,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19970.90787,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20509.64777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Romania,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3144.613186,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3943.370225,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4734.997586,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6470.866545,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8011.414402,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9356.39724,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9605.314053,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9696.273295,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6598.409903,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7346.547557,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7885.360081,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10808.47561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Serbia,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3581.459448,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4981.090891,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6289.629157,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7991.707066,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10522.06749,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12980.66956,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15181.0927,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15870.87851,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9325.068238,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7914.320304,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7236.075251,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9786.534714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Slovak Republic,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5074.659104,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6093.26298,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7481.107598,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8412.902397,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9674.167626,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10922.66404,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11348.54585,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12037.26758,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9498.467723,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12126.23065,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13638.77837,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18678.31435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Slovenia,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4215.041741,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5862.276629,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7402.303395,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9405.489397,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12383.4862,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15277.03017,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17866.72175,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18678.53492,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14214.71681,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17161.10735,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20660.01936,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25768.25759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Spain,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3834.034742,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4564.80241,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5693.843879,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7993.512294,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10638.75131,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13236.92117,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13926.16997,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15764.98313,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18603.06452,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20445.29896,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24835.47166,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28821.0637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Sweden,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8527.844662,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9911.878226,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12329.44192,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15258.29697,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17832.02464,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18855.72521,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20667.38125,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23586.92927,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23880.01683,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25266.59499,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29341.63093,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33859.74835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Switzerland,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14734.23275,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17909.48973,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20431.0927,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22966.14432,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27195.11304,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26982.29052,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28397.71512,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30281.70459,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31871.5303,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32135.32301,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34480.95771,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37506.41907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Turkey,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1969.10098,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2218.754257,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2322.869908,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2826.356387,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3450.69638,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4269.122326,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4241.356344,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5089.043686,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5678.348271,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6601.429915,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6508.085718,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8458.276384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United Kingdom,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9979.508487,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11283.17795,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12477.17707,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14142.85089,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15895.11641,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17428.74846,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18232.42452,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21664.78767,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22705.09254,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26074.53136,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29478.99919,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33203.26128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DD8F06-9A7F-98E1-34AB-D9DE8AE954BF}"/>
              </a:ext>
            </a:extLst>
          </p:cNvPr>
          <p:cNvSpPr/>
          <p:nvPr/>
        </p:nvSpPr>
        <p:spPr>
          <a:xfrm>
            <a:off x="5486400" y="2365638"/>
            <a:ext cx="6705600" cy="4492362"/>
          </a:xfrm>
          <a:prstGeom prst="rect">
            <a:avLst/>
          </a:prstGeom>
          <a:gradFill>
            <a:gsLst>
              <a:gs pos="67000">
                <a:srgbClr val="FFFFFF">
                  <a:alpha val="23009"/>
                </a:srgbClr>
              </a:gs>
              <a:gs pos="0">
                <a:schemeClr val="bg1">
                  <a:alpha val="0"/>
                </a:schemeClr>
              </a:gs>
              <a:gs pos="89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9B98D-B458-E5F1-3AD2-6E1F14E423B2}"/>
              </a:ext>
            </a:extLst>
          </p:cNvPr>
          <p:cNvSpPr/>
          <p:nvPr/>
        </p:nvSpPr>
        <p:spPr>
          <a:xfrm>
            <a:off x="5486400" y="2365638"/>
            <a:ext cx="6705600" cy="3882762"/>
          </a:xfrm>
          <a:prstGeom prst="rect">
            <a:avLst/>
          </a:prstGeom>
          <a:gradFill flip="none" rotWithShape="1">
            <a:gsLst>
              <a:gs pos="81000">
                <a:srgbClr val="FFFFFF">
                  <a:alpha val="32000"/>
                </a:srgbClr>
              </a:gs>
              <a:gs pos="0">
                <a:schemeClr val="bg1">
                  <a:alpha val="0"/>
                </a:schemeClr>
              </a:gs>
              <a:gs pos="9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7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57095C-59B3-24E7-9858-67ED0285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11" y="1413894"/>
            <a:ext cx="10727489" cy="2015106"/>
          </a:xfrm>
        </p:spPr>
        <p:txBody>
          <a:bodyPr/>
          <a:lstStyle/>
          <a:p>
            <a:r>
              <a:rPr lang="en-US" dirty="0"/>
              <a:t>Reading Tabular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8EBA2-3606-32F3-728E-4690BABFB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DEDB6-F514-A922-802E-B597040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Software Carpentry @ Dartmouth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23A95-3840-017D-E4FB-FD7E160F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19689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8FE642-390D-D1E8-0B95-E740B4438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67832"/>
              </p:ext>
            </p:extLst>
          </p:nvPr>
        </p:nvGraphicFramePr>
        <p:xfrm>
          <a:off x="5867400" y="2365638"/>
          <a:ext cx="15819120" cy="4135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5068506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23412873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10802659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33017702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65865127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30555207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81173581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24750351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71059007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76939791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40947107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0758498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84155879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785830295"/>
                    </a:ext>
                  </a:extLst>
                </a:gridCol>
              </a:tblGrid>
              <a:tr h="349422">
                <a:tc>
                  <a:txBody>
                    <a:bodyPr/>
                    <a:lstStyle/>
                    <a:p>
                      <a:pPr algn="ctr" fontAlgn="ctr"/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country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gdpPercap_1952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gdpPercap_1957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gdpPercap_1962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gdpPercap_1967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gdpPercap_1972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gdpPercap_1977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gdpPercap_1982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gdpPercap_1987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gdpPercap_1992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gdpPercap_1997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gdpPercap_2002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gdpPercap_2007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1491533734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0</a:t>
                      </a:r>
                      <a:endParaRPr lang="en-US" sz="1000" b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Albania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1601.056136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1942.284244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2312.888958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2760.196931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3313.422188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3533.003910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3630.880722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3738.932735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2497.437901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3193.054604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4604.211737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5937.029526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3965026124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1</a:t>
                      </a:r>
                      <a:endParaRPr lang="en-US" sz="1000" b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Austria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6137.076492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8842.598030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10750.721110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12834.602400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16661.625600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19749.422300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21597.083620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23687.826070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27042.018680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29095.920660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32417.607690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36126.492700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2231481203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2</a:t>
                      </a:r>
                      <a:endParaRPr lang="en-US" sz="1000" b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Belgium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8343.105127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9714.960623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10991.206760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13149.041190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16672.143560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19117.974480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20979.845890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22525.563080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25575.570690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27561.196630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30485.883750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33692.605080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1047968510"/>
                  </a:ext>
                </a:extLst>
              </a:tr>
              <a:tr h="6412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3</a:t>
                      </a:r>
                      <a:endParaRPr lang="en-US" sz="1000" b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Bosnia and Herzegovina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973.533195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1353.989176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1709.683679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2172.352423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2860.169750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3528.481305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4126.613157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4314.114757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2546.781445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4766.355904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6018.975239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7446.298803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1457341090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4</a:t>
                      </a:r>
                      <a:endParaRPr lang="en-US" sz="1000" b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Bulgaria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2444.286648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3008.670727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4254.337839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5577.002800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6597.494398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7612.240438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8224.191647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8239.854824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6302.623438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5970.388760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7696.777725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10680.792820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3206828141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5</a:t>
                      </a:r>
                      <a:endParaRPr lang="en-US" sz="1000" b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Croatia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3119.236520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4338.231617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5477.890018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6960.297861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9164.090127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11305.385170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13221.821840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13822.583940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8447.794873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9875.604515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11628.388950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14619.222720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1145839684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6</a:t>
                      </a:r>
                      <a:endParaRPr lang="en-US" sz="1000" b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Czech Republic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6876.140250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8256.343918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10136.867130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11399.444890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13108.453600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14800.160620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15377.228550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16310.443400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14297.021220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16048.514240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17596.210220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22833.308510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1405244213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7</a:t>
                      </a:r>
                      <a:endParaRPr lang="en-US" sz="1000" b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Denmark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9692.385245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11099.659350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13583.313510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15937.211230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18866.207210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20422.901500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21688.040480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25116.175810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26406.739850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29804.345670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32166.500060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35278.418740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4033166568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8</a:t>
                      </a:r>
                      <a:endParaRPr lang="en-US" sz="1000" b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Finland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6424.519071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7545.415386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9371.842561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10921.636260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14358.875900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15605.422830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18533.157610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21141.012230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20647.164990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23723.950200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28204.590570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33207.084400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4191048948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9</a:t>
                      </a:r>
                      <a:endParaRPr lang="en-US" sz="1000" b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France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7029.809327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8662.834898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10560.485530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12999.917660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16107.191710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18292.635140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20293.897460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22066.442140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24703.796150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25889.784870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28926.032340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30470.016700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1222643172"/>
                  </a:ext>
                </a:extLst>
              </a:tr>
            </a:tbl>
          </a:graphicData>
        </a:graphic>
      </p:graphicFrame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93C0964-2102-228C-528C-119970399596}"/>
              </a:ext>
            </a:extLst>
          </p:cNvPr>
          <p:cNvSpPr/>
          <p:nvPr/>
        </p:nvSpPr>
        <p:spPr>
          <a:xfrm>
            <a:off x="5899759" y="2215339"/>
            <a:ext cx="304800" cy="4191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5797397-5AA4-C284-9EEF-522BD4FB89FE}"/>
              </a:ext>
            </a:extLst>
          </p:cNvPr>
          <p:cNvSpPr/>
          <p:nvPr/>
        </p:nvSpPr>
        <p:spPr>
          <a:xfrm>
            <a:off x="7391400" y="2209077"/>
            <a:ext cx="1219200" cy="4191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DED57-ADA4-2A61-095D-C0664CEE862E}"/>
              </a:ext>
            </a:extLst>
          </p:cNvPr>
          <p:cNvSpPr/>
          <p:nvPr/>
        </p:nvSpPr>
        <p:spPr>
          <a:xfrm>
            <a:off x="5867400" y="2365345"/>
            <a:ext cx="6324600" cy="4127596"/>
          </a:xfrm>
          <a:prstGeom prst="rect">
            <a:avLst/>
          </a:prstGeom>
          <a:gradFill>
            <a:gsLst>
              <a:gs pos="67000">
                <a:srgbClr val="FFFFFF">
                  <a:alpha val="23009"/>
                </a:srgbClr>
              </a:gs>
              <a:gs pos="0">
                <a:schemeClr val="bg1">
                  <a:alpha val="0"/>
                </a:schemeClr>
              </a:gs>
              <a:gs pos="89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2F23A4-5AB5-E792-B9E7-463471E1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1767E-C40F-B407-6445-E1D22E604A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5593E-F14F-1507-DD28-B6A45A537E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A748-938F-FCB4-064B-14B47C8CD5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241091" cy="4127303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DataFrame</a:t>
            </a:r>
            <a:r>
              <a:rPr lang="en-US" sz="2400" dirty="0"/>
              <a:t> represents a 2D table as a collection of columns</a:t>
            </a:r>
          </a:p>
          <a:p>
            <a:r>
              <a:rPr lang="en-US" sz="2400" dirty="0"/>
              <a:t>Each column is represented by a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Series</a:t>
            </a:r>
          </a:p>
          <a:p>
            <a:r>
              <a:rPr lang="en-US" sz="2400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Every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Series</a:t>
            </a:r>
            <a:r>
              <a:rPr lang="en-US" sz="2400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in a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DataFrame</a:t>
            </a:r>
            <a:r>
              <a:rPr lang="en-US" sz="2400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uses the same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</a:p>
          <a:p>
            <a:r>
              <a:rPr lang="en-US" sz="2400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Try to use a meaningful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2F2B97-7650-A157-C402-8271DC80CB81}"/>
              </a:ext>
            </a:extLst>
          </p:cNvPr>
          <p:cNvSpPr/>
          <p:nvPr/>
        </p:nvSpPr>
        <p:spPr>
          <a:xfrm>
            <a:off x="5867400" y="2365344"/>
            <a:ext cx="6324600" cy="4127302"/>
          </a:xfrm>
          <a:prstGeom prst="rect">
            <a:avLst/>
          </a:prstGeom>
          <a:gradFill flip="none" rotWithShape="1">
            <a:gsLst>
              <a:gs pos="81000">
                <a:srgbClr val="FFFFFF">
                  <a:alpha val="32000"/>
                </a:srgbClr>
              </a:gs>
              <a:gs pos="0">
                <a:schemeClr val="bg1">
                  <a:alpha val="0"/>
                </a:schemeClr>
              </a:gs>
              <a:gs pos="9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8E211995-A327-12E0-72EC-C294E8F7B41F}"/>
              </a:ext>
            </a:extLst>
          </p:cNvPr>
          <p:cNvSpPr/>
          <p:nvPr/>
        </p:nvSpPr>
        <p:spPr>
          <a:xfrm>
            <a:off x="8382000" y="1781116"/>
            <a:ext cx="990600" cy="3048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Series</a:t>
            </a:r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EFFE6DA6-D43E-54AE-34B9-C30CB850B3F0}"/>
              </a:ext>
            </a:extLst>
          </p:cNvPr>
          <p:cNvSpPr/>
          <p:nvPr/>
        </p:nvSpPr>
        <p:spPr>
          <a:xfrm>
            <a:off x="6477000" y="1768764"/>
            <a:ext cx="990600" cy="3048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6E299D-B8AB-0347-E3BF-5C49CD837F0A}"/>
              </a:ext>
            </a:extLst>
          </p:cNvPr>
          <p:cNvSpPr/>
          <p:nvPr/>
        </p:nvSpPr>
        <p:spPr>
          <a:xfrm>
            <a:off x="5715000" y="1600200"/>
            <a:ext cx="6324600" cy="510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Callout 1 18">
            <a:extLst>
              <a:ext uri="{FF2B5EF4-FFF2-40B4-BE49-F238E27FC236}">
                <a16:creationId xmlns:a16="http://schemas.microsoft.com/office/drawing/2014/main" id="{9DC3DB09-5DE7-3429-8AF7-EA6C35526C54}"/>
              </a:ext>
            </a:extLst>
          </p:cNvPr>
          <p:cNvSpPr/>
          <p:nvPr/>
        </p:nvSpPr>
        <p:spPr>
          <a:xfrm>
            <a:off x="10185185" y="1114820"/>
            <a:ext cx="1697247" cy="3810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DataFrame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63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3" grpId="0" uiExpand="1" build="p"/>
      <p:bldP spid="13" grpId="0" animBg="1"/>
      <p:bldP spid="15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4879D5-5614-0446-4487-1F50EC506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96090"/>
              </p:ext>
            </p:extLst>
          </p:nvPr>
        </p:nvGraphicFramePr>
        <p:xfrm>
          <a:off x="5899759" y="2217706"/>
          <a:ext cx="12868328" cy="413543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98248">
                  <a:extLst>
                    <a:ext uri="{9D8B030D-6E8A-4147-A177-3AD203B41FA5}">
                      <a16:colId xmlns:a16="http://schemas.microsoft.com/office/drawing/2014/main" val="21156322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054019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2967865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24465587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556964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4863314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7807127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676001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1645962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4492763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59383238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361047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754104241"/>
                    </a:ext>
                  </a:extLst>
                </a:gridCol>
              </a:tblGrid>
              <a:tr h="333032">
                <a:tc>
                  <a:txBody>
                    <a:bodyPr/>
                    <a:lstStyle/>
                    <a:p>
                      <a:pPr algn="r" fontAlgn="ctr"/>
                      <a:endParaRPr lang="en-US" sz="900" b="1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  <a:latin typeface="National 2" panose="020B0504030502020203" pitchFamily="34" charset="77"/>
                        </a:rPr>
                        <a:t>gdpPercap_1952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  <a:latin typeface="National 2" panose="020B0504030502020203" pitchFamily="34" charset="77"/>
                        </a:rPr>
                        <a:t>gdpPercap_1957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  <a:latin typeface="National 2" panose="020B0504030502020203" pitchFamily="34" charset="77"/>
                        </a:rPr>
                        <a:t>gdpPercap_1962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  <a:latin typeface="National 2" panose="020B0504030502020203" pitchFamily="34" charset="77"/>
                        </a:rPr>
                        <a:t>gdpPercap_1967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  <a:latin typeface="National 2" panose="020B0504030502020203" pitchFamily="34" charset="77"/>
                        </a:rPr>
                        <a:t>gdpPercap_1972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  <a:latin typeface="National 2" panose="020B0504030502020203" pitchFamily="34" charset="77"/>
                        </a:rPr>
                        <a:t>gdpPercap_1977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  <a:latin typeface="National 2" panose="020B0504030502020203" pitchFamily="34" charset="77"/>
                        </a:rPr>
                        <a:t>gdpPercap_1982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  <a:latin typeface="National 2" panose="020B0504030502020203" pitchFamily="34" charset="77"/>
                        </a:rPr>
                        <a:t>gdpPercap_1987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  <a:latin typeface="National 2" panose="020B0504030502020203" pitchFamily="34" charset="77"/>
                        </a:rPr>
                        <a:t>gdpPercap_1992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  <a:latin typeface="National 2" panose="020B0504030502020203" pitchFamily="34" charset="77"/>
                        </a:rPr>
                        <a:t>gdpPercap_1997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  <a:latin typeface="National 2" panose="020B0504030502020203" pitchFamily="34" charset="77"/>
                        </a:rPr>
                        <a:t>gdpPercap_2002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  <a:latin typeface="National 2" panose="020B0504030502020203" pitchFamily="34" charset="77"/>
                        </a:rPr>
                        <a:t>gdpPercap_2007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3910603906"/>
                  </a:ext>
                </a:extLst>
              </a:tr>
              <a:tr h="1939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  <a:latin typeface="National 2" panose="020B0504030502020203" pitchFamily="34" charset="77"/>
                        </a:rPr>
                        <a:t>country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1780019807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  <a:latin typeface="National 2" panose="020B0504030502020203" pitchFamily="34" charset="77"/>
                        </a:rPr>
                        <a:t>Albania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1601.056136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1942.284244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2312.888958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2760.196931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3313.422188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3533.003910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3630.880722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3738.932735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2497.437901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3193.054604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4604.211737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5937.029526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2375449319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  <a:latin typeface="National 2" panose="020B0504030502020203" pitchFamily="34" charset="77"/>
                        </a:rPr>
                        <a:t>Austria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6137.076492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8842.598030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10750.721110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12834.602400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16661.625600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19749.422300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21597.083620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23687.826070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27042.018680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29095.920660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32417.607690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36126.492700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2100477245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  <a:latin typeface="National 2" panose="020B0504030502020203" pitchFamily="34" charset="77"/>
                        </a:rPr>
                        <a:t>Belgium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8343.105127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9714.960623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10991.206760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13149.041190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16672.143560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19117.974480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20979.845890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22525.563080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25575.570690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27561.196630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30485.883750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33692.605080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253399651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  <a:latin typeface="National 2" panose="020B0504030502020203" pitchFamily="34" charset="77"/>
                        </a:rPr>
                        <a:t>Bosnia and Herzegovina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973.533195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1353.989176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1709.683679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2172.352423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2860.169750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3528.481305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4126.613157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4314.114757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2546.781445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4766.355904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6018.975239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7446.298803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2027060418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  <a:latin typeface="National 2" panose="020B0504030502020203" pitchFamily="34" charset="77"/>
                        </a:rPr>
                        <a:t>Bulgaria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2444.286648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3008.670727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4254.337839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5577.002800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6597.494398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7612.240438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8224.191647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8239.854824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6302.623438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5970.388760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7696.777725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10680.792820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4151764511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  <a:latin typeface="National 2" panose="020B0504030502020203" pitchFamily="34" charset="77"/>
                        </a:rPr>
                        <a:t>Croatia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3119.236520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4338.231617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5477.890018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6960.297861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9164.090127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11305.385170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13221.821840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13822.583940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8447.794873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9875.604515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11628.388950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14619.222720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584971582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  <a:latin typeface="National 2" panose="020B0504030502020203" pitchFamily="34" charset="77"/>
                        </a:rPr>
                        <a:t>Czech Republic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6876.140250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8256.343918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10136.867130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11399.444890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13108.453600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14800.160620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15377.228550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16310.443400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14297.021220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16048.514240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17596.210220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22833.308510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2908614257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  <a:latin typeface="National 2" panose="020B0504030502020203" pitchFamily="34" charset="77"/>
                        </a:rPr>
                        <a:t>Denmark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9692.385245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11099.659350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13583.313510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15937.211230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18866.207210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20422.901500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21688.040480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25116.175810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26406.739850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29804.345670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32166.500060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35278.418740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3395578381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  <a:latin typeface="National 2" panose="020B0504030502020203" pitchFamily="34" charset="77"/>
                        </a:rPr>
                        <a:t>Finland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6424.519071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7545.415386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9371.842561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10921.636260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14358.875900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15605.422830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18533.157610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21141.012230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20647.164990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23723.950200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28204.590570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33207.084400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79203488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  <a:latin typeface="National 2" panose="020B0504030502020203" pitchFamily="34" charset="77"/>
                        </a:rPr>
                        <a:t>France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7029.809327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8662.834898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10560.485530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12999.917660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16107.191710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18292.635140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20293.897460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22066.442140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24703.796150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25889.784870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28926.032340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30470.016700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729982928"/>
                  </a:ext>
                </a:extLst>
              </a:tr>
            </a:tbl>
          </a:graphicData>
        </a:graphic>
      </p:graphicFrame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93C0964-2102-228C-528C-119970399596}"/>
              </a:ext>
            </a:extLst>
          </p:cNvPr>
          <p:cNvSpPr/>
          <p:nvPr/>
        </p:nvSpPr>
        <p:spPr>
          <a:xfrm>
            <a:off x="5967663" y="2215339"/>
            <a:ext cx="737936" cy="4191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5797397-5AA4-C284-9EEF-522BD4FB89FE}"/>
              </a:ext>
            </a:extLst>
          </p:cNvPr>
          <p:cNvSpPr/>
          <p:nvPr/>
        </p:nvSpPr>
        <p:spPr>
          <a:xfrm>
            <a:off x="7696199" y="2209077"/>
            <a:ext cx="990599" cy="4191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DED57-ADA4-2A61-095D-C0664CEE862E}"/>
              </a:ext>
            </a:extLst>
          </p:cNvPr>
          <p:cNvSpPr/>
          <p:nvPr/>
        </p:nvSpPr>
        <p:spPr>
          <a:xfrm>
            <a:off x="5867400" y="2365345"/>
            <a:ext cx="6324600" cy="4127596"/>
          </a:xfrm>
          <a:prstGeom prst="rect">
            <a:avLst/>
          </a:prstGeom>
          <a:gradFill>
            <a:gsLst>
              <a:gs pos="67000">
                <a:srgbClr val="FFFFFF">
                  <a:alpha val="23009"/>
                </a:srgbClr>
              </a:gs>
              <a:gs pos="0">
                <a:schemeClr val="bg1">
                  <a:alpha val="0"/>
                </a:schemeClr>
              </a:gs>
              <a:gs pos="89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2F23A4-5AB5-E792-B9E7-463471E1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1767E-C40F-B407-6445-E1D22E604A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5593E-F14F-1507-DD28-B6A45A537E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A748-938F-FCB4-064B-14B47C8CD5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241091" cy="4127303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DataFrame</a:t>
            </a:r>
            <a:r>
              <a:rPr lang="en-US" sz="2400" dirty="0"/>
              <a:t> represents a 2D table as a collection of columns</a:t>
            </a:r>
          </a:p>
          <a:p>
            <a:r>
              <a:rPr lang="en-US" sz="2400" dirty="0"/>
              <a:t>Each column is represented by a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Series</a:t>
            </a:r>
          </a:p>
          <a:p>
            <a:r>
              <a:rPr lang="en-US" sz="2400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Every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Series</a:t>
            </a:r>
            <a:r>
              <a:rPr lang="en-US" sz="2400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in a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DataFrame</a:t>
            </a:r>
            <a:r>
              <a:rPr lang="en-US" sz="2400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uses the same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</a:p>
          <a:p>
            <a:r>
              <a:rPr lang="en-US" sz="2400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Try to use a meaningful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2F2B97-7650-A157-C402-8271DC80CB81}"/>
              </a:ext>
            </a:extLst>
          </p:cNvPr>
          <p:cNvSpPr/>
          <p:nvPr/>
        </p:nvSpPr>
        <p:spPr>
          <a:xfrm>
            <a:off x="5867400" y="2152687"/>
            <a:ext cx="6324600" cy="4339960"/>
          </a:xfrm>
          <a:prstGeom prst="rect">
            <a:avLst/>
          </a:prstGeom>
          <a:gradFill flip="none" rotWithShape="1">
            <a:gsLst>
              <a:gs pos="81000">
                <a:srgbClr val="FFFFFF">
                  <a:alpha val="32000"/>
                </a:srgbClr>
              </a:gs>
              <a:gs pos="0">
                <a:schemeClr val="bg1">
                  <a:alpha val="0"/>
                </a:schemeClr>
              </a:gs>
              <a:gs pos="9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8E211995-A327-12E0-72EC-C294E8F7B41F}"/>
              </a:ext>
            </a:extLst>
          </p:cNvPr>
          <p:cNvSpPr/>
          <p:nvPr/>
        </p:nvSpPr>
        <p:spPr>
          <a:xfrm>
            <a:off x="8610600" y="1781116"/>
            <a:ext cx="990600" cy="3048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Series</a:t>
            </a:r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EFFE6DA6-D43E-54AE-34B9-C30CB850B3F0}"/>
              </a:ext>
            </a:extLst>
          </p:cNvPr>
          <p:cNvSpPr/>
          <p:nvPr/>
        </p:nvSpPr>
        <p:spPr>
          <a:xfrm>
            <a:off x="6705600" y="1768764"/>
            <a:ext cx="990600" cy="3048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6E299D-B8AB-0347-E3BF-5C49CD837F0A}"/>
              </a:ext>
            </a:extLst>
          </p:cNvPr>
          <p:cNvSpPr/>
          <p:nvPr/>
        </p:nvSpPr>
        <p:spPr>
          <a:xfrm>
            <a:off x="5715000" y="1600200"/>
            <a:ext cx="6324600" cy="510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Callout 1 18">
            <a:extLst>
              <a:ext uri="{FF2B5EF4-FFF2-40B4-BE49-F238E27FC236}">
                <a16:creationId xmlns:a16="http://schemas.microsoft.com/office/drawing/2014/main" id="{9DC3DB09-5DE7-3429-8AF7-EA6C35526C54}"/>
              </a:ext>
            </a:extLst>
          </p:cNvPr>
          <p:cNvSpPr/>
          <p:nvPr/>
        </p:nvSpPr>
        <p:spPr>
          <a:xfrm>
            <a:off x="10185185" y="1114820"/>
            <a:ext cx="1697247" cy="3810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DataFrame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57095C-59B3-24E7-9858-67ED0285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11" y="1413894"/>
            <a:ext cx="10727489" cy="2015106"/>
          </a:xfrm>
        </p:spPr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8EBA2-3606-32F3-728E-4690BABFB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DEDB6-F514-A922-802E-B597040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Software Carpentry @ Dartmouth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23A95-3840-017D-E4FB-FD7E160F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06675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0FA3E-E003-9AAA-51F0-414ED399673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7679492" cy="41273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often want to do apply operations to subgroups within a dataset</a:t>
            </a:r>
          </a:p>
          <a:p>
            <a:r>
              <a:rPr lang="en-US" dirty="0"/>
              <a:t>For example: </a:t>
            </a:r>
            <a:br>
              <a:rPr lang="en-US" dirty="0"/>
            </a:br>
            <a:r>
              <a:rPr lang="en-US" dirty="0"/>
              <a:t>Find the maximum GDP in 1952 on </a:t>
            </a:r>
            <a:r>
              <a:rPr lang="en-US" dirty="0">
                <a:latin typeface="National 2 Medium" panose="020B0504030502020203" pitchFamily="34" charset="77"/>
              </a:rPr>
              <a:t>each</a:t>
            </a:r>
            <a:r>
              <a:rPr lang="en-US" dirty="0"/>
              <a:t> continent</a:t>
            </a:r>
          </a:p>
          <a:p>
            <a:r>
              <a:rPr lang="en-US" dirty="0"/>
              <a:t>We can use a grouping variable to </a:t>
            </a:r>
          </a:p>
          <a:p>
            <a:pPr lvl="1"/>
            <a:r>
              <a:rPr lang="en-US" dirty="0"/>
              <a:t>Split the dataset into groups</a:t>
            </a:r>
          </a:p>
          <a:p>
            <a:pPr lvl="1"/>
            <a:r>
              <a:rPr lang="en-US" dirty="0"/>
              <a:t>Apply our operation</a:t>
            </a:r>
          </a:p>
          <a:p>
            <a:pPr lvl="1"/>
            <a:r>
              <a:rPr lang="en-US" dirty="0"/>
              <a:t>Combine the results into a new table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F3AC59A-74C8-E291-41B6-65793288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DataFrames</a:t>
            </a:r>
            <a:r>
              <a:rPr lang="en-US" dirty="0"/>
              <a:t>: split-apply-combine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0756E-0D28-3DB3-EA35-1859C95A2C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B8983-279D-2F98-6ECA-E81E03F897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9DD2A2-72D4-F47A-1DE5-16C485C74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87505"/>
              </p:ext>
            </p:extLst>
          </p:nvPr>
        </p:nvGraphicFramePr>
        <p:xfrm>
          <a:off x="8126046" y="2370120"/>
          <a:ext cx="3215640" cy="41537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16515358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2853380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798708150"/>
                    </a:ext>
                  </a:extLst>
                </a:gridCol>
              </a:tblGrid>
              <a:tr h="415160">
                <a:tc>
                  <a:txBody>
                    <a:bodyPr/>
                    <a:lstStyle/>
                    <a:p>
                      <a:pPr algn="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continent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gdpPercap_1952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835166091"/>
                  </a:ext>
                </a:extLst>
              </a:tr>
              <a:tr h="1843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country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971525729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Costa 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Americas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2627.009471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2116347170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Kenya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853.540919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586207700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Sudan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1615.991129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4012997241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Canada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Americas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11367.161120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280182138"/>
                  </a:ext>
                </a:extLst>
              </a:tr>
              <a:tr h="5690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West Bank and Gaza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Asia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1515.592329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115702039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Italy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Europe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4931.404155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284024445"/>
                  </a:ext>
                </a:extLst>
              </a:tr>
              <a:tr h="2612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Myanmar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Asia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331.000000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740592180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Slovak Republic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Europe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5074.659104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893780605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Chad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1178.665927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613897211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Nigeria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1077.281856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104359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232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3AC59A-74C8-E291-41B6-65793288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DataFrames</a:t>
            </a:r>
            <a:r>
              <a:rPr lang="en-US" dirty="0"/>
              <a:t>: split-apply-combine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0756E-0D28-3DB3-EA35-1859C95A2C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B8983-279D-2F98-6ECA-E81E03F897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9DD2A2-72D4-F47A-1DE5-16C485C74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81467"/>
              </p:ext>
            </p:extLst>
          </p:nvPr>
        </p:nvGraphicFramePr>
        <p:xfrm>
          <a:off x="334068" y="2613447"/>
          <a:ext cx="3215640" cy="41537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16515358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2853380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798708150"/>
                    </a:ext>
                  </a:extLst>
                </a:gridCol>
              </a:tblGrid>
              <a:tr h="415160">
                <a:tc>
                  <a:txBody>
                    <a:bodyPr/>
                    <a:lstStyle/>
                    <a:p>
                      <a:pPr algn="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continent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gdpPercap_1952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835166091"/>
                  </a:ext>
                </a:extLst>
              </a:tr>
              <a:tr h="1843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country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971525729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Costa 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Americas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2627.009471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2116347170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Kenya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853.540919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586207700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Sudan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1615.991129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4012997241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Canada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Americas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11367.161120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280182138"/>
                  </a:ext>
                </a:extLst>
              </a:tr>
              <a:tr h="5690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West Bank and Gaza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Asia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1515.592329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115702039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Italy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Europe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4931.404155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284024445"/>
                  </a:ext>
                </a:extLst>
              </a:tr>
              <a:tr h="2612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Myanmar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Asia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331.000000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740592180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Slovak Republic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Europe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5074.659104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893780605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Chad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1178.665927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613897211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Nigeria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1077.281856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10435927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B560B05-5D0E-02EC-E3A8-105524B4B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70435"/>
              </p:ext>
            </p:extLst>
          </p:nvPr>
        </p:nvGraphicFramePr>
        <p:xfrm>
          <a:off x="334068" y="2613447"/>
          <a:ext cx="3215640" cy="41537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16515358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2853380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798708150"/>
                    </a:ext>
                  </a:extLst>
                </a:gridCol>
              </a:tblGrid>
              <a:tr h="415160">
                <a:tc>
                  <a:txBody>
                    <a:bodyPr/>
                    <a:lstStyle/>
                    <a:p>
                      <a:pPr algn="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continent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gdpPercap_1952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835166091"/>
                  </a:ext>
                </a:extLst>
              </a:tr>
              <a:tr h="1843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country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971525729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Costa 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Americas</a:t>
                      </a:r>
                    </a:p>
                  </a:txBody>
                  <a:tcPr marL="30396" marR="30396" marT="15198" marB="15198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2627.009471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2116347170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Kenya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853.540919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586207700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Sudan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1615.991129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4012997241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Canada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Americas</a:t>
                      </a:r>
                    </a:p>
                  </a:txBody>
                  <a:tcPr marL="30396" marR="30396" marT="15198" marB="15198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11367.161120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280182138"/>
                  </a:ext>
                </a:extLst>
              </a:tr>
              <a:tr h="5690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West Bank and Gaza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Asia</a:t>
                      </a:r>
                    </a:p>
                  </a:txBody>
                  <a:tcPr marL="30396" marR="30396" marT="15198" marB="15198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1515.592329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115702039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Italy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Europe</a:t>
                      </a:r>
                    </a:p>
                  </a:txBody>
                  <a:tcPr marL="30396" marR="30396" marT="15198" marB="1519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4931.404155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284024445"/>
                  </a:ext>
                </a:extLst>
              </a:tr>
              <a:tr h="2612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Myanmar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Asia</a:t>
                      </a:r>
                    </a:p>
                  </a:txBody>
                  <a:tcPr marL="30396" marR="30396" marT="15198" marB="15198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331.000000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740592180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Slovak Republic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Europe</a:t>
                      </a:r>
                    </a:p>
                  </a:txBody>
                  <a:tcPr marL="30396" marR="30396" marT="15198" marB="1519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5074.659104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893780605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Chad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1178.665927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613897211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Nigeria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1077.281856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10435927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38A3334-9610-32DC-6AE1-FF77FE277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11543"/>
              </p:ext>
            </p:extLst>
          </p:nvPr>
        </p:nvGraphicFramePr>
        <p:xfrm>
          <a:off x="4537435" y="2514600"/>
          <a:ext cx="2015138" cy="11521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34759">
                  <a:extLst>
                    <a:ext uri="{9D8B030D-6E8A-4147-A177-3AD203B41FA5}">
                      <a16:colId xmlns:a16="http://schemas.microsoft.com/office/drawing/2014/main" val="2358958379"/>
                    </a:ext>
                  </a:extLst>
                </a:gridCol>
                <a:gridCol w="1180379">
                  <a:extLst>
                    <a:ext uri="{9D8B030D-6E8A-4147-A177-3AD203B41FA5}">
                      <a16:colId xmlns:a16="http://schemas.microsoft.com/office/drawing/2014/main" val="2774824466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gdpPercap_1952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6606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country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875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>
                          <a:effectLst/>
                          <a:latin typeface="National 2" panose="020B0504030502020203" pitchFamily="34" charset="77"/>
                        </a:rPr>
                        <a:t>Kenya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853.540919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17182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>
                          <a:effectLst/>
                          <a:latin typeface="National 2" panose="020B0504030502020203" pitchFamily="34" charset="77"/>
                        </a:rPr>
                        <a:t>Sudan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1615.991129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6492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>
                          <a:effectLst/>
                          <a:latin typeface="National 2" panose="020B0504030502020203" pitchFamily="34" charset="77"/>
                        </a:rPr>
                        <a:t>Chad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1178.665927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49923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>
                          <a:effectLst/>
                          <a:latin typeface="National 2" panose="020B0504030502020203" pitchFamily="34" charset="77"/>
                        </a:rPr>
                        <a:t>Nigeria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1077.281856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0815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8EB142B-24C6-32B9-AA30-56B992B45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96293"/>
              </p:ext>
            </p:extLst>
          </p:nvPr>
        </p:nvGraphicFramePr>
        <p:xfrm>
          <a:off x="4537435" y="3886267"/>
          <a:ext cx="2015138" cy="7680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34759">
                  <a:extLst>
                    <a:ext uri="{9D8B030D-6E8A-4147-A177-3AD203B41FA5}">
                      <a16:colId xmlns:a16="http://schemas.microsoft.com/office/drawing/2014/main" val="2358958379"/>
                    </a:ext>
                  </a:extLst>
                </a:gridCol>
                <a:gridCol w="1180379">
                  <a:extLst>
                    <a:ext uri="{9D8B030D-6E8A-4147-A177-3AD203B41FA5}">
                      <a16:colId xmlns:a16="http://schemas.microsoft.com/office/drawing/2014/main" val="2774824466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Americas</a:t>
                      </a:r>
                    </a:p>
                  </a:txBody>
                  <a:tcPr marL="29305" marR="29305" marT="14653" marB="1465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gdpPercap_1952</a:t>
                      </a:r>
                    </a:p>
                  </a:txBody>
                  <a:tcPr marL="29305" marR="29305" marT="14653" marB="1465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6606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country</a:t>
                      </a:r>
                    </a:p>
                  </a:txBody>
                  <a:tcPr marL="29305" marR="29305" marT="14653" marB="1465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29305" marR="29305" marT="14653" marB="1465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875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Costa Rica</a:t>
                      </a:r>
                    </a:p>
                  </a:txBody>
                  <a:tcPr marL="29305" marR="29305" marT="14653" marB="1465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2627.009471</a:t>
                      </a:r>
                    </a:p>
                  </a:txBody>
                  <a:tcPr marL="29305" marR="29305" marT="14653" marB="1465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163669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>
                          <a:effectLst/>
                          <a:latin typeface="National 2" panose="020B0504030502020203" pitchFamily="34" charset="77"/>
                        </a:rPr>
                        <a:t>Canada</a:t>
                      </a:r>
                    </a:p>
                  </a:txBody>
                  <a:tcPr marL="29305" marR="29305" marT="14653" marB="1465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11367.161120</a:t>
                      </a:r>
                    </a:p>
                  </a:txBody>
                  <a:tcPr marL="29305" marR="29305" marT="14653" marB="1465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2207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E3BEB58-54BB-08EF-2619-A4FBC33A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39359"/>
              </p:ext>
            </p:extLst>
          </p:nvPr>
        </p:nvGraphicFramePr>
        <p:xfrm>
          <a:off x="3857635" y="4873886"/>
          <a:ext cx="2694938" cy="7680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358958379"/>
                    </a:ext>
                  </a:extLst>
                </a:gridCol>
                <a:gridCol w="1323338">
                  <a:extLst>
                    <a:ext uri="{9D8B030D-6E8A-4147-A177-3AD203B41FA5}">
                      <a16:colId xmlns:a16="http://schemas.microsoft.com/office/drawing/2014/main" val="2774824466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Asia</a:t>
                      </a:r>
                    </a:p>
                  </a:txBody>
                  <a:tcPr marL="29305" marR="29305" marT="14653" marB="14653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gdpPercap_1952</a:t>
                      </a:r>
                    </a:p>
                  </a:txBody>
                  <a:tcPr marL="29305" marR="29305" marT="14653" marB="14653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6606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country</a:t>
                      </a:r>
                    </a:p>
                  </a:txBody>
                  <a:tcPr marL="29305" marR="29305" marT="14653" marB="14653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29305" marR="29305" marT="14653" marB="14653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875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>
                          <a:effectLst/>
                          <a:latin typeface="National 2" panose="020B0504030502020203" pitchFamily="34" charset="77"/>
                        </a:rPr>
                        <a:t>West Bank and Gaza</a:t>
                      </a:r>
                    </a:p>
                  </a:txBody>
                  <a:tcPr marL="29305" marR="29305" marT="14653" marB="14653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1515.592329</a:t>
                      </a:r>
                    </a:p>
                  </a:txBody>
                  <a:tcPr marL="29305" marR="29305" marT="14653" marB="14653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46069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Myanmar</a:t>
                      </a:r>
                    </a:p>
                  </a:txBody>
                  <a:tcPr marL="29305" marR="29305" marT="14653" marB="14653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331.000000</a:t>
                      </a:r>
                    </a:p>
                  </a:txBody>
                  <a:tcPr marL="29305" marR="29305" marT="14653" marB="14653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25315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4120D52-F658-B43A-5810-836B5F92E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688691"/>
              </p:ext>
            </p:extLst>
          </p:nvPr>
        </p:nvGraphicFramePr>
        <p:xfrm>
          <a:off x="4229194" y="5861505"/>
          <a:ext cx="2323379" cy="79543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358958379"/>
                    </a:ext>
                  </a:extLst>
                </a:gridCol>
                <a:gridCol w="1180379">
                  <a:extLst>
                    <a:ext uri="{9D8B030D-6E8A-4147-A177-3AD203B41FA5}">
                      <a16:colId xmlns:a16="http://schemas.microsoft.com/office/drawing/2014/main" val="2774824466"/>
                    </a:ext>
                  </a:extLst>
                </a:gridCol>
              </a:tblGrid>
              <a:tr h="208391"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Europe</a:t>
                      </a:r>
                    </a:p>
                  </a:txBody>
                  <a:tcPr marL="29305" marR="29305" marT="14653" marB="1465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gdpPercap_1952</a:t>
                      </a:r>
                    </a:p>
                  </a:txBody>
                  <a:tcPr marL="29305" marR="29305" marT="14653" marB="14653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66060"/>
                  </a:ext>
                </a:extLst>
              </a:tr>
              <a:tr h="985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country</a:t>
                      </a:r>
                    </a:p>
                  </a:txBody>
                  <a:tcPr marL="29305" marR="29305" marT="14653" marB="1465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29305" marR="29305" marT="14653" marB="14653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8750"/>
                  </a:ext>
                </a:extLst>
              </a:tr>
              <a:tr h="1697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Italy</a:t>
                      </a:r>
                    </a:p>
                  </a:txBody>
                  <a:tcPr marL="29305" marR="29305" marT="14653" marB="1465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4931.404155</a:t>
                      </a:r>
                    </a:p>
                  </a:txBody>
                  <a:tcPr marL="29305" marR="29305" marT="14653" marB="14653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73704"/>
                  </a:ext>
                </a:extLst>
              </a:tr>
              <a:tr h="2083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Slovak Republic</a:t>
                      </a:r>
                    </a:p>
                  </a:txBody>
                  <a:tcPr marL="29305" marR="29305" marT="14653" marB="1465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5074.659104</a:t>
                      </a:r>
                    </a:p>
                  </a:txBody>
                  <a:tcPr marL="29305" marR="29305" marT="14653" marB="14653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518735"/>
                  </a:ext>
                </a:extLst>
              </a:tr>
            </a:tbl>
          </a:graphicData>
        </a:graphic>
      </p:graphicFrame>
      <p:sp>
        <p:nvSpPr>
          <p:cNvPr id="9" name="Line Callout 1 8">
            <a:extLst>
              <a:ext uri="{FF2B5EF4-FFF2-40B4-BE49-F238E27FC236}">
                <a16:creationId xmlns:a16="http://schemas.microsoft.com/office/drawing/2014/main" id="{33B41398-9D72-5042-F191-192A9E7E98D9}"/>
              </a:ext>
            </a:extLst>
          </p:cNvPr>
          <p:cNvSpPr/>
          <p:nvPr/>
        </p:nvSpPr>
        <p:spPr>
          <a:xfrm>
            <a:off x="2279539" y="1948150"/>
            <a:ext cx="1295400" cy="381000"/>
          </a:xfrm>
          <a:prstGeom prst="borderCallout1">
            <a:avLst>
              <a:gd name="adj1" fmla="val 18750"/>
              <a:gd name="adj2" fmla="val -8333"/>
              <a:gd name="adj3" fmla="val 174966"/>
              <a:gd name="adj4" fmla="val -37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ational 2" panose="020B0504030502020203" pitchFamily="34" charset="77"/>
              </a:rPr>
              <a:t>Grouping variable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E621002-CB82-17CB-65C8-F96275D6B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02604"/>
              </p:ext>
            </p:extLst>
          </p:nvPr>
        </p:nvGraphicFramePr>
        <p:xfrm>
          <a:off x="8635852" y="3386729"/>
          <a:ext cx="3067984" cy="218926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33992">
                  <a:extLst>
                    <a:ext uri="{9D8B030D-6E8A-4147-A177-3AD203B41FA5}">
                      <a16:colId xmlns:a16="http://schemas.microsoft.com/office/drawing/2014/main" val="2285338041"/>
                    </a:ext>
                  </a:extLst>
                </a:gridCol>
                <a:gridCol w="1533992">
                  <a:extLst>
                    <a:ext uri="{9D8B030D-6E8A-4147-A177-3AD203B41FA5}">
                      <a16:colId xmlns:a16="http://schemas.microsoft.com/office/drawing/2014/main" val="2798708150"/>
                    </a:ext>
                  </a:extLst>
                </a:gridCol>
              </a:tblGrid>
              <a:tr h="415160"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max(gdpPercap_1952)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835166091"/>
                  </a:ext>
                </a:extLst>
              </a:tr>
              <a:tr h="1843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continent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971525729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1615.991129</a:t>
                      </a:r>
                    </a:p>
                  </a:txBody>
                  <a:tcPr marL="30396" marR="30396" marT="15198" marB="1519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207700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Americas</a:t>
                      </a:r>
                    </a:p>
                  </a:txBody>
                  <a:tcPr marL="30396" marR="30396" marT="15198" marB="15198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11367.161120</a:t>
                      </a:r>
                    </a:p>
                  </a:txBody>
                  <a:tcPr marL="30396" marR="30396" marT="15198" marB="15198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182138"/>
                  </a:ext>
                </a:extLst>
              </a:tr>
              <a:tr h="56906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Asia</a:t>
                      </a:r>
                    </a:p>
                  </a:txBody>
                  <a:tcPr marL="30396" marR="30396" marT="15198" marB="15198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1515.592329</a:t>
                      </a:r>
                    </a:p>
                  </a:txBody>
                  <a:tcPr marL="30396" marR="30396" marT="15198" marB="15198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2039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Europe</a:t>
                      </a:r>
                    </a:p>
                  </a:txBody>
                  <a:tcPr marL="30396" marR="30396" marT="15198" marB="1519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5074.659104</a:t>
                      </a:r>
                    </a:p>
                  </a:txBody>
                  <a:tcPr marL="30396" marR="30396" marT="15198" marB="15198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024445"/>
                  </a:ext>
                </a:extLst>
              </a:tr>
            </a:tbl>
          </a:graphicData>
        </a:graphic>
      </p:graphicFrame>
      <p:sp>
        <p:nvSpPr>
          <p:cNvPr id="23" name="Line Callout 1 22">
            <a:extLst>
              <a:ext uri="{FF2B5EF4-FFF2-40B4-BE49-F238E27FC236}">
                <a16:creationId xmlns:a16="http://schemas.microsoft.com/office/drawing/2014/main" id="{493F976D-D4E5-D859-020C-1F43ACFBAB04}"/>
              </a:ext>
            </a:extLst>
          </p:cNvPr>
          <p:cNvSpPr/>
          <p:nvPr/>
        </p:nvSpPr>
        <p:spPr>
          <a:xfrm>
            <a:off x="10169844" y="2777215"/>
            <a:ext cx="1894883" cy="381000"/>
          </a:xfrm>
          <a:prstGeom prst="borderCallout1">
            <a:avLst>
              <a:gd name="adj1" fmla="val 18750"/>
              <a:gd name="adj2" fmla="val -8333"/>
              <a:gd name="adj3" fmla="val 275239"/>
              <a:gd name="adj4" fmla="val -24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ational 2" panose="020B0504030502020203" pitchFamily="34" charset="77"/>
              </a:rPr>
              <a:t>Grouping variable now index!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1C6FF0-1101-8AF5-D7DD-479CD019A90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212750" y="3090672"/>
            <a:ext cx="2324685" cy="671638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ADD7BF-A98C-2BB0-E967-A69FF785400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212750" y="3090672"/>
            <a:ext cx="2324685" cy="996891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B6A749-5432-9335-BD22-D2527B0A953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227835" y="3090672"/>
            <a:ext cx="2309600" cy="3174997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D883C1-F03C-BA0B-BF92-FC1B3565B87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227835" y="3090672"/>
            <a:ext cx="2309600" cy="3538728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A9BE90-B37A-D5BE-3DF9-02F31B6484C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212750" y="4270315"/>
            <a:ext cx="2324685" cy="157836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4FBEDF-A5D4-828F-6CFF-A7880E5CCFB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212750" y="3408566"/>
            <a:ext cx="2324685" cy="861749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281A4C-B92F-B2B0-7CDB-50189A6D97E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227835" y="5257934"/>
            <a:ext cx="1629800" cy="365517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0D3575-AF3D-19ED-47F3-35B09C4A79F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212750" y="4863290"/>
            <a:ext cx="1644885" cy="394644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192529A-8087-86AD-ACB5-9DE9434F8C5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227835" y="5334000"/>
            <a:ext cx="2001359" cy="925222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9CA8B61-BC7E-283A-C84D-540F0E2C371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212750" y="5943600"/>
            <a:ext cx="2016444" cy="315622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B847F8E-07B1-27E9-CC3C-EA800AD4334C}"/>
              </a:ext>
            </a:extLst>
          </p:cNvPr>
          <p:cNvSpPr txBox="1"/>
          <p:nvPr/>
        </p:nvSpPr>
        <p:spPr>
          <a:xfrm>
            <a:off x="5171344" y="1948150"/>
            <a:ext cx="747320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split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4138D0-53A8-1EEA-E764-53BA880FD67F}"/>
              </a:ext>
            </a:extLst>
          </p:cNvPr>
          <p:cNvSpPr txBox="1"/>
          <p:nvPr/>
        </p:nvSpPr>
        <p:spPr>
          <a:xfrm>
            <a:off x="7125144" y="1948150"/>
            <a:ext cx="888385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apply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A56F93-0BBC-47C9-F729-DE18B76BB337}"/>
              </a:ext>
            </a:extLst>
          </p:cNvPr>
          <p:cNvSpPr txBox="1"/>
          <p:nvPr/>
        </p:nvSpPr>
        <p:spPr>
          <a:xfrm>
            <a:off x="9540504" y="1948150"/>
            <a:ext cx="1258679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combine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7933FBD-03AE-30BB-FEEB-269FCFCA762C}"/>
              </a:ext>
            </a:extLst>
          </p:cNvPr>
          <p:cNvGrpSpPr/>
          <p:nvPr/>
        </p:nvGrpSpPr>
        <p:grpSpPr>
          <a:xfrm>
            <a:off x="6770156" y="2522674"/>
            <a:ext cx="1383244" cy="4134265"/>
            <a:chOff x="6770156" y="2522674"/>
            <a:chExt cx="1383244" cy="41342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CD2D65-B743-EA8A-3298-5CB8DF848101}"/>
                </a:ext>
              </a:extLst>
            </p:cNvPr>
            <p:cNvSpPr txBox="1"/>
            <p:nvPr/>
          </p:nvSpPr>
          <p:spPr>
            <a:xfrm>
              <a:off x="7143187" y="4059263"/>
              <a:ext cx="101021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max()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B8CAE4-9518-0521-CCBB-E8DEDBB49C62}"/>
                </a:ext>
              </a:extLst>
            </p:cNvPr>
            <p:cNvSpPr txBox="1"/>
            <p:nvPr/>
          </p:nvSpPr>
          <p:spPr>
            <a:xfrm>
              <a:off x="7143187" y="5046881"/>
              <a:ext cx="101021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max()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D375A5-A800-8397-F4B6-D718178E8890}"/>
                </a:ext>
              </a:extLst>
            </p:cNvPr>
            <p:cNvSpPr txBox="1"/>
            <p:nvPr/>
          </p:nvSpPr>
          <p:spPr>
            <a:xfrm>
              <a:off x="7126213" y="6048169"/>
              <a:ext cx="101021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max()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51EFBE3-6972-0552-5F58-AC335A969E0D}"/>
                </a:ext>
              </a:extLst>
            </p:cNvPr>
            <p:cNvGrpSpPr/>
            <p:nvPr/>
          </p:nvGrpSpPr>
          <p:grpSpPr>
            <a:xfrm>
              <a:off x="6770156" y="2522674"/>
              <a:ext cx="1383244" cy="1144070"/>
              <a:chOff x="6770156" y="2522674"/>
              <a:chExt cx="1383244" cy="114407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FA4D30-C178-8994-4CC3-D563BA46E17D}"/>
                  </a:ext>
                </a:extLst>
              </p:cNvPr>
              <p:cNvSpPr txBox="1"/>
              <p:nvPr/>
            </p:nvSpPr>
            <p:spPr>
              <a:xfrm>
                <a:off x="7143187" y="2883658"/>
                <a:ext cx="1010213" cy="42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max()</a:t>
                </a:r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1378FB8A-DAD5-5382-C43B-4B13632335F7}"/>
                  </a:ext>
                </a:extLst>
              </p:cNvPr>
              <p:cNvSpPr/>
              <p:nvPr/>
            </p:nvSpPr>
            <p:spPr>
              <a:xfrm>
                <a:off x="6770156" y="2522674"/>
                <a:ext cx="155448" cy="1144070"/>
              </a:xfrm>
              <a:prstGeom prst="righ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3279403C-99F4-CDFC-9F87-BFB5775730D8}"/>
                </a:ext>
              </a:extLst>
            </p:cNvPr>
            <p:cNvSpPr/>
            <p:nvPr/>
          </p:nvSpPr>
          <p:spPr>
            <a:xfrm>
              <a:off x="6770156" y="3886266"/>
              <a:ext cx="155448" cy="768096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Brace 67">
              <a:extLst>
                <a:ext uri="{FF2B5EF4-FFF2-40B4-BE49-F238E27FC236}">
                  <a16:creationId xmlns:a16="http://schemas.microsoft.com/office/drawing/2014/main" id="{EB277D59-DFC7-39EF-76A5-D69F5080363E}"/>
                </a:ext>
              </a:extLst>
            </p:cNvPr>
            <p:cNvSpPr/>
            <p:nvPr/>
          </p:nvSpPr>
          <p:spPr>
            <a:xfrm>
              <a:off x="6770156" y="4873884"/>
              <a:ext cx="155448" cy="768096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Brace 68">
              <a:extLst>
                <a:ext uri="{FF2B5EF4-FFF2-40B4-BE49-F238E27FC236}">
                  <a16:creationId xmlns:a16="http://schemas.microsoft.com/office/drawing/2014/main" id="{98A918EE-2B9E-9C0A-5DD4-7311FAD8CF2C}"/>
                </a:ext>
              </a:extLst>
            </p:cNvPr>
            <p:cNvSpPr/>
            <p:nvPr/>
          </p:nvSpPr>
          <p:spPr>
            <a:xfrm>
              <a:off x="6770156" y="5861502"/>
              <a:ext cx="155448" cy="7954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E720297-2BBD-E168-25F7-FC9E6630AB6B}"/>
              </a:ext>
            </a:extLst>
          </p:cNvPr>
          <p:cNvGrpSpPr/>
          <p:nvPr/>
        </p:nvGrpSpPr>
        <p:grpSpPr>
          <a:xfrm>
            <a:off x="8153400" y="3094710"/>
            <a:ext cx="762000" cy="3170959"/>
            <a:chOff x="8153400" y="3094710"/>
            <a:chExt cx="762000" cy="3170959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525440D-31C8-2B0F-4EF5-7C638ACE5A7D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8153400" y="3094710"/>
              <a:ext cx="762000" cy="1090056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C58474D-8175-5433-7C2F-756B17DB3170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8153400" y="4270315"/>
              <a:ext cx="762000" cy="225485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1FD465C-ED27-DA5A-1696-044CC26D48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4964531"/>
              <a:ext cx="762000" cy="292019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977F90-C7A6-0A3E-A792-739FB0F97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5404381"/>
              <a:ext cx="762000" cy="861288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8730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62" grpId="0"/>
      <p:bldP spid="63" grpId="0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57095C-59B3-24E7-9858-67ED0285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11" y="1413894"/>
            <a:ext cx="10727489" cy="2015106"/>
          </a:xfrm>
        </p:spPr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8EBA2-3606-32F3-728E-4690BABFB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DEDB6-F514-A922-802E-B597040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Software Carpentry @ Dartmouth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23A95-3840-017D-E4FB-FD7E160F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744410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C45BDD-A871-214B-1E8B-03C34B35C13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80000"/>
              <a:buFont typeface=".Apple Color Emoji UI"/>
              <a:buChar char="📊"/>
            </a:pPr>
            <a:r>
              <a:rPr lang="en-US" dirty="0"/>
              <a:t> Visualizing data is important for both exploration and reporting</a:t>
            </a:r>
          </a:p>
          <a:p>
            <a:pPr marL="342900" indent="-225425"/>
            <a:r>
              <a:rPr lang="en-US" dirty="0"/>
              <a:t>There are many ways to do this in Python:</a:t>
            </a:r>
          </a:p>
          <a:p>
            <a:pPr lvl="1">
              <a:buFont typeface=".Apple Color Emoji UI"/>
              <a:buChar char="🐼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Pandas</a:t>
            </a:r>
            <a:r>
              <a:rPr lang="en-US" dirty="0"/>
              <a:t> has built-in plotting functionality</a:t>
            </a:r>
          </a:p>
          <a:p>
            <a:pPr marL="862013" lvl="1" indent="-450850">
              <a:buFont typeface=".Apple Color Emoji UI"/>
              <a:buChar char="🌊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Seaborn</a:t>
            </a:r>
            <a:r>
              <a:rPr lang="en-US" dirty="0"/>
              <a:t> is a library specializing in statistical graphs </a:t>
            </a:r>
            <a:br>
              <a:rPr lang="en-US" dirty="0"/>
            </a:br>
            <a:r>
              <a:rPr lang="en-US" dirty="0"/>
              <a:t>based on </a:t>
            </a:r>
            <a:r>
              <a:rPr lang="en-US" dirty="0" err="1"/>
              <a:t>DataFrames</a:t>
            </a:r>
            <a:endParaRPr lang="en-US" dirty="0"/>
          </a:p>
          <a:p>
            <a:pPr marL="862013" lvl="1" indent="-461963">
              <a:buFont typeface=".Apple Color Emoji UI"/>
              <a:buChar char="🖌"/>
            </a:pPr>
            <a:r>
              <a:rPr lang="en-US" dirty="0"/>
              <a:t>“under the hood” both use the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matplotlib</a:t>
            </a:r>
            <a:r>
              <a:rPr lang="en-US" dirty="0"/>
              <a:t> library</a:t>
            </a:r>
          </a:p>
          <a:p>
            <a:pPr lvl="2"/>
            <a:r>
              <a:rPr lang="en-US" dirty="0"/>
              <a:t>General purpose plotting library</a:t>
            </a:r>
          </a:p>
          <a:p>
            <a:pPr lvl="2"/>
            <a:r>
              <a:rPr lang="en-US" dirty="0"/>
              <a:t>Interface modeled after MATLAB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83896B-D3C9-4E31-11EF-310F4999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F4D53-A164-91E4-FBDB-D01F42065D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CF918-99E6-59FC-AA36-6BC4C09C41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18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431C2E-7C60-D48F-25FD-5BE423B3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988" y="5164975"/>
            <a:ext cx="3299392" cy="603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98CB21-196D-8F95-1362-084EA7B2E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4269144"/>
            <a:ext cx="2711450" cy="774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BDEAF6-EED4-842E-5A28-44756C003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006" y="3398729"/>
            <a:ext cx="2464947" cy="99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33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57095C-59B3-24E7-9858-67ED0285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11" y="1413894"/>
            <a:ext cx="10727489" cy="2015106"/>
          </a:xfrm>
        </p:spPr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8EBA2-3606-32F3-728E-4690BABFB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DEDB6-F514-A922-802E-B597040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Software Carpentry @ Dartmouth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23A95-3840-017D-E4FB-FD7E160F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21236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7248" y="2057400"/>
            <a:ext cx="11543550" cy="1524000"/>
          </a:xfrm>
        </p:spPr>
        <p:txBody>
          <a:bodyPr/>
          <a:lstStyle/>
          <a:p>
            <a:r>
              <a:rPr lang="en-AU" sz="5400" dirty="0"/>
              <a:t>Plotting and Programming in Python</a:t>
            </a:r>
            <a:br>
              <a:rPr lang="en-AU" sz="5400" dirty="0"/>
            </a:br>
            <a:r>
              <a:rPr lang="en-AU" sz="54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Software Carpentry @ Dartmouth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41202" y="3733800"/>
            <a:ext cx="7964598" cy="17523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AU" sz="3200" dirty="0"/>
              <a:t>Simon Stone</a:t>
            </a:r>
            <a:br>
              <a:rPr lang="en-AU" sz="3200" dirty="0"/>
            </a:br>
            <a:r>
              <a:rPr lang="en-AU" sz="3200" i="1" dirty="0">
                <a:latin typeface="National 2" panose="020B0504030502020203" pitchFamily="34" charset="77"/>
              </a:rPr>
              <a:t>Dartmouth Library, Research Data Services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4514CC-2268-55E7-1641-BFFA9D31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B10B0D-6879-B50B-02B0-3E331516E96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SzPct val="80000"/>
              <a:buFont typeface=".Apple Color Emoji UI"/>
              <a:buChar char="☝️"/>
            </a:pPr>
            <a:r>
              <a:rPr lang="en-US" dirty="0"/>
              <a:t>Processing a set of files is easiest if you follow some conventions:</a:t>
            </a:r>
          </a:p>
          <a:p>
            <a:pPr lvl="1">
              <a:buSzPct val="80000"/>
              <a:buFont typeface=".Apple Color Emoji UI"/>
              <a:buChar char="🗂"/>
            </a:pPr>
            <a:r>
              <a:rPr lang="en-US" dirty="0"/>
              <a:t> Put all files in the same format (e.g., CSV files)</a:t>
            </a:r>
          </a:p>
          <a:p>
            <a:pPr lvl="1">
              <a:buSzPct val="80000"/>
              <a:buFont typeface=".Apple Color Emoji UI"/>
              <a:buChar char="📁"/>
            </a:pPr>
            <a:r>
              <a:rPr lang="en-US" dirty="0"/>
              <a:t> Store them all in the same folder but separately from non-data files</a:t>
            </a:r>
          </a:p>
          <a:p>
            <a:pPr lvl="1">
              <a:buSzPct val="80000"/>
              <a:buFont typeface=".Apple Color Emoji UI"/>
              <a:buChar char="🏷"/>
            </a:pPr>
            <a:r>
              <a:rPr lang="en-US" dirty="0"/>
              <a:t> Use a systematic naming scheme, e.g.:</a:t>
            </a:r>
          </a:p>
          <a:p>
            <a:pPr marL="868680" lvl="2" indent="0" algn="ctr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68680" lvl="2" indent="0" algn="ctr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gapminder_gdp_north-america.csv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5C7B9E-0C2E-6C18-EA53-C314DCEC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multiple datasets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EB884-D955-C1BA-F393-7219582D2C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57726-163A-C31B-1862-6788146D06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20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B9E165-489F-CE80-8810-62C0D3B5EB3E}"/>
              </a:ext>
            </a:extLst>
          </p:cNvPr>
          <p:cNvGrpSpPr/>
          <p:nvPr/>
        </p:nvGrpSpPr>
        <p:grpSpPr>
          <a:xfrm>
            <a:off x="4191000" y="5638800"/>
            <a:ext cx="1295400" cy="778640"/>
            <a:chOff x="4191000" y="5638800"/>
            <a:chExt cx="1295400" cy="77864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635B1E15-FB28-DAC9-9564-7726FF0B1342}"/>
                </a:ext>
              </a:extLst>
            </p:cNvPr>
            <p:cNvSpPr/>
            <p:nvPr/>
          </p:nvSpPr>
          <p:spPr>
            <a:xfrm rot="5400000">
              <a:off x="4686300" y="5143500"/>
              <a:ext cx="304800" cy="129540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82C4D0-7CAF-E488-2F18-BABB71662103}"/>
                </a:ext>
              </a:extLst>
            </p:cNvPr>
            <p:cNvSpPr txBox="1"/>
            <p:nvPr/>
          </p:nvSpPr>
          <p:spPr>
            <a:xfrm>
              <a:off x="4334395" y="5995337"/>
              <a:ext cx="1008609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source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263CD3-388C-F1B6-5314-4BFD8DB8657B}"/>
              </a:ext>
            </a:extLst>
          </p:cNvPr>
          <p:cNvGrpSpPr/>
          <p:nvPr/>
        </p:nvGrpSpPr>
        <p:grpSpPr>
          <a:xfrm>
            <a:off x="5335472" y="5650275"/>
            <a:ext cx="1140056" cy="766121"/>
            <a:chOff x="5335472" y="5650275"/>
            <a:chExt cx="1140056" cy="766121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13F891FE-DC45-A5F2-6939-6580CC4C1262}"/>
                </a:ext>
              </a:extLst>
            </p:cNvPr>
            <p:cNvSpPr/>
            <p:nvPr/>
          </p:nvSpPr>
          <p:spPr>
            <a:xfrm rot="5400000">
              <a:off x="5753100" y="5612175"/>
              <a:ext cx="304800" cy="38100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F8D4DC-8737-9A17-AF27-2D49970835CF}"/>
                </a:ext>
              </a:extLst>
            </p:cNvPr>
            <p:cNvSpPr txBox="1"/>
            <p:nvPr/>
          </p:nvSpPr>
          <p:spPr>
            <a:xfrm>
              <a:off x="5335472" y="5994293"/>
              <a:ext cx="1140056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content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A1C973-2E63-AEF2-5D80-194E9C294180}"/>
              </a:ext>
            </a:extLst>
          </p:cNvPr>
          <p:cNvGrpSpPr/>
          <p:nvPr/>
        </p:nvGrpSpPr>
        <p:grpSpPr>
          <a:xfrm>
            <a:off x="6314162" y="5638800"/>
            <a:ext cx="1991638" cy="777596"/>
            <a:chOff x="6314162" y="5638800"/>
            <a:chExt cx="1991638" cy="77759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0A44B9C5-1E7F-65AE-4C3A-DE3FB9B4516C}"/>
                </a:ext>
              </a:extLst>
            </p:cNvPr>
            <p:cNvSpPr/>
            <p:nvPr/>
          </p:nvSpPr>
          <p:spPr>
            <a:xfrm rot="5400000">
              <a:off x="7157581" y="4795381"/>
              <a:ext cx="304800" cy="199163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754252-604E-1BE1-4354-90E3F062B9B8}"/>
                </a:ext>
              </a:extLst>
            </p:cNvPr>
            <p:cNvSpPr txBox="1"/>
            <p:nvPr/>
          </p:nvSpPr>
          <p:spPr>
            <a:xfrm>
              <a:off x="6641368" y="5994293"/>
              <a:ext cx="1337226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subgroup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E539FD-268B-C8FA-20E3-6DE22249FBD7}"/>
              </a:ext>
            </a:extLst>
          </p:cNvPr>
          <p:cNvGrpSpPr/>
          <p:nvPr/>
        </p:nvGrpSpPr>
        <p:grpSpPr>
          <a:xfrm>
            <a:off x="3363330" y="4876800"/>
            <a:ext cx="2885070" cy="710263"/>
            <a:chOff x="3363330" y="4876800"/>
            <a:chExt cx="2885070" cy="7102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485770-A445-F45D-C631-302D09F6E523}"/>
                </a:ext>
              </a:extLst>
            </p:cNvPr>
            <p:cNvSpPr txBox="1"/>
            <p:nvPr/>
          </p:nvSpPr>
          <p:spPr>
            <a:xfrm>
              <a:off x="3363330" y="4876800"/>
              <a:ext cx="2093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‘_’ to divide tokens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5141A6-0D41-C413-7B78-89BC567FCB07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5457173" y="5061466"/>
              <a:ext cx="181627" cy="500789"/>
            </a:xfrm>
            <a:prstGeom prst="line">
              <a:avLst/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CCBAA6A-89E1-477D-7A50-A70D7A30F2A2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5457173" y="5061466"/>
              <a:ext cx="791227" cy="525597"/>
            </a:xfrm>
            <a:prstGeom prst="line">
              <a:avLst/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6E5763-E87A-08F8-465A-B77435A106C7}"/>
              </a:ext>
            </a:extLst>
          </p:cNvPr>
          <p:cNvGrpSpPr/>
          <p:nvPr/>
        </p:nvGrpSpPr>
        <p:grpSpPr>
          <a:xfrm>
            <a:off x="7162800" y="4670213"/>
            <a:ext cx="2536501" cy="739987"/>
            <a:chOff x="7162800" y="4670213"/>
            <a:chExt cx="2536501" cy="73998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09A0F2-000E-D50E-3398-D063B27E9EFF}"/>
                </a:ext>
              </a:extLst>
            </p:cNvPr>
            <p:cNvSpPr txBox="1"/>
            <p:nvPr/>
          </p:nvSpPr>
          <p:spPr>
            <a:xfrm>
              <a:off x="7467600" y="4670213"/>
              <a:ext cx="2231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‘-’ instead of spaces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EC2036-EE62-1AC4-138A-4E667437D000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7162800" y="4854879"/>
              <a:ext cx="304800" cy="555321"/>
            </a:xfrm>
            <a:prstGeom prst="line">
              <a:avLst/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1515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57095C-59B3-24E7-9858-67ED0285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11" y="1413894"/>
            <a:ext cx="10727489" cy="2015106"/>
          </a:xfrm>
        </p:spPr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8EBA2-3606-32F3-728E-4690BABFB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DEDB6-F514-A922-802E-B597040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Software Carpentry @ Dartmouth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23A95-3840-017D-E4FB-FD7E160F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632629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A5A7B3-A4C7-122F-D2D0-261F9AF2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0B371-BC9E-2A6D-28EA-F417FB2E7F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E8D05-08D2-6308-401F-0B12579660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C85F9-BFCD-BB34-21E3-CD022D46CC78}"/>
              </a:ext>
            </a:extLst>
          </p:cNvPr>
          <p:cNvSpPr txBox="1"/>
          <p:nvPr/>
        </p:nvSpPr>
        <p:spPr>
          <a:xfrm>
            <a:off x="386812" y="2209800"/>
            <a:ext cx="381000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my_sum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60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temp1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temp2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if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temp2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    temp1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temp2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temp2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CB5E2-34BC-FB39-B329-0F992F0449E0}"/>
              </a:ext>
            </a:extLst>
          </p:cNvPr>
          <p:cNvSpPr txBox="1"/>
          <p:nvPr/>
        </p:nvSpPr>
        <p:spPr>
          <a:xfrm>
            <a:off x="4572000" y="2209800"/>
            <a:ext cx="6935244" cy="4278094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sum_even_nums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"""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61963" indent="-461963"/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This function calculates the sum of even numbers between 0 and a given integer (inclusive).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974725" indent="-455613"/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n (int): an integer value for the upper limit of the range to sum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Returns: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int: the sum of even numbers between 0 and n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"""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total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if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%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    total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total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5DC69-2600-41F8-F027-450F2896A4B7}"/>
              </a:ext>
            </a:extLst>
          </p:cNvPr>
          <p:cNvSpPr txBox="1"/>
          <p:nvPr/>
        </p:nvSpPr>
        <p:spPr>
          <a:xfrm>
            <a:off x="320677" y="6212919"/>
            <a:ext cx="3449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National 2" panose="020B0504030502020203" pitchFamily="34" charset="77"/>
              </a:rPr>
              <a:t>Examples generated using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tional 2" panose="020B0504030502020203" pitchFamily="34" charset="77"/>
              </a:rPr>
              <a:t>ChatGPT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National 2" panose="020B0504030502020203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C6032D-6B18-27FF-39B6-30CAD7B91CC0}"/>
              </a:ext>
            </a:extLst>
          </p:cNvPr>
          <p:cNvSpPr txBox="1"/>
          <p:nvPr/>
        </p:nvSpPr>
        <p:spPr>
          <a:xfrm>
            <a:off x="386812" y="4639803"/>
            <a:ext cx="3810000" cy="75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" panose="020B0504030502020203" pitchFamily="34" charset="77"/>
              </a:rPr>
              <a:t>Which one would you rather work with?</a:t>
            </a:r>
          </a:p>
        </p:txBody>
      </p:sp>
    </p:spTree>
    <p:extLst>
      <p:ext uri="{BB962C8B-B14F-4D97-AF65-F5344CB8AC3E}">
        <p14:creationId xmlns:p14="http://schemas.microsoft.com/office/powerpoint/2010/main" val="18956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57095C-59B3-24E7-9858-67ED0285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11" y="1413894"/>
            <a:ext cx="10727489" cy="2015106"/>
          </a:xfrm>
        </p:spPr>
        <p:txBody>
          <a:bodyPr/>
          <a:lstStyle/>
          <a:p>
            <a:r>
              <a:rPr lang="en-US" dirty="0"/>
              <a:t>Programming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8EBA2-3606-32F3-728E-4690BABFB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DEDB6-F514-A922-802E-B597040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Software Carpentry @ Dartmouth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23A95-3840-017D-E4FB-FD7E160F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41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EE1D70-1E6B-6D46-DB9F-B61C65E1BA1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How can I use built-in functions and libraries in Python?</a:t>
            </a:r>
          </a:p>
          <a:p>
            <a:r>
              <a:rPr lang="en-US" dirty="0"/>
              <a:t>How can I load and manipulate tabular data?</a:t>
            </a:r>
          </a:p>
          <a:p>
            <a:r>
              <a:rPr lang="en-US" dirty="0"/>
              <a:t>How can I plot data visualizations?</a:t>
            </a:r>
          </a:p>
          <a:p>
            <a:r>
              <a:rPr lang="en-US" dirty="0"/>
              <a:t>How can I process data from several files in a loop?</a:t>
            </a:r>
          </a:p>
          <a:p>
            <a:r>
              <a:rPr lang="en-US" dirty="0"/>
              <a:t>What are some good practices around programming style?</a:t>
            </a:r>
          </a:p>
          <a:p>
            <a:r>
              <a:rPr lang="en-US" dirty="0"/>
              <a:t>Contact us: </a:t>
            </a:r>
          </a:p>
          <a:p>
            <a:pPr lvl="1"/>
            <a:r>
              <a:rPr lang="en-US" dirty="0"/>
              <a:t>Research Computing: </a:t>
            </a:r>
            <a:r>
              <a:rPr lang="en-US" dirty="0">
                <a:hlinkClick r:id="rId2"/>
              </a:rPr>
              <a:t>rc.dartmouth.edu</a:t>
            </a:r>
            <a:endParaRPr lang="en-US" dirty="0"/>
          </a:p>
          <a:p>
            <a:pPr lvl="1"/>
            <a:r>
              <a:rPr lang="en-US" dirty="0"/>
              <a:t>Research Data Services: </a:t>
            </a:r>
            <a:r>
              <a:rPr lang="en-US" dirty="0">
                <a:hlinkClick r:id="rId3"/>
              </a:rPr>
              <a:t>www.dartgo.org/rds</a:t>
            </a:r>
            <a:endParaRPr lang="en-US" dirty="0"/>
          </a:p>
          <a:p>
            <a:r>
              <a:rPr lang="en-US" dirty="0"/>
              <a:t>Post-workshop survey: </a:t>
            </a:r>
            <a:r>
              <a:rPr lang="en-US" dirty="0">
                <a:hlinkClick r:id="rId4"/>
              </a:rPr>
              <a:t>www.dartgo.org/post-carpentry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C3058D5-F5F7-80BC-BC99-BCC8D282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CE643-3C65-B43C-7072-0ECFCC288F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7333A-C2AC-339F-C870-20FBB49356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596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Software Carpentry @ Dartmouth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461963" lvl="0" indent="-457200">
              <a:buFont typeface=".Apple Color Emoji UI"/>
              <a:buChar char="🐍"/>
            </a:pPr>
            <a:r>
              <a:rPr lang="en-US" dirty="0"/>
              <a:t>Built-in Functions and Help</a:t>
            </a:r>
          </a:p>
          <a:p>
            <a:pPr marL="461963" lvl="0" indent="-457200">
              <a:buFont typeface=".Apple Color Emoji UI"/>
              <a:buChar char="📚"/>
            </a:pPr>
            <a:r>
              <a:rPr lang="en-US" dirty="0"/>
              <a:t>Libraries                  </a:t>
            </a:r>
          </a:p>
          <a:p>
            <a:pPr marL="461963" lvl="0" indent="-457200">
              <a:buFont typeface="Apple Symbols" panose="02000000000000000000" pitchFamily="2" charset="-79"/>
              <a:buChar char="⌗"/>
            </a:pPr>
            <a:r>
              <a:rPr lang="en-US" dirty="0"/>
              <a:t>Reading Tabular Data       </a:t>
            </a:r>
          </a:p>
          <a:p>
            <a:pPr marL="461963" lvl="0" indent="-457200">
              <a:buFont typeface=".Apple Color Emoji UI"/>
              <a:buChar char="🐼"/>
            </a:pPr>
            <a:r>
              <a:rPr lang="en-US" dirty="0"/>
              <a:t>Pandas </a:t>
            </a:r>
            <a:r>
              <a:rPr lang="en-US" dirty="0" err="1"/>
              <a:t>DataFrames</a:t>
            </a:r>
            <a:r>
              <a:rPr lang="en-US" dirty="0"/>
              <a:t>                             </a:t>
            </a:r>
          </a:p>
          <a:p>
            <a:pPr marL="461963" lvl="0" indent="-457200">
              <a:buFont typeface=".Apple Color Emoji UI"/>
              <a:buChar char="📈"/>
            </a:pPr>
            <a:r>
              <a:rPr lang="en-US" dirty="0"/>
              <a:t>Plotting                   </a:t>
            </a:r>
          </a:p>
          <a:p>
            <a:pPr marL="461963" lvl="0" indent="-457200">
              <a:buFont typeface=".Apple Color Emoji UI"/>
              <a:buChar char="🔁"/>
            </a:pPr>
            <a:r>
              <a:rPr lang="en-US" dirty="0"/>
              <a:t>Looping                    </a:t>
            </a:r>
          </a:p>
          <a:p>
            <a:pPr marL="461963" lvl="0" indent="-457200">
              <a:buFont typeface=".Apple Color Emoji UI"/>
              <a:buChar char="🌈"/>
            </a:pPr>
            <a:r>
              <a:rPr lang="en-US" dirty="0"/>
              <a:t>Programming Style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3F6BCC-425A-3248-1951-5E2500C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and 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56E8C-3CDA-512F-9974-FB81DB3913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BAC6B-A036-3E82-17CE-DEAC3FAFCF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5F14A-9446-CB62-3405-77230887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513" y="2204663"/>
            <a:ext cx="3336607" cy="112316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F53F5C-72AA-2353-C0B8-C9E1F7939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08929"/>
              </p:ext>
            </p:extLst>
          </p:nvPr>
        </p:nvGraphicFramePr>
        <p:xfrm>
          <a:off x="355260" y="2209800"/>
          <a:ext cx="8483940" cy="4291477"/>
        </p:xfrm>
        <a:graphic>
          <a:graphicData uri="http://schemas.openxmlformats.org/drawingml/2006/table">
            <a:tbl>
              <a:tblPr/>
              <a:tblGrid>
                <a:gridCol w="1735283">
                  <a:extLst>
                    <a:ext uri="{9D8B030D-6E8A-4147-A177-3AD203B41FA5}">
                      <a16:colId xmlns:a16="http://schemas.microsoft.com/office/drawing/2014/main" val="103020920"/>
                    </a:ext>
                  </a:extLst>
                </a:gridCol>
                <a:gridCol w="1256296">
                  <a:extLst>
                    <a:ext uri="{9D8B030D-6E8A-4147-A177-3AD203B41FA5}">
                      <a16:colId xmlns:a16="http://schemas.microsoft.com/office/drawing/2014/main" val="251774460"/>
                    </a:ext>
                  </a:extLst>
                </a:gridCol>
                <a:gridCol w="1250391">
                  <a:extLst>
                    <a:ext uri="{9D8B030D-6E8A-4147-A177-3AD203B41FA5}">
                      <a16:colId xmlns:a16="http://schemas.microsoft.com/office/drawing/2014/main" val="3146030898"/>
                    </a:ext>
                  </a:extLst>
                </a:gridCol>
                <a:gridCol w="1413990">
                  <a:extLst>
                    <a:ext uri="{9D8B030D-6E8A-4147-A177-3AD203B41FA5}">
                      <a16:colId xmlns:a16="http://schemas.microsoft.com/office/drawing/2014/main" val="3195453641"/>
                    </a:ext>
                  </a:extLst>
                </a:gridCol>
                <a:gridCol w="1713356">
                  <a:extLst>
                    <a:ext uri="{9D8B030D-6E8A-4147-A177-3AD203B41FA5}">
                      <a16:colId xmlns:a16="http://schemas.microsoft.com/office/drawing/2014/main" val="1643334032"/>
                    </a:ext>
                  </a:extLst>
                </a:gridCol>
                <a:gridCol w="1114624">
                  <a:extLst>
                    <a:ext uri="{9D8B030D-6E8A-4147-A177-3AD203B41FA5}">
                      <a16:colId xmlns:a16="http://schemas.microsoft.com/office/drawing/2014/main" val="3288958809"/>
                    </a:ext>
                  </a:extLst>
                </a:gridCol>
              </a:tblGrid>
              <a:tr h="210257">
                <a:tc gridSpan="4"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Built-in Functions</a:t>
                      </a:r>
                    </a:p>
                  </a:txBody>
                  <a:tcPr marL="51654" marR="51654" marT="25827" marB="2582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1654" marR="51654" marT="25827" marB="2582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1654" marR="51654" marT="25827" marB="2582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95293"/>
                  </a:ext>
                </a:extLst>
              </a:tr>
              <a:tr h="4056943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A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" tooltip="abs"/>
                        </a:rPr>
                        <a:t>abs()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" tooltip="aiter"/>
                        </a:rPr>
                        <a:t>aiter()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" tooltip="all"/>
                        </a:rPr>
                        <a:t>all()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" tooltip="any"/>
                        </a:rPr>
                        <a:t>any()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7" tooltip="anext"/>
                        </a:rPr>
                        <a:t>anext()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8" tooltip="ascii"/>
                        </a:rPr>
                        <a:t>ascii()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B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9" tooltip="bin"/>
                        </a:rPr>
                        <a:t>bin()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10" tooltip="bool"/>
                        </a:rPr>
                        <a:t>bool()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11" tooltip="breakpoint"/>
                        </a:rPr>
                        <a:t>breakpoint()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12"/>
                        </a:rPr>
                        <a:t>bytearray()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13"/>
                        </a:rPr>
                        <a:t>bytes()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C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14" tooltip="callable"/>
                        </a:rPr>
                        <a:t>callable()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15" tooltip="chr"/>
                        </a:rPr>
                        <a:t>chr()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16" tooltip="classmethod"/>
                        </a:rPr>
                        <a:t>classmethod()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17" tooltip="compile"/>
                        </a:rPr>
                        <a:t>compile()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18" tooltip="complex"/>
                        </a:rPr>
                        <a:t>complex()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1654" marR="51654" marT="25827" marB="258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D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19" tooltip="delattr"/>
                        </a:rPr>
                        <a:t>delattr()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20"/>
                        </a:rPr>
                        <a:t>dict()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21" tooltip="dir"/>
                        </a:rPr>
                        <a:t>dir()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22" tooltip="divmod"/>
                        </a:rPr>
                        <a:t>divmod()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E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23" tooltip="enumerate"/>
                        </a:rPr>
                        <a:t>enumerate()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24" tooltip="eval"/>
                        </a:rPr>
                        <a:t>eval()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25" tooltip="exec"/>
                        </a:rPr>
                        <a:t>exec()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F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26" tooltip="filter"/>
                        </a:rPr>
                        <a:t>filter()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27" tooltip="float"/>
                        </a:rPr>
                        <a:t>float()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28" tooltip="format"/>
                        </a:rPr>
                        <a:t>format()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29"/>
                        </a:rPr>
                        <a:t>frozenset()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G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0" tooltip="getattr"/>
                        </a:rPr>
                        <a:t>getattr()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1" tooltip="globals"/>
                        </a:rPr>
                        <a:t>globals()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1654" marR="51654" marT="25827" marB="258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H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2" tooltip="hasattr"/>
                        </a:rPr>
                        <a:t>hasattr()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3" tooltip="hash"/>
                        </a:rPr>
                        <a:t>hash()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4" tooltip="help"/>
                        </a:rPr>
                        <a:t>help()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5" tooltip="hex"/>
                        </a:rPr>
                        <a:t>hex()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I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6" tooltip="id"/>
                        </a:rPr>
                        <a:t>id()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7" tooltip="input"/>
                        </a:rPr>
                        <a:t>input()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8" tooltip="int"/>
                        </a:rPr>
                        <a:t>int()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9" tooltip="isinstance"/>
                        </a:rPr>
                        <a:t>isinstance()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0" tooltip="issubclass"/>
                        </a:rPr>
                        <a:t>issubclass()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1" tooltip="iter"/>
                        </a:rPr>
                        <a:t>iter()</a:t>
                      </a:r>
                      <a:endParaRPr lang="en-US" sz="1200" b="0" i="0" u="none" strike="noStrike" dirty="0">
                        <a:solidFill>
                          <a:srgbClr val="0072AA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L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2" tooltip="len"/>
                        </a:rPr>
                        <a:t>len()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3"/>
                        </a:rPr>
                        <a:t>list()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4" tooltip="locals"/>
                        </a:rPr>
                        <a:t>locals()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1654" marR="51654" marT="25827" marB="258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M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5" tooltip="map"/>
                        </a:rPr>
                        <a:t>map()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6" tooltip="max"/>
                        </a:rPr>
                        <a:t>max()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7"/>
                        </a:rPr>
                        <a:t>memoryview()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8" tooltip="min"/>
                        </a:rPr>
                        <a:t>min()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N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9" tooltip="next"/>
                        </a:rPr>
                        <a:t>next()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O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0" tooltip="object"/>
                        </a:rPr>
                        <a:t>object()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1" tooltip="oct"/>
                        </a:rPr>
                        <a:t>oct()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2" tooltip="open"/>
                        </a:rPr>
                        <a:t>open()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3" tooltip="ord"/>
                        </a:rPr>
                        <a:t>ord()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P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4" tooltip="pow"/>
                        </a:rPr>
                        <a:t>pow()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5" tooltip="print"/>
                        </a:rPr>
                        <a:t>print()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6" tooltip="property"/>
                        </a:rPr>
                        <a:t>property()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1654" marR="51654" marT="25827" marB="258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R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7"/>
                        </a:rPr>
                        <a:t>range()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8" tooltip="repr"/>
                        </a:rPr>
                        <a:t>repr()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9" tooltip="reversed"/>
                        </a:rPr>
                        <a:t>reversed()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0" tooltip="round"/>
                        </a:rPr>
                        <a:t>round()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S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1"/>
                        </a:rPr>
                        <a:t>set()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2" tooltip="setattr"/>
                        </a:rPr>
                        <a:t>setattr()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3" tooltip="slice"/>
                        </a:rPr>
                        <a:t>slice()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4" tooltip="sorted"/>
                        </a:rPr>
                        <a:t>sorted()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5" tooltip="staticmethod"/>
                        </a:rPr>
                        <a:t>staticmethod()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6"/>
                        </a:rPr>
                        <a:t>str()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7" tooltip="sum"/>
                        </a:rPr>
                        <a:t>sum()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8" tooltip="super"/>
                        </a:rPr>
                        <a:t>super()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T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9"/>
                        </a:rPr>
                        <a:t>tuple()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70" tooltip="type"/>
                        </a:rPr>
                        <a:t>type()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1654" marR="51654" marT="25827" marB="258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V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71" tooltip="vars"/>
                        </a:rPr>
                        <a:t>vars()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Z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72" tooltip="zip"/>
                        </a:rPr>
                        <a:t>zip()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_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73" tooltip="__import__"/>
                        </a:rPr>
                        <a:t>__import__()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1654" marR="51654" marT="25827" marB="258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997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9280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57095C-59B3-24E7-9858-67ED0285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11" y="1413894"/>
            <a:ext cx="10727489" cy="2015106"/>
          </a:xfrm>
        </p:spPr>
        <p:txBody>
          <a:bodyPr/>
          <a:lstStyle/>
          <a:p>
            <a:r>
              <a:rPr lang="en-US" dirty="0"/>
              <a:t>Built-in Functions and Help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8EBA2-3606-32F3-728E-4690BABFB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DEDB6-F514-A922-802E-B597040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Software Carpentry @ Dartmouth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23A95-3840-017D-E4FB-FD7E160F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94560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EB9F8-32AE-B188-5EA8-90488DC3691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10000"/>
          </a:bodyPr>
          <a:lstStyle/>
          <a:p>
            <a:pPr marL="460375" indent="-450850">
              <a:buFont typeface=".Apple Color Emoji UI"/>
              <a:buChar char="💪"/>
            </a:pPr>
            <a:r>
              <a:rPr lang="en-US" dirty="0"/>
              <a:t>Most of the power of a programming language is in its libraries</a:t>
            </a:r>
          </a:p>
          <a:p>
            <a:pPr marL="457200" indent="-457200">
              <a:buFont typeface=".Apple Color Emoji UI"/>
              <a:buChar char="📚"/>
            </a:pPr>
            <a:r>
              <a:rPr lang="en-US" dirty="0"/>
              <a:t>A </a:t>
            </a:r>
            <a:r>
              <a:rPr lang="en-US" dirty="0">
                <a:latin typeface="National 2 Medium" panose="020B0504030502020203" pitchFamily="34" charset="77"/>
              </a:rPr>
              <a:t>library</a:t>
            </a:r>
            <a:r>
              <a:rPr lang="en-US" dirty="0"/>
              <a:t> is a collection of files (called </a:t>
            </a:r>
            <a:r>
              <a:rPr lang="en-US" dirty="0">
                <a:latin typeface="National 2 Medium" panose="020B0504030502020203" pitchFamily="34" charset="77"/>
              </a:rPr>
              <a:t>modules</a:t>
            </a:r>
            <a:r>
              <a:rPr lang="en-US" dirty="0"/>
              <a:t>) that contains functions for use by other programs</a:t>
            </a:r>
          </a:p>
          <a:p>
            <a:pPr marL="466725" indent="-457200">
              <a:buFont typeface="Apple Symbols" panose="02000000000000000000" pitchFamily="2" charset="-79"/>
              <a:buChar char="ℇ"/>
            </a:pPr>
            <a:r>
              <a:rPr lang="en-US" dirty="0"/>
              <a:t>May also contain data values (e.g., numerical constants) and other things</a:t>
            </a:r>
          </a:p>
          <a:p>
            <a:pPr marL="460375" indent="-450850">
              <a:buFont typeface=".Apple Color Emoji UI"/>
              <a:buChar char="🍱"/>
            </a:pPr>
            <a:r>
              <a:rPr lang="en-US" dirty="0"/>
              <a:t>Library’s contents are supposed to be related</a:t>
            </a:r>
          </a:p>
          <a:p>
            <a:pPr marL="460375" indent="-460375">
              <a:buFont typeface=".Apple Color Emoji UI"/>
              <a:buChar char="🐍"/>
            </a:pPr>
            <a:r>
              <a:rPr lang="en-US" dirty="0"/>
              <a:t>The </a:t>
            </a:r>
            <a:r>
              <a:rPr lang="en-US" dirty="0">
                <a:hlinkClick r:id="rId2"/>
              </a:rPr>
              <a:t>Python standard library </a:t>
            </a:r>
            <a:r>
              <a:rPr lang="en-US" dirty="0"/>
              <a:t>is an extensive suite of modules that comes with Python itself (“batteries included”)</a:t>
            </a:r>
          </a:p>
          <a:p>
            <a:pPr marL="460375" indent="-450850">
              <a:buFont typeface=".Apple Color Emoji UI"/>
              <a:buChar char="🌎"/>
            </a:pPr>
            <a:r>
              <a:rPr lang="en-US" dirty="0"/>
              <a:t>Many additional libraries are available from </a:t>
            </a:r>
            <a:r>
              <a:rPr lang="en-US" dirty="0">
                <a:hlinkClick r:id="rId3"/>
              </a:rPr>
              <a:t>PyPI</a:t>
            </a:r>
            <a:r>
              <a:rPr lang="en-US" dirty="0"/>
              <a:t> (the Python Package Index)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2F23A4-5AB5-E792-B9E7-463471E1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1767E-C40F-B407-6445-E1D22E604A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5593E-F14F-1507-DD28-B6A45A537E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2061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57095C-59B3-24E7-9858-67ED0285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11" y="1413894"/>
            <a:ext cx="10727489" cy="2015106"/>
          </a:xfrm>
        </p:spPr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8EBA2-3606-32F3-728E-4690BABFB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DEDB6-F514-A922-802E-B597040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Software Carpentry @ Dartmouth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23A95-3840-017D-E4FB-FD7E160F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89734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516</TotalTime>
  <Words>1867</Words>
  <Application>Microsoft Macintosh PowerPoint</Application>
  <PresentationFormat>Widescreen</PresentationFormat>
  <Paragraphs>775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.Apple Color Emoji UI</vt:lpstr>
      <vt:lpstr>Apple Symbols</vt:lpstr>
      <vt:lpstr>Arial</vt:lpstr>
      <vt:lpstr>Calibri</vt:lpstr>
      <vt:lpstr>Menlo</vt:lpstr>
      <vt:lpstr>National 2</vt:lpstr>
      <vt:lpstr>National 2 Medium</vt:lpstr>
      <vt:lpstr>Dartmouth</vt:lpstr>
      <vt:lpstr>PowerPoint Presentation</vt:lpstr>
      <vt:lpstr>Plotting and Programming in Python Software Carpentry @ Dartmouth</vt:lpstr>
      <vt:lpstr>About Research Data Services</vt:lpstr>
      <vt:lpstr>Work with us</vt:lpstr>
      <vt:lpstr>Agenda</vt:lpstr>
      <vt:lpstr>Built-in Functions and Help</vt:lpstr>
      <vt:lpstr>Built-in Functions and Help</vt:lpstr>
      <vt:lpstr>Libraries</vt:lpstr>
      <vt:lpstr>Libraries</vt:lpstr>
      <vt:lpstr>Reading Tabular Data</vt:lpstr>
      <vt:lpstr>Reading Tabular Data</vt:lpstr>
      <vt:lpstr>Pandas DataFrames</vt:lpstr>
      <vt:lpstr>Pandas DataFrames</vt:lpstr>
      <vt:lpstr>Pandas DataFrames</vt:lpstr>
      <vt:lpstr>Pandas DataFrames: split-apply-combine</vt:lpstr>
      <vt:lpstr>Pandas DataFrames: split-apply-combine</vt:lpstr>
      <vt:lpstr>Pandas DataFrames</vt:lpstr>
      <vt:lpstr>Plotting</vt:lpstr>
      <vt:lpstr>Plotting</vt:lpstr>
      <vt:lpstr>Looping over multiple datasets</vt:lpstr>
      <vt:lpstr>Looping</vt:lpstr>
      <vt:lpstr>Programming style</vt:lpstr>
      <vt:lpstr>Programming Style</vt:lpstr>
      <vt:lpstr>Wrap-up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99</cp:revision>
  <cp:lastPrinted>2018-02-22T17:02:12Z</cp:lastPrinted>
  <dcterms:created xsi:type="dcterms:W3CDTF">2023-03-08T14:11:10Z</dcterms:created>
  <dcterms:modified xsi:type="dcterms:W3CDTF">2023-03-13T16:11:43Z</dcterms:modified>
  <cp:category/>
</cp:coreProperties>
</file>