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78" r:id="rId5"/>
    <p:sldId id="260" r:id="rId6"/>
    <p:sldId id="261" r:id="rId7"/>
    <p:sldId id="262" r:id="rId8"/>
    <p:sldId id="269" r:id="rId9"/>
    <p:sldId id="263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 varScale="1">
        <p:scale>
          <a:sx n="88" d="100"/>
          <a:sy n="8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5024B-85FC-481D-B41F-DDF77E6E099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73BC6-604F-4504-A580-B6C1961D473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/>
            <a:t>Vectors and (simple) lists typically only have 1D -&gt; length!</a:t>
          </a:r>
        </a:p>
      </dgm:t>
    </dgm:pt>
    <dgm:pt modelId="{160F4826-7527-4F73-9FAD-EB4D9BFFC834}" type="parTrans" cxnId="{BC7668D8-AD3F-4742-92FC-92A7917C4082}">
      <dgm:prSet/>
      <dgm:spPr/>
      <dgm:t>
        <a:bodyPr/>
        <a:lstStyle/>
        <a:p>
          <a:endParaRPr lang="en-US" sz="2400"/>
        </a:p>
      </dgm:t>
    </dgm:pt>
    <dgm:pt modelId="{6FD1114D-8DAC-4F5B-A08F-7E18BD24C1AE}" type="sibTrans" cxnId="{BC7668D8-AD3F-4742-92FC-92A7917C4082}">
      <dgm:prSet/>
      <dgm:spPr/>
      <dgm:t>
        <a:bodyPr/>
        <a:lstStyle/>
        <a:p>
          <a:endParaRPr lang="en-US" sz="2400"/>
        </a:p>
      </dgm:t>
    </dgm:pt>
    <dgm:pt modelId="{29F23149-6E2C-4849-A8EE-80A966EAE5E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/>
            <a:t>Matrices and Data frames have 2D -&gt; rows and columns</a:t>
          </a:r>
        </a:p>
      </dgm:t>
    </dgm:pt>
    <dgm:pt modelId="{3557CFDE-4A02-4E68-AC99-BD99F23D5933}" type="parTrans" cxnId="{58D1D720-033B-48A0-B878-6BBA84AD7457}">
      <dgm:prSet/>
      <dgm:spPr/>
      <dgm:t>
        <a:bodyPr/>
        <a:lstStyle/>
        <a:p>
          <a:endParaRPr lang="en-US" sz="2400"/>
        </a:p>
      </dgm:t>
    </dgm:pt>
    <dgm:pt modelId="{3D958CD4-4AB6-49B6-A44A-47A45496C220}" type="sibTrans" cxnId="{58D1D720-033B-48A0-B878-6BBA84AD7457}">
      <dgm:prSet/>
      <dgm:spPr/>
      <dgm:t>
        <a:bodyPr/>
        <a:lstStyle/>
        <a:p>
          <a:endParaRPr lang="en-US" sz="2400"/>
        </a:p>
      </dgm:t>
    </dgm:pt>
    <dgm:pt modelId="{30826F7B-2AC9-4BD2-B90B-8DF30463DDF4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32AC80BA-FDF7-46A1-85AB-2E344C8B6AE9}" type="parTrans" cxnId="{028EE7F9-4F15-4836-8AE7-BCF24907A4D7}">
      <dgm:prSet/>
      <dgm:spPr/>
      <dgm:t>
        <a:bodyPr/>
        <a:lstStyle/>
        <a:p>
          <a:endParaRPr lang="en-US" sz="2400"/>
        </a:p>
      </dgm:t>
    </dgm:pt>
    <dgm:pt modelId="{EC9B8EFD-7D79-4495-82E6-98D576E782E6}" type="sibTrans" cxnId="{028EE7F9-4F15-4836-8AE7-BCF24907A4D7}">
      <dgm:prSet/>
      <dgm:spPr/>
      <dgm:t>
        <a:bodyPr/>
        <a:lstStyle/>
        <a:p>
          <a:endParaRPr lang="en-US" sz="2400"/>
        </a:p>
      </dgm:t>
    </dgm:pt>
    <dgm:pt modelId="{73376E08-BC00-4D5F-880D-848EBB7A6DD9}" type="pres">
      <dgm:prSet presAssocID="{25B5024B-85FC-481D-B41F-DDF77E6E0996}" presName="root" presStyleCnt="0">
        <dgm:presLayoutVars>
          <dgm:dir/>
          <dgm:resizeHandles val="exact"/>
        </dgm:presLayoutVars>
      </dgm:prSet>
      <dgm:spPr/>
    </dgm:pt>
    <dgm:pt modelId="{CA93ABBE-29D7-4241-B621-07CADF1098F7}" type="pres">
      <dgm:prSet presAssocID="{D6E73BC6-604F-4504-A580-B6C1961D473E}" presName="compNode" presStyleCnt="0"/>
      <dgm:spPr/>
    </dgm:pt>
    <dgm:pt modelId="{36C0A329-686E-4D04-9621-E15A3185F6D5}" type="pres">
      <dgm:prSet presAssocID="{D6E73BC6-604F-4504-A580-B6C1961D47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F905D46-9F9D-4077-896D-1A5ACFBD7BA0}" type="pres">
      <dgm:prSet presAssocID="{D6E73BC6-604F-4504-A580-B6C1961D473E}" presName="iconSpace" presStyleCnt="0"/>
      <dgm:spPr/>
    </dgm:pt>
    <dgm:pt modelId="{9C24B99E-9A0F-4828-AA76-96AFE3E97853}" type="pres">
      <dgm:prSet presAssocID="{D6E73BC6-604F-4504-A580-B6C1961D473E}" presName="parTx" presStyleLbl="revTx" presStyleIdx="0" presStyleCnt="4">
        <dgm:presLayoutVars>
          <dgm:chMax val="0"/>
          <dgm:chPref val="0"/>
        </dgm:presLayoutVars>
      </dgm:prSet>
      <dgm:spPr/>
    </dgm:pt>
    <dgm:pt modelId="{A7B55937-B516-4D8F-A0B9-C1F229E36203}" type="pres">
      <dgm:prSet presAssocID="{D6E73BC6-604F-4504-A580-B6C1961D473E}" presName="txSpace" presStyleCnt="0"/>
      <dgm:spPr/>
    </dgm:pt>
    <dgm:pt modelId="{0B05D4F4-5FFE-415B-A6CC-699C19929FF4}" type="pres">
      <dgm:prSet presAssocID="{D6E73BC6-604F-4504-A580-B6C1961D473E}" presName="desTx" presStyleLbl="revTx" presStyleIdx="1" presStyleCnt="4">
        <dgm:presLayoutVars/>
      </dgm:prSet>
      <dgm:spPr/>
    </dgm:pt>
    <dgm:pt modelId="{D587EC07-54F0-4900-A573-8685754D6368}" type="pres">
      <dgm:prSet presAssocID="{6FD1114D-8DAC-4F5B-A08F-7E18BD24C1AE}" presName="sibTrans" presStyleCnt="0"/>
      <dgm:spPr/>
    </dgm:pt>
    <dgm:pt modelId="{9F1B7BEE-E93F-4577-9D8B-BA31374A2830}" type="pres">
      <dgm:prSet presAssocID="{29F23149-6E2C-4849-A8EE-80A966EAE5E1}" presName="compNode" presStyleCnt="0"/>
      <dgm:spPr/>
    </dgm:pt>
    <dgm:pt modelId="{0FD7C4C6-58BC-4C0B-90E8-5FBF75BE7C91}" type="pres">
      <dgm:prSet presAssocID="{29F23149-6E2C-4849-A8EE-80A966EAE5E1}" presName="iconRect" presStyleLbl="node1" presStyleIdx="1" presStyleCnt="2" custLinFactX="7618" custLinFactNeighborX="100000" custLinFactNeighborY="-34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41583D4-3300-403C-805F-AD91A47AD6D8}" type="pres">
      <dgm:prSet presAssocID="{29F23149-6E2C-4849-A8EE-80A966EAE5E1}" presName="iconSpace" presStyleCnt="0"/>
      <dgm:spPr/>
    </dgm:pt>
    <dgm:pt modelId="{EE3D3D07-4AC3-4903-8BDF-5BDEBFA5F3A6}" type="pres">
      <dgm:prSet presAssocID="{29F23149-6E2C-4849-A8EE-80A966EAE5E1}" presName="parTx" presStyleLbl="revTx" presStyleIdx="2" presStyleCnt="4" custScaleX="147515">
        <dgm:presLayoutVars>
          <dgm:chMax val="0"/>
          <dgm:chPref val="0"/>
        </dgm:presLayoutVars>
      </dgm:prSet>
      <dgm:spPr/>
    </dgm:pt>
    <dgm:pt modelId="{E9AEE5BC-D30A-4CDE-A106-7AF414FDC727}" type="pres">
      <dgm:prSet presAssocID="{29F23149-6E2C-4849-A8EE-80A966EAE5E1}" presName="txSpace" presStyleCnt="0"/>
      <dgm:spPr/>
    </dgm:pt>
    <dgm:pt modelId="{E10A37A7-EB70-4216-9110-F6534F0AD0CD}" type="pres">
      <dgm:prSet presAssocID="{29F23149-6E2C-4849-A8EE-80A966EAE5E1}" presName="desTx" presStyleLbl="revTx" presStyleIdx="3" presStyleCnt="4" custScaleX="148045">
        <dgm:presLayoutVars/>
      </dgm:prSet>
      <dgm:spPr/>
    </dgm:pt>
  </dgm:ptLst>
  <dgm:cxnLst>
    <dgm:cxn modelId="{A126FE1D-F4A2-410A-B6CA-A2271761E9AA}" type="presOf" srcId="{30826F7B-2AC9-4BD2-B90B-8DF30463DDF4}" destId="{E10A37A7-EB70-4216-9110-F6534F0AD0CD}" srcOrd="0" destOrd="0" presId="urn:microsoft.com/office/officeart/2018/2/layout/IconLabelDescriptionList"/>
    <dgm:cxn modelId="{58D1D720-033B-48A0-B878-6BBA84AD7457}" srcId="{25B5024B-85FC-481D-B41F-DDF77E6E0996}" destId="{29F23149-6E2C-4849-A8EE-80A966EAE5E1}" srcOrd="1" destOrd="0" parTransId="{3557CFDE-4A02-4E68-AC99-BD99F23D5933}" sibTransId="{3D958CD4-4AB6-49B6-A44A-47A45496C220}"/>
    <dgm:cxn modelId="{117EDA44-3F8E-4B5F-9EA5-F3DBD4FD54B4}" type="presOf" srcId="{29F23149-6E2C-4849-A8EE-80A966EAE5E1}" destId="{EE3D3D07-4AC3-4903-8BDF-5BDEBFA5F3A6}" srcOrd="0" destOrd="0" presId="urn:microsoft.com/office/officeart/2018/2/layout/IconLabelDescriptionList"/>
    <dgm:cxn modelId="{B56C1558-D8CF-46D9-974B-7A11BB4C8DFD}" type="presOf" srcId="{D6E73BC6-604F-4504-A580-B6C1961D473E}" destId="{9C24B99E-9A0F-4828-AA76-96AFE3E97853}" srcOrd="0" destOrd="0" presId="urn:microsoft.com/office/officeart/2018/2/layout/IconLabelDescriptionList"/>
    <dgm:cxn modelId="{3A65BB66-FDA7-4E9F-9202-0A33E3422655}" type="presOf" srcId="{25B5024B-85FC-481D-B41F-DDF77E6E0996}" destId="{73376E08-BC00-4D5F-880D-848EBB7A6DD9}" srcOrd="0" destOrd="0" presId="urn:microsoft.com/office/officeart/2018/2/layout/IconLabelDescriptionList"/>
    <dgm:cxn modelId="{BC7668D8-AD3F-4742-92FC-92A7917C4082}" srcId="{25B5024B-85FC-481D-B41F-DDF77E6E0996}" destId="{D6E73BC6-604F-4504-A580-B6C1961D473E}" srcOrd="0" destOrd="0" parTransId="{160F4826-7527-4F73-9FAD-EB4D9BFFC834}" sibTransId="{6FD1114D-8DAC-4F5B-A08F-7E18BD24C1AE}"/>
    <dgm:cxn modelId="{028EE7F9-4F15-4836-8AE7-BCF24907A4D7}" srcId="{29F23149-6E2C-4849-A8EE-80A966EAE5E1}" destId="{30826F7B-2AC9-4BD2-B90B-8DF30463DDF4}" srcOrd="0" destOrd="0" parTransId="{32AC80BA-FDF7-46A1-85AB-2E344C8B6AE9}" sibTransId="{EC9B8EFD-7D79-4495-82E6-98D576E782E6}"/>
    <dgm:cxn modelId="{362DCA54-B8D9-411A-AE05-F0E3727C3406}" type="presParOf" srcId="{73376E08-BC00-4D5F-880D-848EBB7A6DD9}" destId="{CA93ABBE-29D7-4241-B621-07CADF1098F7}" srcOrd="0" destOrd="0" presId="urn:microsoft.com/office/officeart/2018/2/layout/IconLabelDescriptionList"/>
    <dgm:cxn modelId="{8A502E9D-26B8-49CB-9BF2-CD7599C79C94}" type="presParOf" srcId="{CA93ABBE-29D7-4241-B621-07CADF1098F7}" destId="{36C0A329-686E-4D04-9621-E15A3185F6D5}" srcOrd="0" destOrd="0" presId="urn:microsoft.com/office/officeart/2018/2/layout/IconLabelDescriptionList"/>
    <dgm:cxn modelId="{AD3EF1A5-4379-4D7B-B9BD-5353BD35A1E9}" type="presParOf" srcId="{CA93ABBE-29D7-4241-B621-07CADF1098F7}" destId="{0F905D46-9F9D-4077-896D-1A5ACFBD7BA0}" srcOrd="1" destOrd="0" presId="urn:microsoft.com/office/officeart/2018/2/layout/IconLabelDescriptionList"/>
    <dgm:cxn modelId="{9A267164-569B-4114-A1DC-6E56EB692C07}" type="presParOf" srcId="{CA93ABBE-29D7-4241-B621-07CADF1098F7}" destId="{9C24B99E-9A0F-4828-AA76-96AFE3E97853}" srcOrd="2" destOrd="0" presId="urn:microsoft.com/office/officeart/2018/2/layout/IconLabelDescriptionList"/>
    <dgm:cxn modelId="{9787BD9F-302F-4B33-BA36-74FBD903B655}" type="presParOf" srcId="{CA93ABBE-29D7-4241-B621-07CADF1098F7}" destId="{A7B55937-B516-4D8F-A0B9-C1F229E36203}" srcOrd="3" destOrd="0" presId="urn:microsoft.com/office/officeart/2018/2/layout/IconLabelDescriptionList"/>
    <dgm:cxn modelId="{45B3A03C-C02F-4D81-9BE3-A76497DF4077}" type="presParOf" srcId="{CA93ABBE-29D7-4241-B621-07CADF1098F7}" destId="{0B05D4F4-5FFE-415B-A6CC-699C19929FF4}" srcOrd="4" destOrd="0" presId="urn:microsoft.com/office/officeart/2018/2/layout/IconLabelDescriptionList"/>
    <dgm:cxn modelId="{C7BE1B3C-FAAA-419B-A0C0-3AF8148886E8}" type="presParOf" srcId="{73376E08-BC00-4D5F-880D-848EBB7A6DD9}" destId="{D587EC07-54F0-4900-A573-8685754D6368}" srcOrd="1" destOrd="0" presId="urn:microsoft.com/office/officeart/2018/2/layout/IconLabelDescriptionList"/>
    <dgm:cxn modelId="{93B4EAC5-DC5C-4919-906E-E5460A568EE5}" type="presParOf" srcId="{73376E08-BC00-4D5F-880D-848EBB7A6DD9}" destId="{9F1B7BEE-E93F-4577-9D8B-BA31374A2830}" srcOrd="2" destOrd="0" presId="urn:microsoft.com/office/officeart/2018/2/layout/IconLabelDescriptionList"/>
    <dgm:cxn modelId="{4CFD724E-4076-4815-8E62-E72872C7F87D}" type="presParOf" srcId="{9F1B7BEE-E93F-4577-9D8B-BA31374A2830}" destId="{0FD7C4C6-58BC-4C0B-90E8-5FBF75BE7C91}" srcOrd="0" destOrd="0" presId="urn:microsoft.com/office/officeart/2018/2/layout/IconLabelDescriptionList"/>
    <dgm:cxn modelId="{6122E37F-E206-40E6-A0CD-8236684FDD96}" type="presParOf" srcId="{9F1B7BEE-E93F-4577-9D8B-BA31374A2830}" destId="{B41583D4-3300-403C-805F-AD91A47AD6D8}" srcOrd="1" destOrd="0" presId="urn:microsoft.com/office/officeart/2018/2/layout/IconLabelDescriptionList"/>
    <dgm:cxn modelId="{51DE5329-DF2B-41ED-9751-E29B2CC60B2B}" type="presParOf" srcId="{9F1B7BEE-E93F-4577-9D8B-BA31374A2830}" destId="{EE3D3D07-4AC3-4903-8BDF-5BDEBFA5F3A6}" srcOrd="2" destOrd="0" presId="urn:microsoft.com/office/officeart/2018/2/layout/IconLabelDescriptionList"/>
    <dgm:cxn modelId="{88A3699D-7783-4273-8D35-235F2DE08E17}" type="presParOf" srcId="{9F1B7BEE-E93F-4577-9D8B-BA31374A2830}" destId="{E9AEE5BC-D30A-4CDE-A106-7AF414FDC727}" srcOrd="3" destOrd="0" presId="urn:microsoft.com/office/officeart/2018/2/layout/IconLabelDescriptionList"/>
    <dgm:cxn modelId="{90ED5057-B5D4-409A-AD52-84C4C7B82372}" type="presParOf" srcId="{9F1B7BEE-E93F-4577-9D8B-BA31374A2830}" destId="{E10A37A7-EB70-4216-9110-F6534F0AD0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0A329-686E-4D04-9621-E15A3185F6D5}">
      <dsp:nvSpPr>
        <dsp:cNvPr id="0" name=""/>
        <dsp:cNvSpPr/>
      </dsp:nvSpPr>
      <dsp:spPr>
        <a:xfrm>
          <a:off x="195128" y="8269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B99E-9A0F-4828-AA76-96AFE3E97853}">
      <dsp:nvSpPr>
        <dsp:cNvPr id="0" name=""/>
        <dsp:cNvSpPr/>
      </dsp:nvSpPr>
      <dsp:spPr>
        <a:xfrm>
          <a:off x="195128" y="2497172"/>
          <a:ext cx="432000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Vectors and (simple) lists typically only have 1D -&gt; length!</a:t>
          </a:r>
        </a:p>
      </dsp:txBody>
      <dsp:txXfrm>
        <a:off x="195128" y="2497172"/>
        <a:ext cx="4320000" cy="1336500"/>
      </dsp:txXfrm>
    </dsp:sp>
    <dsp:sp modelId="{0B05D4F4-5FFE-415B-A6CC-699C19929FF4}">
      <dsp:nvSpPr>
        <dsp:cNvPr id="0" name=""/>
        <dsp:cNvSpPr/>
      </dsp:nvSpPr>
      <dsp:spPr>
        <a:xfrm>
          <a:off x="195128" y="3907275"/>
          <a:ext cx="4320000" cy="59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7C4C6-58BC-4C0B-90E8-5FBF75BE7C91}">
      <dsp:nvSpPr>
        <dsp:cNvPr id="0" name=""/>
        <dsp:cNvSpPr/>
      </dsp:nvSpPr>
      <dsp:spPr>
        <a:xfrm>
          <a:off x="7936084" y="7746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D3D07-4AC3-4903-8BDF-5BDEBFA5F3A6}">
      <dsp:nvSpPr>
        <dsp:cNvPr id="0" name=""/>
        <dsp:cNvSpPr/>
      </dsp:nvSpPr>
      <dsp:spPr>
        <a:xfrm>
          <a:off x="5282576" y="2497172"/>
          <a:ext cx="6372648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Matrices and Data frames have 2D -&gt; rows and columns</a:t>
          </a:r>
        </a:p>
      </dsp:txBody>
      <dsp:txXfrm>
        <a:off x="5282576" y="2497172"/>
        <a:ext cx="6372648" cy="1336500"/>
      </dsp:txXfrm>
    </dsp:sp>
    <dsp:sp modelId="{E10A37A7-EB70-4216-9110-F6534F0AD0CD}">
      <dsp:nvSpPr>
        <dsp:cNvPr id="0" name=""/>
        <dsp:cNvSpPr/>
      </dsp:nvSpPr>
      <dsp:spPr>
        <a:xfrm>
          <a:off x="5271128" y="3907275"/>
          <a:ext cx="6395543" cy="59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271128" y="3907275"/>
        <a:ext cx="6395543" cy="599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5D48E-12AD-634F-A112-0C92B866A3D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5CF8-C882-0546-AB67-F8C08A568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itself can also be all of these things, as well as visualizations, results, quantitative facts, etc. </a:t>
            </a:r>
          </a:p>
          <a:p>
            <a:endParaRPr lang="en-US" dirty="0"/>
          </a:p>
          <a:p>
            <a:r>
              <a:rPr lang="en-US" dirty="0"/>
              <a:t>Ex. Google ‘</a:t>
            </a:r>
            <a:r>
              <a:rPr lang="en-US" dirty="0" err="1"/>
              <a:t>airbnb</a:t>
            </a:r>
            <a:r>
              <a:rPr lang="en-US" dirty="0"/>
              <a:t> data’ click the Airbnb DNA link, type in a city, show all the things it gives me as ‘data’.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4C26-72A4-304C-A37F-5E16C8D1E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data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4C26-72A4-304C-A37F-5E16C8D1E2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4C26-72A4-304C-A37F-5E16C8D1E2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sz="1200" dirty="0"/>
              <a:t>Rows always come first. </a:t>
            </a:r>
          </a:p>
          <a:p>
            <a:pPr lvl="0">
              <a:lnSpc>
                <a:spcPct val="100000"/>
              </a:lnSpc>
            </a:pPr>
            <a:r>
              <a:rPr lang="en-US" sz="1200" dirty="0"/>
              <a:t>Data frames have the inherited format that you have </a:t>
            </a:r>
            <a:r>
              <a:rPr lang="en-US" sz="1200" b="1" dirty="0"/>
              <a:t>observations </a:t>
            </a:r>
            <a:r>
              <a:rPr lang="en-US" sz="1200" dirty="0"/>
              <a:t>in </a:t>
            </a:r>
            <a:r>
              <a:rPr lang="en-US" sz="1200" b="1" dirty="0"/>
              <a:t>rows</a:t>
            </a:r>
            <a:r>
              <a:rPr lang="en-US" sz="1200" dirty="0"/>
              <a:t>, and </a:t>
            </a:r>
            <a:r>
              <a:rPr lang="en-US" sz="1200" b="1" dirty="0"/>
              <a:t>variables/features/stuff being measured/described </a:t>
            </a:r>
            <a:r>
              <a:rPr lang="en-US" sz="1200" dirty="0"/>
              <a:t>in </a:t>
            </a:r>
            <a:r>
              <a:rPr lang="en-US" sz="1200" b="1" dirty="0"/>
              <a:t>columns</a:t>
            </a:r>
            <a:endParaRPr lang="en-US" sz="1200" dirty="0"/>
          </a:p>
          <a:p>
            <a:pPr lvl="0">
              <a:lnSpc>
                <a:spcPct val="100000"/>
              </a:lnSpc>
            </a:pPr>
            <a:r>
              <a:rPr lang="en-US" sz="1200" dirty="0"/>
              <a:t>Most people assume this structure for matrices, although it is not necessarily true. In many cases it can be advantageous to transpose a matrix.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4C26-72A4-304C-A37F-5E16C8D1E2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4C26-72A4-304C-A37F-5E16C8D1E2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8F5-117F-532D-52EC-2A27EEB65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FBD7-1292-2701-F4EB-23C127FF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7FF1-F78D-60CE-62AF-9D0605E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5600-1F80-70D0-995A-6B994703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A298-4B6B-3F67-B5E8-E2222E78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DFC5-915C-A58B-16ED-374EFE30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3F58-DFF5-C812-78EB-7727183B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B4C-E802-CEB3-795F-BEE1BDE8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DC87-84FB-0699-0CE6-6539FF13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BEAF-0BA8-A002-32F4-280476A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5879D-721F-8A6B-AA2B-3F3ADBACF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6C6A3-D643-CC3D-6471-EB0F5596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268D-93E8-CCF7-B8A3-FF32F18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E4E5-80DF-9BB8-AB19-917D8E1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5185-A553-1C81-EBA2-3DD2DC1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26CC-72DB-A5B8-5A32-2C51AD3D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4489-4313-869D-A281-8831B344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5ED3-7E78-678D-FCD0-E866288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784E-1C5E-D558-7491-8DBCC18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760D-33A8-FEB8-15E6-D696387B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CAD-EFCF-F59A-AD4F-347B2B25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A15C-BA02-96DF-5BF0-1FE3CAFE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73EC-CC37-2B2B-8DD2-A2FA67FB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4C12-CEF1-AF94-43D6-185E7016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FD82-5B46-948D-4E8A-7B9455D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0BB-3281-DDE3-6DB8-C5E95058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D2EF-6EEE-3766-58E2-7FAC81EA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068B8-191A-B1D8-A7C4-5A298715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7105-E37B-3B0F-E529-CA9DBFEB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2D85-DA07-0B08-9B89-3BA1C65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D720-1B7A-2B9E-D918-F533114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85F0-D855-D763-919A-B1F613C5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E0C05-7C1B-D791-C7CE-EEDBD60C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AC08C-E1D5-99C5-277C-AE7B21943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F3C86-1308-8666-9D28-A3FAFA49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38760-6BF1-5AEC-AD12-7F72CFEBE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DD71-DFE4-10F6-A206-6A0B80A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8516B-6690-2FE6-4D3C-9D7D5B92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55CBD-D5E6-338A-9C58-F362CA4A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07D2-B606-937B-D6EE-F463F1C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9BA1A-E8C4-BC7B-855C-0D618CB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6C96F-BD63-40BB-8076-7D109498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0A617-6678-5B14-4CCA-8E1ED6FA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86707-63D3-EB0F-7B0A-A5F4EB05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126E7-CB63-3936-F360-C27218F6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3233-C800-47D6-13A2-42D360F1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3C28-C373-D076-3F74-0C7CC066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D3D3-3305-EC17-7C98-342F9E10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9B0D-908E-3E3C-03E2-FD99AFEB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7F23-C3F9-D5BB-E222-1773F68F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234B-EEF4-BF13-9FF6-CAF20D9A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C05D-2E82-A863-0446-19766935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F66-EF89-E332-12FE-4316F13B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6ABEE-A572-5C71-1F6C-E6BA5E98C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6B85-7B0D-6859-6AA0-57AE66BD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E118-7587-2D4F-1B5F-B3950331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D058-5CFA-1BCE-FFAD-B00C1E27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8376-B317-9FA4-6140-50A5021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966B8-66C8-7CA9-329E-989C6454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3350-5655-9B89-D74B-5A029DFF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069B-A545-909A-4102-5B069FDB2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2385-C296-B34E-BF0C-94B614E85E9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87FE-0C30-3FA8-09AD-96613918E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8EF4-750F-457E-445A-487BA86C1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7EFB-D546-A542-B985-328F4D3A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2D85-C224-2046-A2F8-7D165FF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9D566-2A0F-1240-8855-605A6892173C}"/>
              </a:ext>
            </a:extLst>
          </p:cNvPr>
          <p:cNvSpPr/>
          <p:nvPr/>
        </p:nvSpPr>
        <p:spPr>
          <a:xfrm>
            <a:off x="2147777" y="206271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4694E-02F3-824E-AC9E-4DA3B52B0486}"/>
              </a:ext>
            </a:extLst>
          </p:cNvPr>
          <p:cNvCxnSpPr>
            <a:cxnSpLocks/>
          </p:cNvCxnSpPr>
          <p:nvPr/>
        </p:nvCxnSpPr>
        <p:spPr>
          <a:xfrm flipH="1">
            <a:off x="3040914" y="2360428"/>
            <a:ext cx="11483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248EA-D265-484E-82DC-79EC4C955984}"/>
              </a:ext>
            </a:extLst>
          </p:cNvPr>
          <p:cNvSpPr txBox="1"/>
          <p:nvPr/>
        </p:nvSpPr>
        <p:spPr>
          <a:xfrm>
            <a:off x="4486941" y="2068040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Value</a:t>
            </a:r>
          </a:p>
        </p:txBody>
      </p:sp>
    </p:spTree>
    <p:extLst>
      <p:ext uri="{BB962C8B-B14F-4D97-AF65-F5344CB8AC3E}">
        <p14:creationId xmlns:p14="http://schemas.microsoft.com/office/powerpoint/2010/main" val="91842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72B9-D0B1-6169-E59E-1BC58963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python objects</a:t>
            </a:r>
          </a:p>
        </p:txBody>
      </p:sp>
      <p:pic>
        <p:nvPicPr>
          <p:cNvPr id="1026" name="Picture 2" descr="Python Dict">
            <a:extLst>
              <a:ext uri="{FF2B5EF4-FFF2-40B4-BE49-F238E27FC236}">
                <a16:creationId xmlns:a16="http://schemas.microsoft.com/office/drawing/2014/main" id="{7251968C-3BE1-3AFA-2485-B2A192F8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0" y="1964758"/>
            <a:ext cx="5980884" cy="38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2D85-C224-2046-A2F8-7D165FF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9D566-2A0F-1240-8855-605A6892173C}"/>
              </a:ext>
            </a:extLst>
          </p:cNvPr>
          <p:cNvSpPr/>
          <p:nvPr/>
        </p:nvSpPr>
        <p:spPr>
          <a:xfrm>
            <a:off x="2147777" y="206271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4694E-02F3-824E-AC9E-4DA3B52B0486}"/>
              </a:ext>
            </a:extLst>
          </p:cNvPr>
          <p:cNvCxnSpPr>
            <a:cxnSpLocks/>
          </p:cNvCxnSpPr>
          <p:nvPr/>
        </p:nvCxnSpPr>
        <p:spPr>
          <a:xfrm flipH="1">
            <a:off x="8697435" y="2360484"/>
            <a:ext cx="11483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248EA-D265-484E-82DC-79EC4C955984}"/>
              </a:ext>
            </a:extLst>
          </p:cNvPr>
          <p:cNvSpPr txBox="1"/>
          <p:nvPr/>
        </p:nvSpPr>
        <p:spPr>
          <a:xfrm>
            <a:off x="10200170" y="2068105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Point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A3DC4B-09D4-2D42-9147-6654A9C19DC5}"/>
              </a:ext>
            </a:extLst>
          </p:cNvPr>
          <p:cNvSpPr/>
          <p:nvPr/>
        </p:nvSpPr>
        <p:spPr>
          <a:xfrm>
            <a:off x="309141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89B22-6C06-484A-B50D-0914E4BB4744}"/>
              </a:ext>
            </a:extLst>
          </p:cNvPr>
          <p:cNvSpPr/>
          <p:nvPr/>
        </p:nvSpPr>
        <p:spPr>
          <a:xfrm>
            <a:off x="4035057" y="203619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974EC-3B31-044E-BD83-074DB65A0885}"/>
              </a:ext>
            </a:extLst>
          </p:cNvPr>
          <p:cNvSpPr/>
          <p:nvPr/>
        </p:nvSpPr>
        <p:spPr>
          <a:xfrm>
            <a:off x="497869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29197-E978-294F-B1B6-0BCF776BF3B8}"/>
              </a:ext>
            </a:extLst>
          </p:cNvPr>
          <p:cNvSpPr/>
          <p:nvPr/>
        </p:nvSpPr>
        <p:spPr>
          <a:xfrm>
            <a:off x="592233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476DE3-F8BD-FD4D-BF9D-FEC27498DBC3}"/>
              </a:ext>
            </a:extLst>
          </p:cNvPr>
          <p:cNvSpPr/>
          <p:nvPr/>
        </p:nvSpPr>
        <p:spPr>
          <a:xfrm>
            <a:off x="6865975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7C92B5-5EDF-4E49-B5A7-6AF8B8074BF8}"/>
              </a:ext>
            </a:extLst>
          </p:cNvPr>
          <p:cNvSpPr/>
          <p:nvPr/>
        </p:nvSpPr>
        <p:spPr>
          <a:xfrm>
            <a:off x="7809613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5476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2D85-C224-2046-A2F8-7D165FF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9D566-2A0F-1240-8855-605A6892173C}"/>
              </a:ext>
            </a:extLst>
          </p:cNvPr>
          <p:cNvSpPr/>
          <p:nvPr/>
        </p:nvSpPr>
        <p:spPr>
          <a:xfrm>
            <a:off x="2147777" y="206271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A3DC4B-09D4-2D42-9147-6654A9C19DC5}"/>
              </a:ext>
            </a:extLst>
          </p:cNvPr>
          <p:cNvSpPr/>
          <p:nvPr/>
        </p:nvSpPr>
        <p:spPr>
          <a:xfrm>
            <a:off x="309141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89B22-6C06-484A-B50D-0914E4BB4744}"/>
              </a:ext>
            </a:extLst>
          </p:cNvPr>
          <p:cNvSpPr/>
          <p:nvPr/>
        </p:nvSpPr>
        <p:spPr>
          <a:xfrm>
            <a:off x="4035057" y="203619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974EC-3B31-044E-BD83-074DB65A0885}"/>
              </a:ext>
            </a:extLst>
          </p:cNvPr>
          <p:cNvSpPr/>
          <p:nvPr/>
        </p:nvSpPr>
        <p:spPr>
          <a:xfrm>
            <a:off x="497869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29197-E978-294F-B1B6-0BCF776BF3B8}"/>
              </a:ext>
            </a:extLst>
          </p:cNvPr>
          <p:cNvSpPr/>
          <p:nvPr/>
        </p:nvSpPr>
        <p:spPr>
          <a:xfrm>
            <a:off x="5922337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476DE3-F8BD-FD4D-BF9D-FEC27498DBC3}"/>
              </a:ext>
            </a:extLst>
          </p:cNvPr>
          <p:cNvSpPr/>
          <p:nvPr/>
        </p:nvSpPr>
        <p:spPr>
          <a:xfrm>
            <a:off x="6865975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7C92B5-5EDF-4E49-B5A7-6AF8B8074BF8}"/>
              </a:ext>
            </a:extLst>
          </p:cNvPr>
          <p:cNvSpPr/>
          <p:nvPr/>
        </p:nvSpPr>
        <p:spPr>
          <a:xfrm>
            <a:off x="7809613" y="2057456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D46A3-30C0-B548-8945-246B47EBDFDA}"/>
              </a:ext>
            </a:extLst>
          </p:cNvPr>
          <p:cNvSpPr/>
          <p:nvPr/>
        </p:nvSpPr>
        <p:spPr>
          <a:xfrm>
            <a:off x="2147777" y="303542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EDF4A-00A0-6943-9FAE-CA7A3F2965FB}"/>
              </a:ext>
            </a:extLst>
          </p:cNvPr>
          <p:cNvSpPr/>
          <p:nvPr/>
        </p:nvSpPr>
        <p:spPr>
          <a:xfrm>
            <a:off x="3091417" y="303016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77C527-E6BF-D148-BF75-19856A2A72F9}"/>
              </a:ext>
            </a:extLst>
          </p:cNvPr>
          <p:cNvSpPr/>
          <p:nvPr/>
        </p:nvSpPr>
        <p:spPr>
          <a:xfrm>
            <a:off x="4035057" y="3008902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6F6CFD-271C-C14F-A9E6-3BD95FD4382C}"/>
              </a:ext>
            </a:extLst>
          </p:cNvPr>
          <p:cNvSpPr/>
          <p:nvPr/>
        </p:nvSpPr>
        <p:spPr>
          <a:xfrm>
            <a:off x="4978697" y="303016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602E49-5B51-3048-AC7E-FA3F83FA9050}"/>
              </a:ext>
            </a:extLst>
          </p:cNvPr>
          <p:cNvSpPr/>
          <p:nvPr/>
        </p:nvSpPr>
        <p:spPr>
          <a:xfrm>
            <a:off x="5922337" y="303016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E93C8-ECD1-4748-8EDC-6EDD18858681}"/>
              </a:ext>
            </a:extLst>
          </p:cNvPr>
          <p:cNvSpPr/>
          <p:nvPr/>
        </p:nvSpPr>
        <p:spPr>
          <a:xfrm>
            <a:off x="6865975" y="303016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DB5FEE-3103-934A-AF6C-4B537C853025}"/>
              </a:ext>
            </a:extLst>
          </p:cNvPr>
          <p:cNvSpPr/>
          <p:nvPr/>
        </p:nvSpPr>
        <p:spPr>
          <a:xfrm>
            <a:off x="7809613" y="303016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440947-7DDB-1541-B9BF-6AD61A40A04B}"/>
              </a:ext>
            </a:extLst>
          </p:cNvPr>
          <p:cNvSpPr/>
          <p:nvPr/>
        </p:nvSpPr>
        <p:spPr>
          <a:xfrm>
            <a:off x="2147777" y="401877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57800-08FD-C04F-8FAF-C014C9DC18C1}"/>
              </a:ext>
            </a:extLst>
          </p:cNvPr>
          <p:cNvSpPr/>
          <p:nvPr/>
        </p:nvSpPr>
        <p:spPr>
          <a:xfrm>
            <a:off x="3091417" y="401351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CD6333-A523-A249-8E84-11715F9A6A0F}"/>
              </a:ext>
            </a:extLst>
          </p:cNvPr>
          <p:cNvSpPr/>
          <p:nvPr/>
        </p:nvSpPr>
        <p:spPr>
          <a:xfrm>
            <a:off x="4035057" y="3992248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DB27ED-D3DA-4048-8372-B4FAB567870B}"/>
              </a:ext>
            </a:extLst>
          </p:cNvPr>
          <p:cNvSpPr/>
          <p:nvPr/>
        </p:nvSpPr>
        <p:spPr>
          <a:xfrm>
            <a:off x="4978697" y="401351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9F53AE-4F7F-094E-8EF2-3D4F1DAC4800}"/>
              </a:ext>
            </a:extLst>
          </p:cNvPr>
          <p:cNvSpPr/>
          <p:nvPr/>
        </p:nvSpPr>
        <p:spPr>
          <a:xfrm>
            <a:off x="5922337" y="401351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3414CE-7D91-8B47-AE91-E89192954227}"/>
              </a:ext>
            </a:extLst>
          </p:cNvPr>
          <p:cNvSpPr/>
          <p:nvPr/>
        </p:nvSpPr>
        <p:spPr>
          <a:xfrm>
            <a:off x="6865975" y="401351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DF031B-B325-EF44-84F2-A3F3881A7E9E}"/>
              </a:ext>
            </a:extLst>
          </p:cNvPr>
          <p:cNvSpPr/>
          <p:nvPr/>
        </p:nvSpPr>
        <p:spPr>
          <a:xfrm>
            <a:off x="7809613" y="401351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7A7B53-811E-AA48-A7D5-1FB2D35A3009}"/>
              </a:ext>
            </a:extLst>
          </p:cNvPr>
          <p:cNvSpPr/>
          <p:nvPr/>
        </p:nvSpPr>
        <p:spPr>
          <a:xfrm>
            <a:off x="2147777" y="500212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FCB70B-D391-DE4B-A5DA-BBDC5B9AB17C}"/>
              </a:ext>
            </a:extLst>
          </p:cNvPr>
          <p:cNvSpPr/>
          <p:nvPr/>
        </p:nvSpPr>
        <p:spPr>
          <a:xfrm>
            <a:off x="3091417" y="499686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921E6E-5208-E049-A050-07193B355D67}"/>
              </a:ext>
            </a:extLst>
          </p:cNvPr>
          <p:cNvSpPr/>
          <p:nvPr/>
        </p:nvSpPr>
        <p:spPr>
          <a:xfrm>
            <a:off x="4035057" y="4975594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7DF1D3-C024-7746-A7AF-92B380C4F34C}"/>
              </a:ext>
            </a:extLst>
          </p:cNvPr>
          <p:cNvSpPr/>
          <p:nvPr/>
        </p:nvSpPr>
        <p:spPr>
          <a:xfrm>
            <a:off x="4978697" y="499686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CB7E04-CB0B-4448-B7A1-5E6AF602E04D}"/>
              </a:ext>
            </a:extLst>
          </p:cNvPr>
          <p:cNvSpPr/>
          <p:nvPr/>
        </p:nvSpPr>
        <p:spPr>
          <a:xfrm>
            <a:off x="5922337" y="499686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EAC18D-5C01-8241-BA51-A9F383F1472D}"/>
              </a:ext>
            </a:extLst>
          </p:cNvPr>
          <p:cNvSpPr/>
          <p:nvPr/>
        </p:nvSpPr>
        <p:spPr>
          <a:xfrm>
            <a:off x="6865975" y="499686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8B514A-D07A-B84B-B1C2-523B4ABCC466}"/>
              </a:ext>
            </a:extLst>
          </p:cNvPr>
          <p:cNvSpPr/>
          <p:nvPr/>
        </p:nvSpPr>
        <p:spPr>
          <a:xfrm>
            <a:off x="7809613" y="4996860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69E69D2-9682-8446-B8C0-9BB8C8987812}"/>
              </a:ext>
            </a:extLst>
          </p:cNvPr>
          <p:cNvSpPr/>
          <p:nvPr/>
        </p:nvSpPr>
        <p:spPr>
          <a:xfrm>
            <a:off x="8910084" y="1967135"/>
            <a:ext cx="701749" cy="39393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8AAE5-E75F-7D4D-9EAF-7A9B619145AF}"/>
              </a:ext>
            </a:extLst>
          </p:cNvPr>
          <p:cNvSpPr txBox="1"/>
          <p:nvPr/>
        </p:nvSpPr>
        <p:spPr>
          <a:xfrm>
            <a:off x="9853722" y="3644401"/>
            <a:ext cx="206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7163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2D85-C224-2046-A2F8-7D165FF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9D566-2A0F-1240-8855-605A6892173C}"/>
              </a:ext>
            </a:extLst>
          </p:cNvPr>
          <p:cNvSpPr/>
          <p:nvPr/>
        </p:nvSpPr>
        <p:spPr>
          <a:xfrm>
            <a:off x="2147777" y="2849521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A3DC4B-09D4-2D42-9147-6654A9C19DC5}"/>
              </a:ext>
            </a:extLst>
          </p:cNvPr>
          <p:cNvSpPr/>
          <p:nvPr/>
        </p:nvSpPr>
        <p:spPr>
          <a:xfrm>
            <a:off x="3091417" y="2844261"/>
            <a:ext cx="595424" cy="595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89B22-6C06-484A-B50D-0914E4BB4744}"/>
              </a:ext>
            </a:extLst>
          </p:cNvPr>
          <p:cNvSpPr/>
          <p:nvPr/>
        </p:nvSpPr>
        <p:spPr>
          <a:xfrm>
            <a:off x="4035057" y="2822995"/>
            <a:ext cx="595424" cy="5954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974EC-3B31-044E-BD83-074DB65A0885}"/>
              </a:ext>
            </a:extLst>
          </p:cNvPr>
          <p:cNvSpPr/>
          <p:nvPr/>
        </p:nvSpPr>
        <p:spPr>
          <a:xfrm>
            <a:off x="4978697" y="2844261"/>
            <a:ext cx="595424" cy="595424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29197-E978-294F-B1B6-0BCF776BF3B8}"/>
              </a:ext>
            </a:extLst>
          </p:cNvPr>
          <p:cNvSpPr/>
          <p:nvPr/>
        </p:nvSpPr>
        <p:spPr>
          <a:xfrm>
            <a:off x="5922337" y="2844261"/>
            <a:ext cx="595424" cy="595424"/>
          </a:xfrm>
          <a:prstGeom prst="ellipse">
            <a:avLst/>
          </a:prstGeom>
          <a:solidFill>
            <a:srgbClr val="D88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476DE3-F8BD-FD4D-BF9D-FEC27498DBC3}"/>
              </a:ext>
            </a:extLst>
          </p:cNvPr>
          <p:cNvSpPr/>
          <p:nvPr/>
        </p:nvSpPr>
        <p:spPr>
          <a:xfrm>
            <a:off x="6865975" y="2844261"/>
            <a:ext cx="595424" cy="595424"/>
          </a:xfrm>
          <a:prstGeom prst="ellipse">
            <a:avLst/>
          </a:prstGeom>
          <a:solidFill>
            <a:srgbClr val="73FDD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7C92B5-5EDF-4E49-B5A7-6AF8B8074BF8}"/>
              </a:ext>
            </a:extLst>
          </p:cNvPr>
          <p:cNvSpPr/>
          <p:nvPr/>
        </p:nvSpPr>
        <p:spPr>
          <a:xfrm>
            <a:off x="7809613" y="2844261"/>
            <a:ext cx="595424" cy="5954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D46A3-30C0-B548-8945-246B47EBDFDA}"/>
              </a:ext>
            </a:extLst>
          </p:cNvPr>
          <p:cNvSpPr/>
          <p:nvPr/>
        </p:nvSpPr>
        <p:spPr>
          <a:xfrm>
            <a:off x="2147777" y="3822233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EDF4A-00A0-6943-9FAE-CA7A3F2965FB}"/>
              </a:ext>
            </a:extLst>
          </p:cNvPr>
          <p:cNvSpPr/>
          <p:nvPr/>
        </p:nvSpPr>
        <p:spPr>
          <a:xfrm>
            <a:off x="3091417" y="3816973"/>
            <a:ext cx="595424" cy="595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77C527-E6BF-D148-BF75-19856A2A72F9}"/>
              </a:ext>
            </a:extLst>
          </p:cNvPr>
          <p:cNvSpPr/>
          <p:nvPr/>
        </p:nvSpPr>
        <p:spPr>
          <a:xfrm>
            <a:off x="4035057" y="3795707"/>
            <a:ext cx="595424" cy="5954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6F6CFD-271C-C14F-A9E6-3BD95FD4382C}"/>
              </a:ext>
            </a:extLst>
          </p:cNvPr>
          <p:cNvSpPr/>
          <p:nvPr/>
        </p:nvSpPr>
        <p:spPr>
          <a:xfrm>
            <a:off x="4978697" y="3816973"/>
            <a:ext cx="595424" cy="595424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602E49-5B51-3048-AC7E-FA3F83FA9050}"/>
              </a:ext>
            </a:extLst>
          </p:cNvPr>
          <p:cNvSpPr/>
          <p:nvPr/>
        </p:nvSpPr>
        <p:spPr>
          <a:xfrm>
            <a:off x="5922337" y="3816973"/>
            <a:ext cx="595424" cy="595424"/>
          </a:xfrm>
          <a:prstGeom prst="ellipse">
            <a:avLst/>
          </a:prstGeom>
          <a:solidFill>
            <a:srgbClr val="D88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E93C8-ECD1-4748-8EDC-6EDD18858681}"/>
              </a:ext>
            </a:extLst>
          </p:cNvPr>
          <p:cNvSpPr/>
          <p:nvPr/>
        </p:nvSpPr>
        <p:spPr>
          <a:xfrm>
            <a:off x="6865975" y="3816973"/>
            <a:ext cx="595424" cy="595424"/>
          </a:xfrm>
          <a:prstGeom prst="ellipse">
            <a:avLst/>
          </a:prstGeom>
          <a:solidFill>
            <a:srgbClr val="73FDD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DB5FEE-3103-934A-AF6C-4B537C853025}"/>
              </a:ext>
            </a:extLst>
          </p:cNvPr>
          <p:cNvSpPr/>
          <p:nvPr/>
        </p:nvSpPr>
        <p:spPr>
          <a:xfrm>
            <a:off x="7809613" y="3816973"/>
            <a:ext cx="595424" cy="5954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440947-7DDB-1541-B9BF-6AD61A40A04B}"/>
              </a:ext>
            </a:extLst>
          </p:cNvPr>
          <p:cNvSpPr/>
          <p:nvPr/>
        </p:nvSpPr>
        <p:spPr>
          <a:xfrm>
            <a:off x="2147777" y="4805579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57800-08FD-C04F-8FAF-C014C9DC18C1}"/>
              </a:ext>
            </a:extLst>
          </p:cNvPr>
          <p:cNvSpPr/>
          <p:nvPr/>
        </p:nvSpPr>
        <p:spPr>
          <a:xfrm>
            <a:off x="3091417" y="4800319"/>
            <a:ext cx="595424" cy="595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CD6333-A523-A249-8E84-11715F9A6A0F}"/>
              </a:ext>
            </a:extLst>
          </p:cNvPr>
          <p:cNvSpPr/>
          <p:nvPr/>
        </p:nvSpPr>
        <p:spPr>
          <a:xfrm>
            <a:off x="4035057" y="4779053"/>
            <a:ext cx="595424" cy="5954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DB27ED-D3DA-4048-8372-B4FAB567870B}"/>
              </a:ext>
            </a:extLst>
          </p:cNvPr>
          <p:cNvSpPr/>
          <p:nvPr/>
        </p:nvSpPr>
        <p:spPr>
          <a:xfrm>
            <a:off x="4978697" y="4800319"/>
            <a:ext cx="595424" cy="595424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9F53AE-4F7F-094E-8EF2-3D4F1DAC4800}"/>
              </a:ext>
            </a:extLst>
          </p:cNvPr>
          <p:cNvSpPr/>
          <p:nvPr/>
        </p:nvSpPr>
        <p:spPr>
          <a:xfrm>
            <a:off x="5922337" y="4800319"/>
            <a:ext cx="595424" cy="595424"/>
          </a:xfrm>
          <a:prstGeom prst="ellipse">
            <a:avLst/>
          </a:prstGeom>
          <a:solidFill>
            <a:srgbClr val="D88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3414CE-7D91-8B47-AE91-E89192954227}"/>
              </a:ext>
            </a:extLst>
          </p:cNvPr>
          <p:cNvSpPr/>
          <p:nvPr/>
        </p:nvSpPr>
        <p:spPr>
          <a:xfrm>
            <a:off x="6865975" y="4800319"/>
            <a:ext cx="595424" cy="595424"/>
          </a:xfrm>
          <a:prstGeom prst="ellipse">
            <a:avLst/>
          </a:prstGeom>
          <a:solidFill>
            <a:srgbClr val="73FDD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DF031B-B325-EF44-84F2-A3F3881A7E9E}"/>
              </a:ext>
            </a:extLst>
          </p:cNvPr>
          <p:cNvSpPr/>
          <p:nvPr/>
        </p:nvSpPr>
        <p:spPr>
          <a:xfrm>
            <a:off x="7809613" y="4800319"/>
            <a:ext cx="595424" cy="5954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7A7B53-811E-AA48-A7D5-1FB2D35A3009}"/>
              </a:ext>
            </a:extLst>
          </p:cNvPr>
          <p:cNvSpPr/>
          <p:nvPr/>
        </p:nvSpPr>
        <p:spPr>
          <a:xfrm>
            <a:off x="2147777" y="5788925"/>
            <a:ext cx="595424" cy="59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FCB70B-D391-DE4B-A5DA-BBDC5B9AB17C}"/>
              </a:ext>
            </a:extLst>
          </p:cNvPr>
          <p:cNvSpPr/>
          <p:nvPr/>
        </p:nvSpPr>
        <p:spPr>
          <a:xfrm>
            <a:off x="3091417" y="5783665"/>
            <a:ext cx="595424" cy="595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921E6E-5208-E049-A050-07193B355D67}"/>
              </a:ext>
            </a:extLst>
          </p:cNvPr>
          <p:cNvSpPr/>
          <p:nvPr/>
        </p:nvSpPr>
        <p:spPr>
          <a:xfrm>
            <a:off x="4035057" y="5762399"/>
            <a:ext cx="595424" cy="5954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7DF1D3-C024-7746-A7AF-92B380C4F34C}"/>
              </a:ext>
            </a:extLst>
          </p:cNvPr>
          <p:cNvSpPr/>
          <p:nvPr/>
        </p:nvSpPr>
        <p:spPr>
          <a:xfrm>
            <a:off x="4978697" y="5783665"/>
            <a:ext cx="595424" cy="595424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CB7E04-CB0B-4448-B7A1-5E6AF602E04D}"/>
              </a:ext>
            </a:extLst>
          </p:cNvPr>
          <p:cNvSpPr/>
          <p:nvPr/>
        </p:nvSpPr>
        <p:spPr>
          <a:xfrm>
            <a:off x="5922337" y="5783665"/>
            <a:ext cx="595424" cy="595424"/>
          </a:xfrm>
          <a:prstGeom prst="ellipse">
            <a:avLst/>
          </a:prstGeom>
          <a:solidFill>
            <a:srgbClr val="D88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EAC18D-5C01-8241-BA51-A9F383F1472D}"/>
              </a:ext>
            </a:extLst>
          </p:cNvPr>
          <p:cNvSpPr/>
          <p:nvPr/>
        </p:nvSpPr>
        <p:spPr>
          <a:xfrm>
            <a:off x="6865975" y="5783665"/>
            <a:ext cx="595424" cy="595424"/>
          </a:xfrm>
          <a:prstGeom prst="ellipse">
            <a:avLst/>
          </a:prstGeom>
          <a:solidFill>
            <a:srgbClr val="73FDD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8B514A-D07A-B84B-B1C2-523B4ABCC466}"/>
              </a:ext>
            </a:extLst>
          </p:cNvPr>
          <p:cNvSpPr/>
          <p:nvPr/>
        </p:nvSpPr>
        <p:spPr>
          <a:xfrm>
            <a:off x="7809613" y="5783665"/>
            <a:ext cx="595424" cy="5954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69E69D2-9682-8446-B8C0-9BB8C8987812}"/>
              </a:ext>
            </a:extLst>
          </p:cNvPr>
          <p:cNvSpPr/>
          <p:nvPr/>
        </p:nvSpPr>
        <p:spPr>
          <a:xfrm>
            <a:off x="8910084" y="1765000"/>
            <a:ext cx="701749" cy="49282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8AAE5-E75F-7D4D-9EAF-7A9B619145AF}"/>
              </a:ext>
            </a:extLst>
          </p:cNvPr>
          <p:cNvSpPr txBox="1"/>
          <p:nvPr/>
        </p:nvSpPr>
        <p:spPr>
          <a:xfrm>
            <a:off x="9894480" y="3936736"/>
            <a:ext cx="206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frame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E0F4E-8866-9544-B72F-19FFF6ED0416}"/>
              </a:ext>
            </a:extLst>
          </p:cNvPr>
          <p:cNvSpPr txBox="1"/>
          <p:nvPr/>
        </p:nvSpPr>
        <p:spPr>
          <a:xfrm rot="19370150">
            <a:off x="6861721" y="1175038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9E9EFA-B62B-0B4E-875E-63007AFDBE97}"/>
              </a:ext>
            </a:extLst>
          </p:cNvPr>
          <p:cNvSpPr txBox="1"/>
          <p:nvPr/>
        </p:nvSpPr>
        <p:spPr>
          <a:xfrm rot="19370150">
            <a:off x="3047479" y="1197045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311569-3EC4-2D47-9E29-7017EC4FF71E}"/>
              </a:ext>
            </a:extLst>
          </p:cNvPr>
          <p:cNvSpPr txBox="1"/>
          <p:nvPr/>
        </p:nvSpPr>
        <p:spPr>
          <a:xfrm rot="19370150">
            <a:off x="3956728" y="1175038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8F6BBD-7104-B34F-90E1-870F3622DD84}"/>
              </a:ext>
            </a:extLst>
          </p:cNvPr>
          <p:cNvSpPr txBox="1"/>
          <p:nvPr/>
        </p:nvSpPr>
        <p:spPr>
          <a:xfrm rot="19370150">
            <a:off x="4945820" y="1197046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2E7545-C823-6F43-BCA7-3C3C8649B8A2}"/>
              </a:ext>
            </a:extLst>
          </p:cNvPr>
          <p:cNvSpPr txBox="1"/>
          <p:nvPr/>
        </p:nvSpPr>
        <p:spPr>
          <a:xfrm rot="19370150">
            <a:off x="5918082" y="1175040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BA806-54CA-1E4F-8EF1-21EF57189808}"/>
              </a:ext>
            </a:extLst>
          </p:cNvPr>
          <p:cNvSpPr txBox="1"/>
          <p:nvPr/>
        </p:nvSpPr>
        <p:spPr>
          <a:xfrm rot="19370150">
            <a:off x="2000245" y="1199706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1EE7C-1667-5846-A7E0-3326328C75B1}"/>
              </a:ext>
            </a:extLst>
          </p:cNvPr>
          <p:cNvSpPr txBox="1"/>
          <p:nvPr/>
        </p:nvSpPr>
        <p:spPr>
          <a:xfrm rot="19370150">
            <a:off x="7859231" y="1175177"/>
            <a:ext cx="40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G</a:t>
            </a:r>
          </a:p>
        </p:txBody>
      </p:sp>
    </p:spTree>
    <p:extLst>
      <p:ext uri="{BB962C8B-B14F-4D97-AF65-F5344CB8AC3E}">
        <p14:creationId xmlns:p14="http://schemas.microsoft.com/office/powerpoint/2010/main" val="89189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1E2C360-B859-6E4F-BF30-B2067C3942A1}"/>
              </a:ext>
            </a:extLst>
          </p:cNvPr>
          <p:cNvGrpSpPr/>
          <p:nvPr/>
        </p:nvGrpSpPr>
        <p:grpSpPr>
          <a:xfrm>
            <a:off x="366188" y="0"/>
            <a:ext cx="1705233" cy="2262394"/>
            <a:chOff x="366188" y="0"/>
            <a:chExt cx="1705233" cy="226239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2968FB-CA1C-9E44-9F64-826ECAB78502}"/>
                </a:ext>
              </a:extLst>
            </p:cNvPr>
            <p:cNvSpPr/>
            <p:nvPr/>
          </p:nvSpPr>
          <p:spPr>
            <a:xfrm>
              <a:off x="366188" y="557161"/>
              <a:ext cx="1705233" cy="17052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Logical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E6D48A-28D2-8147-B9B2-ECD504DB2DB5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1218804" y="0"/>
              <a:ext cx="1" cy="557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8BE83A-92F3-4742-B358-E9351F4052C7}"/>
              </a:ext>
            </a:extLst>
          </p:cNvPr>
          <p:cNvGrpSpPr/>
          <p:nvPr/>
        </p:nvGrpSpPr>
        <p:grpSpPr>
          <a:xfrm>
            <a:off x="1858692" y="0"/>
            <a:ext cx="1705233" cy="4434016"/>
            <a:chOff x="1858692" y="0"/>
            <a:chExt cx="1705233" cy="44340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4ACC38-32E0-524E-A469-C8C7D85DD42F}"/>
                </a:ext>
              </a:extLst>
            </p:cNvPr>
            <p:cNvSpPr/>
            <p:nvPr/>
          </p:nvSpPr>
          <p:spPr>
            <a:xfrm>
              <a:off x="1858692" y="2728783"/>
              <a:ext cx="1705233" cy="170523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Numeric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6F339F-0F01-B54D-A34F-478DAC6C418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2711308" y="0"/>
              <a:ext cx="1" cy="27287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9A039C-F358-0540-8FE0-8FE1B8053EEA}"/>
              </a:ext>
            </a:extLst>
          </p:cNvPr>
          <p:cNvGrpSpPr/>
          <p:nvPr/>
        </p:nvGrpSpPr>
        <p:grpSpPr>
          <a:xfrm>
            <a:off x="3596765" y="0"/>
            <a:ext cx="1705233" cy="2769497"/>
            <a:chOff x="3596765" y="0"/>
            <a:chExt cx="1705233" cy="27694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DAFD1B-C92B-AE40-96A0-A0CE5B165D7A}"/>
                </a:ext>
              </a:extLst>
            </p:cNvPr>
            <p:cNvSpPr/>
            <p:nvPr/>
          </p:nvSpPr>
          <p:spPr>
            <a:xfrm>
              <a:off x="3596765" y="1064264"/>
              <a:ext cx="1705233" cy="17052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Integer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C8F513-49A3-A444-BDD7-A6A2A08B363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49381" y="0"/>
              <a:ext cx="1" cy="1064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5C5FE9-8CAF-C24F-97A2-E7E768E8154F}"/>
              </a:ext>
            </a:extLst>
          </p:cNvPr>
          <p:cNvGrpSpPr/>
          <p:nvPr/>
        </p:nvGrpSpPr>
        <p:grpSpPr>
          <a:xfrm>
            <a:off x="5462625" y="0"/>
            <a:ext cx="1705233" cy="4986959"/>
            <a:chOff x="5462625" y="0"/>
            <a:chExt cx="1705233" cy="4986959"/>
          </a:xfrm>
        </p:grpSpPr>
        <p:sp>
          <p:nvSpPr>
            <p:cNvPr id="6" name="AutoShape 2" descr="What is Data?">
              <a:extLst>
                <a:ext uri="{FF2B5EF4-FFF2-40B4-BE49-F238E27FC236}">
                  <a16:creationId xmlns:a16="http://schemas.microsoft.com/office/drawing/2014/main" id="{19A1F532-D03B-5044-BB6D-DD68C36A13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C9DFD5-09C7-D643-845B-0FD94DE4F8CB}"/>
                </a:ext>
              </a:extLst>
            </p:cNvPr>
            <p:cNvSpPr/>
            <p:nvPr/>
          </p:nvSpPr>
          <p:spPr>
            <a:xfrm>
              <a:off x="5462625" y="3281726"/>
              <a:ext cx="1705233" cy="170523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Complex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F429A1-707B-B043-A345-89DEB636A72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6315242" y="0"/>
              <a:ext cx="0" cy="3281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3F432C-A573-1F4D-AA7F-6383D9E59EF3}"/>
              </a:ext>
            </a:extLst>
          </p:cNvPr>
          <p:cNvGrpSpPr/>
          <p:nvPr/>
        </p:nvGrpSpPr>
        <p:grpSpPr>
          <a:xfrm>
            <a:off x="6665707" y="0"/>
            <a:ext cx="1705233" cy="2262394"/>
            <a:chOff x="6665707" y="0"/>
            <a:chExt cx="1705233" cy="226239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62D5BF-C5FD-1C4B-B6AE-8763DFED14D7}"/>
                </a:ext>
              </a:extLst>
            </p:cNvPr>
            <p:cNvSpPr/>
            <p:nvPr/>
          </p:nvSpPr>
          <p:spPr>
            <a:xfrm>
              <a:off x="6665707" y="557161"/>
              <a:ext cx="1705233" cy="170523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Character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11B22C-9D61-A040-8DFF-F46F82612C3B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7518323" y="0"/>
              <a:ext cx="1" cy="557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0118C-16C1-8E44-B490-5B0978945EF7}"/>
              </a:ext>
            </a:extLst>
          </p:cNvPr>
          <p:cNvGrpSpPr/>
          <p:nvPr/>
        </p:nvGrpSpPr>
        <p:grpSpPr>
          <a:xfrm>
            <a:off x="8615146" y="0"/>
            <a:ext cx="1705233" cy="4730961"/>
            <a:chOff x="8615146" y="0"/>
            <a:chExt cx="1705233" cy="47309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14CF30-1D32-0941-8D1A-4C22A42AA8C3}"/>
                </a:ext>
              </a:extLst>
            </p:cNvPr>
            <p:cNvSpPr/>
            <p:nvPr/>
          </p:nvSpPr>
          <p:spPr>
            <a:xfrm>
              <a:off x="8615146" y="3025728"/>
              <a:ext cx="1705233" cy="170523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200703-BB5B-DC4E-BA04-E92EFD4D0DFE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9467763" y="0"/>
              <a:ext cx="12929" cy="302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DA49DF-FC60-7846-BB52-4B408DB34828}"/>
              </a:ext>
            </a:extLst>
          </p:cNvPr>
          <p:cNvGrpSpPr/>
          <p:nvPr/>
        </p:nvGrpSpPr>
        <p:grpSpPr>
          <a:xfrm>
            <a:off x="10223393" y="0"/>
            <a:ext cx="1705233" cy="3115010"/>
            <a:chOff x="10223393" y="0"/>
            <a:chExt cx="1705233" cy="31150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45D132-9AD4-A040-AD1D-3453BFB665A7}"/>
                </a:ext>
              </a:extLst>
            </p:cNvPr>
            <p:cNvSpPr/>
            <p:nvPr/>
          </p:nvSpPr>
          <p:spPr>
            <a:xfrm>
              <a:off x="10223393" y="1409777"/>
              <a:ext cx="1705233" cy="170523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Monetary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9F8D70-A8CC-834D-B66D-BA8EF4AF20AA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11076009" y="0"/>
              <a:ext cx="1" cy="140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39988-9C3D-9348-A9BD-803680584A74}"/>
              </a:ext>
            </a:extLst>
          </p:cNvPr>
          <p:cNvSpPr/>
          <p:nvPr/>
        </p:nvSpPr>
        <p:spPr>
          <a:xfrm>
            <a:off x="0" y="5750294"/>
            <a:ext cx="12192000" cy="1160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 Values</a:t>
            </a:r>
          </a:p>
        </p:txBody>
      </p:sp>
    </p:spTree>
    <p:extLst>
      <p:ext uri="{BB962C8B-B14F-4D97-AF65-F5344CB8AC3E}">
        <p14:creationId xmlns:p14="http://schemas.microsoft.com/office/powerpoint/2010/main" val="30433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 basics - Data Visualization - Research Guides at University of Minnesota  Minneapolis">
            <a:extLst>
              <a:ext uri="{FF2B5EF4-FFF2-40B4-BE49-F238E27FC236}">
                <a16:creationId xmlns:a16="http://schemas.microsoft.com/office/drawing/2014/main" id="{6B97A56B-8996-CF49-959E-14C14AA3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47654"/>
            <a:ext cx="10905066" cy="25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0BF401-B940-9043-B1BC-F183563A40CB}"/>
              </a:ext>
            </a:extLst>
          </p:cNvPr>
          <p:cNvSpPr/>
          <p:nvPr/>
        </p:nvSpPr>
        <p:spPr>
          <a:xfrm>
            <a:off x="3274828" y="2147654"/>
            <a:ext cx="4146698" cy="287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9D936-806D-794E-AFBD-60FBCB213B55}"/>
              </a:ext>
            </a:extLst>
          </p:cNvPr>
          <p:cNvSpPr/>
          <p:nvPr/>
        </p:nvSpPr>
        <p:spPr>
          <a:xfrm>
            <a:off x="7421526" y="2225681"/>
            <a:ext cx="4146698" cy="287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50+ Data Structure and Algorithms Problems from Coding Interviews - DEV  Community">
            <a:extLst>
              <a:ext uri="{FF2B5EF4-FFF2-40B4-BE49-F238E27FC236}">
                <a16:creationId xmlns:a16="http://schemas.microsoft.com/office/drawing/2014/main" id="{AF185052-0777-9B4A-8C34-48770232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8881" y="643467"/>
            <a:ext cx="743423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C55F47-92C5-3C4D-97F9-D91AA348E090}"/>
              </a:ext>
            </a:extLst>
          </p:cNvPr>
          <p:cNvSpPr/>
          <p:nvPr/>
        </p:nvSpPr>
        <p:spPr>
          <a:xfrm>
            <a:off x="5904926" y="643467"/>
            <a:ext cx="4146698" cy="287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C8F24-7816-AD4E-9328-5B5947777CFA}"/>
              </a:ext>
            </a:extLst>
          </p:cNvPr>
          <p:cNvSpPr/>
          <p:nvPr/>
        </p:nvSpPr>
        <p:spPr>
          <a:xfrm>
            <a:off x="2651050" y="3677787"/>
            <a:ext cx="6889898" cy="1584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896B-C3DA-6946-97FD-90ED229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0637"/>
            <a:ext cx="10515600" cy="1325563"/>
          </a:xfrm>
        </p:spPr>
        <p:txBody>
          <a:bodyPr/>
          <a:lstStyle/>
          <a:p>
            <a:r>
              <a:rPr lang="en-US" dirty="0"/>
              <a:t>Dimensions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A6F51-0234-4E8D-B558-D6EFBBA38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0200" y="482600"/>
          <a:ext cx="11861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2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0A5E8-BEDC-7047-AD08-A7421D98D1DE}"/>
              </a:ext>
            </a:extLst>
          </p:cNvPr>
          <p:cNvGraphicFramePr>
            <a:graphicFrameLocks noGrp="1"/>
          </p:cNvGraphicFramePr>
          <p:nvPr/>
        </p:nvGraphicFramePr>
        <p:xfrm>
          <a:off x="1803400" y="2211071"/>
          <a:ext cx="9347200" cy="314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171755577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3837758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321393654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342390391"/>
                    </a:ext>
                  </a:extLst>
                </a:gridCol>
              </a:tblGrid>
              <a:tr h="97931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Multi-D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70669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r>
                        <a:rPr lang="en-US" sz="2400" dirty="0"/>
                        <a:t>Homogeneous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674630"/>
                  </a:ext>
                </a:extLst>
              </a:tr>
              <a:tr h="979311">
                <a:tc>
                  <a:txBody>
                    <a:bodyPr/>
                    <a:lstStyle/>
                    <a:p>
                      <a:r>
                        <a:rPr lang="en-US" sz="2400" dirty="0"/>
                        <a:t>Heterogeneous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Dataframe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Lists of dimensional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3515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7B421-51AA-6947-B94A-93C5B0838746}"/>
              </a:ext>
            </a:extLst>
          </p:cNvPr>
          <p:cNvCxnSpPr/>
          <p:nvPr/>
        </p:nvCxnSpPr>
        <p:spPr>
          <a:xfrm>
            <a:off x="4292600" y="1701800"/>
            <a:ext cx="652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F3E230-92BD-0346-A4B5-AC5A37F5B964}"/>
              </a:ext>
            </a:extLst>
          </p:cNvPr>
          <p:cNvCxnSpPr/>
          <p:nvPr/>
        </p:nvCxnSpPr>
        <p:spPr>
          <a:xfrm>
            <a:off x="1320800" y="3149600"/>
            <a:ext cx="0" cy="199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8EBF7-F2A5-C84D-B2C6-1B1621BFE30F}"/>
              </a:ext>
            </a:extLst>
          </p:cNvPr>
          <p:cNvSpPr txBox="1"/>
          <p:nvPr/>
        </p:nvSpPr>
        <p:spPr>
          <a:xfrm>
            <a:off x="4546600" y="939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7EFC1-18A6-5542-9F43-2F2A58A83864}"/>
              </a:ext>
            </a:extLst>
          </p:cNvPr>
          <p:cNvSpPr txBox="1"/>
          <p:nvPr/>
        </p:nvSpPr>
        <p:spPr>
          <a:xfrm rot="16200000">
            <a:off x="-2169404" y="388769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Heterogeneity</a:t>
            </a:r>
          </a:p>
        </p:txBody>
      </p:sp>
    </p:spTree>
    <p:extLst>
      <p:ext uri="{BB962C8B-B14F-4D97-AF65-F5344CB8AC3E}">
        <p14:creationId xmlns:p14="http://schemas.microsoft.com/office/powerpoint/2010/main" val="1882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268</Words>
  <Application>Microsoft Macintosh PowerPoint</Application>
  <PresentationFormat>Widescreen</PresentationFormat>
  <Paragraphs>116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Dimensions</vt:lpstr>
      <vt:lpstr>PowerPoint Presentation</vt:lpstr>
      <vt:lpstr>Special python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Carly A. Bobak</dc:creator>
  <cp:lastModifiedBy>Carly A. Bobak</cp:lastModifiedBy>
  <cp:revision>2</cp:revision>
  <dcterms:created xsi:type="dcterms:W3CDTF">2023-03-16T00:46:37Z</dcterms:created>
  <dcterms:modified xsi:type="dcterms:W3CDTF">2023-03-16T00:59:38Z</dcterms:modified>
</cp:coreProperties>
</file>