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4211300" cy="20104100"/>
  <p:notesSz cx="142113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259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6361" y="6698081"/>
            <a:ext cx="13515340" cy="0"/>
          </a:xfrm>
          <a:custGeom>
            <a:avLst/>
            <a:gdLst/>
            <a:ahLst/>
            <a:cxnLst/>
            <a:rect l="l" t="t" r="r" b="b"/>
            <a:pathLst>
              <a:path w="13515340">
                <a:moveTo>
                  <a:pt x="0" y="0"/>
                </a:moveTo>
                <a:lnTo>
                  <a:pt x="13514984" y="0"/>
                </a:lnTo>
              </a:path>
            </a:pathLst>
          </a:custGeom>
          <a:ln w="17905">
            <a:solidFill>
              <a:srgbClr val="40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545" y="238474"/>
            <a:ext cx="7233284" cy="3084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hf.org.uk/-/media/files/for-professionals/research/heart-statistics/bhf-cvd-statistics-global-factsheet.pdf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orld-heart-federation.org/news/deaths-from-cardiovascular-disease-surged-60-globall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hyperlink" Target="https://www.researchgate.net/publication/355082014_Epidemiology_of_Cardiovascular_Diseases_in_Morocco_A_Systematic_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408" y="6952730"/>
            <a:ext cx="349885" cy="341630"/>
          </a:xfrm>
          <a:prstGeom prst="rect">
            <a:avLst/>
          </a:prstGeom>
          <a:solidFill>
            <a:srgbClr val="403B3B"/>
          </a:solidFill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450" b="1" spc="-34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77" y="6750927"/>
            <a:ext cx="5791200" cy="162496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550" b="1" spc="-10" dirty="0">
                <a:latin typeface="Tahoma"/>
                <a:cs typeface="Tahoma"/>
              </a:rPr>
              <a:t>Problem</a:t>
            </a:r>
            <a:endParaRPr sz="255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944"/>
              </a:spcBef>
            </a:pPr>
            <a:r>
              <a:rPr sz="2050" spc="60" dirty="0">
                <a:latin typeface="Verdana"/>
                <a:cs typeface="Verdana"/>
              </a:rPr>
              <a:t>20M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die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yearly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from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heart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disease,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65" dirty="0">
                <a:latin typeface="Verdana"/>
                <a:cs typeface="Verdana"/>
              </a:rPr>
              <a:t>640M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live </a:t>
            </a:r>
            <a:r>
              <a:rPr sz="2050" spc="-75" dirty="0">
                <a:latin typeface="Verdana"/>
                <a:cs typeface="Verdana"/>
              </a:rPr>
              <a:t>with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150" dirty="0">
                <a:latin typeface="Verdana"/>
                <a:cs typeface="Verdana"/>
              </a:rPr>
              <a:t>it.</a:t>
            </a:r>
            <a:r>
              <a:rPr sz="2050" spc="-80" dirty="0">
                <a:latin typeface="Verdana"/>
                <a:cs typeface="Verdana"/>
              </a:rPr>
              <a:t> </a:t>
            </a:r>
            <a:r>
              <a:rPr sz="2050" spc="-240" dirty="0">
                <a:latin typeface="Verdana"/>
                <a:cs typeface="Verdana"/>
              </a:rPr>
              <a:t>In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Morocco,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it’s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170" dirty="0">
                <a:latin typeface="Verdana"/>
                <a:cs typeface="Verdana"/>
              </a:rPr>
              <a:t>38%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of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deaths.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Early, </a:t>
            </a:r>
            <a:r>
              <a:rPr sz="2050" spc="-45" dirty="0">
                <a:latin typeface="Verdana"/>
                <a:cs typeface="Verdana"/>
              </a:rPr>
              <a:t>automated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detection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is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critical.</a:t>
            </a:r>
            <a:endParaRPr sz="20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361" y="13074708"/>
            <a:ext cx="13515340" cy="0"/>
          </a:xfrm>
          <a:custGeom>
            <a:avLst/>
            <a:gdLst/>
            <a:ahLst/>
            <a:cxnLst/>
            <a:rect l="l" t="t" r="r" b="b"/>
            <a:pathLst>
              <a:path w="13515340">
                <a:moveTo>
                  <a:pt x="0" y="0"/>
                </a:moveTo>
                <a:lnTo>
                  <a:pt x="13514984" y="0"/>
                </a:lnTo>
              </a:path>
            </a:pathLst>
          </a:custGeom>
          <a:ln w="17905">
            <a:solidFill>
              <a:srgbClr val="40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592" y="15466626"/>
            <a:ext cx="4157494" cy="27187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0593" y="15484102"/>
            <a:ext cx="4211807" cy="27191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2844" y="15605163"/>
            <a:ext cx="3975038" cy="239934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26361" y="18397047"/>
            <a:ext cx="13481685" cy="0"/>
          </a:xfrm>
          <a:custGeom>
            <a:avLst/>
            <a:gdLst/>
            <a:ahLst/>
            <a:cxnLst/>
            <a:rect l="l" t="t" r="r" b="b"/>
            <a:pathLst>
              <a:path w="13481685">
                <a:moveTo>
                  <a:pt x="0" y="0"/>
                </a:moveTo>
                <a:lnTo>
                  <a:pt x="13481148" y="0"/>
                </a:lnTo>
              </a:path>
            </a:pathLst>
          </a:custGeom>
          <a:ln w="17905">
            <a:solidFill>
              <a:srgbClr val="40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62240" y="8892370"/>
            <a:ext cx="7967983" cy="391236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26361" y="8641692"/>
            <a:ext cx="13515340" cy="0"/>
          </a:xfrm>
          <a:custGeom>
            <a:avLst/>
            <a:gdLst/>
            <a:ahLst/>
            <a:cxnLst/>
            <a:rect l="l" t="t" r="r" b="b"/>
            <a:pathLst>
              <a:path w="13515340">
                <a:moveTo>
                  <a:pt x="0" y="0"/>
                </a:moveTo>
                <a:lnTo>
                  <a:pt x="13514984" y="0"/>
                </a:lnTo>
              </a:path>
            </a:pathLst>
          </a:custGeom>
          <a:ln w="17905">
            <a:solidFill>
              <a:srgbClr val="40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05836" y="6969648"/>
            <a:ext cx="349885" cy="341630"/>
          </a:xfrm>
          <a:prstGeom prst="rect">
            <a:avLst/>
          </a:prstGeom>
          <a:solidFill>
            <a:srgbClr val="403B3B"/>
          </a:solidFill>
        </p:spPr>
        <p:txBody>
          <a:bodyPr vert="horz" wrap="square" lIns="0" tIns="4127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25"/>
              </a:spcBef>
            </a:pPr>
            <a:r>
              <a:rPr sz="1450" b="1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6505" y="6766608"/>
            <a:ext cx="5848350" cy="16275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550" b="1" spc="-10" dirty="0">
                <a:latin typeface="Tahoma"/>
                <a:cs typeface="Tahoma"/>
              </a:rPr>
              <a:t>Objective</a:t>
            </a:r>
            <a:endParaRPr sz="25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950"/>
              </a:spcBef>
            </a:pPr>
            <a:r>
              <a:rPr sz="2050" spc="-190" dirty="0">
                <a:latin typeface="Verdana"/>
                <a:cs typeface="Verdana"/>
              </a:rPr>
              <a:t>AI-</a:t>
            </a:r>
            <a:r>
              <a:rPr sz="2050" dirty="0">
                <a:latin typeface="Verdana"/>
                <a:cs typeface="Verdana"/>
              </a:rPr>
              <a:t>based</a:t>
            </a:r>
            <a:r>
              <a:rPr sz="2050" spc="-1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stethoscope</a:t>
            </a:r>
            <a:r>
              <a:rPr sz="2050" spc="-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and</a:t>
            </a:r>
            <a:r>
              <a:rPr sz="2050" spc="-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ECG</a:t>
            </a:r>
            <a:r>
              <a:rPr sz="2050" spc="-1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system</a:t>
            </a:r>
            <a:r>
              <a:rPr sz="2050" spc="-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with </a:t>
            </a:r>
            <a:r>
              <a:rPr sz="2050" spc="-10" dirty="0">
                <a:latin typeface="Verdana"/>
                <a:cs typeface="Verdana"/>
              </a:rPr>
              <a:t>demographics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for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automated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cardiac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analysis </a:t>
            </a:r>
            <a:r>
              <a:rPr sz="2050" spc="-30" dirty="0">
                <a:latin typeface="Verdana"/>
                <a:cs typeface="Verdana"/>
              </a:rPr>
              <a:t>on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Raspberry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80" dirty="0">
                <a:latin typeface="Verdana"/>
                <a:cs typeface="Verdana"/>
              </a:rPr>
              <a:t>Pi,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low-</a:t>
            </a:r>
            <a:r>
              <a:rPr sz="2050" dirty="0">
                <a:latin typeface="Verdana"/>
                <a:cs typeface="Verdana"/>
              </a:rPr>
              <a:t>cost,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70" dirty="0">
                <a:latin typeface="Verdana"/>
                <a:cs typeface="Verdana"/>
              </a:rPr>
              <a:t>real-</a:t>
            </a:r>
            <a:r>
              <a:rPr sz="2050" dirty="0">
                <a:latin typeface="Verdana"/>
                <a:cs typeface="Verdana"/>
              </a:rPr>
              <a:t>world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use.</a:t>
            </a:r>
            <a:endParaRPr sz="20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3634" y="370770"/>
            <a:ext cx="5846171" cy="606103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51245" y="13343290"/>
            <a:ext cx="349250" cy="340360"/>
          </a:xfrm>
          <a:prstGeom prst="rect">
            <a:avLst/>
          </a:prstGeom>
          <a:solidFill>
            <a:srgbClr val="403B3B"/>
          </a:solidFill>
        </p:spPr>
        <p:txBody>
          <a:bodyPr vert="horz" wrap="square" lIns="0" tIns="4127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25"/>
              </a:spcBef>
            </a:pPr>
            <a:r>
              <a:rPr sz="1450" b="1" spc="-5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1915" y="13143179"/>
            <a:ext cx="12526645" cy="223012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550" b="1" spc="-10" dirty="0">
                <a:latin typeface="Tahoma"/>
                <a:cs typeface="Tahoma"/>
              </a:rPr>
              <a:t>Results</a:t>
            </a:r>
            <a:endParaRPr sz="25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865"/>
              </a:spcBef>
            </a:pPr>
            <a:r>
              <a:rPr sz="2050" dirty="0">
                <a:latin typeface="Verdana"/>
                <a:cs typeface="Verdana"/>
              </a:rPr>
              <a:t>The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PulseX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binary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model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achieved</a:t>
            </a:r>
            <a:r>
              <a:rPr sz="2050" spc="-114" dirty="0">
                <a:latin typeface="Verdana"/>
                <a:cs typeface="Verdana"/>
              </a:rPr>
              <a:t> 92.65% </a:t>
            </a:r>
            <a:r>
              <a:rPr sz="2050" spc="-10" dirty="0">
                <a:latin typeface="Verdana"/>
                <a:cs typeface="Verdana"/>
              </a:rPr>
              <a:t>accuracy,</a:t>
            </a:r>
            <a:r>
              <a:rPr sz="2050" spc="-114" dirty="0">
                <a:latin typeface="Verdana"/>
                <a:cs typeface="Verdana"/>
              </a:rPr>
              <a:t> 92.96% </a:t>
            </a:r>
            <a:r>
              <a:rPr sz="2050" spc="-204" dirty="0">
                <a:latin typeface="Verdana"/>
                <a:cs typeface="Verdana"/>
              </a:rPr>
              <a:t>F1-</a:t>
            </a:r>
            <a:r>
              <a:rPr sz="2050" dirty="0">
                <a:latin typeface="Verdana"/>
                <a:cs typeface="Verdana"/>
              </a:rPr>
              <a:t>score,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90" dirty="0">
                <a:latin typeface="Verdana"/>
                <a:cs typeface="Verdana"/>
              </a:rPr>
              <a:t>89.19%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precision,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and </a:t>
            </a:r>
            <a:r>
              <a:rPr sz="2050" spc="-125" dirty="0">
                <a:latin typeface="Verdana"/>
                <a:cs typeface="Verdana"/>
              </a:rPr>
              <a:t>97.06% </a:t>
            </a:r>
            <a:r>
              <a:rPr sz="2050" spc="-20" dirty="0">
                <a:latin typeface="Verdana"/>
                <a:cs typeface="Verdana"/>
              </a:rPr>
              <a:t>recall,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showing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strong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detection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of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abnormal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heart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sounds.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The</a:t>
            </a:r>
            <a:r>
              <a:rPr sz="2050" spc="-120" dirty="0">
                <a:latin typeface="Verdana"/>
                <a:cs typeface="Verdana"/>
              </a:rPr>
              <a:t> multi-</a:t>
            </a:r>
            <a:r>
              <a:rPr sz="2050" dirty="0">
                <a:latin typeface="Verdana"/>
                <a:cs typeface="Verdana"/>
              </a:rPr>
              <a:t>label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model</a:t>
            </a:r>
            <a:r>
              <a:rPr sz="2050" spc="-12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reached </a:t>
            </a:r>
            <a:r>
              <a:rPr sz="2050" spc="-114" dirty="0">
                <a:latin typeface="Verdana"/>
                <a:cs typeface="Verdana"/>
              </a:rPr>
              <a:t>80.62% </a:t>
            </a:r>
            <a:r>
              <a:rPr sz="2050" spc="-10" dirty="0">
                <a:latin typeface="Verdana"/>
                <a:cs typeface="Verdana"/>
              </a:rPr>
              <a:t>accuracy,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165" dirty="0">
                <a:latin typeface="Verdana"/>
                <a:cs typeface="Verdana"/>
              </a:rPr>
              <a:t>77.57%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204" dirty="0">
                <a:latin typeface="Verdana"/>
                <a:cs typeface="Verdana"/>
              </a:rPr>
              <a:t>F1-</a:t>
            </a:r>
            <a:r>
              <a:rPr sz="2050" dirty="0">
                <a:latin typeface="Verdana"/>
                <a:cs typeface="Verdana"/>
              </a:rPr>
              <a:t>score,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270" dirty="0">
                <a:latin typeface="Verdana"/>
                <a:cs typeface="Verdana"/>
              </a:rPr>
              <a:t>81.13%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precision,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and</a:t>
            </a:r>
            <a:r>
              <a:rPr sz="2050" spc="-110" dirty="0">
                <a:latin typeface="Verdana"/>
                <a:cs typeface="Verdana"/>
              </a:rPr>
              <a:t> 80.33%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recall.</a:t>
            </a:r>
            <a:r>
              <a:rPr sz="2050" spc="-114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Combining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Mel- </a:t>
            </a:r>
            <a:r>
              <a:rPr sz="2050" dirty="0">
                <a:latin typeface="Verdana"/>
                <a:cs typeface="Verdana"/>
              </a:rPr>
              <a:t>spectrograms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with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demographic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data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enabled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accurate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heart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sound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analysis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on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Raspberry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Pi, </a:t>
            </a:r>
            <a:r>
              <a:rPr sz="2050" spc="-40" dirty="0">
                <a:latin typeface="Verdana"/>
                <a:cs typeface="Verdana"/>
              </a:rPr>
              <a:t>supporting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telemedicine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use.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077" y="8701737"/>
            <a:ext cx="4735830" cy="412496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550" b="1" spc="-10" dirty="0">
                <a:latin typeface="Tahoma"/>
                <a:cs typeface="Tahoma"/>
              </a:rPr>
              <a:t>Methodology</a:t>
            </a:r>
            <a:endParaRPr sz="25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919"/>
              </a:spcBef>
            </a:pPr>
            <a:r>
              <a:rPr sz="2050" dirty="0">
                <a:latin typeface="Verdana"/>
                <a:cs typeface="Verdana"/>
              </a:rPr>
              <a:t>PulseX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uses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a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dataset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of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45" dirty="0">
                <a:latin typeface="Verdana"/>
                <a:cs typeface="Verdana"/>
              </a:rPr>
              <a:t>over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800 </a:t>
            </a:r>
            <a:r>
              <a:rPr sz="2050" spc="-70" dirty="0">
                <a:latin typeface="Verdana"/>
                <a:cs typeface="Verdana"/>
              </a:rPr>
              <a:t>normal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and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55" dirty="0">
                <a:latin typeface="Verdana"/>
                <a:cs typeface="Verdana"/>
              </a:rPr>
              <a:t>abnormal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heart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sounds </a:t>
            </a:r>
            <a:r>
              <a:rPr sz="2050" spc="-75" dirty="0">
                <a:latin typeface="Verdana"/>
                <a:cs typeface="Verdana"/>
              </a:rPr>
              <a:t>with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demographics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95" dirty="0">
                <a:latin typeface="Verdana"/>
                <a:cs typeface="Verdana"/>
              </a:rPr>
              <a:t>(age,</a:t>
            </a:r>
            <a:r>
              <a:rPr sz="2050" spc="-12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gender, </a:t>
            </a:r>
            <a:r>
              <a:rPr sz="2050" spc="-45" dirty="0">
                <a:latin typeface="Verdana"/>
                <a:cs typeface="Verdana"/>
              </a:rPr>
              <a:t>smoking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status,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100" dirty="0">
                <a:latin typeface="Verdana"/>
                <a:cs typeface="Verdana"/>
              </a:rPr>
              <a:t>region).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Audio</a:t>
            </a:r>
            <a:r>
              <a:rPr sz="2050" spc="-13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is </a:t>
            </a:r>
            <a:r>
              <a:rPr sz="2050" spc="-10" dirty="0">
                <a:latin typeface="Verdana"/>
                <a:cs typeface="Verdana"/>
              </a:rPr>
              <a:t>converted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to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Mel-</a:t>
            </a:r>
            <a:r>
              <a:rPr sz="2050" dirty="0">
                <a:latin typeface="Verdana"/>
                <a:cs typeface="Verdana"/>
              </a:rPr>
              <a:t>spectrograms</a:t>
            </a:r>
            <a:r>
              <a:rPr sz="2050" spc="-15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and </a:t>
            </a:r>
            <a:r>
              <a:rPr sz="2050" dirty="0">
                <a:latin typeface="Verdana"/>
                <a:cs typeface="Verdana"/>
              </a:rPr>
              <a:t>combined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75" dirty="0">
                <a:latin typeface="Verdana"/>
                <a:cs typeface="Verdana"/>
              </a:rPr>
              <a:t>with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65" dirty="0">
                <a:latin typeface="Verdana"/>
                <a:cs typeface="Verdana"/>
              </a:rPr>
              <a:t>metadata,</a:t>
            </a:r>
            <a:r>
              <a:rPr sz="2050" spc="-135" dirty="0">
                <a:latin typeface="Verdana"/>
                <a:cs typeface="Verdana"/>
              </a:rPr>
              <a:t> </a:t>
            </a:r>
            <a:r>
              <a:rPr sz="2050" spc="-20" dirty="0">
                <a:latin typeface="Verdana"/>
                <a:cs typeface="Verdana"/>
              </a:rPr>
              <a:t>then </a:t>
            </a:r>
            <a:r>
              <a:rPr sz="2050" dirty="0">
                <a:latin typeface="Verdana"/>
                <a:cs typeface="Verdana"/>
              </a:rPr>
              <a:t>classified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by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40" dirty="0">
                <a:latin typeface="Verdana"/>
                <a:cs typeface="Verdana"/>
              </a:rPr>
              <a:t>a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35" dirty="0">
                <a:latin typeface="Verdana"/>
                <a:cs typeface="Verdana"/>
              </a:rPr>
              <a:t>ResNet-</a:t>
            </a:r>
            <a:r>
              <a:rPr sz="2050" spc="-200" dirty="0">
                <a:latin typeface="Verdana"/>
                <a:cs typeface="Verdana"/>
              </a:rPr>
              <a:t>18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model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on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50" dirty="0">
                <a:latin typeface="Verdana"/>
                <a:cs typeface="Verdana"/>
              </a:rPr>
              <a:t>a </a:t>
            </a:r>
            <a:r>
              <a:rPr sz="2050" spc="-35" dirty="0">
                <a:latin typeface="Verdana"/>
                <a:cs typeface="Verdana"/>
              </a:rPr>
              <a:t>Raspberry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105" dirty="0">
                <a:latin typeface="Verdana"/>
                <a:cs typeface="Verdana"/>
              </a:rPr>
              <a:t>Pi. </a:t>
            </a:r>
            <a:r>
              <a:rPr sz="2050" spc="-50" dirty="0">
                <a:latin typeface="Verdana"/>
                <a:cs typeface="Verdana"/>
              </a:rPr>
              <a:t>An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AD8232</a:t>
            </a:r>
            <a:r>
              <a:rPr sz="2050" spc="-110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ECG module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records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60" dirty="0">
                <a:latin typeface="Verdana"/>
                <a:cs typeface="Verdana"/>
              </a:rPr>
              <a:t>heart</a:t>
            </a:r>
            <a:r>
              <a:rPr sz="2050" spc="-10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signals</a:t>
            </a:r>
            <a:r>
              <a:rPr sz="2050" spc="-105" dirty="0">
                <a:latin typeface="Verdana"/>
                <a:cs typeface="Verdana"/>
              </a:rPr>
              <a:t> </a:t>
            </a:r>
            <a:r>
              <a:rPr sz="2050" spc="-25" dirty="0">
                <a:latin typeface="Verdana"/>
                <a:cs typeface="Verdana"/>
              </a:rPr>
              <a:t>for </a:t>
            </a:r>
            <a:r>
              <a:rPr sz="2050" spc="-40" dirty="0">
                <a:latin typeface="Verdana"/>
                <a:cs typeface="Verdana"/>
              </a:rPr>
              <a:t>additional</a:t>
            </a:r>
            <a:r>
              <a:rPr sz="2050" spc="-95" dirty="0">
                <a:latin typeface="Verdana"/>
                <a:cs typeface="Verdana"/>
              </a:rPr>
              <a:t> </a:t>
            </a:r>
            <a:r>
              <a:rPr sz="2050" spc="-85" dirty="0">
                <a:latin typeface="Verdana"/>
                <a:cs typeface="Verdana"/>
              </a:rPr>
              <a:t>monitoring,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supporting telemedicine</a:t>
            </a:r>
            <a:r>
              <a:rPr sz="2050" spc="-90" dirty="0">
                <a:latin typeface="Verdana"/>
                <a:cs typeface="Verdana"/>
              </a:rPr>
              <a:t> </a:t>
            </a:r>
            <a:r>
              <a:rPr sz="2050" spc="-30" dirty="0">
                <a:latin typeface="Verdana"/>
                <a:cs typeface="Verdana"/>
              </a:rPr>
              <a:t>on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dirty="0">
                <a:latin typeface="Verdana"/>
                <a:cs typeface="Verdana"/>
              </a:rPr>
              <a:t>embedded</a:t>
            </a:r>
            <a:r>
              <a:rPr sz="2050" spc="-85" dirty="0">
                <a:latin typeface="Verdana"/>
                <a:cs typeface="Verdana"/>
              </a:rPr>
              <a:t> </a:t>
            </a:r>
            <a:r>
              <a:rPr sz="2050" spc="-10" dirty="0">
                <a:latin typeface="Verdana"/>
                <a:cs typeface="Verdana"/>
              </a:rPr>
              <a:t>devices.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8545" y="238474"/>
            <a:ext cx="7233284" cy="30848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5990"/>
              </a:lnSpc>
              <a:spcBef>
                <a:spcPts val="325"/>
              </a:spcBef>
            </a:pPr>
            <a:r>
              <a:rPr spc="-245" dirty="0"/>
              <a:t>PulseX:</a:t>
            </a:r>
            <a:r>
              <a:rPr spc="-484" dirty="0"/>
              <a:t> </a:t>
            </a:r>
            <a:r>
              <a:rPr spc="-85" dirty="0"/>
              <a:t>Deep</a:t>
            </a:r>
            <a:r>
              <a:rPr spc="-480" dirty="0"/>
              <a:t> </a:t>
            </a:r>
            <a:r>
              <a:rPr spc="-365" dirty="0"/>
              <a:t>Learning- </a:t>
            </a:r>
            <a:r>
              <a:rPr spc="-210" dirty="0"/>
              <a:t>Enhanced</a:t>
            </a:r>
            <a:r>
              <a:rPr spc="-445" dirty="0"/>
              <a:t> </a:t>
            </a:r>
            <a:r>
              <a:rPr spc="-120" dirty="0"/>
              <a:t>Heartbeat </a:t>
            </a:r>
            <a:r>
              <a:rPr spc="-229" dirty="0"/>
              <a:t>Audio</a:t>
            </a:r>
            <a:r>
              <a:rPr spc="-484" dirty="0"/>
              <a:t> </a:t>
            </a:r>
            <a:r>
              <a:rPr spc="-210" dirty="0"/>
              <a:t>Analysis</a:t>
            </a:r>
            <a:r>
              <a:rPr spc="-480" dirty="0"/>
              <a:t> </a:t>
            </a:r>
            <a:r>
              <a:rPr spc="-235" dirty="0"/>
              <a:t>for</a:t>
            </a:r>
            <a:r>
              <a:rPr spc="-484" dirty="0"/>
              <a:t> </a:t>
            </a:r>
            <a:r>
              <a:rPr spc="-290" dirty="0"/>
              <a:t>Early </a:t>
            </a:r>
            <a:r>
              <a:rPr spc="-225" dirty="0"/>
              <a:t>Cardiovascular</a:t>
            </a:r>
            <a:r>
              <a:rPr spc="-395" dirty="0"/>
              <a:t> </a:t>
            </a:r>
            <a:r>
              <a:rPr spc="-270" dirty="0"/>
              <a:t>Anomaly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8545" y="3282421"/>
            <a:ext cx="2961640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100" b="1" spc="-190" dirty="0">
                <a:latin typeface="Tahoma"/>
                <a:cs typeface="Tahoma"/>
              </a:rPr>
              <a:t>Detection</a:t>
            </a:r>
            <a:endParaRPr sz="5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8545" y="4136304"/>
            <a:ext cx="7414259" cy="231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450">
              <a:lnSpc>
                <a:spcPct val="107400"/>
              </a:lnSpc>
              <a:spcBef>
                <a:spcPts val="95"/>
              </a:spcBef>
            </a:pPr>
            <a:r>
              <a:rPr sz="1750" b="1" dirty="0">
                <a:latin typeface="Tahoma"/>
                <a:cs typeface="Tahoma"/>
              </a:rPr>
              <a:t>Heart</a:t>
            </a:r>
            <a:r>
              <a:rPr sz="1750" b="1" spc="-25" dirty="0">
                <a:latin typeface="Tahoma"/>
                <a:cs typeface="Tahoma"/>
              </a:rPr>
              <a:t> </a:t>
            </a:r>
            <a:r>
              <a:rPr sz="1750" b="1" spc="55" dirty="0">
                <a:latin typeface="Tahoma"/>
                <a:cs typeface="Tahoma"/>
              </a:rPr>
              <a:t>diseases</a:t>
            </a:r>
            <a:r>
              <a:rPr sz="1750" b="1" spc="-25" dirty="0">
                <a:latin typeface="Tahoma"/>
                <a:cs typeface="Tahoma"/>
              </a:rPr>
              <a:t> </a:t>
            </a:r>
            <a:r>
              <a:rPr sz="1750" b="1" spc="65" dirty="0">
                <a:latin typeface="Tahoma"/>
                <a:cs typeface="Tahoma"/>
              </a:rPr>
              <a:t>causes</a:t>
            </a:r>
            <a:r>
              <a:rPr sz="1750" b="1" spc="-2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over</a:t>
            </a:r>
            <a:r>
              <a:rPr sz="1750" b="1" spc="-2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20</a:t>
            </a:r>
            <a:r>
              <a:rPr sz="1750" b="1" spc="-25" dirty="0">
                <a:latin typeface="Tahoma"/>
                <a:cs typeface="Tahoma"/>
              </a:rPr>
              <a:t> </a:t>
            </a:r>
            <a:r>
              <a:rPr sz="1750" b="1" spc="-30" dirty="0">
                <a:latin typeface="Tahoma"/>
                <a:cs typeface="Tahoma"/>
              </a:rPr>
              <a:t>million</a:t>
            </a:r>
            <a:r>
              <a:rPr sz="1750" b="1" spc="-2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deaths</a:t>
            </a:r>
            <a:r>
              <a:rPr sz="1750" b="1" spc="-25" dirty="0">
                <a:latin typeface="Tahoma"/>
                <a:cs typeface="Tahoma"/>
              </a:rPr>
              <a:t> </a:t>
            </a:r>
            <a:r>
              <a:rPr sz="1750" b="1" spc="-10" dirty="0">
                <a:latin typeface="Tahoma"/>
                <a:cs typeface="Tahoma"/>
              </a:rPr>
              <a:t>yearly,</a:t>
            </a:r>
            <a:r>
              <a:rPr sz="1750" b="1" spc="-2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often</a:t>
            </a:r>
            <a:r>
              <a:rPr sz="1750" b="1" spc="-2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due</a:t>
            </a:r>
            <a:r>
              <a:rPr sz="1750" b="1" spc="-25" dirty="0">
                <a:latin typeface="Tahoma"/>
                <a:cs typeface="Tahoma"/>
              </a:rPr>
              <a:t> to </a:t>
            </a:r>
            <a:r>
              <a:rPr sz="1750" b="1" spc="10" dirty="0">
                <a:latin typeface="Tahoma"/>
                <a:cs typeface="Tahoma"/>
              </a:rPr>
              <a:t>late</a:t>
            </a:r>
            <a:r>
              <a:rPr sz="1750" b="1" spc="25" dirty="0">
                <a:latin typeface="Tahoma"/>
                <a:cs typeface="Tahoma"/>
              </a:rPr>
              <a:t> </a:t>
            </a:r>
            <a:r>
              <a:rPr sz="1750" b="1" spc="10" dirty="0">
                <a:latin typeface="Tahoma"/>
                <a:cs typeface="Tahoma"/>
              </a:rPr>
              <a:t>or</a:t>
            </a:r>
            <a:r>
              <a:rPr sz="1750" b="1" spc="30" dirty="0">
                <a:latin typeface="Tahoma"/>
                <a:cs typeface="Tahoma"/>
              </a:rPr>
              <a:t> </a:t>
            </a:r>
            <a:r>
              <a:rPr sz="1750" b="1" spc="10" dirty="0">
                <a:latin typeface="Tahoma"/>
                <a:cs typeface="Tahoma"/>
              </a:rPr>
              <a:t>inaccessible</a:t>
            </a:r>
            <a:r>
              <a:rPr sz="1750" b="1" spc="30" dirty="0">
                <a:latin typeface="Tahoma"/>
                <a:cs typeface="Tahoma"/>
              </a:rPr>
              <a:t> </a:t>
            </a:r>
            <a:r>
              <a:rPr sz="1750" b="1" spc="10" dirty="0">
                <a:latin typeface="Tahoma"/>
                <a:cs typeface="Tahoma"/>
              </a:rPr>
              <a:t>diagnostics.</a:t>
            </a:r>
            <a:r>
              <a:rPr sz="1750" b="1" spc="30" dirty="0">
                <a:latin typeface="Tahoma"/>
                <a:cs typeface="Tahoma"/>
              </a:rPr>
              <a:t> </a:t>
            </a:r>
            <a:r>
              <a:rPr sz="1750" b="1" spc="10" dirty="0">
                <a:latin typeface="Tahoma"/>
                <a:cs typeface="Tahoma"/>
              </a:rPr>
              <a:t>PulseX</a:t>
            </a:r>
            <a:r>
              <a:rPr sz="1750" b="1" spc="30" dirty="0">
                <a:latin typeface="Tahoma"/>
                <a:cs typeface="Tahoma"/>
              </a:rPr>
              <a:t> </a:t>
            </a:r>
            <a:r>
              <a:rPr sz="1750" b="1" spc="10" dirty="0">
                <a:latin typeface="Tahoma"/>
                <a:cs typeface="Tahoma"/>
              </a:rPr>
              <a:t>offers</a:t>
            </a:r>
            <a:r>
              <a:rPr sz="1750" b="1" spc="30" dirty="0">
                <a:latin typeface="Tahoma"/>
                <a:cs typeface="Tahoma"/>
              </a:rPr>
              <a:t> </a:t>
            </a:r>
            <a:r>
              <a:rPr sz="1750" b="1" spc="10" dirty="0">
                <a:latin typeface="Tahoma"/>
                <a:cs typeface="Tahoma"/>
              </a:rPr>
              <a:t>a</a:t>
            </a:r>
            <a:r>
              <a:rPr sz="1750" b="1" spc="3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portable,</a:t>
            </a:r>
            <a:r>
              <a:rPr sz="1750" b="1" spc="30" dirty="0">
                <a:latin typeface="Tahoma"/>
                <a:cs typeface="Tahoma"/>
              </a:rPr>
              <a:t> </a:t>
            </a:r>
            <a:r>
              <a:rPr sz="1750" b="1" spc="-25" dirty="0">
                <a:latin typeface="Tahoma"/>
                <a:cs typeface="Tahoma"/>
              </a:rPr>
              <a:t>AI- </a:t>
            </a:r>
            <a:r>
              <a:rPr sz="1750" b="1" dirty="0">
                <a:latin typeface="Tahoma"/>
                <a:cs typeface="Tahoma"/>
              </a:rPr>
              <a:t>powered system</a:t>
            </a:r>
            <a:r>
              <a:rPr sz="1750" b="1" spc="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for</a:t>
            </a:r>
            <a:r>
              <a:rPr sz="1750" b="1" spc="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early</a:t>
            </a:r>
            <a:r>
              <a:rPr sz="1750" b="1" spc="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detection,</a:t>
            </a:r>
            <a:r>
              <a:rPr sz="1750" b="1" spc="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combining</a:t>
            </a:r>
            <a:r>
              <a:rPr sz="1750" b="1" spc="5" dirty="0">
                <a:latin typeface="Tahoma"/>
                <a:cs typeface="Tahoma"/>
              </a:rPr>
              <a:t> </a:t>
            </a:r>
            <a:r>
              <a:rPr sz="1750" b="1" spc="-10" dirty="0">
                <a:latin typeface="Tahoma"/>
                <a:cs typeface="Tahoma"/>
              </a:rPr>
              <a:t>stethoscope- </a:t>
            </a:r>
            <a:r>
              <a:rPr sz="1750" b="1" dirty="0">
                <a:latin typeface="Tahoma"/>
                <a:cs typeface="Tahoma"/>
              </a:rPr>
              <a:t>based</a:t>
            </a:r>
            <a:r>
              <a:rPr sz="1750" b="1" spc="-5" dirty="0">
                <a:latin typeface="Tahoma"/>
                <a:cs typeface="Tahoma"/>
              </a:rPr>
              <a:t> </a:t>
            </a:r>
            <a:r>
              <a:rPr sz="1750" b="1" spc="-10" dirty="0">
                <a:latin typeface="Tahoma"/>
                <a:cs typeface="Tahoma"/>
              </a:rPr>
              <a:t>heart</a:t>
            </a:r>
            <a:r>
              <a:rPr sz="1750" b="1" dirty="0">
                <a:latin typeface="Tahoma"/>
                <a:cs typeface="Tahoma"/>
              </a:rPr>
              <a:t> sound analysis and</a:t>
            </a:r>
            <a:r>
              <a:rPr sz="1750" b="1" spc="-5" dirty="0">
                <a:latin typeface="Tahoma"/>
                <a:cs typeface="Tahoma"/>
              </a:rPr>
              <a:t> </a:t>
            </a:r>
            <a:r>
              <a:rPr sz="1750" b="1" spc="110" dirty="0">
                <a:latin typeface="Tahoma"/>
                <a:cs typeface="Tahoma"/>
              </a:rPr>
              <a:t>ECG</a:t>
            </a:r>
            <a:r>
              <a:rPr sz="1750" b="1" dirty="0">
                <a:latin typeface="Tahoma"/>
                <a:cs typeface="Tahoma"/>
              </a:rPr>
              <a:t> recording on Raspberry </a:t>
            </a:r>
            <a:r>
              <a:rPr sz="1750" b="1" spc="-25" dirty="0">
                <a:latin typeface="Tahoma"/>
                <a:cs typeface="Tahoma"/>
              </a:rPr>
              <a:t>Pi.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07400"/>
              </a:lnSpc>
            </a:pPr>
            <a:r>
              <a:rPr sz="1750" b="1" dirty="0">
                <a:latin typeface="Tahoma"/>
                <a:cs typeface="Tahoma"/>
              </a:rPr>
              <a:t>Trained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on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spc="-20" dirty="0">
                <a:latin typeface="Tahoma"/>
                <a:cs typeface="Tahoma"/>
              </a:rPr>
              <a:t>800+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labeled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recordings,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spc="-50" dirty="0">
                <a:latin typeface="Tahoma"/>
                <a:cs typeface="Tahoma"/>
              </a:rPr>
              <a:t>it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classifies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spc="-10" dirty="0">
                <a:latin typeface="Tahoma"/>
                <a:cs typeface="Tahoma"/>
              </a:rPr>
              <a:t>abnormal </a:t>
            </a:r>
            <a:r>
              <a:rPr sz="1750" b="1" dirty="0">
                <a:latin typeface="Tahoma"/>
                <a:cs typeface="Tahoma"/>
              </a:rPr>
              <a:t>heartbeats</a:t>
            </a:r>
            <a:r>
              <a:rPr sz="1750" b="1" spc="35" dirty="0">
                <a:latin typeface="Tahoma"/>
                <a:cs typeface="Tahoma"/>
              </a:rPr>
              <a:t> </a:t>
            </a:r>
            <a:r>
              <a:rPr sz="1750" b="1" spc="-65" dirty="0">
                <a:latin typeface="Tahoma"/>
                <a:cs typeface="Tahoma"/>
              </a:rPr>
              <a:t>with</a:t>
            </a:r>
            <a:r>
              <a:rPr sz="1750" b="1" spc="35" dirty="0">
                <a:latin typeface="Tahoma"/>
                <a:cs typeface="Tahoma"/>
              </a:rPr>
              <a:t> </a:t>
            </a:r>
            <a:r>
              <a:rPr sz="1750" b="1" spc="-225" dirty="0">
                <a:latin typeface="Tahoma"/>
                <a:cs typeface="Tahoma"/>
              </a:rPr>
              <a:t>92%</a:t>
            </a:r>
            <a:r>
              <a:rPr sz="1750" b="1" spc="3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accuracy.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The</a:t>
            </a:r>
            <a:r>
              <a:rPr sz="1750" b="1" spc="3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PulseTrack</a:t>
            </a:r>
            <a:r>
              <a:rPr sz="1750" b="1" spc="3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interface</a:t>
            </a:r>
            <a:r>
              <a:rPr sz="1750" b="1" spc="35" dirty="0">
                <a:latin typeface="Tahoma"/>
                <a:cs typeface="Tahoma"/>
              </a:rPr>
              <a:t> </a:t>
            </a:r>
            <a:r>
              <a:rPr sz="1750" b="1" spc="-10" dirty="0">
                <a:latin typeface="Tahoma"/>
                <a:cs typeface="Tahoma"/>
              </a:rPr>
              <a:t>manages patient</a:t>
            </a:r>
            <a:r>
              <a:rPr sz="1750" b="1" spc="1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data</a:t>
            </a:r>
            <a:r>
              <a:rPr sz="1750" b="1" spc="2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and</a:t>
            </a:r>
            <a:r>
              <a:rPr sz="1750" b="1" spc="1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displays</a:t>
            </a:r>
            <a:r>
              <a:rPr sz="1750" b="1" spc="2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results,</a:t>
            </a:r>
            <a:r>
              <a:rPr sz="1750" b="1" spc="1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enabling</a:t>
            </a:r>
            <a:r>
              <a:rPr sz="1750" b="1" spc="20" dirty="0">
                <a:latin typeface="Tahoma"/>
                <a:cs typeface="Tahoma"/>
              </a:rPr>
              <a:t> </a:t>
            </a:r>
            <a:r>
              <a:rPr sz="1750" b="1" spc="-50" dirty="0">
                <a:latin typeface="Tahoma"/>
                <a:cs typeface="Tahoma"/>
              </a:rPr>
              <a:t>non-</a:t>
            </a:r>
            <a:r>
              <a:rPr sz="1750" b="1" dirty="0">
                <a:latin typeface="Tahoma"/>
                <a:cs typeface="Tahoma"/>
              </a:rPr>
              <a:t>specialists</a:t>
            </a:r>
            <a:r>
              <a:rPr sz="1750" b="1" spc="15" dirty="0">
                <a:latin typeface="Tahoma"/>
                <a:cs typeface="Tahoma"/>
              </a:rPr>
              <a:t> </a:t>
            </a:r>
            <a:r>
              <a:rPr sz="1750" b="1" spc="-25" dirty="0">
                <a:latin typeface="Tahoma"/>
                <a:cs typeface="Tahoma"/>
              </a:rPr>
              <a:t>to </a:t>
            </a:r>
            <a:r>
              <a:rPr sz="1750" b="1" spc="50" dirty="0">
                <a:latin typeface="Tahoma"/>
                <a:cs typeface="Tahoma"/>
              </a:rPr>
              <a:t>screen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for</a:t>
            </a:r>
            <a:r>
              <a:rPr sz="1750" b="1" spc="4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cardiac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issues</a:t>
            </a:r>
            <a:r>
              <a:rPr sz="1750" b="1" spc="4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and</a:t>
            </a:r>
            <a:r>
              <a:rPr sz="1750" b="1" spc="45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advancing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dirty="0">
                <a:latin typeface="Tahoma"/>
                <a:cs typeface="Tahoma"/>
              </a:rPr>
              <a:t>scalable,</a:t>
            </a:r>
            <a:r>
              <a:rPr sz="1750" b="1" spc="45" dirty="0">
                <a:latin typeface="Tahoma"/>
                <a:cs typeface="Tahoma"/>
              </a:rPr>
              <a:t> </a:t>
            </a:r>
            <a:r>
              <a:rPr sz="1750" b="1" spc="-40" dirty="0">
                <a:latin typeface="Tahoma"/>
                <a:cs typeface="Tahoma"/>
              </a:rPr>
              <a:t>low-</a:t>
            </a:r>
            <a:r>
              <a:rPr sz="1750" b="1" spc="70" dirty="0">
                <a:latin typeface="Tahoma"/>
                <a:cs typeface="Tahoma"/>
              </a:rPr>
              <a:t>cost</a:t>
            </a:r>
            <a:r>
              <a:rPr sz="1750" b="1" spc="40" dirty="0">
                <a:latin typeface="Tahoma"/>
                <a:cs typeface="Tahoma"/>
              </a:rPr>
              <a:t> </a:t>
            </a:r>
            <a:r>
              <a:rPr sz="1750" b="1" spc="-10" dirty="0">
                <a:latin typeface="Tahoma"/>
                <a:cs typeface="Tahoma"/>
              </a:rPr>
              <a:t>care.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2439" y="3498797"/>
            <a:ext cx="4161154" cy="50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95"/>
              </a:spcBef>
            </a:pPr>
            <a:r>
              <a:rPr sz="1400" spc="-75" dirty="0">
                <a:latin typeface="Verdana"/>
                <a:cs typeface="Verdana"/>
              </a:rPr>
              <a:t>Mr.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Yassine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BAZGOUR,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20" dirty="0">
                <a:latin typeface="Verdana"/>
                <a:cs typeface="Verdana"/>
              </a:rPr>
              <a:t>Dr.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Mohammed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AMEKSA </a:t>
            </a:r>
            <a:r>
              <a:rPr sz="1400" spc="-120" dirty="0">
                <a:latin typeface="Verdana"/>
                <a:cs typeface="Verdana"/>
              </a:rPr>
              <a:t>Dr.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Mohamed-</a:t>
            </a:r>
            <a:r>
              <a:rPr sz="1400" spc="-50" dirty="0">
                <a:latin typeface="Verdana"/>
                <a:cs typeface="Verdana"/>
              </a:rPr>
              <a:t>Amine </a:t>
            </a:r>
            <a:r>
              <a:rPr sz="1400" spc="-20" dirty="0">
                <a:latin typeface="Verdana"/>
                <a:cs typeface="Verdana"/>
              </a:rPr>
              <a:t>CHADI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408" y="8899831"/>
            <a:ext cx="349885" cy="341630"/>
          </a:xfrm>
          <a:prstGeom prst="rect">
            <a:avLst/>
          </a:prstGeom>
          <a:solidFill>
            <a:srgbClr val="403B3B"/>
          </a:solidFill>
        </p:spPr>
        <p:txBody>
          <a:bodyPr vert="horz" wrap="square" lIns="0" tIns="4127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325"/>
              </a:spcBef>
            </a:pPr>
            <a:r>
              <a:rPr sz="1450" b="1" spc="-50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818324" y="19236518"/>
            <a:ext cx="34290" cy="18415"/>
          </a:xfrm>
          <a:custGeom>
            <a:avLst/>
            <a:gdLst/>
            <a:ahLst/>
            <a:cxnLst/>
            <a:rect l="l" t="t" r="r" b="b"/>
            <a:pathLst>
              <a:path w="34290" h="18415">
                <a:moveTo>
                  <a:pt x="33665" y="17905"/>
                </a:moveTo>
                <a:lnTo>
                  <a:pt x="0" y="17905"/>
                </a:lnTo>
                <a:lnTo>
                  <a:pt x="0" y="0"/>
                </a:lnTo>
                <a:lnTo>
                  <a:pt x="33665" y="0"/>
                </a:lnTo>
                <a:lnTo>
                  <a:pt x="33665" y="17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4708" y="18496399"/>
            <a:ext cx="13124180" cy="12744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50" dirty="0">
                <a:latin typeface="Tahoma"/>
                <a:cs typeface="Tahoma"/>
              </a:rPr>
              <a:t>References</a:t>
            </a:r>
            <a:endParaRPr sz="2800">
              <a:latin typeface="Tahoma"/>
              <a:cs typeface="Tahoma"/>
            </a:endParaRPr>
          </a:p>
          <a:p>
            <a:pPr marL="12700" marR="1266825">
              <a:lnSpc>
                <a:spcPct val="102000"/>
              </a:lnSpc>
              <a:spcBef>
                <a:spcPts val="180"/>
              </a:spcBef>
            </a:pPr>
            <a:r>
              <a:rPr sz="1600" u="heavy" spc="-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"/>
              </a:rPr>
              <a:t>https://world-</a:t>
            </a:r>
            <a:r>
              <a:rPr sz="1600" u="heavy" spc="-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"/>
              </a:rPr>
              <a:t>heart-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"/>
              </a:rPr>
              <a:t>federation.org/news/deaths-</a:t>
            </a:r>
            <a:r>
              <a:rPr sz="1600" u="heavy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"/>
              </a:rPr>
              <a:t>from-</a:t>
            </a:r>
            <a:r>
              <a:rPr sz="1600" u="heavy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"/>
              </a:rPr>
              <a:t>cardiovascular-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"/>
              </a:rPr>
              <a:t>disease-</a:t>
            </a:r>
            <a:r>
              <a:rPr sz="1600" u="heavy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"/>
              </a:rPr>
              <a:t>surged-60-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7"/>
              </a:rPr>
              <a:t>globally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u="heavy" spc="-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8"/>
              </a:rPr>
              <a:t>https://www.bhf.org.uk/-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8"/>
              </a:rPr>
              <a:t>/media/files/for-</a:t>
            </a:r>
            <a:r>
              <a:rPr sz="1600" u="heavy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8"/>
              </a:rPr>
              <a:t>professionals/research/heart-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8"/>
              </a:rPr>
              <a:t>statistics/bhf-</a:t>
            </a:r>
            <a:r>
              <a:rPr sz="1600" u="heavy" spc="-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8"/>
              </a:rPr>
              <a:t>cvd-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8"/>
              </a:rPr>
              <a:t>statistics-global-</a:t>
            </a:r>
            <a:r>
              <a:rPr sz="1600" u="heavy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8"/>
              </a:rPr>
              <a:t>factsheet.pdf</a:t>
            </a:r>
            <a:r>
              <a:rPr sz="1600" u="heavy" spc="5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8"/>
              </a:rPr>
              <a:t> 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600" u="heavy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9"/>
              </a:rPr>
              <a:t>https://www.researchgate.net/publication/355082014_Epidemiolo</a:t>
            </a:r>
            <a:r>
              <a:rPr sz="1600" spc="-50" dirty="0">
                <a:latin typeface="Verdana"/>
                <a:cs typeface="Verdana"/>
                <a:hlinkClick r:id="rId9"/>
              </a:rPr>
              <a:t>gy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9"/>
              </a:rPr>
              <a:t> </a:t>
            </a:r>
            <a:r>
              <a:rPr sz="1600" u="heavy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9"/>
              </a:rPr>
              <a:t>_of_Cardiovascular_Diseases_in_Morocco_A_Systematic_Review</a:t>
            </a:r>
            <a:r>
              <a:rPr sz="1600" u="heavy" spc="5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9"/>
              </a:rPr>
              <a:t> 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358</Words>
  <Application>Microsoft Office PowerPoint</Application>
  <PresentationFormat>Personnalisé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Tahoma</vt:lpstr>
      <vt:lpstr>Verdana</vt:lpstr>
      <vt:lpstr>Office Theme</vt:lpstr>
      <vt:lpstr>PulseX: Deep Learning- Enhanced Heartbeat Audio Analysis for Early Cardiovascular Anomaly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PulseX_poster</dc:title>
  <dc:creator>Yassine Bazgour</dc:creator>
  <cp:keywords>DAGqdavoVHg,BAF7Ic38EFo,0</cp:keywords>
  <cp:lastModifiedBy>Yassine Bazgour</cp:lastModifiedBy>
  <cp:revision>1</cp:revision>
  <dcterms:created xsi:type="dcterms:W3CDTF">2025-07-02T18:43:16Z</dcterms:created>
  <dcterms:modified xsi:type="dcterms:W3CDTF">2025-07-02T20:15:22Z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2025-07-02T00:00:00Z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2025-07-02T00:00:00Z</vt:filetime>
  </property>
  <property fmtid="{D5CDD505-2E9C-101B-9397-08002B2CF9AE}" pid="5" name="Producer">
    <vt:lpwstr>Canva</vt:lpwstr>
  </property>
</Properties>
</file>