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33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1" autoAdjust="0"/>
    <p:restoredTop sz="95186" autoAdjust="0"/>
  </p:normalViewPr>
  <p:slideViewPr>
    <p:cSldViewPr snapToGrid="0">
      <p:cViewPr varScale="1">
        <p:scale>
          <a:sx n="149" d="100"/>
          <a:sy n="149" d="100"/>
        </p:scale>
        <p:origin x="200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589" cy="479897"/>
          </a:xfrm>
          <a:prstGeom prst="rect">
            <a:avLst/>
          </a:prstGeom>
        </p:spPr>
        <p:txBody>
          <a:bodyPr vert="horz" lIns="93841" tIns="46920" rIns="93841" bIns="469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958" y="0"/>
            <a:ext cx="3169589" cy="479897"/>
          </a:xfrm>
          <a:prstGeom prst="rect">
            <a:avLst/>
          </a:prstGeom>
        </p:spPr>
        <p:txBody>
          <a:bodyPr vert="horz" lIns="93841" tIns="46920" rIns="93841" bIns="46920" rtlCol="0"/>
          <a:lstStyle>
            <a:lvl1pPr algn="r">
              <a:defRPr sz="1200"/>
            </a:lvl1pPr>
          </a:lstStyle>
          <a:p>
            <a:fld id="{5F3CDCF1-369A-442D-AE9A-30C197AF43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666"/>
            <a:ext cx="3169589" cy="479897"/>
          </a:xfrm>
          <a:prstGeom prst="rect">
            <a:avLst/>
          </a:prstGeom>
        </p:spPr>
        <p:txBody>
          <a:bodyPr vert="horz" lIns="93841" tIns="46920" rIns="93841" bIns="469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958" y="9119666"/>
            <a:ext cx="3169589" cy="479897"/>
          </a:xfrm>
          <a:prstGeom prst="rect">
            <a:avLst/>
          </a:prstGeom>
        </p:spPr>
        <p:txBody>
          <a:bodyPr vert="horz" lIns="93841" tIns="46920" rIns="93841" bIns="46920" rtlCol="0" anchor="b"/>
          <a:lstStyle>
            <a:lvl1pPr algn="r">
              <a:defRPr sz="1200"/>
            </a:lvl1pPr>
          </a:lstStyle>
          <a:p>
            <a:fld id="{130394D0-2B89-4035-B2C6-FC4B1548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589" cy="479897"/>
          </a:xfrm>
          <a:prstGeom prst="rect">
            <a:avLst/>
          </a:prstGeom>
        </p:spPr>
        <p:txBody>
          <a:bodyPr vert="horz" lIns="93825" tIns="46911" rIns="93825" bIns="469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958" y="1"/>
            <a:ext cx="3169589" cy="479897"/>
          </a:xfrm>
          <a:prstGeom prst="rect">
            <a:avLst/>
          </a:prstGeom>
        </p:spPr>
        <p:txBody>
          <a:bodyPr vert="horz" lIns="93825" tIns="46911" rIns="93825" bIns="46911" rtlCol="0"/>
          <a:lstStyle>
            <a:lvl1pPr algn="r">
              <a:defRPr sz="1200"/>
            </a:lvl1pPr>
          </a:lstStyle>
          <a:p>
            <a:fld id="{0528963B-0DC2-478C-BCDE-9E6AC76004B9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25" tIns="46911" rIns="93825" bIns="469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1" y="4559835"/>
            <a:ext cx="5852822" cy="4320704"/>
          </a:xfrm>
          <a:prstGeom prst="rect">
            <a:avLst/>
          </a:prstGeom>
        </p:spPr>
        <p:txBody>
          <a:bodyPr vert="horz" lIns="93825" tIns="46911" rIns="93825" bIns="469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67"/>
            <a:ext cx="3169589" cy="479897"/>
          </a:xfrm>
          <a:prstGeom prst="rect">
            <a:avLst/>
          </a:prstGeom>
        </p:spPr>
        <p:txBody>
          <a:bodyPr vert="horz" lIns="93825" tIns="46911" rIns="93825" bIns="469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958" y="9119667"/>
            <a:ext cx="3169589" cy="479897"/>
          </a:xfrm>
          <a:prstGeom prst="rect">
            <a:avLst/>
          </a:prstGeom>
        </p:spPr>
        <p:txBody>
          <a:bodyPr vert="horz" lIns="93825" tIns="46911" rIns="93825" bIns="46911" rtlCol="0" anchor="b"/>
          <a:lstStyle>
            <a:lvl1pPr algn="r">
              <a:defRPr sz="1200"/>
            </a:lvl1pPr>
          </a:lstStyle>
          <a:p>
            <a:fld id="{889EE9B7-4259-4F85-A04F-535B7690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19571-2305-40D7-820A-E62043DB6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D1B2A7-8B65-4C9B-AD70-E5C696FAB09E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(Lary et al., 2014)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214F46-0F13-4332-AAC8-1CE5657364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3"/>
            <a:ext cx="2743200" cy="51101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3"/>
            <a:ext cx="8026400" cy="51101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15E-7167-430B-A119-15F9831F1B48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2" y="-23674"/>
            <a:ext cx="9809922" cy="7775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800876"/>
            <a:ext cx="10302240" cy="43926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6FA-AF0D-4679-9516-BE4B8754016D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40F2-5F73-418C-8DCE-51E7838B46C7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4102"/>
            <a:ext cx="53848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4102"/>
            <a:ext cx="53848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6F70126-5111-457D-A307-79AC84DBCA99}" type="datetime1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(Lary et al., 2014)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0214F46-0F13-4332-AAC8-1CE565736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03D728-4328-427C-A096-941C5086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2" y="-23674"/>
            <a:ext cx="9809922" cy="7775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0525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1692276"/>
            <a:ext cx="5386917" cy="4433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0525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692276"/>
            <a:ext cx="5389033" cy="4433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38C5-5100-486A-BBE0-FB06F051876A}" type="datetime1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BC5D69-430B-4F11-83D3-5CEE8E4A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2" y="-23674"/>
            <a:ext cx="9809922" cy="7775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5E3908-C282-4975-B93A-C74D1092EF31}" type="datetime1">
              <a:rPr lang="en-US" smtClean="0"/>
              <a:pPr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(Lary et al., 2014)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214F46-0F13-4332-AAC8-1CE565736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C6585B-3357-428D-9DDB-138144EB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2" y="-23674"/>
            <a:ext cx="9809922" cy="7775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28700"/>
            <a:ext cx="4011084" cy="812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1028706"/>
            <a:ext cx="6815668" cy="5097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841506"/>
            <a:ext cx="4011084" cy="42846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6053-CC3C-4F46-9636-3F7D47067F09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2D67A-7084-4256-9C1C-03251DC5D8CA}"/>
              </a:ext>
            </a:extLst>
          </p:cNvPr>
          <p:cNvSpPr txBox="1">
            <a:spLocks/>
          </p:cNvSpPr>
          <p:nvPr userDrawn="1"/>
        </p:nvSpPr>
        <p:spPr>
          <a:xfrm>
            <a:off x="99392" y="-23674"/>
            <a:ext cx="9809922" cy="77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54105"/>
            <a:ext cx="7315200" cy="367347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5AF9-EB09-4B1F-87B9-CB2CBA77BDB1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3302A6-BF1D-4D01-AA14-0293348ACE89}"/>
              </a:ext>
            </a:extLst>
          </p:cNvPr>
          <p:cNvSpPr txBox="1">
            <a:spLocks/>
          </p:cNvSpPr>
          <p:nvPr userDrawn="1"/>
        </p:nvSpPr>
        <p:spPr>
          <a:xfrm>
            <a:off x="99392" y="-23674"/>
            <a:ext cx="9809922" cy="77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8" y="0"/>
            <a:ext cx="10024533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41405"/>
            <a:ext cx="10972800" cy="5084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161A-D0D8-429D-8426-C592851E183B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(Lary et al., 2014)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68C1-5183-4FB2-92EC-6E8C8076F9E2}" type="datetime1">
              <a:rPr lang="en-US" smtClean="0">
                <a:solidFill>
                  <a:srgbClr val="00B050"/>
                </a:solidFill>
              </a:rPr>
              <a:t>9/7/23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(Lary et al., 2014)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9568-DF87-441E-8439-C8A9EEF4BFB3}" type="slidenum">
              <a:rPr lang="en-US" smtClean="0">
                <a:solidFill>
                  <a:srgbClr val="00B050"/>
                </a:solidFill>
              </a:rPr>
              <a:pPr/>
              <a:t>‹#›</a:t>
            </a:fld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 descr="Block3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55"/>
            <a:ext cx="12192000" cy="6858000"/>
          </a:xfrm>
          <a:prstGeom prst="rect">
            <a:avLst/>
          </a:prstGeom>
        </p:spPr>
      </p:pic>
      <p:pic>
        <p:nvPicPr>
          <p:cNvPr id="8" name="Picture 7" descr="Block3.jpg">
            <a:extLst>
              <a:ext uri="{FF2B5EF4-FFF2-40B4-BE49-F238E27FC236}">
                <a16:creationId xmlns:a16="http://schemas.microsoft.com/office/drawing/2014/main" id="{40B2127C-C74E-4A76-A484-68FB69756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r="81533" b="89329"/>
          <a:stretch/>
        </p:blipFill>
        <p:spPr>
          <a:xfrm>
            <a:off x="9972782" y="-35955"/>
            <a:ext cx="2065106" cy="731831"/>
          </a:xfrm>
          <a:prstGeom prst="rect">
            <a:avLst/>
          </a:prstGeom>
        </p:spPr>
      </p:pic>
      <p:pic>
        <p:nvPicPr>
          <p:cNvPr id="10" name="Picture 9" descr="Block3.jpg">
            <a:extLst>
              <a:ext uri="{FF2B5EF4-FFF2-40B4-BE49-F238E27FC236}">
                <a16:creationId xmlns:a16="http://schemas.microsoft.com/office/drawing/2014/main" id="{F8C4B9DD-7055-4A82-BFC0-5E352E16D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9" t="-755" r="-323" b="90084"/>
          <a:stretch/>
        </p:blipFill>
        <p:spPr>
          <a:xfrm>
            <a:off x="1712" y="-44876"/>
            <a:ext cx="9971070" cy="7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  <p:sldLayoutId id="2147483705" r:id="rId8"/>
    <p:sldLayoutId id="2147483706" r:id="rId9"/>
    <p:sldLayoutId id="2147483707" r:id="rId10"/>
  </p:sldLayoutIdLst>
  <p:hf hdr="0" ft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utdmints.info/" TargetMode="External"/><Relationship Id="rId5" Type="http://schemas.openxmlformats.org/officeDocument/2006/relationships/hyperlink" Target="https://github.com/mi3nts" TargetMode="External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6F82A1-28F9-B2B9-3584-4FC655E71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614" r="22703" b="16211"/>
          <a:stretch/>
        </p:blipFill>
        <p:spPr>
          <a:xfrm>
            <a:off x="0" y="974913"/>
            <a:ext cx="2771046" cy="2450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5F1A0-4A05-4EAB-949A-C8D89160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7764-F5EE-4DCE-BBE4-1483B315761E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A15EF-9C17-4550-B0E8-BEC1F60B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A3B9747F-E6EE-45C5-BDF6-7612ADB41E06}"/>
              </a:ext>
            </a:extLst>
          </p:cNvPr>
          <p:cNvSpPr txBox="1">
            <a:spLocks/>
          </p:cNvSpPr>
          <p:nvPr/>
        </p:nvSpPr>
        <p:spPr>
          <a:xfrm>
            <a:off x="9476680" y="5883229"/>
            <a:ext cx="2767921" cy="5184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https://github.com/mi3nts</a:t>
            </a:r>
            <a:endParaRPr lang="da-DK" sz="1600" dirty="0"/>
          </a:p>
          <a:p>
            <a:r>
              <a:rPr lang="en-US" sz="1600" u="sng" dirty="0">
                <a:hlinkClick r:id="rId6" tooltip="http://utdmints.inf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http://utdmints.info/</a:t>
            </a:r>
            <a:endParaRPr lang="en-US" sz="16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384FD4FF-2EB9-40C6-B6D0-542FB43B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27" y="-86139"/>
            <a:ext cx="8189454" cy="893604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ndara" panose="020E0502030303020204" pitchFamily="34" charset="0"/>
              </a:rPr>
              <a:t>Multi-scale Integrated Sensing and Simulation </a:t>
            </a:r>
            <a:r>
              <a:rPr lang="en-US" sz="2800" i="1" dirty="0">
                <a:latin typeface="Candara" panose="020E0502030303020204" pitchFamily="34" charset="0"/>
              </a:rPr>
              <a:t>(MINTS)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F3541B0-605E-4C25-88CF-BB4F7BA94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7500" l="1500" r="99500">
                        <a14:foregroundMark x1="5500" y1="54000" x2="5500" y2="54000"/>
                        <a14:foregroundMark x1="1500" y1="54000" x2="1500" y2="54000"/>
                        <a14:foregroundMark x1="47500" y1="92000" x2="47500" y2="92000"/>
                        <a14:foregroundMark x1="22000" y1="8000" x2="29000" y2="10500"/>
                        <a14:foregroundMark x1="88500" y1="50000" x2="85500" y2="56500"/>
                        <a14:foregroundMark x1="95500" y1="58000" x2="95500" y2="58000"/>
                        <a14:foregroundMark x1="99500" y1="59500" x2="99500" y2="59500"/>
                        <a14:backgroundMark x1="46500" y1="97500" x2="46500" y2="9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229" y="0"/>
            <a:ext cx="739498" cy="739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402371-B3D8-4448-9496-9009D1BC187C}"/>
              </a:ext>
            </a:extLst>
          </p:cNvPr>
          <p:cNvSpPr/>
          <p:nvPr/>
        </p:nvSpPr>
        <p:spPr>
          <a:xfrm>
            <a:off x="10366756" y="974913"/>
            <a:ext cx="277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a-DK" sz="1200" dirty="0">
                <a:solidFill>
                  <a:prstClr val="black">
                    <a:lumMod val="50000"/>
                    <a:lumOff val="50000"/>
                  </a:prst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https://github.com/mi3nts</a:t>
            </a:r>
            <a:endParaRPr lang="da-DK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r>
              <a:rPr lang="en-US" sz="1200" u="sng" dirty="0">
                <a:solidFill>
                  <a:prstClr val="black">
                    <a:lumMod val="50000"/>
                    <a:lumOff val="50000"/>
                  </a:prstClr>
                </a:solidFill>
                <a:hlinkClick r:id="rId6" tooltip="http://utdmints.inf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http://utdmints.info/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561C2-00E7-D7FB-7611-AA92DAF2123A}"/>
              </a:ext>
            </a:extLst>
          </p:cNvPr>
          <p:cNvSpPr txBox="1"/>
          <p:nvPr/>
        </p:nvSpPr>
        <p:spPr>
          <a:xfrm>
            <a:off x="2680033" y="1280592"/>
            <a:ext cx="78235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PT Serif" panose="020A0603040505020204" pitchFamily="18" charset="77"/>
              </a:rPr>
              <a:t>Primary Sensing Suite:</a:t>
            </a:r>
            <a:endParaRPr lang="en-US" sz="1600" b="0" i="0" dirty="0">
              <a:effectLst/>
              <a:latin typeface="PT Serif" panose="020A0603040505020204" pitchFamily="18" charset="77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IPS7100: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Provides data on specific-sized particulate matter concentrations and corresponding particle counts.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BME280: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Offers meteorological insights, including temperature, pressure, and humidity readings.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SCD30: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Supplies information on CO</a:t>
            </a:r>
            <a:r>
              <a:rPr lang="en-US" sz="1600" b="0" i="0" baseline="-25000" dirty="0">
                <a:effectLst/>
                <a:latin typeface="PT Serif" panose="020A0603040505020204" pitchFamily="18" charset="77"/>
              </a:rPr>
              <a:t>2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levels, temperature, and humidity.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GPS: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Every unit is equipped with GPS for location tracking.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PT Serif" panose="020A0603040505020204" pitchFamily="18" charset="77"/>
            </a:endParaRPr>
          </a:p>
          <a:p>
            <a:pPr algn="l"/>
            <a:r>
              <a:rPr lang="en-US" sz="1600" b="1" i="0" dirty="0">
                <a:effectLst/>
                <a:latin typeface="PT Serif" panose="020A0603040505020204" pitchFamily="18" charset="77"/>
              </a:rPr>
              <a:t>Secondary Sensing Suite:</a:t>
            </a:r>
            <a:endParaRPr lang="en-US" sz="1600" b="0" i="0" dirty="0">
              <a:effectLst/>
              <a:latin typeface="PT Serif" panose="020A0603040505020204" pitchFamily="18" charset="77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RG15: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Provides precipitation information.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 err="1">
                <a:effectLst/>
                <a:latin typeface="PT Serif" panose="020A0603040505020204" pitchFamily="18" charset="77"/>
              </a:rPr>
              <a:t>Airmar</a:t>
            </a:r>
            <a:r>
              <a:rPr lang="en-US" sz="1600" b="1" i="0" dirty="0">
                <a:effectLst/>
                <a:latin typeface="PT Serif" panose="020A0603040505020204" pitchFamily="18" charset="77"/>
              </a:rPr>
              <a:t>, BME680, RG15: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Offers additional meteorological data, including rainfall, windspeed, and wind direction.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Geiger-Müller Tube: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Measures Beta and Gamma particle levels.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TL108L: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Measures Ozone concentrations.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Light Sensors (AS7265X, APDS9002, AS7262, GLOO1, GUV001, SI114X, TSL3993, VEML6075, AS3935):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Collection of light sensors measuring light intensities from UV to IR.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PT Serif" panose="020A0603040505020204" pitchFamily="18" charset="77"/>
              </a:rPr>
              <a:t>Microphone and Sound Level Monitor: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Measures acoustic data, including bird call information from the surroundings.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 err="1">
                <a:effectLst/>
                <a:latin typeface="PT Serif" panose="020A0603040505020204" pitchFamily="18" charset="77"/>
              </a:rPr>
              <a:t>Skycam</a:t>
            </a:r>
            <a:r>
              <a:rPr lang="en-US" sz="1600" b="1" i="0" dirty="0">
                <a:effectLst/>
                <a:latin typeface="PT Serif" panose="020A0603040505020204" pitchFamily="18" charset="77"/>
              </a:rPr>
              <a:t>:</a:t>
            </a:r>
            <a:r>
              <a:rPr lang="en-US" sz="1600" b="0" i="0" dirty="0">
                <a:effectLst/>
                <a:latin typeface="PT Serif" panose="020A0603040505020204" pitchFamily="18" charset="77"/>
              </a:rPr>
              <a:t> An upward-looking camera collecting data on cloud cover and sky color.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20BDB-1D86-A50A-A15B-7F5EF76B7A8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43317" t="5923" r="45769" b="14705"/>
          <a:stretch/>
        </p:blipFill>
        <p:spPr>
          <a:xfrm>
            <a:off x="10503568" y="1375323"/>
            <a:ext cx="1676914" cy="5482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88350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14878</TotalTime>
  <Words>206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Candara</vt:lpstr>
      <vt:lpstr>PT Serif</vt:lpstr>
      <vt:lpstr>Theme1</vt:lpstr>
      <vt:lpstr>Multi-scale Integrated Sensing and Simulation (MINTS)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Lakitha Wijeratne</dc:creator>
  <cp:lastModifiedBy>Wijeratne, Lakitha Omal Harindha</cp:lastModifiedBy>
  <cp:revision>311</cp:revision>
  <cp:lastPrinted>2019-11-22T03:21:20Z</cp:lastPrinted>
  <dcterms:created xsi:type="dcterms:W3CDTF">2013-08-08T16:55:27Z</dcterms:created>
  <dcterms:modified xsi:type="dcterms:W3CDTF">2023-09-07T19:10:38Z</dcterms:modified>
</cp:coreProperties>
</file>