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63"/>
  </p:notesMasterIdLst>
  <p:handoutMasterIdLst>
    <p:handoutMasterId r:id="rId64"/>
  </p:handoutMasterIdLst>
  <p:sldIdLst>
    <p:sldId id="267" r:id="rId2"/>
    <p:sldId id="319" r:id="rId3"/>
    <p:sldId id="296" r:id="rId4"/>
    <p:sldId id="298" r:id="rId5"/>
    <p:sldId id="374" r:id="rId6"/>
    <p:sldId id="375" r:id="rId7"/>
    <p:sldId id="328" r:id="rId8"/>
    <p:sldId id="301" r:id="rId9"/>
    <p:sldId id="363" r:id="rId10"/>
    <p:sldId id="366" r:id="rId11"/>
    <p:sldId id="367" r:id="rId12"/>
    <p:sldId id="368" r:id="rId13"/>
    <p:sldId id="369" r:id="rId14"/>
    <p:sldId id="370" r:id="rId15"/>
    <p:sldId id="362" r:id="rId16"/>
    <p:sldId id="305" r:id="rId17"/>
    <p:sldId id="329" r:id="rId18"/>
    <p:sldId id="364" r:id="rId19"/>
    <p:sldId id="330" r:id="rId20"/>
    <p:sldId id="331" r:id="rId21"/>
    <p:sldId id="333" r:id="rId22"/>
    <p:sldId id="334" r:id="rId23"/>
    <p:sldId id="303" r:id="rId24"/>
    <p:sldId id="335" r:id="rId25"/>
    <p:sldId id="336" r:id="rId26"/>
    <p:sldId id="338" r:id="rId27"/>
    <p:sldId id="339" r:id="rId28"/>
    <p:sldId id="340" r:id="rId29"/>
    <p:sldId id="341" r:id="rId30"/>
    <p:sldId id="343" r:id="rId31"/>
    <p:sldId id="344" r:id="rId32"/>
    <p:sldId id="345" r:id="rId33"/>
    <p:sldId id="371" r:id="rId34"/>
    <p:sldId id="372" r:id="rId35"/>
    <p:sldId id="373" r:id="rId36"/>
    <p:sldId id="346" r:id="rId37"/>
    <p:sldId id="347" r:id="rId38"/>
    <p:sldId id="348" r:id="rId39"/>
    <p:sldId id="376" r:id="rId40"/>
    <p:sldId id="377" r:id="rId41"/>
    <p:sldId id="351" r:id="rId42"/>
    <p:sldId id="378" r:id="rId43"/>
    <p:sldId id="353" r:id="rId44"/>
    <p:sldId id="354" r:id="rId45"/>
    <p:sldId id="355" r:id="rId46"/>
    <p:sldId id="379" r:id="rId47"/>
    <p:sldId id="380" r:id="rId48"/>
    <p:sldId id="381" r:id="rId49"/>
    <p:sldId id="359" r:id="rId50"/>
    <p:sldId id="360" r:id="rId51"/>
    <p:sldId id="361" r:id="rId52"/>
    <p:sldId id="383" r:id="rId53"/>
    <p:sldId id="384" r:id="rId54"/>
    <p:sldId id="385" r:id="rId55"/>
    <p:sldId id="386" r:id="rId56"/>
    <p:sldId id="387" r:id="rId57"/>
    <p:sldId id="388" r:id="rId58"/>
    <p:sldId id="389" r:id="rId59"/>
    <p:sldId id="390" r:id="rId60"/>
    <p:sldId id="321" r:id="rId61"/>
    <p:sldId id="382" r:id="rId6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703C"/>
    <a:srgbClr val="72AF2F"/>
    <a:srgbClr val="61A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55" autoAdjust="0"/>
    <p:restoredTop sz="71600" autoAdjust="0"/>
  </p:normalViewPr>
  <p:slideViewPr>
    <p:cSldViewPr>
      <p:cViewPr varScale="1">
        <p:scale>
          <a:sx n="146" d="100"/>
          <a:sy n="146" d="100"/>
        </p:scale>
        <p:origin x="108" y="138"/>
      </p:cViewPr>
      <p:guideLst>
        <p:guide orient="horz" pos="1620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28AFA-2B04-4CF2-A280-3CACFA02DCDA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21173-5B62-4834-BAEB-FECAA6566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20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D82F9-BEBE-4E06-81EB-AA847F9B1290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9C45F-848A-43CD-9EBE-7F74492E6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78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797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626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79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468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367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493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343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055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231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331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Любой паттерн описывает задачу, которая снова и снова возникает в нашей работе, а также принцип ее решения, причем таким образом, что это решение можно потом использовать миллион раз, ничего не изобретая заново</a:t>
            </a:r>
          </a:p>
          <a:p>
            <a:pPr algn="r"/>
            <a:endParaRPr lang="ru-RU" dirty="0" smtClean="0"/>
          </a:p>
          <a:p>
            <a:pPr algn="r"/>
            <a:r>
              <a:rPr lang="ru-RU" dirty="0" smtClean="0"/>
              <a:t>Кристофер Александр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942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040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768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6955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779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839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1553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4235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379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3878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455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ru-RU" sz="1200" dirty="0" smtClean="0"/>
              <a:t>Википедия:</a:t>
            </a:r>
          </a:p>
          <a:p>
            <a:pPr>
              <a:spcAft>
                <a:spcPts val="600"/>
              </a:spcAft>
            </a:pPr>
            <a:r>
              <a:rPr lang="ru-RU" sz="1200" b="1" dirty="0" smtClean="0"/>
              <a:t>Эрих Гамма</a:t>
            </a:r>
            <a:r>
              <a:rPr lang="ru-RU" sz="1200" dirty="0" smtClean="0"/>
              <a:t>. Является ведущим разработчиком </a:t>
            </a:r>
            <a:r>
              <a:rPr lang="ru-RU" sz="1200" dirty="0" err="1" smtClean="0"/>
              <a:t>JUnit</a:t>
            </a:r>
            <a:r>
              <a:rPr lang="ru-RU" sz="1200" dirty="0" smtClean="0"/>
              <a:t> и </a:t>
            </a:r>
            <a:r>
              <a:rPr lang="ru-RU" sz="1200" dirty="0" err="1" smtClean="0"/>
              <a:t>Eclipse</a:t>
            </a:r>
            <a:r>
              <a:rPr lang="ru-RU" sz="1200" dirty="0" smtClean="0"/>
              <a:t>. Работал в IBM над проектом </a:t>
            </a:r>
            <a:r>
              <a:rPr lang="ru-RU" sz="1200" dirty="0" err="1" smtClean="0"/>
              <a:t>Jazz</a:t>
            </a:r>
            <a:r>
              <a:rPr lang="ru-RU" sz="12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ru-RU" sz="1200" b="1" dirty="0" smtClean="0"/>
              <a:t>Ричард </a:t>
            </a:r>
            <a:r>
              <a:rPr lang="ru-RU" sz="1200" b="1" dirty="0" err="1" smtClean="0"/>
              <a:t>Хелм</a:t>
            </a:r>
            <a:r>
              <a:rPr lang="ru-RU" sz="1200" dirty="0" smtClean="0"/>
              <a:t>. Получил докторскую степень по информатике в Университете Мельбурна, начал свою карьеру в IBM </a:t>
            </a:r>
            <a:r>
              <a:rPr lang="ru-RU" sz="1200" dirty="0" err="1" smtClean="0"/>
              <a:t>Global</a:t>
            </a:r>
            <a:r>
              <a:rPr lang="ru-RU" sz="1200" dirty="0" smtClean="0"/>
              <a:t> </a:t>
            </a:r>
            <a:r>
              <a:rPr lang="ru-RU" sz="1200" dirty="0" err="1" smtClean="0"/>
              <a:t>Services</a:t>
            </a:r>
            <a:r>
              <a:rPr lang="ru-RU" sz="1200" dirty="0" smtClean="0"/>
              <a:t>. С 1991 проводил исследования в IBM в Научно-исследовательском центре Томаса Уотсона в Хоторне, Нью-Йорк</a:t>
            </a:r>
          </a:p>
          <a:p>
            <a:pPr>
              <a:spcAft>
                <a:spcPts val="600"/>
              </a:spcAft>
            </a:pPr>
            <a:r>
              <a:rPr lang="ru-RU" sz="1200" b="1" dirty="0" smtClean="0"/>
              <a:t>Ральф Джонсон</a:t>
            </a:r>
            <a:r>
              <a:rPr lang="ru-RU" sz="1200" dirty="0" smtClean="0"/>
              <a:t>. Является научным сотрудником кафедры компьютерных наук в Университете Иллинойса в Урбана-</a:t>
            </a:r>
            <a:r>
              <a:rPr lang="ru-RU" sz="1200" dirty="0" err="1" smtClean="0"/>
              <a:t>Шампейн</a:t>
            </a:r>
            <a:r>
              <a:rPr lang="ru-RU" sz="1200" dirty="0" smtClean="0"/>
              <a:t>. Один из пионеров </a:t>
            </a:r>
            <a:r>
              <a:rPr lang="ru-RU" sz="1200" dirty="0" err="1" smtClean="0"/>
              <a:t>Smalltalk</a:t>
            </a:r>
            <a:r>
              <a:rPr lang="ru-RU" sz="1200" dirty="0" smtClean="0"/>
              <a:t> </a:t>
            </a:r>
            <a:r>
              <a:rPr lang="ru-RU" sz="1200" dirty="0" err="1" smtClean="0"/>
              <a:t>comunity</a:t>
            </a:r>
            <a:r>
              <a:rPr lang="ru-RU" sz="1200" dirty="0" smtClean="0"/>
              <a:t>.</a:t>
            </a:r>
          </a:p>
          <a:p>
            <a:pPr>
              <a:spcAft>
                <a:spcPts val="600"/>
              </a:spcAft>
            </a:pPr>
            <a:endParaRPr lang="ru-RU" sz="1200" dirty="0" smtClean="0"/>
          </a:p>
          <a:p>
            <a:pPr>
              <a:spcAft>
                <a:spcPts val="600"/>
              </a:spcAft>
            </a:pPr>
            <a:r>
              <a:rPr lang="ru-RU" sz="1200" b="1" dirty="0" smtClean="0"/>
              <a:t>Джон </a:t>
            </a:r>
            <a:r>
              <a:rPr lang="ru-RU" sz="1200" b="1" dirty="0" err="1" smtClean="0"/>
              <a:t>Влиссидес</a:t>
            </a:r>
            <a:r>
              <a:rPr lang="ru-RU" sz="1200" dirty="0" smtClean="0"/>
              <a:t>. С 1991 года являлся научным сотрудником Исследовательского центра имени Томаса Дж. Уотсона[</a:t>
            </a:r>
            <a:r>
              <a:rPr lang="ru-RU" sz="1200" dirty="0" err="1" smtClean="0"/>
              <a:t>en</a:t>
            </a:r>
            <a:r>
              <a:rPr lang="ru-RU" sz="1200" dirty="0" smtClean="0"/>
              <a:t>] при IBM. Кроме того, работал консультантом в «</a:t>
            </a:r>
            <a:r>
              <a:rPr lang="ru-RU" sz="1200" dirty="0" err="1" smtClean="0"/>
              <a:t>Fujitsu</a:t>
            </a:r>
            <a:r>
              <a:rPr lang="ru-RU" sz="1200" dirty="0" smtClean="0"/>
              <a:t> </a:t>
            </a:r>
            <a:r>
              <a:rPr lang="ru-RU" sz="1200" dirty="0" err="1" smtClean="0"/>
              <a:t>America</a:t>
            </a:r>
            <a:r>
              <a:rPr lang="ru-RU" sz="1200" dirty="0" smtClean="0"/>
              <a:t>», «</a:t>
            </a:r>
            <a:r>
              <a:rPr lang="ru-RU" sz="1200" dirty="0" err="1" smtClean="0"/>
              <a:t>Hewlett-Packard</a:t>
            </a:r>
            <a:r>
              <a:rPr lang="ru-RU" sz="1200" dirty="0" smtClean="0"/>
              <a:t>» и некоторых других компаниях. Автор нескольких книг, многих журнальных статей и докладов на конференциях, а также обладатель нескольких патентов. К сожалению, прожил всего 44 года.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5042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873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0028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6340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6285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2219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4621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7885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9025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9406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0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8391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4583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5874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7045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7718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5075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2171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3434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5512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1078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530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7581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3830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7001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8447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3573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807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6285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2030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07699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45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55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933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625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16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Папка Алечки Витальевны\Шаблоны для презентаций\фон\обложка пятнышки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39" r="2400" b="16914"/>
          <a:stretch/>
        </p:blipFill>
        <p:spPr bwMode="auto">
          <a:xfrm>
            <a:off x="41300" y="98029"/>
            <a:ext cx="9036000" cy="495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76064" y="1850161"/>
            <a:ext cx="5036096" cy="1101725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70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48832" y="4735337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Дата</a:t>
            </a:r>
            <a:endParaRPr lang="ru-RU" dirty="0"/>
          </a:p>
        </p:txBody>
      </p:sp>
      <p:pic>
        <p:nvPicPr>
          <p:cNvPr id="3075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3" b="36320"/>
          <a:stretch/>
        </p:blipFill>
        <p:spPr bwMode="auto">
          <a:xfrm>
            <a:off x="5292080" y="411503"/>
            <a:ext cx="3600000" cy="4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50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928" y="1122065"/>
            <a:ext cx="8641472" cy="3599877"/>
          </a:xfrm>
        </p:spPr>
        <p:txBody>
          <a:bodyPr>
            <a:normAutofit/>
          </a:bodyPr>
          <a:lstStyle>
            <a:lvl1pPr marL="180975" indent="-180975"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54808" y="4807455"/>
            <a:ext cx="2133600" cy="274637"/>
          </a:xfrm>
        </p:spPr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626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1334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987574"/>
            <a:ext cx="8640880" cy="373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251520" y="627534"/>
            <a:ext cx="864088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4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0" hangingPunct="1">
        <a:spcBef>
          <a:spcPct val="0"/>
        </a:spcBef>
        <a:buNone/>
        <a:defRPr kumimoji="0" lang="ru-RU" sz="1800" b="1" i="0" u="none" strike="noStrike" kern="1200" cap="all" spc="300" normalizeH="0" baseline="0" dirty="0">
          <a:ln>
            <a:noFill/>
          </a:ln>
          <a:solidFill>
            <a:srgbClr val="00703C"/>
          </a:solidFill>
          <a:effectLst/>
          <a:uLnTx/>
          <a:uFillTx/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210288/" TargetMode="External"/><Relationship Id="rId2" Type="http://schemas.openxmlformats.org/officeDocument/2006/relationships/hyperlink" Target="https://refactoring.guru/ru/design-patterns/catalog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icoderman/gof-design-patterns" TargetMode="External"/><Relationship Id="rId4" Type="http://schemas.openxmlformats.org/officeDocument/2006/relationships/hyperlink" Target="http://www.mcdonaldland.info/files/designpatterns/designpatternscard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Тема занятия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1472" y="2055968"/>
            <a:ext cx="8578678" cy="939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 algn="ctr">
              <a:lnSpc>
                <a:spcPct val="200000"/>
              </a:lnSpc>
              <a:buClr>
                <a:schemeClr val="accent3">
                  <a:lumMod val="50000"/>
                </a:schemeClr>
              </a:buClr>
            </a:pPr>
            <a:r>
              <a:rPr lang="en-US" sz="3200" kern="0" dirty="0" smtClean="0"/>
              <a:t>GOF Patterns (</a:t>
            </a:r>
            <a:r>
              <a:rPr lang="ru-RU" sz="3200" kern="0" dirty="0" smtClean="0"/>
              <a:t>шаблоны проектирования)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24328" y="4496221"/>
            <a:ext cx="1166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Роман Строй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527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8434984" cy="600164"/>
          </a:xfrm>
        </p:spPr>
        <p:txBody>
          <a:bodyPr/>
          <a:lstStyle/>
          <a:p>
            <a:r>
              <a:rPr lang="en-US" dirty="0"/>
              <a:t>Factory </a:t>
            </a:r>
            <a:r>
              <a:rPr lang="en-US" dirty="0" smtClean="0"/>
              <a:t>Method(</a:t>
            </a:r>
            <a:r>
              <a:rPr lang="ru-RU" dirty="0" smtClean="0"/>
              <a:t>он же </a:t>
            </a:r>
            <a:r>
              <a:rPr lang="en-US" dirty="0"/>
              <a:t>Virtual </a:t>
            </a:r>
            <a:r>
              <a:rPr lang="en-US" dirty="0" smtClean="0"/>
              <a:t>Constructor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62110" y="771550"/>
            <a:ext cx="85580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Логгер требует некоторой настройки:</a:t>
            </a:r>
          </a:p>
          <a:p>
            <a:pPr algn="just"/>
            <a:endParaRPr lang="ru-RU" dirty="0"/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8000"/>
                </a:solidFill>
              </a:rPr>
              <a:t>// подключение логгера, выбор реализации (</a:t>
            </a:r>
            <a:r>
              <a:rPr lang="en-US" dirty="0">
                <a:solidFill>
                  <a:srgbClr val="008000"/>
                </a:solidFill>
              </a:rPr>
              <a:t>Log4jLogger</a:t>
            </a:r>
            <a:r>
              <a:rPr lang="ru-RU" dirty="0">
                <a:solidFill>
                  <a:srgbClr val="008000"/>
                </a:solidFill>
              </a:rPr>
              <a:t>)</a:t>
            </a:r>
            <a:endParaRPr lang="en-US" dirty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Logger </a:t>
            </a:r>
            <a:r>
              <a:rPr lang="en-US" dirty="0" err="1" smtClean="0"/>
              <a:t>logger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chemeClr val="tx2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/>
              <a:t>Log4jLogger</a:t>
            </a:r>
            <a:r>
              <a:rPr lang="en-US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InputStream</a:t>
            </a:r>
            <a:r>
              <a:rPr lang="en-US" dirty="0" smtClean="0"/>
              <a:t> is = </a:t>
            </a:r>
            <a:r>
              <a:rPr lang="en-US" dirty="0" err="1" smtClean="0"/>
              <a:t>getClass</a:t>
            </a:r>
            <a:r>
              <a:rPr lang="en-US" dirty="0" smtClean="0"/>
              <a:t>().</a:t>
            </a:r>
            <a:r>
              <a:rPr lang="en-US" dirty="0" err="1" smtClean="0"/>
              <a:t>getClassLoader</a:t>
            </a:r>
            <a:r>
              <a:rPr lang="en-US" dirty="0" smtClean="0"/>
              <a:t>().</a:t>
            </a:r>
            <a:r>
              <a:rPr lang="en-US" dirty="0" err="1" smtClean="0"/>
              <a:t>getResourceAsStream</a:t>
            </a:r>
            <a:r>
              <a:rPr lang="en-US" dirty="0" smtClean="0"/>
              <a:t>(“</a:t>
            </a:r>
            <a:r>
              <a:rPr lang="en-US" dirty="0" err="1" smtClean="0"/>
              <a:t>logger.properties</a:t>
            </a:r>
            <a:r>
              <a:rPr lang="en-US" dirty="0" smtClean="0"/>
              <a:t>”);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Properties props = </a:t>
            </a:r>
            <a:r>
              <a:rPr lang="en-US" b="1" dirty="0" smtClean="0">
                <a:solidFill>
                  <a:schemeClr val="tx2"/>
                </a:solidFill>
              </a:rPr>
              <a:t>new</a:t>
            </a:r>
            <a:r>
              <a:rPr lang="en-US" dirty="0" smtClean="0"/>
              <a:t> Properties;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props.load</a:t>
            </a:r>
            <a:r>
              <a:rPr lang="en-US" dirty="0" smtClean="0"/>
              <a:t>(is);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logger.setProperties</a:t>
            </a:r>
            <a:r>
              <a:rPr lang="en-US" dirty="0" smtClean="0"/>
              <a:t>(props);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…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logger.logMessage</a:t>
            </a:r>
            <a:r>
              <a:rPr lang="en-US" dirty="0"/>
              <a:t>(“logger initialized”);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62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8434984" cy="600164"/>
          </a:xfrm>
        </p:spPr>
        <p:txBody>
          <a:bodyPr/>
          <a:lstStyle/>
          <a:p>
            <a:r>
              <a:rPr lang="en-US" dirty="0"/>
              <a:t>Factory </a:t>
            </a:r>
            <a:r>
              <a:rPr lang="en-US" dirty="0" smtClean="0"/>
              <a:t>Method(</a:t>
            </a:r>
            <a:r>
              <a:rPr lang="ru-RU" dirty="0" smtClean="0"/>
              <a:t>он же </a:t>
            </a:r>
            <a:r>
              <a:rPr lang="en-US" dirty="0"/>
              <a:t>Virtual </a:t>
            </a:r>
            <a:r>
              <a:rPr lang="en-US" dirty="0" smtClean="0"/>
              <a:t>Constructor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62110" y="771550"/>
            <a:ext cx="85580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Пользователь понял, что он хочет другую реализацию логгера:</a:t>
            </a:r>
          </a:p>
          <a:p>
            <a:pPr algn="just"/>
            <a:endParaRPr lang="ru-RU" dirty="0"/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8000"/>
                </a:solidFill>
              </a:rPr>
              <a:t>// подключение логгера, выбор реализации (</a:t>
            </a:r>
            <a:r>
              <a:rPr lang="en-US" dirty="0">
                <a:solidFill>
                  <a:srgbClr val="008000"/>
                </a:solidFill>
              </a:rPr>
              <a:t>Log4jLogger</a:t>
            </a:r>
            <a:r>
              <a:rPr lang="ru-RU" dirty="0">
                <a:solidFill>
                  <a:srgbClr val="008000"/>
                </a:solidFill>
              </a:rPr>
              <a:t>)</a:t>
            </a:r>
            <a:endParaRPr lang="en-US" dirty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Logger </a:t>
            </a:r>
            <a:r>
              <a:rPr lang="en-US" dirty="0" err="1" smtClean="0"/>
              <a:t>logger</a:t>
            </a:r>
            <a:r>
              <a:rPr lang="en-US" dirty="0" smtClean="0"/>
              <a:t> = new Slf4Logger();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logger.configureFromFile</a:t>
            </a:r>
            <a:r>
              <a:rPr lang="en-US" dirty="0" smtClean="0"/>
              <a:t>(“log4jlogger.properties.xml”);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logger.doSomeManualConfigurations</a:t>
            </a:r>
            <a:r>
              <a:rPr lang="en-US" dirty="0" smtClean="0"/>
              <a:t>();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…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logger.logMessage</a:t>
            </a:r>
            <a:r>
              <a:rPr lang="en-US" dirty="0"/>
              <a:t>(“logger initialized”);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887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8434984" cy="600164"/>
          </a:xfrm>
        </p:spPr>
        <p:txBody>
          <a:bodyPr/>
          <a:lstStyle/>
          <a:p>
            <a:r>
              <a:rPr lang="en-US" dirty="0"/>
              <a:t>Factory </a:t>
            </a:r>
            <a:r>
              <a:rPr lang="en-US" dirty="0" smtClean="0"/>
              <a:t>Method(</a:t>
            </a:r>
            <a:r>
              <a:rPr lang="ru-RU" dirty="0" smtClean="0"/>
              <a:t>он же </a:t>
            </a:r>
            <a:r>
              <a:rPr lang="en-US" dirty="0"/>
              <a:t>Virtual </a:t>
            </a:r>
            <a:r>
              <a:rPr lang="en-US" dirty="0" smtClean="0"/>
              <a:t>Constructor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62110" y="771550"/>
            <a:ext cx="85580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Пользователь понял, что он точно не знает, какая реализация логгера ему понадобится при работе: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8000"/>
                </a:solidFill>
              </a:rPr>
              <a:t>// подключение логгера, выбор реализации (</a:t>
            </a:r>
            <a:r>
              <a:rPr lang="en-US" dirty="0" smtClean="0">
                <a:solidFill>
                  <a:srgbClr val="008000"/>
                </a:solidFill>
              </a:rPr>
              <a:t>Log4jLogger</a:t>
            </a:r>
            <a:r>
              <a:rPr lang="ru-RU" dirty="0" smtClean="0">
                <a:solidFill>
                  <a:srgbClr val="008000"/>
                </a:solidFill>
              </a:rPr>
              <a:t> или </a:t>
            </a:r>
            <a:r>
              <a:rPr lang="en-US" dirty="0">
                <a:solidFill>
                  <a:srgbClr val="008000"/>
                </a:solidFill>
              </a:rPr>
              <a:t>Slf4Logger</a:t>
            </a:r>
            <a:r>
              <a:rPr lang="ru-RU" dirty="0" smtClean="0">
                <a:solidFill>
                  <a:srgbClr val="008000"/>
                </a:solidFill>
              </a:rPr>
              <a:t>)</a:t>
            </a:r>
            <a:endParaRPr lang="en-US" dirty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 smtClean="0"/>
              <a:t>boolean</a:t>
            </a:r>
            <a:r>
              <a:rPr lang="en-US" dirty="0" smtClean="0"/>
              <a:t> iLikeSlf4J = true;</a:t>
            </a:r>
            <a:endParaRPr lang="en-US" dirty="0"/>
          </a:p>
          <a:p>
            <a:pPr algn="just"/>
            <a:r>
              <a:rPr lang="en-US" dirty="0" smtClean="0"/>
              <a:t>Logger </a:t>
            </a:r>
            <a:r>
              <a:rPr lang="en-US" dirty="0" err="1" smtClean="0"/>
              <a:t>logger</a:t>
            </a:r>
            <a:r>
              <a:rPr lang="en-US" dirty="0" smtClean="0"/>
              <a:t>;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583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8434984" cy="600164"/>
          </a:xfrm>
        </p:spPr>
        <p:txBody>
          <a:bodyPr/>
          <a:lstStyle/>
          <a:p>
            <a:r>
              <a:rPr lang="en-US" dirty="0"/>
              <a:t>Factory </a:t>
            </a:r>
            <a:r>
              <a:rPr lang="en-US" dirty="0" smtClean="0"/>
              <a:t>Method(</a:t>
            </a:r>
            <a:r>
              <a:rPr lang="ru-RU" dirty="0" smtClean="0"/>
              <a:t>он же </a:t>
            </a:r>
            <a:r>
              <a:rPr lang="en-US" dirty="0"/>
              <a:t>Virtual </a:t>
            </a:r>
            <a:r>
              <a:rPr lang="en-US" dirty="0" smtClean="0"/>
              <a:t>Constructor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62110" y="555526"/>
            <a:ext cx="8558039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chemeClr val="tx2"/>
                </a:solidFill>
              </a:rPr>
              <a:t>If</a:t>
            </a:r>
            <a:r>
              <a:rPr lang="en-US" dirty="0" smtClean="0"/>
              <a:t> (iLikeSlf4J) {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logger = </a:t>
            </a:r>
            <a:r>
              <a:rPr lang="en-US" b="1" dirty="0" smtClean="0">
                <a:solidFill>
                  <a:schemeClr val="tx2"/>
                </a:solidFill>
              </a:rPr>
              <a:t>new</a:t>
            </a:r>
            <a:r>
              <a:rPr lang="en-US" dirty="0" smtClean="0"/>
              <a:t> Slf4Logger();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dirty="0" err="1" smtClean="0"/>
              <a:t>logger.configureFromFile</a:t>
            </a:r>
            <a:r>
              <a:rPr lang="en-US" dirty="0" smtClean="0"/>
              <a:t>(“log4jlogger.properties.xml”);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dirty="0" err="1" smtClean="0"/>
              <a:t>logger.doSomeManualConfigurations</a:t>
            </a:r>
            <a:r>
              <a:rPr lang="en-US" dirty="0" smtClean="0"/>
              <a:t>();</a:t>
            </a:r>
          </a:p>
          <a:p>
            <a:pPr algn="just"/>
            <a:r>
              <a:rPr lang="en-US" dirty="0" smtClean="0"/>
              <a:t>} </a:t>
            </a:r>
            <a:r>
              <a:rPr lang="en-US" b="1" dirty="0" smtClean="0">
                <a:solidFill>
                  <a:schemeClr val="tx2"/>
                </a:solidFill>
              </a:rPr>
              <a:t>else</a:t>
            </a:r>
            <a:r>
              <a:rPr lang="en-US" dirty="0" smtClean="0"/>
              <a:t> {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logger = </a:t>
            </a:r>
            <a:r>
              <a:rPr lang="en-US" b="1" dirty="0" smtClean="0">
                <a:solidFill>
                  <a:schemeClr val="tx2"/>
                </a:solidFill>
              </a:rPr>
              <a:t>new</a:t>
            </a:r>
            <a:r>
              <a:rPr lang="en-US" dirty="0" smtClean="0"/>
              <a:t> Log4jLogger();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dirty="0" err="1" smtClean="0"/>
              <a:t>InputStream</a:t>
            </a:r>
            <a:r>
              <a:rPr lang="en-US" dirty="0" smtClean="0"/>
              <a:t> is = 	</a:t>
            </a:r>
            <a:r>
              <a:rPr lang="en-US" dirty="0" err="1" smtClean="0"/>
              <a:t>getClass</a:t>
            </a:r>
            <a:r>
              <a:rPr lang="en-US" dirty="0" smtClean="0"/>
              <a:t>().</a:t>
            </a:r>
            <a:r>
              <a:rPr lang="en-US" dirty="0" err="1" smtClean="0"/>
              <a:t>getClassLoader</a:t>
            </a:r>
            <a:r>
              <a:rPr lang="en-US" dirty="0" smtClean="0"/>
              <a:t>().</a:t>
            </a:r>
            <a:r>
              <a:rPr lang="en-US" dirty="0" err="1" smtClean="0"/>
              <a:t>getResourceAsStream</a:t>
            </a:r>
            <a:r>
              <a:rPr lang="en-US" dirty="0" smtClean="0"/>
              <a:t>(“</a:t>
            </a:r>
            <a:r>
              <a:rPr lang="en-US" dirty="0" err="1" smtClean="0"/>
              <a:t>logger.properties</a:t>
            </a:r>
            <a:r>
              <a:rPr lang="en-US" dirty="0" smtClean="0"/>
              <a:t>”);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Properties props = </a:t>
            </a:r>
            <a:r>
              <a:rPr lang="en-US" b="1" dirty="0" smtClean="0">
                <a:solidFill>
                  <a:schemeClr val="tx2"/>
                </a:solidFill>
              </a:rPr>
              <a:t>new</a:t>
            </a:r>
            <a:r>
              <a:rPr lang="en-US" dirty="0" smtClean="0"/>
              <a:t> Properties;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dirty="0" err="1" smtClean="0"/>
              <a:t>props.load</a:t>
            </a:r>
            <a:r>
              <a:rPr lang="en-US" dirty="0" smtClean="0"/>
              <a:t>(is);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dirty="0" err="1" smtClean="0"/>
              <a:t>logger.setProperties</a:t>
            </a:r>
            <a:r>
              <a:rPr lang="en-US" dirty="0" smtClean="0"/>
              <a:t>(props);</a:t>
            </a:r>
          </a:p>
          <a:p>
            <a:pPr algn="just"/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2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8434984" cy="600164"/>
          </a:xfrm>
        </p:spPr>
        <p:txBody>
          <a:bodyPr/>
          <a:lstStyle/>
          <a:p>
            <a:r>
              <a:rPr lang="en-US" dirty="0"/>
              <a:t>Factory </a:t>
            </a:r>
            <a:r>
              <a:rPr lang="en-US" dirty="0" smtClean="0"/>
              <a:t>Method(</a:t>
            </a:r>
            <a:r>
              <a:rPr lang="ru-RU" dirty="0" smtClean="0"/>
              <a:t>он же </a:t>
            </a:r>
            <a:r>
              <a:rPr lang="en-US" dirty="0"/>
              <a:t>Virtual </a:t>
            </a:r>
            <a:r>
              <a:rPr lang="en-US" dirty="0" smtClean="0"/>
              <a:t>Constructor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62110" y="690250"/>
            <a:ext cx="8558039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/>
              <a:t>Появляется некая третья реализация </a:t>
            </a:r>
            <a:r>
              <a:rPr lang="en-US" dirty="0" smtClean="0"/>
              <a:t>Logger</a:t>
            </a:r>
            <a:r>
              <a:rPr lang="ru-RU" dirty="0" smtClean="0"/>
              <a:t>-а…</a:t>
            </a:r>
          </a:p>
          <a:p>
            <a:pPr algn="just">
              <a:lnSpc>
                <a:spcPct val="150000"/>
              </a:lnSpc>
            </a:pPr>
            <a:r>
              <a:rPr lang="ru-RU" dirty="0" smtClean="0"/>
              <a:t>Настройка тоже достаточно сложна и отличается от предыдущих двух.</a:t>
            </a:r>
          </a:p>
          <a:p>
            <a:pPr algn="just">
              <a:lnSpc>
                <a:spcPct val="150000"/>
              </a:lnSpc>
            </a:pPr>
            <a:r>
              <a:rPr lang="ru-RU" dirty="0" smtClean="0"/>
              <a:t>Повод задуматься о вынесении процесса создания </a:t>
            </a:r>
            <a:r>
              <a:rPr lang="en-US" dirty="0" smtClean="0"/>
              <a:t>Logger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r>
              <a:rPr lang="ru-RU" dirty="0" smtClean="0"/>
              <a:t> отдельно от остального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11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Factory Method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" y="843558"/>
            <a:ext cx="9144000" cy="394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6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Factory Method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376645"/>
            <a:ext cx="403244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//product</a:t>
            </a:r>
            <a:endParaRPr lang="ru-RU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public interface </a:t>
            </a:r>
            <a:r>
              <a:rPr lang="en-US" dirty="0"/>
              <a:t>Logger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tx2"/>
                </a:solidFill>
              </a:rPr>
              <a:t>void</a:t>
            </a:r>
            <a:r>
              <a:rPr lang="en-US" b="1" dirty="0"/>
              <a:t> </a:t>
            </a:r>
            <a:r>
              <a:rPr lang="en-US" dirty="0" err="1"/>
              <a:t>logMessage</a:t>
            </a:r>
            <a:r>
              <a:rPr lang="en-US" dirty="0"/>
              <a:t>(String message);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//creator</a:t>
            </a:r>
            <a:endParaRPr lang="ru-RU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public interface </a:t>
            </a:r>
            <a:r>
              <a:rPr lang="en-US" dirty="0" err="1"/>
              <a:t>ILoggerFactory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Logger </a:t>
            </a:r>
            <a:r>
              <a:rPr lang="en-US" dirty="0" err="1"/>
              <a:t>getLoggingProvider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627534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099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Factory Method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2960" y="843558"/>
            <a:ext cx="5481168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//</a:t>
            </a:r>
            <a:r>
              <a:rPr lang="en-US" sz="1600" dirty="0"/>
              <a:t>implementations</a:t>
            </a:r>
            <a:endParaRPr lang="ru-RU" sz="1600" dirty="0"/>
          </a:p>
          <a:p>
            <a:r>
              <a:rPr lang="en-US" sz="1600" b="1" dirty="0">
                <a:solidFill>
                  <a:schemeClr val="tx2"/>
                </a:solidFill>
              </a:rPr>
              <a:t>public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tx2"/>
                </a:solidFill>
              </a:rPr>
              <a:t>class</a:t>
            </a:r>
            <a:r>
              <a:rPr lang="en-US" sz="1600" b="1" dirty="0"/>
              <a:t> </a:t>
            </a:r>
            <a:r>
              <a:rPr lang="en-US" sz="1600" dirty="0" err="1"/>
              <a:t>LoggerProviderFactory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tx2"/>
                </a:solidFill>
              </a:rPr>
              <a:t>implements</a:t>
            </a:r>
            <a:r>
              <a:rPr lang="en-US" sz="1600" b="1" dirty="0"/>
              <a:t> </a:t>
            </a:r>
            <a:r>
              <a:rPr lang="en-US" sz="1600" dirty="0" err="1"/>
              <a:t>ILoggerFactory</a:t>
            </a:r>
            <a:r>
              <a:rPr lang="en-US" sz="1600" dirty="0"/>
              <a:t>{</a:t>
            </a:r>
            <a:br>
              <a:rPr lang="en-US" sz="1600" dirty="0"/>
            </a:br>
            <a:endParaRPr lang="ru-RU" sz="1600" dirty="0" smtClean="0"/>
          </a:p>
          <a:p>
            <a:r>
              <a:rPr lang="en-US" sz="1600" dirty="0" smtClean="0"/>
              <a:t>    </a:t>
            </a:r>
            <a:r>
              <a:rPr lang="en-US" sz="1600" b="1" dirty="0" smtClean="0">
                <a:solidFill>
                  <a:schemeClr val="tx2"/>
                </a:solidFill>
              </a:rPr>
              <a:t>private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chemeClr val="tx2"/>
                </a:solidFill>
              </a:rPr>
              <a:t>final</a:t>
            </a:r>
            <a:r>
              <a:rPr lang="en-US" sz="1600" b="1" dirty="0" smtClean="0"/>
              <a:t> </a:t>
            </a:r>
            <a:r>
              <a:rPr lang="en-US" sz="1600" dirty="0" smtClean="0"/>
              <a:t>Class&lt;?&gt; </a:t>
            </a:r>
            <a:r>
              <a:rPr lang="en-US" sz="1600" b="1" dirty="0" err="1" smtClean="0"/>
              <a:t>loggerClass</a:t>
            </a:r>
            <a:r>
              <a:rPr lang="en-US" sz="1600" dirty="0" smtClean="0"/>
              <a:t>;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b="1" dirty="0" smtClean="0">
                <a:solidFill>
                  <a:schemeClr val="tx2"/>
                </a:solidFill>
              </a:rPr>
              <a:t>public</a:t>
            </a:r>
            <a:r>
              <a:rPr lang="en-US" sz="1600" b="1" dirty="0" smtClean="0"/>
              <a:t> </a:t>
            </a:r>
            <a:r>
              <a:rPr lang="en-US" sz="1600" dirty="0" err="1" smtClean="0"/>
              <a:t>LoggerProviderFactory</a:t>
            </a:r>
            <a:r>
              <a:rPr lang="en-US" sz="1600" dirty="0" smtClean="0"/>
              <a:t>(Class&lt;?&gt; </a:t>
            </a:r>
            <a:r>
              <a:rPr lang="en-US" sz="1600" dirty="0" err="1" smtClean="0"/>
              <a:t>loggerClass</a:t>
            </a:r>
            <a:r>
              <a:rPr lang="en-US" sz="1600" dirty="0" smtClean="0"/>
              <a:t>) {</a:t>
            </a:r>
            <a:br>
              <a:rPr lang="en-US" sz="1600" dirty="0" smtClean="0"/>
            </a:br>
            <a:r>
              <a:rPr lang="en-US" sz="1600" dirty="0" smtClean="0"/>
              <a:t>        </a:t>
            </a:r>
            <a:r>
              <a:rPr lang="en-US" sz="1600" b="1" dirty="0" err="1" smtClean="0">
                <a:solidFill>
                  <a:schemeClr val="tx2"/>
                </a:solidFill>
              </a:rPr>
              <a:t>this</a:t>
            </a:r>
            <a:r>
              <a:rPr lang="en-US" sz="1600" dirty="0" err="1" smtClean="0">
                <a:solidFill>
                  <a:schemeClr val="tx2"/>
                </a:solidFill>
              </a:rPr>
              <a:t>.</a:t>
            </a:r>
            <a:r>
              <a:rPr lang="en-US" sz="1600" b="1" dirty="0" err="1" smtClean="0"/>
              <a:t>loggerClass</a:t>
            </a:r>
            <a:r>
              <a:rPr lang="en-US" sz="1600" b="1" dirty="0" smtClean="0"/>
              <a:t> </a:t>
            </a:r>
            <a:r>
              <a:rPr lang="en-US" sz="1600" dirty="0" smtClean="0"/>
              <a:t>= </a:t>
            </a:r>
            <a:r>
              <a:rPr lang="en-US" sz="1600" dirty="0" err="1" smtClean="0"/>
              <a:t>loggerClass</a:t>
            </a:r>
            <a:r>
              <a:rPr lang="en-US" sz="1600" dirty="0" smtClean="0"/>
              <a:t>;</a:t>
            </a:r>
            <a:br>
              <a:rPr lang="en-US" sz="1600" dirty="0" smtClean="0"/>
            </a:br>
            <a:r>
              <a:rPr lang="en-US" sz="1600" dirty="0" smtClean="0"/>
              <a:t>    }</a:t>
            </a:r>
            <a:endParaRPr lang="ru-RU" sz="1600" dirty="0" smtClean="0"/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@Override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b="1" dirty="0" smtClean="0">
                <a:solidFill>
                  <a:schemeClr val="tx2"/>
                </a:solidFill>
              </a:rPr>
              <a:t>public</a:t>
            </a:r>
            <a:r>
              <a:rPr lang="en-US" sz="1600" b="1" dirty="0" smtClean="0"/>
              <a:t> </a:t>
            </a:r>
            <a:r>
              <a:rPr lang="en-US" sz="1600" dirty="0" smtClean="0"/>
              <a:t>Logger </a:t>
            </a:r>
            <a:r>
              <a:rPr lang="en-US" sz="1600" dirty="0" err="1" smtClean="0"/>
              <a:t>getLoggingProvider</a:t>
            </a:r>
            <a:r>
              <a:rPr lang="en-US" sz="1600" dirty="0" smtClean="0"/>
              <a:t>() {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   </a:t>
            </a:r>
            <a:r>
              <a:rPr lang="en-US" sz="1600" b="1" dirty="0" smtClean="0">
                <a:solidFill>
                  <a:schemeClr val="tx2"/>
                </a:solidFill>
              </a:rPr>
              <a:t>if</a:t>
            </a:r>
            <a:r>
              <a:rPr lang="en-US" sz="1600" b="1" dirty="0" smtClean="0"/>
              <a:t> </a:t>
            </a:r>
            <a:r>
              <a:rPr lang="en-US" sz="1600" dirty="0" smtClean="0"/>
              <a:t>(</a:t>
            </a:r>
            <a:r>
              <a:rPr lang="en-US" sz="1600" b="1" dirty="0" err="1" smtClean="0"/>
              <a:t>loggerClass</a:t>
            </a:r>
            <a:r>
              <a:rPr lang="en-US" sz="1600" b="1" dirty="0" smtClean="0"/>
              <a:t> </a:t>
            </a:r>
            <a:r>
              <a:rPr lang="en-US" sz="1600" dirty="0" smtClean="0"/>
              <a:t>== SLF4JLogger.</a:t>
            </a:r>
            <a:r>
              <a:rPr lang="en-US" sz="1600" b="1" dirty="0" smtClean="0"/>
              <a:t>class</a:t>
            </a:r>
            <a:r>
              <a:rPr lang="en-US" sz="1600" dirty="0" smtClean="0"/>
              <a:t>) {</a:t>
            </a:r>
            <a:br>
              <a:rPr lang="en-US" sz="1600" dirty="0" smtClean="0"/>
            </a:br>
            <a:r>
              <a:rPr lang="en-US" sz="1600" dirty="0" smtClean="0"/>
              <a:t>            </a:t>
            </a:r>
            <a:r>
              <a:rPr lang="en-US" sz="1600" b="1" dirty="0" smtClean="0">
                <a:solidFill>
                  <a:schemeClr val="tx2"/>
                </a:solidFill>
              </a:rPr>
              <a:t>return new </a:t>
            </a:r>
            <a:r>
              <a:rPr lang="en-US" sz="1600" dirty="0" smtClean="0"/>
              <a:t>SLF4JLogger();</a:t>
            </a:r>
            <a:br>
              <a:rPr lang="en-US" sz="1600" dirty="0" smtClean="0"/>
            </a:br>
            <a:r>
              <a:rPr lang="en-US" sz="1600" dirty="0" smtClean="0"/>
              <a:t>        }</a:t>
            </a:r>
            <a:br>
              <a:rPr lang="en-US" sz="1600" dirty="0" smtClean="0"/>
            </a:br>
            <a:r>
              <a:rPr lang="en-US" sz="1600" dirty="0" smtClean="0"/>
              <a:t>        </a:t>
            </a:r>
            <a:r>
              <a:rPr lang="en-US" sz="1600" b="1" dirty="0" smtClean="0">
                <a:solidFill>
                  <a:schemeClr val="tx2"/>
                </a:solidFill>
              </a:rPr>
              <a:t>return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chemeClr val="tx2"/>
                </a:solidFill>
              </a:rPr>
              <a:t>new</a:t>
            </a:r>
            <a:r>
              <a:rPr lang="en-US" sz="1600" b="1" dirty="0" smtClean="0"/>
              <a:t> </a:t>
            </a:r>
            <a:r>
              <a:rPr lang="en-US" sz="1600" dirty="0" smtClean="0"/>
              <a:t>Log4jLogger();</a:t>
            </a:r>
            <a:br>
              <a:rPr lang="en-US" sz="1600" dirty="0" smtClean="0"/>
            </a:br>
            <a:r>
              <a:rPr lang="en-US" sz="1600" dirty="0" smtClean="0"/>
              <a:t>    }</a:t>
            </a:r>
            <a:br>
              <a:rPr lang="en-US" sz="1600" dirty="0" smtClean="0"/>
            </a:br>
            <a:r>
              <a:rPr lang="en-US" sz="1600" dirty="0" smtClean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5529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Factory Method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2960" y="843558"/>
            <a:ext cx="5625184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//concrete product</a:t>
            </a:r>
          </a:p>
          <a:p>
            <a:endParaRPr lang="ru-RU" sz="1600" dirty="0"/>
          </a:p>
          <a:p>
            <a:r>
              <a:rPr lang="en-US" sz="1600" b="1" dirty="0">
                <a:solidFill>
                  <a:schemeClr val="tx2"/>
                </a:solidFill>
              </a:rPr>
              <a:t>public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tx2"/>
                </a:solidFill>
              </a:rPr>
              <a:t>class</a:t>
            </a:r>
            <a:r>
              <a:rPr lang="en-US" sz="1600" b="1" dirty="0"/>
              <a:t> </a:t>
            </a:r>
            <a:r>
              <a:rPr lang="en-US" sz="1600" dirty="0"/>
              <a:t>Log4jLogger </a:t>
            </a:r>
            <a:r>
              <a:rPr lang="en-US" sz="1600" b="1" dirty="0">
                <a:solidFill>
                  <a:schemeClr val="tx2"/>
                </a:solidFill>
              </a:rPr>
              <a:t>implements</a:t>
            </a:r>
            <a:r>
              <a:rPr lang="en-US" sz="1600" dirty="0"/>
              <a:t> Logger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tx2"/>
                </a:solidFill>
              </a:rPr>
              <a:t>public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chemeClr val="tx2"/>
                </a:solidFill>
              </a:rPr>
              <a:t>void</a:t>
            </a:r>
            <a:r>
              <a:rPr lang="en-US" sz="1600" dirty="0" smtClean="0"/>
              <a:t> </a:t>
            </a:r>
            <a:r>
              <a:rPr lang="en-US" sz="1600" dirty="0" err="1" smtClean="0"/>
              <a:t>logMessage</a:t>
            </a:r>
            <a:r>
              <a:rPr lang="en-US" sz="1600" dirty="0" smtClean="0"/>
              <a:t>(String message) {</a:t>
            </a:r>
          </a:p>
          <a:p>
            <a:r>
              <a:rPr lang="en-US" sz="1600" dirty="0" smtClean="0"/>
              <a:t>	        </a:t>
            </a:r>
            <a:r>
              <a:rPr lang="en-US" sz="1600" dirty="0" err="1"/>
              <a:t>System.out.println</a:t>
            </a:r>
            <a:r>
              <a:rPr lang="en-US" sz="1600" dirty="0"/>
              <a:t>("Log4J logger: " + message);</a:t>
            </a:r>
          </a:p>
          <a:p>
            <a:r>
              <a:rPr lang="en-US" sz="1600" dirty="0" smtClean="0"/>
              <a:t>	}</a:t>
            </a:r>
            <a:endParaRPr lang="en-US" sz="1600" dirty="0"/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b="1" dirty="0">
                <a:solidFill>
                  <a:schemeClr val="tx2"/>
                </a:solidFill>
              </a:rPr>
              <a:t>public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tx2"/>
                </a:solidFill>
              </a:rPr>
              <a:t>class</a:t>
            </a:r>
            <a:r>
              <a:rPr lang="en-US" sz="1600" b="1" dirty="0"/>
              <a:t> </a:t>
            </a:r>
            <a:r>
              <a:rPr lang="en-US" sz="1600" dirty="0"/>
              <a:t>SLF4JLogger </a:t>
            </a:r>
            <a:r>
              <a:rPr lang="en-US" sz="1600" b="1" dirty="0">
                <a:solidFill>
                  <a:schemeClr val="tx2"/>
                </a:solidFill>
              </a:rPr>
              <a:t>implements</a:t>
            </a:r>
            <a:r>
              <a:rPr lang="en-US" sz="1600" dirty="0"/>
              <a:t> Logger {</a:t>
            </a:r>
          </a:p>
          <a:p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tx2"/>
                </a:solidFill>
              </a:rPr>
              <a:t>public</a:t>
            </a:r>
            <a:r>
              <a:rPr lang="en-US" sz="1600" b="1" dirty="0" smtClean="0"/>
              <a:t> </a:t>
            </a:r>
            <a:r>
              <a:rPr lang="en-US" sz="1600" b="1" dirty="0">
                <a:solidFill>
                  <a:schemeClr val="tx2"/>
                </a:solidFill>
              </a:rPr>
              <a:t>void</a:t>
            </a:r>
            <a:r>
              <a:rPr lang="en-US" sz="1600" b="1" dirty="0"/>
              <a:t> </a:t>
            </a:r>
            <a:r>
              <a:rPr lang="en-US" sz="1600" dirty="0" err="1"/>
              <a:t>logMessage</a:t>
            </a:r>
            <a:r>
              <a:rPr lang="en-US" sz="1600" dirty="0"/>
              <a:t>(String message) {</a:t>
            </a:r>
          </a:p>
          <a:p>
            <a:r>
              <a:rPr lang="en-US" sz="1600" dirty="0" smtClean="0"/>
              <a:t>	        </a:t>
            </a:r>
            <a:r>
              <a:rPr lang="en-US" sz="1600" dirty="0" err="1"/>
              <a:t>System.out.println</a:t>
            </a:r>
            <a:r>
              <a:rPr lang="en-US" sz="1600" dirty="0"/>
              <a:t>("SLF4J Logger: " + message);</a:t>
            </a:r>
          </a:p>
          <a:p>
            <a:r>
              <a:rPr lang="en-US" sz="1600" dirty="0" smtClean="0"/>
              <a:t>	}</a:t>
            </a:r>
            <a:endParaRPr lang="en-US" sz="1600" dirty="0"/>
          </a:p>
          <a:p>
            <a:r>
              <a:rPr lang="en-US" sz="1600" dirty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4710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Factory Method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2960" y="1631578"/>
            <a:ext cx="749739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public </a:t>
            </a:r>
            <a:r>
              <a:rPr lang="en-US" sz="1600" b="1" dirty="0">
                <a:solidFill>
                  <a:schemeClr val="tx2"/>
                </a:solidFill>
              </a:rPr>
              <a:t>static void </a:t>
            </a:r>
            <a:r>
              <a:rPr lang="en-US" sz="1600" dirty="0"/>
              <a:t>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  <a:br>
              <a:rPr lang="en-US" sz="1600" dirty="0"/>
            </a:br>
            <a:endParaRPr lang="ru-RU" sz="1600" dirty="0" smtClean="0"/>
          </a:p>
          <a:p>
            <a:r>
              <a:rPr lang="ru-RU" sz="1600" dirty="0" smtClean="0"/>
              <a:t>// мы сконфигурировали фабрику и вызывали ее метод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Logger </a:t>
            </a:r>
            <a:r>
              <a:rPr lang="en-US" sz="1600" dirty="0" err="1" smtClean="0"/>
              <a:t>logger</a:t>
            </a:r>
            <a:r>
              <a:rPr lang="en-US" sz="1600" dirty="0" smtClean="0"/>
              <a:t> = </a:t>
            </a:r>
            <a:r>
              <a:rPr lang="en-US" sz="1600" b="1" dirty="0" smtClean="0">
                <a:solidFill>
                  <a:schemeClr val="tx2"/>
                </a:solidFill>
              </a:rPr>
              <a:t>new</a:t>
            </a:r>
            <a:r>
              <a:rPr lang="en-US" sz="1600" b="1" dirty="0" smtClean="0"/>
              <a:t> 	</a:t>
            </a:r>
            <a:r>
              <a:rPr lang="en-US" sz="1600" dirty="0" err="1" smtClean="0"/>
              <a:t>LoggerProviderFactory</a:t>
            </a:r>
            <a:r>
              <a:rPr lang="en-US" sz="1600" dirty="0" smtClean="0"/>
              <a:t>(Log4jLogger.</a:t>
            </a:r>
            <a:r>
              <a:rPr lang="en-US" sz="1600" b="1" dirty="0" smtClean="0"/>
              <a:t>class</a:t>
            </a:r>
            <a:r>
              <a:rPr lang="en-US" sz="1600" dirty="0" smtClean="0"/>
              <a:t>).</a:t>
            </a:r>
            <a:r>
              <a:rPr lang="en-US" sz="1600" dirty="0" err="1" smtClean="0"/>
              <a:t>getLoggingProvider</a:t>
            </a:r>
            <a:r>
              <a:rPr lang="en-US" sz="1600" dirty="0" smtClean="0"/>
              <a:t>();</a:t>
            </a:r>
            <a:br>
              <a:rPr lang="en-US" sz="1600" dirty="0" smtClean="0"/>
            </a:br>
            <a:r>
              <a:rPr lang="en-US" sz="1600" dirty="0" err="1" smtClean="0"/>
              <a:t>logger.logMessage</a:t>
            </a:r>
            <a:r>
              <a:rPr lang="en-US" sz="1600" dirty="0" smtClean="0"/>
              <a:t>(</a:t>
            </a:r>
            <a:r>
              <a:rPr lang="en-US" sz="1600" b="1" dirty="0" smtClean="0"/>
              <a:t>"hello"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logger = </a:t>
            </a:r>
            <a:r>
              <a:rPr lang="en-US" sz="1600" b="1" dirty="0" smtClean="0">
                <a:solidFill>
                  <a:schemeClr val="tx2"/>
                </a:solidFill>
              </a:rPr>
              <a:t>new</a:t>
            </a:r>
            <a:r>
              <a:rPr lang="en-US" sz="1600" b="1" dirty="0" smtClean="0"/>
              <a:t> </a:t>
            </a:r>
            <a:r>
              <a:rPr lang="en-US" sz="1600" dirty="0" err="1" smtClean="0"/>
              <a:t>LoggerProviderFactory</a:t>
            </a:r>
            <a:r>
              <a:rPr lang="en-US" sz="1600" dirty="0" smtClean="0"/>
              <a:t>(SLF4JLogger.</a:t>
            </a:r>
            <a:r>
              <a:rPr lang="en-US" sz="1600" b="1" dirty="0" smtClean="0"/>
              <a:t>class</a:t>
            </a:r>
            <a:r>
              <a:rPr lang="en-US" sz="1600" dirty="0" smtClean="0"/>
              <a:t>).</a:t>
            </a:r>
            <a:r>
              <a:rPr lang="en-US" sz="1600" dirty="0" err="1" smtClean="0"/>
              <a:t>getLoggingProvider</a:t>
            </a:r>
            <a:r>
              <a:rPr lang="en-US" sz="1600" dirty="0" smtClean="0"/>
              <a:t>();</a:t>
            </a:r>
            <a:br>
              <a:rPr lang="en-US" sz="1600" dirty="0" smtClean="0"/>
            </a:br>
            <a:r>
              <a:rPr lang="en-US" sz="1600" dirty="0" err="1" smtClean="0"/>
              <a:t>logger.logMessage</a:t>
            </a:r>
            <a:r>
              <a:rPr lang="en-US" sz="1600" dirty="0" smtClean="0"/>
              <a:t>(</a:t>
            </a:r>
            <a:r>
              <a:rPr lang="en-US" sz="1600" b="1" dirty="0" smtClean="0"/>
              <a:t>"hello"</a:t>
            </a:r>
            <a:r>
              <a:rPr lang="en-US" sz="1600" dirty="0" smtClean="0"/>
              <a:t>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}</a:t>
            </a:r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987574"/>
            <a:ext cx="1760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578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786912" cy="323165"/>
          </a:xfrm>
        </p:spPr>
        <p:txBody>
          <a:bodyPr/>
          <a:lstStyle/>
          <a:p>
            <a:r>
              <a:rPr lang="en-US" dirty="0" smtClean="0"/>
              <a:t>GOF Design patterns (</a:t>
            </a:r>
            <a:r>
              <a:rPr lang="ru-RU" dirty="0" smtClean="0"/>
              <a:t>Шаблоны проектирования)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1472" y="771550"/>
            <a:ext cx="8146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8" indent="-342900">
              <a:lnSpc>
                <a:spcPct val="20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1600" kern="0" dirty="0" smtClean="0"/>
              <a:t>Шаблоны проектирования</a:t>
            </a:r>
          </a:p>
          <a:p>
            <a:pPr marL="342900" lvl="8" indent="-342900">
              <a:lnSpc>
                <a:spcPct val="20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kern="0" dirty="0" smtClean="0"/>
              <a:t>GOF</a:t>
            </a:r>
            <a:r>
              <a:rPr lang="ru-RU" sz="1600" kern="0" dirty="0" smtClean="0"/>
              <a:t> – </a:t>
            </a:r>
            <a:r>
              <a:rPr lang="en-US" sz="1600" kern="0" dirty="0" smtClean="0"/>
              <a:t>Gang of Four</a:t>
            </a:r>
          </a:p>
          <a:p>
            <a:pPr marL="342900" lvl="8" indent="-342900">
              <a:lnSpc>
                <a:spcPct val="20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1600" kern="0" dirty="0" smtClean="0"/>
              <a:t>Классификация </a:t>
            </a:r>
            <a:r>
              <a:rPr lang="ru-RU" sz="1600" kern="0" dirty="0"/>
              <a:t>шаблонов</a:t>
            </a:r>
            <a:endParaRPr lang="en-US" sz="1600" kern="0" dirty="0" smtClean="0"/>
          </a:p>
          <a:p>
            <a:pPr marL="342900" lvl="8" indent="-342900">
              <a:lnSpc>
                <a:spcPct val="20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1600" kern="0" dirty="0" smtClean="0"/>
              <a:t>Обозначения, основы </a:t>
            </a:r>
            <a:r>
              <a:rPr lang="en-US" sz="1600" kern="0" dirty="0" smtClean="0"/>
              <a:t>UML</a:t>
            </a:r>
            <a:endParaRPr lang="ru-RU" sz="1600" kern="0" dirty="0" smtClean="0"/>
          </a:p>
          <a:p>
            <a:pPr marL="342900" lvl="8" indent="-342900">
              <a:lnSpc>
                <a:spcPct val="20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1600" kern="0" dirty="0" smtClean="0"/>
              <a:t>Примеры шаблонов</a:t>
            </a:r>
          </a:p>
          <a:p>
            <a:pPr marL="342900" lvl="8" indent="-342900">
              <a:lnSpc>
                <a:spcPct val="20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1600" kern="0" dirty="0" smtClean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01523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Factory Method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2960" y="2207642"/>
            <a:ext cx="533715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public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</a:rPr>
              <a:t>class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LoggerProviderFactory</a:t>
            </a:r>
            <a:r>
              <a:rPr lang="en-US" dirty="0">
                <a:latin typeface="Calibri" panose="020F0502020204030204" pitchFamily="34" charset="0"/>
              </a:rPr>
              <a:t> {</a:t>
            </a:r>
          </a:p>
          <a:p>
            <a:r>
              <a:rPr lang="en-US" dirty="0">
                <a:latin typeface="Calibri" panose="020F0502020204030204" pitchFamily="34" charset="0"/>
              </a:rPr>
              <a:t>    </a:t>
            </a:r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</a:rPr>
              <a:t>public</a:t>
            </a:r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</a:rPr>
              <a:t>static</a:t>
            </a:r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Logger </a:t>
            </a:r>
            <a:r>
              <a:rPr lang="en-US" dirty="0" err="1">
                <a:latin typeface="Calibri" panose="020F0502020204030204" pitchFamily="34" charset="0"/>
              </a:rPr>
              <a:t>getLoggingProvider</a:t>
            </a:r>
            <a:r>
              <a:rPr lang="en-US" dirty="0">
                <a:latin typeface="Calibri" panose="020F0502020204030204" pitchFamily="34" charset="0"/>
              </a:rPr>
              <a:t>(Class </a:t>
            </a:r>
            <a:r>
              <a:rPr lang="en-US" dirty="0" err="1">
                <a:latin typeface="Calibri" panose="020F0502020204030204" pitchFamily="34" charset="0"/>
              </a:rPr>
              <a:t>clazz</a:t>
            </a:r>
            <a:r>
              <a:rPr lang="en-US" dirty="0">
                <a:latin typeface="Calibri" panose="020F0502020204030204" pitchFamily="34" charset="0"/>
              </a:rPr>
              <a:t>) </a:t>
            </a:r>
            <a:r>
              <a:rPr lang="en-US" dirty="0" smtClean="0">
                <a:latin typeface="Calibri" panose="020F0502020204030204" pitchFamily="34" charset="0"/>
              </a:rPr>
              <a:t>{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        </a:t>
            </a:r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</a:rPr>
              <a:t>if</a:t>
            </a:r>
            <a:r>
              <a:rPr lang="en-US" dirty="0">
                <a:latin typeface="Calibri" panose="020F0502020204030204" pitchFamily="34" charset="0"/>
              </a:rPr>
              <a:t> (</a:t>
            </a:r>
            <a:r>
              <a:rPr lang="en-US" dirty="0" err="1">
                <a:latin typeface="Calibri" panose="020F0502020204030204" pitchFamily="34" charset="0"/>
              </a:rPr>
              <a:t>clazz</a:t>
            </a:r>
            <a:r>
              <a:rPr lang="en-US" dirty="0">
                <a:latin typeface="Calibri" panose="020F0502020204030204" pitchFamily="34" charset="0"/>
              </a:rPr>
              <a:t> == SLF4JLogger.class) {</a:t>
            </a:r>
          </a:p>
          <a:p>
            <a:r>
              <a:rPr lang="en-US" dirty="0">
                <a:latin typeface="Calibri" panose="020F0502020204030204" pitchFamily="34" charset="0"/>
              </a:rPr>
              <a:t>            </a:t>
            </a:r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</a:rPr>
              <a:t>return</a:t>
            </a:r>
            <a:r>
              <a:rPr lang="en-US" dirty="0">
                <a:latin typeface="Calibri" panose="020F0502020204030204" pitchFamily="34" charset="0"/>
              </a:rPr>
              <a:t> new SLF4JLogger();</a:t>
            </a:r>
          </a:p>
          <a:p>
            <a:r>
              <a:rPr lang="en-US" dirty="0">
                <a:latin typeface="Calibri" panose="020F0502020204030204" pitchFamily="34" charset="0"/>
              </a:rPr>
              <a:t>        }</a:t>
            </a:r>
          </a:p>
          <a:p>
            <a:r>
              <a:rPr lang="en-US" dirty="0">
                <a:latin typeface="Calibri" panose="020F0502020204030204" pitchFamily="34" charset="0"/>
              </a:rPr>
              <a:t>        </a:t>
            </a:r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</a:rPr>
              <a:t>return</a:t>
            </a:r>
            <a:r>
              <a:rPr lang="en-US" dirty="0">
                <a:latin typeface="Calibri" panose="020F0502020204030204" pitchFamily="34" charset="0"/>
              </a:rPr>
              <a:t> new Log4jLogger();</a:t>
            </a:r>
          </a:p>
          <a:p>
            <a:r>
              <a:rPr lang="en-US" dirty="0">
                <a:latin typeface="Calibri" panose="020F0502020204030204" pitchFamily="34" charset="0"/>
              </a:rPr>
              <a:t>    }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}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41472" y="795357"/>
            <a:ext cx="85786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</a:rPr>
              <a:t>Другая реализация </a:t>
            </a:r>
            <a:r>
              <a:rPr lang="en-US" dirty="0">
                <a:latin typeface="Calibri" panose="020F0502020204030204" pitchFamily="34" charset="0"/>
              </a:rPr>
              <a:t>Factory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method</a:t>
            </a:r>
            <a:r>
              <a:rPr lang="ru-RU" dirty="0">
                <a:latin typeface="Calibri" panose="020F0502020204030204" pitchFamily="34" charset="0"/>
              </a:rPr>
              <a:t> возвращающего </a:t>
            </a:r>
            <a:r>
              <a:rPr lang="en-US" dirty="0">
                <a:latin typeface="Calibri" panose="020F0502020204030204" pitchFamily="34" charset="0"/>
              </a:rPr>
              <a:t>product</a:t>
            </a:r>
            <a:r>
              <a:rPr lang="ru-RU" dirty="0">
                <a:latin typeface="Calibri" panose="020F0502020204030204" pitchFamily="34" charset="0"/>
              </a:rPr>
              <a:t> в зависимости от передаваемых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</a:rPr>
              <a:t>непосредственно в метод параметров. То есть настраивается не объект, содержащий конструирующий метод, а сам метод. В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</a:rPr>
              <a:t>нашем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</a:rPr>
              <a:t>случае</a:t>
            </a:r>
            <a:r>
              <a:rPr lang="en-US" dirty="0">
                <a:latin typeface="Calibri" panose="020F0502020204030204" pitchFamily="34" charset="0"/>
              </a:rPr>
              <a:t>:</a:t>
            </a:r>
            <a:endParaRPr lang="ru-RU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60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Factory Method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2960" y="843558"/>
            <a:ext cx="85055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</a:rPr>
              <a:t>Примеры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</a:rPr>
              <a:t>из</a:t>
            </a:r>
            <a:r>
              <a:rPr lang="en-US" dirty="0">
                <a:latin typeface="Calibri" panose="020F0502020204030204" pitchFamily="34" charset="0"/>
              </a:rPr>
              <a:t> JDK standard libs</a:t>
            </a:r>
            <a:r>
              <a:rPr lang="en-US" dirty="0" smtClean="0">
                <a:latin typeface="Calibri" panose="020F0502020204030204" pitchFamily="34" charset="0"/>
              </a:rPr>
              <a:t>:</a:t>
            </a:r>
            <a:endParaRPr lang="ru-RU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</a:rPr>
              <a:t>java.nio.charset.Charset#forName</a:t>
            </a:r>
            <a:r>
              <a:rPr lang="en-US" dirty="0" smtClean="0">
                <a:latin typeface="Calibri" panose="020F0502020204030204" pitchFamily="34" charset="0"/>
              </a:rPr>
              <a:t>()</a:t>
            </a:r>
            <a:endParaRPr lang="ru-RU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</a:rPr>
              <a:t>java.util.Calendar#getInstance</a:t>
            </a:r>
            <a:r>
              <a:rPr lang="en-US" dirty="0">
                <a:latin typeface="Calibri" panose="020F050202020403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6012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Factory Method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2960" y="843558"/>
            <a:ext cx="8505504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 smtClean="0">
                <a:latin typeface="Calibri" panose="020F0502020204030204" pitchFamily="34" charset="0"/>
              </a:rPr>
              <a:t>Самостоятельно</a:t>
            </a:r>
            <a:r>
              <a:rPr lang="ru-RU" dirty="0" smtClean="0">
                <a:latin typeface="Calibri" panose="020F0502020204030204" pitchFamily="34" charset="0"/>
              </a:rPr>
              <a:t>: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ru-RU" dirty="0" smtClean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latin typeface="Calibri" panose="020F0502020204030204" pitchFamily="34" charset="0"/>
              </a:rPr>
              <a:t>Реализовать </a:t>
            </a:r>
            <a:r>
              <a:rPr lang="en-US" dirty="0" smtClean="0">
                <a:latin typeface="Calibri" panose="020F0502020204030204" pitchFamily="34" charset="0"/>
              </a:rPr>
              <a:t>Factory method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</a:rPr>
              <a:t>согласно представленной диаграммы, где за создание каждого </a:t>
            </a:r>
            <a:r>
              <a:rPr lang="ru-RU" dirty="0" err="1" smtClean="0">
                <a:latin typeface="Calibri" panose="020F0502020204030204" pitchFamily="34" charset="0"/>
              </a:rPr>
              <a:t>подкласа</a:t>
            </a:r>
            <a:r>
              <a:rPr lang="ru-RU" dirty="0" smtClean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Product</a:t>
            </a:r>
            <a:r>
              <a:rPr lang="ru-RU" dirty="0" smtClean="0">
                <a:latin typeface="Calibri" panose="020F0502020204030204" pitchFamily="34" charset="0"/>
              </a:rPr>
              <a:t> отвечает подкласс </a:t>
            </a:r>
            <a:r>
              <a:rPr lang="en-US" dirty="0" smtClean="0">
                <a:latin typeface="Calibri" panose="020F0502020204030204" pitchFamily="34" charset="0"/>
              </a:rPr>
              <a:t>Creator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74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Builder (</a:t>
            </a:r>
            <a:r>
              <a:rPr lang="ru-RU" dirty="0"/>
              <a:t>Строитель)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473" y="915566"/>
            <a:ext cx="857867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Используется </a:t>
            </a:r>
            <a:r>
              <a:rPr lang="ru-RU" dirty="0"/>
              <a:t>в </a:t>
            </a:r>
            <a:r>
              <a:rPr lang="ru-RU" dirty="0" smtClean="0"/>
              <a:t>случаях когда </a:t>
            </a:r>
            <a:r>
              <a:rPr lang="ru-RU" dirty="0"/>
              <a:t>нужен пошаговый контроль за процессом конструирования </a:t>
            </a:r>
            <a:r>
              <a:rPr lang="ru-RU" dirty="0" smtClean="0"/>
              <a:t>объекта.</a:t>
            </a:r>
            <a:endParaRPr lang="ru-RU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Удобная замена множества конструкторов с большим количеством аргументов.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Пример – </a:t>
            </a:r>
            <a:r>
              <a:rPr lang="en-US" dirty="0" err="1" smtClean="0"/>
              <a:t>CriteriaBuilder</a:t>
            </a:r>
            <a:r>
              <a:rPr lang="ru-RU" dirty="0" smtClean="0"/>
              <a:t> в </a:t>
            </a:r>
            <a:r>
              <a:rPr lang="en-US" dirty="0" smtClean="0"/>
              <a:t>JPA Criteria API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3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Builder (</a:t>
            </a:r>
            <a:r>
              <a:rPr lang="ru-RU" dirty="0"/>
              <a:t>Строитель)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0359"/>
            <a:ext cx="9144000" cy="324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1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Builder (</a:t>
            </a:r>
            <a:r>
              <a:rPr lang="ru-RU" dirty="0"/>
              <a:t>Строитель)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473" y="1869668"/>
            <a:ext cx="5626671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// </a:t>
            </a:r>
            <a:r>
              <a:rPr lang="en-US" dirty="0"/>
              <a:t>interface </a:t>
            </a:r>
            <a:r>
              <a:rPr lang="en-US" dirty="0" smtClean="0"/>
              <a:t>builder</a:t>
            </a:r>
            <a:endParaRPr lang="ru-RU" dirty="0"/>
          </a:p>
          <a:p>
            <a:r>
              <a:rPr lang="en-US" b="1" dirty="0">
                <a:solidFill>
                  <a:srgbClr val="000080"/>
                </a:solidFill>
              </a:rPr>
              <a:t>public interface </a:t>
            </a:r>
            <a:r>
              <a:rPr lang="en-US" dirty="0" err="1">
                <a:solidFill>
                  <a:srgbClr val="000000"/>
                </a:solidFill>
              </a:rPr>
              <a:t>IUserBuilder</a:t>
            </a:r>
            <a:r>
              <a:rPr lang="en-US" dirty="0">
                <a:solidFill>
                  <a:srgbClr val="000000"/>
                </a:solidFill>
              </a:rPr>
              <a:t>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UserPersonalDataBuilder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withAge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age);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UserPersonalDataBuilder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withPhone</a:t>
            </a:r>
            <a:r>
              <a:rPr lang="en-US" dirty="0">
                <a:solidFill>
                  <a:srgbClr val="000000"/>
                </a:solidFill>
              </a:rPr>
              <a:t>(String phone);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UserPersonalDataBuilder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withAddress</a:t>
            </a:r>
            <a:r>
              <a:rPr lang="en-US" dirty="0">
                <a:solidFill>
                  <a:srgbClr val="000000"/>
                </a:solidFill>
              </a:rPr>
              <a:t>(String address);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User build();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}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41472" y="951773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02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Builder (</a:t>
            </a:r>
            <a:r>
              <a:rPr lang="ru-RU" dirty="0"/>
              <a:t>Строитель)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473" y="589781"/>
            <a:ext cx="4762575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// </a:t>
            </a:r>
            <a:r>
              <a:rPr lang="en-US" sz="1600" dirty="0"/>
              <a:t>constructed object class contains builder for itself</a:t>
            </a:r>
            <a:endParaRPr lang="ru-RU" sz="1600" dirty="0"/>
          </a:p>
          <a:p>
            <a:r>
              <a:rPr lang="en-US" sz="1600" dirty="0"/>
              <a:t>// Product</a:t>
            </a:r>
            <a:endParaRPr lang="ru-RU" sz="1600" dirty="0"/>
          </a:p>
          <a:p>
            <a:r>
              <a:rPr lang="en-US" sz="1600" b="1" dirty="0">
                <a:solidFill>
                  <a:srgbClr val="000080"/>
                </a:solidFill>
              </a:rPr>
              <a:t>public class </a:t>
            </a:r>
            <a:r>
              <a:rPr lang="en-US" sz="1600" dirty="0">
                <a:solidFill>
                  <a:srgbClr val="000000"/>
                </a:solidFill>
              </a:rPr>
              <a:t>User {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b="1" dirty="0">
                <a:solidFill>
                  <a:srgbClr val="000080"/>
                </a:solidFill>
              </a:rPr>
              <a:t>private final </a:t>
            </a:r>
            <a:r>
              <a:rPr lang="en-US" sz="1600" dirty="0">
                <a:solidFill>
                  <a:srgbClr val="000000"/>
                </a:solidFill>
              </a:rPr>
              <a:t>String </a:t>
            </a:r>
            <a:r>
              <a:rPr lang="en-US" sz="1600" b="1" dirty="0" err="1">
                <a:solidFill>
                  <a:srgbClr val="660E7A"/>
                </a:solidFill>
              </a:rPr>
              <a:t>firstName</a:t>
            </a:r>
            <a:r>
              <a:rPr lang="en-US" sz="1600" dirty="0">
                <a:solidFill>
                  <a:srgbClr val="000000"/>
                </a:solidFill>
              </a:rPr>
              <a:t>;     </a:t>
            </a:r>
            <a:r>
              <a:rPr lang="en-US" sz="1600" i="1" dirty="0">
                <a:solidFill>
                  <a:srgbClr val="808080"/>
                </a:solidFill>
              </a:rPr>
              <a:t>//required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i="1" dirty="0">
                <a:solidFill>
                  <a:srgbClr val="808080"/>
                </a:solidFill>
              </a:rPr>
              <a:t>    </a:t>
            </a:r>
            <a:r>
              <a:rPr lang="en-US" sz="1600" b="1" dirty="0">
                <a:solidFill>
                  <a:srgbClr val="000080"/>
                </a:solidFill>
              </a:rPr>
              <a:t>private final </a:t>
            </a:r>
            <a:r>
              <a:rPr lang="en-US" sz="1600" dirty="0">
                <a:solidFill>
                  <a:srgbClr val="000000"/>
                </a:solidFill>
              </a:rPr>
              <a:t>String </a:t>
            </a:r>
            <a:r>
              <a:rPr lang="en-US" sz="1600" b="1" dirty="0" err="1">
                <a:solidFill>
                  <a:srgbClr val="660E7A"/>
                </a:solidFill>
              </a:rPr>
              <a:t>lastName</a:t>
            </a:r>
            <a:r>
              <a:rPr lang="en-US" sz="1600" dirty="0">
                <a:solidFill>
                  <a:srgbClr val="000000"/>
                </a:solidFill>
              </a:rPr>
              <a:t>;      </a:t>
            </a:r>
            <a:r>
              <a:rPr lang="en-US" sz="1600" i="1" dirty="0">
                <a:solidFill>
                  <a:srgbClr val="808080"/>
                </a:solidFill>
              </a:rPr>
              <a:t>//required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i="1" dirty="0">
                <a:solidFill>
                  <a:srgbClr val="808080"/>
                </a:solidFill>
              </a:rPr>
              <a:t>    </a:t>
            </a:r>
            <a:r>
              <a:rPr lang="en-US" sz="1600" b="1" dirty="0">
                <a:solidFill>
                  <a:srgbClr val="000080"/>
                </a:solidFill>
              </a:rPr>
              <a:t>private final </a:t>
            </a:r>
            <a:r>
              <a:rPr lang="en-US" sz="1600" b="1" dirty="0" err="1">
                <a:solidFill>
                  <a:srgbClr val="000080"/>
                </a:solidFill>
              </a:rPr>
              <a:t>int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dirty="0">
                <a:solidFill>
                  <a:srgbClr val="660E7A"/>
                </a:solidFill>
              </a:rPr>
              <a:t>age</a:t>
            </a:r>
            <a:r>
              <a:rPr lang="en-US" sz="1600" dirty="0">
                <a:solidFill>
                  <a:srgbClr val="000000"/>
                </a:solidFill>
              </a:rPr>
              <a:t>;              </a:t>
            </a:r>
            <a:r>
              <a:rPr lang="en-US" sz="1600" i="1" dirty="0">
                <a:solidFill>
                  <a:srgbClr val="808080"/>
                </a:solidFill>
              </a:rPr>
              <a:t>//optional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i="1" dirty="0">
                <a:solidFill>
                  <a:srgbClr val="808080"/>
                </a:solidFill>
              </a:rPr>
              <a:t>    </a:t>
            </a:r>
            <a:r>
              <a:rPr lang="en-US" sz="1600" b="1" dirty="0">
                <a:solidFill>
                  <a:srgbClr val="000080"/>
                </a:solidFill>
              </a:rPr>
              <a:t>private final </a:t>
            </a:r>
            <a:r>
              <a:rPr lang="en-US" sz="1600" dirty="0">
                <a:solidFill>
                  <a:srgbClr val="000000"/>
                </a:solidFill>
              </a:rPr>
              <a:t>String </a:t>
            </a:r>
            <a:r>
              <a:rPr lang="en-US" sz="1600" b="1" dirty="0">
                <a:solidFill>
                  <a:srgbClr val="660E7A"/>
                </a:solidFill>
              </a:rPr>
              <a:t>phone</a:t>
            </a:r>
            <a:r>
              <a:rPr lang="en-US" sz="1600" dirty="0">
                <a:solidFill>
                  <a:srgbClr val="000000"/>
                </a:solidFill>
              </a:rPr>
              <a:t>;         </a:t>
            </a:r>
            <a:r>
              <a:rPr lang="en-US" sz="1600" i="1" dirty="0">
                <a:solidFill>
                  <a:srgbClr val="808080"/>
                </a:solidFill>
              </a:rPr>
              <a:t>//optional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i="1" dirty="0">
                <a:solidFill>
                  <a:srgbClr val="808080"/>
                </a:solidFill>
              </a:rPr>
              <a:t>    </a:t>
            </a:r>
            <a:r>
              <a:rPr lang="en-US" sz="1600" b="1" dirty="0">
                <a:solidFill>
                  <a:srgbClr val="000080"/>
                </a:solidFill>
              </a:rPr>
              <a:t>private final </a:t>
            </a:r>
            <a:r>
              <a:rPr lang="en-US" sz="1600" dirty="0">
                <a:solidFill>
                  <a:srgbClr val="000000"/>
                </a:solidFill>
              </a:rPr>
              <a:t>String </a:t>
            </a:r>
            <a:r>
              <a:rPr lang="en-US" sz="1600" b="1" dirty="0">
                <a:solidFill>
                  <a:srgbClr val="660E7A"/>
                </a:solidFill>
              </a:rPr>
              <a:t>address</a:t>
            </a:r>
            <a:r>
              <a:rPr lang="en-US" sz="1600" dirty="0">
                <a:solidFill>
                  <a:srgbClr val="000000"/>
                </a:solidFill>
              </a:rPr>
              <a:t>;       </a:t>
            </a:r>
            <a:r>
              <a:rPr lang="en-US" sz="1600" i="1" dirty="0">
                <a:solidFill>
                  <a:srgbClr val="808080"/>
                </a:solidFill>
              </a:rPr>
              <a:t>//optional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i="1" dirty="0" smtClean="0">
                <a:solidFill>
                  <a:srgbClr val="808080"/>
                </a:solidFill>
              </a:rPr>
              <a:t>    </a:t>
            </a:r>
            <a:r>
              <a:rPr lang="en-US" sz="1600" i="1" dirty="0">
                <a:solidFill>
                  <a:srgbClr val="808080"/>
                </a:solidFill>
              </a:rPr>
              <a:t>// </a:t>
            </a:r>
            <a:r>
              <a:rPr lang="ru-RU" sz="1600" i="1" dirty="0">
                <a:solidFill>
                  <a:srgbClr val="808080"/>
                </a:solidFill>
              </a:rPr>
              <a:t>конструктор с </a:t>
            </a:r>
            <a:r>
              <a:rPr lang="en-US" sz="1600" i="1" dirty="0">
                <a:solidFill>
                  <a:srgbClr val="808080"/>
                </a:solidFill>
              </a:rPr>
              <a:t>default </a:t>
            </a:r>
            <a:r>
              <a:rPr lang="ru-RU" sz="1600" i="1" dirty="0">
                <a:solidFill>
                  <a:srgbClr val="808080"/>
                </a:solidFill>
              </a:rPr>
              <a:t>областью видимостью</a:t>
            </a:r>
            <a:br>
              <a:rPr lang="ru-RU" sz="1600" i="1" dirty="0">
                <a:solidFill>
                  <a:srgbClr val="808080"/>
                </a:solidFill>
              </a:rPr>
            </a:br>
            <a:r>
              <a:rPr lang="ru-RU" sz="1600" i="1" dirty="0">
                <a:solidFill>
                  <a:srgbClr val="808080"/>
                </a:solidFill>
              </a:rPr>
              <a:t>    </a:t>
            </a:r>
            <a:r>
              <a:rPr lang="en-US" sz="1600" dirty="0">
                <a:solidFill>
                  <a:srgbClr val="000000"/>
                </a:solidFill>
              </a:rPr>
              <a:t>User(</a:t>
            </a:r>
            <a:r>
              <a:rPr lang="en-US" sz="1600" dirty="0" err="1">
                <a:solidFill>
                  <a:srgbClr val="000000"/>
                </a:solidFill>
              </a:rPr>
              <a:t>UserPersonalDataBuilder</a:t>
            </a:r>
            <a:r>
              <a:rPr lang="en-US" sz="1600" dirty="0">
                <a:solidFill>
                  <a:srgbClr val="000000"/>
                </a:solidFill>
              </a:rPr>
              <a:t> builder) {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>
                <a:solidFill>
                  <a:srgbClr val="000000"/>
                </a:solidFill>
              </a:rPr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firstName</a:t>
            </a:r>
            <a:r>
              <a:rPr lang="en-US" sz="1600" b="1" dirty="0">
                <a:solidFill>
                  <a:srgbClr val="660E7A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= </a:t>
            </a:r>
            <a:r>
              <a:rPr lang="en-US" sz="1600" dirty="0" err="1">
                <a:solidFill>
                  <a:srgbClr val="000000"/>
                </a:solidFill>
              </a:rPr>
              <a:t>builder.getFirstName</a:t>
            </a:r>
            <a:r>
              <a:rPr lang="en-US" sz="1600" dirty="0">
                <a:solidFill>
                  <a:srgbClr val="000000"/>
                </a:solidFill>
              </a:rPr>
              <a:t>();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>
                <a:solidFill>
                  <a:srgbClr val="000000"/>
                </a:solidFill>
              </a:rPr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lastName</a:t>
            </a:r>
            <a:r>
              <a:rPr lang="en-US" sz="1600" b="1" dirty="0">
                <a:solidFill>
                  <a:srgbClr val="660E7A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= </a:t>
            </a:r>
            <a:r>
              <a:rPr lang="en-US" sz="1600" dirty="0" err="1">
                <a:solidFill>
                  <a:srgbClr val="000000"/>
                </a:solidFill>
              </a:rPr>
              <a:t>builder.getLastName</a:t>
            </a:r>
            <a:r>
              <a:rPr lang="en-US" sz="1600" dirty="0">
                <a:solidFill>
                  <a:srgbClr val="000000"/>
                </a:solidFill>
              </a:rPr>
              <a:t>();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>
                <a:solidFill>
                  <a:srgbClr val="000000"/>
                </a:solidFill>
              </a:rPr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age</a:t>
            </a:r>
            <a:r>
              <a:rPr lang="en-US" sz="1600" b="1" dirty="0">
                <a:solidFill>
                  <a:srgbClr val="660E7A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= </a:t>
            </a:r>
            <a:r>
              <a:rPr lang="en-US" sz="1600" dirty="0" err="1">
                <a:solidFill>
                  <a:srgbClr val="000000"/>
                </a:solidFill>
              </a:rPr>
              <a:t>builder.getAge</a:t>
            </a:r>
            <a:r>
              <a:rPr lang="en-US" sz="1600" dirty="0">
                <a:solidFill>
                  <a:srgbClr val="000000"/>
                </a:solidFill>
              </a:rPr>
              <a:t>();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>
                <a:solidFill>
                  <a:srgbClr val="000000"/>
                </a:solidFill>
              </a:rPr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phone</a:t>
            </a:r>
            <a:r>
              <a:rPr lang="en-US" sz="1600" b="1" dirty="0">
                <a:solidFill>
                  <a:srgbClr val="660E7A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= </a:t>
            </a:r>
            <a:r>
              <a:rPr lang="en-US" sz="1600" dirty="0" err="1">
                <a:solidFill>
                  <a:srgbClr val="000000"/>
                </a:solidFill>
              </a:rPr>
              <a:t>builder.getPhone</a:t>
            </a:r>
            <a:r>
              <a:rPr lang="en-US" sz="1600" dirty="0">
                <a:solidFill>
                  <a:srgbClr val="000000"/>
                </a:solidFill>
              </a:rPr>
              <a:t>();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>
                <a:solidFill>
                  <a:srgbClr val="000000"/>
                </a:solidFill>
              </a:rPr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address</a:t>
            </a:r>
            <a:r>
              <a:rPr lang="en-US" sz="1600" b="1" dirty="0">
                <a:solidFill>
                  <a:srgbClr val="660E7A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= </a:t>
            </a:r>
            <a:r>
              <a:rPr lang="en-US" sz="1600" dirty="0" err="1">
                <a:solidFill>
                  <a:srgbClr val="000000"/>
                </a:solidFill>
              </a:rPr>
              <a:t>builder.getAddress</a:t>
            </a:r>
            <a:r>
              <a:rPr lang="en-US" sz="1600" dirty="0">
                <a:solidFill>
                  <a:srgbClr val="000000"/>
                </a:solidFill>
              </a:rPr>
              <a:t>();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   }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 smtClean="0"/>
              <a:t>// </a:t>
            </a:r>
            <a:r>
              <a:rPr lang="en-US" sz="1600" dirty="0"/>
              <a:t>getters, </a:t>
            </a:r>
            <a:r>
              <a:rPr lang="en-US" sz="1600" dirty="0" smtClean="0"/>
              <a:t>setters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730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Builder (</a:t>
            </a:r>
            <a:r>
              <a:rPr lang="ru-RU" dirty="0"/>
              <a:t>Строитель)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473" y="589781"/>
            <a:ext cx="6850807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// builder implementation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>
                <a:solidFill>
                  <a:srgbClr val="000000"/>
                </a:solidFill>
              </a:rPr>
              <a:t>UserPersonalDataBuilder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implements </a:t>
            </a:r>
            <a:r>
              <a:rPr lang="en-US" dirty="0" err="1">
                <a:solidFill>
                  <a:srgbClr val="000000"/>
                </a:solidFill>
              </a:rPr>
              <a:t>IUserBuilder</a:t>
            </a:r>
            <a:r>
              <a:rPr lang="en-US" dirty="0">
                <a:solidFill>
                  <a:srgbClr val="000000"/>
                </a:solidFill>
              </a:rPr>
              <a:t>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private final </a:t>
            </a:r>
            <a:r>
              <a:rPr lang="en-US" dirty="0">
                <a:solidFill>
                  <a:srgbClr val="000000"/>
                </a:solidFill>
              </a:rPr>
              <a:t>String </a:t>
            </a:r>
            <a:r>
              <a:rPr lang="en-US" b="1" dirty="0" err="1">
                <a:solidFill>
                  <a:srgbClr val="660E7A"/>
                </a:solidFill>
              </a:rPr>
              <a:t>firstName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private final </a:t>
            </a:r>
            <a:r>
              <a:rPr lang="en-US" dirty="0">
                <a:solidFill>
                  <a:srgbClr val="000000"/>
                </a:solidFill>
              </a:rPr>
              <a:t>String </a:t>
            </a:r>
            <a:r>
              <a:rPr lang="en-US" b="1" dirty="0" err="1">
                <a:solidFill>
                  <a:srgbClr val="660E7A"/>
                </a:solidFill>
              </a:rPr>
              <a:t>lastName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660E7A"/>
                </a:solidFill>
              </a:rPr>
              <a:t>age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>
                <a:solidFill>
                  <a:srgbClr val="000000"/>
                </a:solidFill>
              </a:rPr>
              <a:t>String </a:t>
            </a:r>
            <a:r>
              <a:rPr lang="en-US" b="1" dirty="0">
                <a:solidFill>
                  <a:srgbClr val="660E7A"/>
                </a:solidFill>
              </a:rPr>
              <a:t>phone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>
                <a:solidFill>
                  <a:srgbClr val="000000"/>
                </a:solidFill>
              </a:rPr>
              <a:t>String </a:t>
            </a:r>
            <a:r>
              <a:rPr lang="en-US" b="1" dirty="0">
                <a:solidFill>
                  <a:srgbClr val="660E7A"/>
                </a:solidFill>
              </a:rPr>
              <a:t>address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 err="1">
                <a:solidFill>
                  <a:srgbClr val="000000"/>
                </a:solidFill>
              </a:rPr>
              <a:t>UserPersonalDataBuilder</a:t>
            </a:r>
            <a:r>
              <a:rPr lang="en-US" dirty="0">
                <a:solidFill>
                  <a:srgbClr val="000000"/>
                </a:solidFill>
              </a:rPr>
              <a:t>(String </a:t>
            </a:r>
            <a:r>
              <a:rPr lang="en-US" dirty="0" err="1">
                <a:solidFill>
                  <a:srgbClr val="000000"/>
                </a:solidFill>
              </a:rPr>
              <a:t>firstName</a:t>
            </a:r>
            <a:r>
              <a:rPr lang="en-US" dirty="0">
                <a:solidFill>
                  <a:srgbClr val="000000"/>
                </a:solidFill>
              </a:rPr>
              <a:t>, String </a:t>
            </a:r>
            <a:r>
              <a:rPr lang="en-US" dirty="0" err="1">
                <a:solidFill>
                  <a:srgbClr val="000000"/>
                </a:solidFill>
              </a:rPr>
              <a:t>lastName</a:t>
            </a:r>
            <a:r>
              <a:rPr lang="en-US" dirty="0">
                <a:solidFill>
                  <a:srgbClr val="000000"/>
                </a:solidFill>
              </a:rPr>
              <a:t>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>
                <a:solidFill>
                  <a:srgbClr val="000000"/>
                </a:solidFill>
              </a:rPr>
              <a:t>.</a:t>
            </a:r>
            <a:r>
              <a:rPr lang="en-US" b="1" dirty="0" err="1">
                <a:solidFill>
                  <a:srgbClr val="660E7A"/>
                </a:solidFill>
              </a:rPr>
              <a:t>firstName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 err="1">
                <a:solidFill>
                  <a:srgbClr val="000000"/>
                </a:solidFill>
              </a:rPr>
              <a:t>firstName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>
                <a:solidFill>
                  <a:srgbClr val="000000"/>
                </a:solidFill>
              </a:rPr>
              <a:t>.</a:t>
            </a:r>
            <a:r>
              <a:rPr lang="en-US" b="1" dirty="0" err="1">
                <a:solidFill>
                  <a:srgbClr val="660E7A"/>
                </a:solidFill>
              </a:rPr>
              <a:t>lastName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 err="1">
                <a:solidFill>
                  <a:srgbClr val="000000"/>
                </a:solidFill>
              </a:rPr>
              <a:t>lastName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3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Builder (</a:t>
            </a:r>
            <a:r>
              <a:rPr lang="ru-RU" dirty="0"/>
              <a:t>Строитель)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473" y="1088613"/>
            <a:ext cx="5986711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 err="1">
                <a:solidFill>
                  <a:srgbClr val="000000"/>
                </a:solidFill>
              </a:rPr>
              <a:t>UserPersonalDataBuilder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withAge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age)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>
                <a:solidFill>
                  <a:srgbClr val="000000"/>
                </a:solidFill>
              </a:rPr>
              <a:t>.</a:t>
            </a:r>
            <a:r>
              <a:rPr lang="en-US" b="1" dirty="0" err="1">
                <a:solidFill>
                  <a:srgbClr val="660E7A"/>
                </a:solidFill>
              </a:rPr>
              <a:t>age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age;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return this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 err="1">
                <a:solidFill>
                  <a:srgbClr val="000000"/>
                </a:solidFill>
              </a:rPr>
              <a:t>UserPersonalDataBuilder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withPhone</a:t>
            </a:r>
            <a:r>
              <a:rPr lang="en-US" dirty="0">
                <a:solidFill>
                  <a:srgbClr val="000000"/>
                </a:solidFill>
              </a:rPr>
              <a:t>(String phone)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>
                <a:solidFill>
                  <a:srgbClr val="000000"/>
                </a:solidFill>
              </a:rPr>
              <a:t>.</a:t>
            </a:r>
            <a:r>
              <a:rPr lang="en-US" b="1" dirty="0" err="1">
                <a:solidFill>
                  <a:srgbClr val="660E7A"/>
                </a:solidFill>
              </a:rPr>
              <a:t>phone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phone;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return this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684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Builder (</a:t>
            </a:r>
            <a:r>
              <a:rPr lang="ru-RU" dirty="0"/>
              <a:t>Строитель)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473" y="955630"/>
            <a:ext cx="699482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808000"/>
                </a:solidFill>
                <a:latin typeface="+mj-lt"/>
              </a:rPr>
              <a:t>@Override</a:t>
            </a:r>
            <a:br>
              <a:rPr lang="en-US" dirty="0">
                <a:solidFill>
                  <a:srgbClr val="808000"/>
                </a:solidFill>
                <a:latin typeface="+mj-lt"/>
              </a:rPr>
            </a:br>
            <a:r>
              <a:rPr lang="en-US" dirty="0">
                <a:solidFill>
                  <a:srgbClr val="808000"/>
                </a:solidFill>
                <a:latin typeface="+mj-lt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+mj-lt"/>
              </a:rPr>
              <a:t>public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UserPersonalDataBuilder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withAddress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(String address) {</a:t>
            </a:r>
            <a:br>
              <a:rPr lang="en-US" dirty="0">
                <a:solidFill>
                  <a:srgbClr val="000000"/>
                </a:solidFill>
                <a:latin typeface="+mj-lt"/>
              </a:rPr>
            </a:br>
            <a:r>
              <a:rPr lang="en-US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b="1" dirty="0" err="1">
                <a:solidFill>
                  <a:srgbClr val="000080"/>
                </a:solidFill>
                <a:latin typeface="+mj-lt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+mj-lt"/>
              </a:rPr>
              <a:t>address</a:t>
            </a:r>
            <a:r>
              <a:rPr lang="en-US" b="1" dirty="0">
                <a:solidFill>
                  <a:srgbClr val="660E7A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= address;</a:t>
            </a:r>
            <a:br>
              <a:rPr lang="en-US" dirty="0">
                <a:solidFill>
                  <a:srgbClr val="000000"/>
                </a:solidFill>
                <a:latin typeface="+mj-lt"/>
              </a:rPr>
            </a:br>
            <a:r>
              <a:rPr lang="en-US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+mj-lt"/>
              </a:rPr>
              <a:t>return this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;</a:t>
            </a:r>
            <a:br>
              <a:rPr lang="en-US" dirty="0">
                <a:solidFill>
                  <a:srgbClr val="000000"/>
                </a:solidFill>
                <a:latin typeface="+mj-lt"/>
              </a:rPr>
            </a:br>
            <a:r>
              <a:rPr lang="en-US" dirty="0">
                <a:solidFill>
                  <a:srgbClr val="000000"/>
                </a:solidFill>
                <a:latin typeface="+mj-lt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+mj-lt"/>
              </a:rPr>
            </a:br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// </a:t>
            </a:r>
            <a:r>
              <a:rPr lang="ru-RU" dirty="0" smtClean="0">
                <a:solidFill>
                  <a:srgbClr val="00B050"/>
                </a:solidFill>
                <a:latin typeface="+mj-lt"/>
              </a:rPr>
              <a:t>основной метод, в котором может быть реализован достаточно </a:t>
            </a:r>
          </a:p>
          <a:p>
            <a:r>
              <a:rPr lang="ru-RU" dirty="0">
                <a:solidFill>
                  <a:srgbClr val="00B050"/>
                </a:solidFill>
                <a:latin typeface="+mj-lt"/>
              </a:rPr>
              <a:t> </a:t>
            </a:r>
            <a:r>
              <a:rPr lang="ru-RU" dirty="0" smtClean="0">
                <a:solidFill>
                  <a:srgbClr val="00B050"/>
                </a:solidFill>
                <a:latin typeface="+mj-lt"/>
              </a:rPr>
              <a:t>   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// </a:t>
            </a:r>
            <a:r>
              <a:rPr lang="ru-RU" dirty="0" smtClean="0">
                <a:solidFill>
                  <a:srgbClr val="00B050"/>
                </a:solidFill>
                <a:latin typeface="+mj-lt"/>
              </a:rPr>
              <a:t>сложный процесс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ru-RU" dirty="0" smtClean="0">
                <a:solidFill>
                  <a:srgbClr val="00B050"/>
                </a:solidFill>
                <a:latin typeface="+mj-lt"/>
              </a:rPr>
              <a:t>конструирования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/>
            </a:r>
            <a:br>
              <a:rPr lang="en-US" dirty="0">
                <a:solidFill>
                  <a:srgbClr val="000000"/>
                </a:solidFill>
                <a:latin typeface="+mj-lt"/>
              </a:rPr>
            </a:br>
            <a:r>
              <a:rPr lang="en-US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808000"/>
                </a:solidFill>
                <a:latin typeface="+mj-lt"/>
              </a:rPr>
              <a:t>@Override</a:t>
            </a:r>
            <a:br>
              <a:rPr lang="en-US" dirty="0">
                <a:solidFill>
                  <a:srgbClr val="808000"/>
                </a:solidFill>
                <a:latin typeface="+mj-lt"/>
              </a:rPr>
            </a:br>
            <a:r>
              <a:rPr lang="en-US" dirty="0">
                <a:solidFill>
                  <a:srgbClr val="808000"/>
                </a:solidFill>
                <a:latin typeface="+mj-lt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+mj-lt"/>
              </a:rPr>
              <a:t>public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User build() {</a:t>
            </a:r>
            <a:br>
              <a:rPr lang="en-US" dirty="0">
                <a:solidFill>
                  <a:srgbClr val="000000"/>
                </a:solidFill>
                <a:latin typeface="+mj-lt"/>
              </a:rPr>
            </a:br>
            <a:r>
              <a:rPr lang="en-US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+mj-lt"/>
              </a:rPr>
              <a:t>return new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User(</a:t>
            </a:r>
            <a:r>
              <a:rPr lang="en-US" b="1" dirty="0">
                <a:solidFill>
                  <a:srgbClr val="000080"/>
                </a:solidFill>
                <a:latin typeface="+mj-lt"/>
              </a:rPr>
              <a:t>this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);</a:t>
            </a:r>
            <a:br>
              <a:rPr lang="en-US" dirty="0">
                <a:solidFill>
                  <a:srgbClr val="000000"/>
                </a:solidFill>
                <a:latin typeface="+mj-lt"/>
              </a:rPr>
            </a:br>
            <a:r>
              <a:rPr lang="en-US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}</a:t>
            </a:r>
            <a:endParaRPr lang="en-US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06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/>
              <a:t>Что такое шаблоны проектирования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1472" y="1419622"/>
            <a:ext cx="857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20" y="771550"/>
            <a:ext cx="7308304" cy="411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3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Builder (</a:t>
            </a:r>
            <a:r>
              <a:rPr lang="ru-RU" dirty="0"/>
              <a:t>Строитель)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473" y="772705"/>
            <a:ext cx="6202735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>
                <a:solidFill>
                  <a:srgbClr val="000000"/>
                </a:solidFill>
              </a:rPr>
              <a:t>BuilderDemoDirector</a:t>
            </a:r>
            <a:r>
              <a:rPr lang="en-US" dirty="0">
                <a:solidFill>
                  <a:srgbClr val="000000"/>
                </a:solidFill>
              </a:rPr>
              <a:t>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>
                <a:solidFill>
                  <a:srgbClr val="000000"/>
                </a:solidFill>
              </a:rPr>
              <a:t>User construct()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return new </a:t>
            </a:r>
            <a:r>
              <a:rPr lang="en-US" dirty="0" err="1">
                <a:solidFill>
                  <a:srgbClr val="000000"/>
                </a:solidFill>
              </a:rPr>
              <a:t>UserPersonalDataBuilder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008000"/>
                </a:solidFill>
              </a:rPr>
              <a:t>"John"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008000"/>
                </a:solidFill>
              </a:rPr>
              <a:t>"Tomson"</a:t>
            </a:r>
            <a:r>
              <a:rPr lang="en-US" dirty="0">
                <a:solidFill>
                  <a:srgbClr val="000000"/>
                </a:solidFill>
              </a:rPr>
              <a:t>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    </a:t>
            </a:r>
            <a:r>
              <a:rPr lang="en-US" dirty="0" err="1">
                <a:solidFill>
                  <a:srgbClr val="000000"/>
                </a:solidFill>
              </a:rPr>
              <a:t>withAge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25</a:t>
            </a:r>
            <a:r>
              <a:rPr lang="en-US" dirty="0">
                <a:solidFill>
                  <a:srgbClr val="000000"/>
                </a:solidFill>
              </a:rPr>
              <a:t>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    </a:t>
            </a:r>
            <a:r>
              <a:rPr lang="en-US" dirty="0" err="1">
                <a:solidFill>
                  <a:srgbClr val="000000"/>
                </a:solidFill>
              </a:rPr>
              <a:t>withPhone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008000"/>
                </a:solidFill>
              </a:rPr>
              <a:t>"911"</a:t>
            </a:r>
            <a:r>
              <a:rPr lang="en-US" dirty="0">
                <a:solidFill>
                  <a:srgbClr val="000000"/>
                </a:solidFill>
              </a:rPr>
              <a:t>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    </a:t>
            </a:r>
            <a:r>
              <a:rPr lang="en-US" dirty="0" err="1">
                <a:solidFill>
                  <a:srgbClr val="000000"/>
                </a:solidFill>
              </a:rPr>
              <a:t>withAddress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008000"/>
                </a:solidFill>
              </a:rPr>
              <a:t>"New York"</a:t>
            </a:r>
            <a:r>
              <a:rPr lang="en-US" dirty="0">
                <a:solidFill>
                  <a:srgbClr val="000000"/>
                </a:solidFill>
              </a:rPr>
              <a:t>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    build();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public static void </a:t>
            </a:r>
            <a:r>
              <a:rPr lang="en-US" dirty="0">
                <a:solidFill>
                  <a:srgbClr val="000000"/>
                </a:solidFill>
              </a:rPr>
              <a:t>main(String[] </a:t>
            </a:r>
            <a:r>
              <a:rPr lang="en-US" dirty="0" err="1">
                <a:solidFill>
                  <a:srgbClr val="000000"/>
                </a:solidFill>
              </a:rPr>
              <a:t>args</a:t>
            </a:r>
            <a:r>
              <a:rPr lang="en-US" dirty="0">
                <a:solidFill>
                  <a:srgbClr val="000000"/>
                </a:solidFill>
              </a:rPr>
              <a:t>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User </a:t>
            </a:r>
            <a:r>
              <a:rPr lang="en-US" dirty="0" err="1">
                <a:solidFill>
                  <a:srgbClr val="000000"/>
                </a:solidFill>
              </a:rPr>
              <a:t>user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>
                <a:solidFill>
                  <a:srgbClr val="000000"/>
                </a:solidFill>
              </a:rPr>
              <a:t>BuilderDemoDirector</a:t>
            </a:r>
            <a:r>
              <a:rPr lang="en-US" dirty="0">
                <a:solidFill>
                  <a:srgbClr val="000000"/>
                </a:solidFill>
              </a:rPr>
              <a:t>().construct();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System.</a:t>
            </a:r>
            <a:r>
              <a:rPr lang="en-US" b="1" i="1" dirty="0" err="1">
                <a:solidFill>
                  <a:srgbClr val="660E7A"/>
                </a:solidFill>
              </a:rPr>
              <a:t>out</a:t>
            </a:r>
            <a:r>
              <a:rPr lang="en-US" dirty="0" err="1">
                <a:solidFill>
                  <a:srgbClr val="000000"/>
                </a:solidFill>
              </a:rPr>
              <a:t>.println</a:t>
            </a:r>
            <a:r>
              <a:rPr lang="en-US" dirty="0">
                <a:solidFill>
                  <a:srgbClr val="000000"/>
                </a:solidFill>
              </a:rPr>
              <a:t>(user);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}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1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Builder (</a:t>
            </a:r>
            <a:r>
              <a:rPr lang="ru-RU" dirty="0"/>
              <a:t>Строитель)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473" y="589781"/>
            <a:ext cx="857867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Использование в классах </a:t>
            </a:r>
            <a:r>
              <a:rPr lang="en-US" dirty="0" smtClean="0"/>
              <a:t>JDK libraries: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java.lang.StringBuilder#append</a:t>
            </a:r>
            <a:r>
              <a:rPr lang="en-US" dirty="0"/>
              <a:t>() (unsynchronized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java.lang.StringBuffer#append</a:t>
            </a:r>
            <a:r>
              <a:rPr lang="en-US" dirty="0"/>
              <a:t>() (synchronized)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java.nio.ByteBuffer#put</a:t>
            </a:r>
            <a:r>
              <a:rPr lang="en-US" dirty="0"/>
              <a:t>() (also on </a:t>
            </a:r>
            <a:r>
              <a:rPr lang="en-US" dirty="0" err="1"/>
              <a:t>CharBuffer</a:t>
            </a:r>
            <a:r>
              <a:rPr lang="en-US" dirty="0"/>
              <a:t>, </a:t>
            </a:r>
            <a:r>
              <a:rPr lang="en-US" dirty="0" err="1"/>
              <a:t>ShortBuffer</a:t>
            </a:r>
            <a:r>
              <a:rPr lang="en-US" dirty="0"/>
              <a:t>, </a:t>
            </a:r>
            <a:r>
              <a:rPr lang="en-US" dirty="0" err="1"/>
              <a:t>IntBuffer</a:t>
            </a:r>
            <a:r>
              <a:rPr lang="en-US" dirty="0"/>
              <a:t>, </a:t>
            </a:r>
            <a:r>
              <a:rPr lang="en-US" dirty="0" err="1"/>
              <a:t>LongBuffer</a:t>
            </a:r>
            <a:r>
              <a:rPr lang="en-US" dirty="0"/>
              <a:t>, </a:t>
            </a:r>
            <a:r>
              <a:rPr lang="en-US" dirty="0" err="1"/>
              <a:t>FloatBuffer</a:t>
            </a:r>
            <a:r>
              <a:rPr lang="en-US" dirty="0"/>
              <a:t> and </a:t>
            </a:r>
            <a:r>
              <a:rPr lang="en-US" dirty="0" err="1"/>
              <a:t>DoubleBuffer</a:t>
            </a:r>
            <a:r>
              <a:rPr lang="en-US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javax.swing.GroupLayout.Group#addComponent</a:t>
            </a:r>
            <a:r>
              <a:rPr lang="en-US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implementations of </a:t>
            </a:r>
            <a:r>
              <a:rPr lang="en-US" dirty="0" err="1"/>
              <a:t>java.lang.Appendable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java.util.stream.Stream.Builder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Abstract Factory (</a:t>
            </a:r>
            <a:r>
              <a:rPr lang="ru-RU" dirty="0"/>
              <a:t>Абстрактная фабрика)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473" y="1995962"/>
            <a:ext cx="857867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dirty="0" smtClean="0"/>
              <a:t>Предоставляет </a:t>
            </a:r>
            <a:r>
              <a:rPr lang="ru-RU" dirty="0"/>
              <a:t>интерфейс для создания семейств взаимосвязанных или </a:t>
            </a:r>
            <a:r>
              <a:rPr lang="ru-RU" dirty="0" smtClean="0"/>
              <a:t>взаимозависимых </a:t>
            </a:r>
            <a:r>
              <a:rPr lang="ru-RU" dirty="0"/>
              <a:t>объектов, не специфицируя их конкретных классов</a:t>
            </a:r>
            <a:r>
              <a:rPr lang="ru-RU" dirty="0" smtClean="0"/>
              <a:t>.</a:t>
            </a:r>
            <a:endParaRPr lang="en-US" dirty="0" smtClean="0"/>
          </a:p>
          <a:p>
            <a:pPr lvl="0" algn="just">
              <a:lnSpc>
                <a:spcPct val="15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520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Factory, </a:t>
            </a:r>
            <a:r>
              <a:rPr lang="ru-RU" dirty="0"/>
              <a:t>Результат применения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473" y="589781"/>
            <a:ext cx="857867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dirty="0" smtClean="0"/>
              <a:t>Результат применения:</a:t>
            </a:r>
            <a:endParaRPr lang="en-US" dirty="0" smtClean="0"/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изолирует </a:t>
            </a:r>
            <a:r>
              <a:rPr lang="ru-RU" dirty="0"/>
              <a:t>конкретные классы. Помогает контролировать классы </a:t>
            </a:r>
            <a:r>
              <a:rPr lang="ru-RU" dirty="0" smtClean="0"/>
              <a:t>объектов,</a:t>
            </a:r>
            <a:r>
              <a:rPr lang="en-US" dirty="0" smtClean="0"/>
              <a:t> </a:t>
            </a:r>
            <a:r>
              <a:rPr lang="ru-RU" dirty="0" smtClean="0"/>
              <a:t>создаваемых </a:t>
            </a:r>
            <a:r>
              <a:rPr lang="ru-RU" dirty="0"/>
              <a:t>приложением. Поскольку фабрика инкапсулирует </a:t>
            </a:r>
            <a:r>
              <a:rPr lang="ru-RU" dirty="0" smtClean="0"/>
              <a:t>ответственность </a:t>
            </a:r>
            <a:r>
              <a:rPr lang="ru-RU" dirty="0"/>
              <a:t>за создание классов и сам процесс их создания, то она </a:t>
            </a:r>
            <a:r>
              <a:rPr lang="ru-RU" dirty="0" smtClean="0"/>
              <a:t>изолирует клиента </a:t>
            </a:r>
            <a:r>
              <a:rPr lang="ru-RU" dirty="0"/>
              <a:t>от деталей реализации классов. Клиенты манипулируют </a:t>
            </a:r>
            <a:r>
              <a:rPr lang="ru-RU" dirty="0" smtClean="0"/>
              <a:t>экземплярами </a:t>
            </a:r>
            <a:r>
              <a:rPr lang="ru-RU" dirty="0"/>
              <a:t>через их абстрактные интерфейсы. Имена изготавливаемых классов </a:t>
            </a:r>
            <a:r>
              <a:rPr lang="ru-RU" dirty="0" smtClean="0"/>
              <a:t>известны </a:t>
            </a:r>
            <a:r>
              <a:rPr lang="ru-RU" dirty="0"/>
              <a:t>только конкретной фабрике, в коде клиента они не </a:t>
            </a:r>
            <a:r>
              <a:rPr lang="ru-RU" dirty="0" smtClean="0"/>
              <a:t>упоминаются;</a:t>
            </a:r>
          </a:p>
        </p:txBody>
      </p:sp>
    </p:spTree>
    <p:extLst>
      <p:ext uri="{BB962C8B-B14F-4D97-AF65-F5344CB8AC3E}">
        <p14:creationId xmlns:p14="http://schemas.microsoft.com/office/powerpoint/2010/main" val="166261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Factory, </a:t>
            </a:r>
            <a:r>
              <a:rPr lang="ru-RU" dirty="0"/>
              <a:t>Результат применения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473" y="589781"/>
            <a:ext cx="8578678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упрощает </a:t>
            </a:r>
            <a:r>
              <a:rPr lang="ru-RU" dirty="0"/>
              <a:t>замену семейств продуктов. Класс конкретной фабрики </a:t>
            </a:r>
            <a:r>
              <a:rPr lang="ru-RU" dirty="0" smtClean="0"/>
              <a:t>появляется </a:t>
            </a:r>
            <a:r>
              <a:rPr lang="ru-RU" dirty="0"/>
              <a:t>в приложении только один раз: при </a:t>
            </a:r>
            <a:r>
              <a:rPr lang="ru-RU" dirty="0" err="1"/>
              <a:t>инстанцировании</a:t>
            </a:r>
            <a:r>
              <a:rPr lang="ru-RU" dirty="0"/>
              <a:t>. Это облегчает </a:t>
            </a:r>
            <a:r>
              <a:rPr lang="ru-RU" dirty="0" smtClean="0"/>
              <a:t>замену </a:t>
            </a:r>
            <a:r>
              <a:rPr lang="ru-RU" dirty="0"/>
              <a:t>используемой приложением конкретной фабрики. Приложение </a:t>
            </a:r>
            <a:r>
              <a:rPr lang="ru-RU" dirty="0" smtClean="0"/>
              <a:t>может изменить </a:t>
            </a:r>
            <a:r>
              <a:rPr lang="ru-RU" dirty="0"/>
              <a:t>конфигурацию продуктов, просто подставив новую </a:t>
            </a:r>
            <a:r>
              <a:rPr lang="ru-RU" dirty="0" smtClean="0"/>
              <a:t>конкретную фабрику</a:t>
            </a:r>
            <a:r>
              <a:rPr lang="ru-RU" dirty="0"/>
              <a:t>. Поскольку абстрактная фабрика создает все семейство </a:t>
            </a:r>
            <a:r>
              <a:rPr lang="ru-RU" dirty="0" smtClean="0"/>
              <a:t>продуктов, то </a:t>
            </a:r>
            <a:r>
              <a:rPr lang="ru-RU" dirty="0"/>
              <a:t>и заменяется сразу все </a:t>
            </a:r>
            <a:r>
              <a:rPr lang="ru-RU" dirty="0" smtClean="0"/>
              <a:t>семейство;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59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Factory, </a:t>
            </a:r>
            <a:r>
              <a:rPr lang="ru-RU" dirty="0"/>
              <a:t>Результат применения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473" y="589781"/>
            <a:ext cx="857867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гарантирует </a:t>
            </a:r>
            <a:r>
              <a:rPr lang="ru-RU" dirty="0"/>
              <a:t>сочетаемость продуктов. Если продукты некоторого </a:t>
            </a:r>
            <a:r>
              <a:rPr lang="ru-RU" dirty="0" smtClean="0"/>
              <a:t>семейства </a:t>
            </a:r>
            <a:r>
              <a:rPr lang="ru-RU" dirty="0"/>
              <a:t>спроектированы для совместного использования, то важно, чтобы </a:t>
            </a:r>
            <a:r>
              <a:rPr lang="ru-RU" dirty="0" smtClean="0"/>
              <a:t>приложение </a:t>
            </a:r>
            <a:r>
              <a:rPr lang="ru-RU" dirty="0"/>
              <a:t>в каждый момент времени работало только с продуктами </a:t>
            </a:r>
            <a:r>
              <a:rPr lang="ru-RU" dirty="0" smtClean="0"/>
              <a:t>единственного </a:t>
            </a:r>
            <a:r>
              <a:rPr lang="ru-RU" dirty="0"/>
              <a:t>семейства. Класс </a:t>
            </a:r>
            <a:r>
              <a:rPr lang="ru-RU" dirty="0" err="1"/>
              <a:t>AbstractFactory</a:t>
            </a:r>
            <a:r>
              <a:rPr lang="ru-RU" dirty="0"/>
              <a:t> позволяет легко </a:t>
            </a:r>
            <a:r>
              <a:rPr lang="ru-RU" dirty="0" smtClean="0"/>
              <a:t>соблюсти это ограничение</a:t>
            </a:r>
            <a:r>
              <a:rPr lang="en-US" dirty="0"/>
              <a:t>.</a:t>
            </a:r>
            <a:endParaRPr lang="en-US" dirty="0" smtClean="0"/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97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Abstract Factory (</a:t>
            </a:r>
            <a:r>
              <a:rPr lang="ru-RU" dirty="0"/>
              <a:t>Абстрактная фабрика)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3" y="771550"/>
            <a:ext cx="8235665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6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Abstract Factory (</a:t>
            </a:r>
            <a:r>
              <a:rPr lang="ru-RU" dirty="0"/>
              <a:t>Абстрактная фабрика)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472" y="846708"/>
            <a:ext cx="3970488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//abstract  product</a:t>
            </a:r>
            <a:endParaRPr lang="ru-RU" sz="1600" dirty="0" smtClean="0"/>
          </a:p>
          <a:p>
            <a:r>
              <a:rPr lang="en-US" sz="1600" b="1" dirty="0" smtClean="0">
                <a:solidFill>
                  <a:srgbClr val="000080"/>
                </a:solidFill>
              </a:rPr>
              <a:t>public abstract class </a:t>
            </a:r>
            <a:r>
              <a:rPr lang="en-US" sz="1600" dirty="0" smtClean="0">
                <a:solidFill>
                  <a:srgbClr val="000000"/>
                </a:solidFill>
              </a:rPr>
              <a:t>Laptop {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   </a:t>
            </a:r>
            <a:r>
              <a:rPr lang="en-US" sz="1600" b="1" dirty="0" smtClean="0">
                <a:solidFill>
                  <a:srgbClr val="000080"/>
                </a:solidFill>
              </a:rPr>
              <a:t>public abstract </a:t>
            </a:r>
            <a:r>
              <a:rPr lang="en-US" sz="1600" dirty="0" smtClean="0">
                <a:solidFill>
                  <a:srgbClr val="000000"/>
                </a:solidFill>
              </a:rPr>
              <a:t>String </a:t>
            </a:r>
            <a:r>
              <a:rPr lang="en-US" sz="1600" dirty="0" err="1" smtClean="0">
                <a:solidFill>
                  <a:srgbClr val="000000"/>
                </a:solidFill>
              </a:rPr>
              <a:t>getName</a:t>
            </a:r>
            <a:r>
              <a:rPr lang="en-US" sz="1600" dirty="0" smtClean="0">
                <a:solidFill>
                  <a:srgbClr val="000000"/>
                </a:solidFill>
              </a:rPr>
              <a:t>();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sz="1600" dirty="0" smtClean="0"/>
              <a:t>// concrete products</a:t>
            </a:r>
            <a:endParaRPr lang="ru-RU" sz="1600" dirty="0" smtClean="0"/>
          </a:p>
          <a:p>
            <a:r>
              <a:rPr lang="en-US" sz="1600" b="1" dirty="0" smtClean="0">
                <a:solidFill>
                  <a:srgbClr val="000080"/>
                </a:solidFill>
              </a:rPr>
              <a:t>public class </a:t>
            </a:r>
            <a:r>
              <a:rPr lang="en-US" sz="1600" dirty="0" err="1" smtClean="0">
                <a:solidFill>
                  <a:srgbClr val="000000"/>
                </a:solidFill>
              </a:rPr>
              <a:t>SamsungLaptop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</a:rPr>
              <a:t>extends </a:t>
            </a:r>
            <a:r>
              <a:rPr lang="en-US" sz="1600" dirty="0" smtClean="0">
                <a:solidFill>
                  <a:srgbClr val="000000"/>
                </a:solidFill>
              </a:rPr>
              <a:t>Laptop {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   </a:t>
            </a:r>
            <a:r>
              <a:rPr lang="en-US" sz="1600" dirty="0" smtClean="0">
                <a:solidFill>
                  <a:srgbClr val="808000"/>
                </a:solidFill>
              </a:rPr>
              <a:t>@Override</a:t>
            </a:r>
            <a:br>
              <a:rPr lang="en-US" sz="1600" dirty="0" smtClean="0">
                <a:solidFill>
                  <a:srgbClr val="808000"/>
                </a:solidFill>
              </a:rPr>
            </a:br>
            <a:r>
              <a:rPr lang="en-US" sz="1600" dirty="0" smtClean="0">
                <a:solidFill>
                  <a:srgbClr val="808000"/>
                </a:solidFill>
              </a:rPr>
              <a:t>    </a:t>
            </a:r>
            <a:r>
              <a:rPr lang="en-US" sz="1600" b="1" dirty="0" smtClean="0">
                <a:solidFill>
                  <a:srgbClr val="000080"/>
                </a:solidFill>
              </a:rPr>
              <a:t>public </a:t>
            </a:r>
            <a:r>
              <a:rPr lang="en-US" sz="1600" dirty="0" smtClean="0">
                <a:solidFill>
                  <a:srgbClr val="000000"/>
                </a:solidFill>
              </a:rPr>
              <a:t>String </a:t>
            </a:r>
            <a:r>
              <a:rPr lang="en-US" sz="1600" dirty="0" err="1" smtClean="0">
                <a:solidFill>
                  <a:srgbClr val="000000"/>
                </a:solidFill>
              </a:rPr>
              <a:t>getName</a:t>
            </a:r>
            <a:r>
              <a:rPr lang="en-US" sz="1600" dirty="0" smtClean="0">
                <a:solidFill>
                  <a:srgbClr val="000000"/>
                </a:solidFill>
              </a:rPr>
              <a:t>() {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       </a:t>
            </a:r>
            <a:r>
              <a:rPr lang="en-US" sz="1600" b="1" dirty="0" smtClean="0">
                <a:solidFill>
                  <a:srgbClr val="000080"/>
                </a:solidFill>
              </a:rPr>
              <a:t>return </a:t>
            </a:r>
            <a:r>
              <a:rPr lang="en-US" sz="1600" b="1" dirty="0" smtClean="0">
                <a:solidFill>
                  <a:srgbClr val="008000"/>
                </a:solidFill>
              </a:rPr>
              <a:t>"Samsung Laptop"</a:t>
            </a:r>
            <a:r>
              <a:rPr lang="en-US" sz="1600" dirty="0" smtClean="0">
                <a:solidFill>
                  <a:srgbClr val="000000"/>
                </a:solidFill>
              </a:rPr>
              <a:t>;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   }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sz="1600" b="1" dirty="0" smtClean="0">
                <a:solidFill>
                  <a:srgbClr val="000080"/>
                </a:solidFill>
              </a:rPr>
              <a:t>public class </a:t>
            </a:r>
            <a:r>
              <a:rPr lang="en-US" sz="1600" dirty="0" err="1" smtClean="0">
                <a:solidFill>
                  <a:srgbClr val="000000"/>
                </a:solidFill>
              </a:rPr>
              <a:t>MacBookPro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</a:rPr>
              <a:t>extends </a:t>
            </a:r>
            <a:r>
              <a:rPr lang="en-US" sz="1600" dirty="0" smtClean="0">
                <a:solidFill>
                  <a:srgbClr val="000000"/>
                </a:solidFill>
              </a:rPr>
              <a:t>Laptop {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   </a:t>
            </a:r>
            <a:r>
              <a:rPr lang="en-US" sz="1600" dirty="0" smtClean="0">
                <a:solidFill>
                  <a:srgbClr val="808000"/>
                </a:solidFill>
              </a:rPr>
              <a:t>@Override</a:t>
            </a:r>
            <a:br>
              <a:rPr lang="en-US" sz="1600" dirty="0" smtClean="0">
                <a:solidFill>
                  <a:srgbClr val="808000"/>
                </a:solidFill>
              </a:rPr>
            </a:br>
            <a:r>
              <a:rPr lang="en-US" sz="1600" dirty="0" smtClean="0">
                <a:solidFill>
                  <a:srgbClr val="808000"/>
                </a:solidFill>
              </a:rPr>
              <a:t>    </a:t>
            </a:r>
            <a:r>
              <a:rPr lang="en-US" sz="1600" b="1" dirty="0" smtClean="0">
                <a:solidFill>
                  <a:srgbClr val="000080"/>
                </a:solidFill>
              </a:rPr>
              <a:t>public </a:t>
            </a:r>
            <a:r>
              <a:rPr lang="en-US" sz="1600" dirty="0" smtClean="0">
                <a:solidFill>
                  <a:srgbClr val="000000"/>
                </a:solidFill>
              </a:rPr>
              <a:t>String </a:t>
            </a:r>
            <a:r>
              <a:rPr lang="en-US" sz="1600" dirty="0" err="1" smtClean="0">
                <a:solidFill>
                  <a:srgbClr val="000000"/>
                </a:solidFill>
              </a:rPr>
              <a:t>getName</a:t>
            </a:r>
            <a:r>
              <a:rPr lang="en-US" sz="1600" dirty="0" smtClean="0">
                <a:solidFill>
                  <a:srgbClr val="000000"/>
                </a:solidFill>
              </a:rPr>
              <a:t>() {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       </a:t>
            </a:r>
            <a:r>
              <a:rPr lang="en-US" sz="1600" b="1" dirty="0" smtClean="0">
                <a:solidFill>
                  <a:srgbClr val="000080"/>
                </a:solidFill>
              </a:rPr>
              <a:t>return </a:t>
            </a:r>
            <a:r>
              <a:rPr lang="en-US" sz="1600" b="1" dirty="0" smtClean="0">
                <a:solidFill>
                  <a:srgbClr val="008000"/>
                </a:solidFill>
              </a:rPr>
              <a:t>"Apple MacBook Pro"</a:t>
            </a:r>
            <a:r>
              <a:rPr lang="en-US" sz="1600" dirty="0" smtClean="0">
                <a:solidFill>
                  <a:srgbClr val="000000"/>
                </a:solidFill>
              </a:rPr>
              <a:t>;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   }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}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555526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987574"/>
            <a:ext cx="4661697" cy="216024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804248" y="1154460"/>
            <a:ext cx="1440160" cy="841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57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Abstract Factory (</a:t>
            </a:r>
            <a:r>
              <a:rPr lang="ru-RU" dirty="0"/>
              <a:t>Абстрактная фабрика)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472" y="771550"/>
            <a:ext cx="8578678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// abstract product</a:t>
            </a:r>
            <a:endParaRPr lang="ru-RU" sz="1600" dirty="0"/>
          </a:p>
          <a:p>
            <a:r>
              <a:rPr lang="en-US" sz="1600" b="1" dirty="0">
                <a:solidFill>
                  <a:srgbClr val="000080"/>
                </a:solidFill>
              </a:rPr>
              <a:t>public abstract class </a:t>
            </a:r>
            <a:r>
              <a:rPr lang="en-US" sz="1600" dirty="0">
                <a:solidFill>
                  <a:srgbClr val="000000"/>
                </a:solidFill>
              </a:rPr>
              <a:t>Phone {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b="1" dirty="0">
                <a:solidFill>
                  <a:srgbClr val="000080"/>
                </a:solidFill>
              </a:rPr>
              <a:t>public abstract </a:t>
            </a:r>
            <a:r>
              <a:rPr lang="en-US" sz="1600" dirty="0">
                <a:solidFill>
                  <a:srgbClr val="000000"/>
                </a:solidFill>
              </a:rPr>
              <a:t>String </a:t>
            </a:r>
            <a:r>
              <a:rPr lang="en-US" sz="1600" dirty="0" err="1">
                <a:solidFill>
                  <a:srgbClr val="000000"/>
                </a:solidFill>
              </a:rPr>
              <a:t>getName</a:t>
            </a:r>
            <a:r>
              <a:rPr lang="en-US" sz="1600" dirty="0">
                <a:solidFill>
                  <a:srgbClr val="000000"/>
                </a:solidFill>
              </a:rPr>
              <a:t>();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}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 smtClean="0"/>
              <a:t>// </a:t>
            </a:r>
            <a:r>
              <a:rPr lang="en-US" sz="1600" dirty="0"/>
              <a:t>concrete </a:t>
            </a:r>
            <a:r>
              <a:rPr lang="en-US" sz="1600" dirty="0" smtClean="0"/>
              <a:t>products</a:t>
            </a:r>
            <a:endParaRPr lang="ru-RU" sz="1600" dirty="0"/>
          </a:p>
          <a:p>
            <a:r>
              <a:rPr lang="en-US" sz="1600" b="1" dirty="0">
                <a:solidFill>
                  <a:srgbClr val="000080"/>
                </a:solidFill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</a:rPr>
              <a:t>Iphone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80"/>
                </a:solidFill>
              </a:rPr>
              <a:t>extends </a:t>
            </a:r>
            <a:r>
              <a:rPr lang="en-US" sz="1600" dirty="0">
                <a:solidFill>
                  <a:srgbClr val="000000"/>
                </a:solidFill>
              </a:rPr>
              <a:t>Phone {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>
                <a:solidFill>
                  <a:srgbClr val="808000"/>
                </a:solidFill>
              </a:rPr>
              <a:t>@Override</a:t>
            </a:r>
            <a:br>
              <a:rPr lang="en-US" sz="1600" dirty="0">
                <a:solidFill>
                  <a:srgbClr val="808000"/>
                </a:solidFill>
              </a:rPr>
            </a:br>
            <a:r>
              <a:rPr lang="en-US" sz="1600" dirty="0">
                <a:solidFill>
                  <a:srgbClr val="808000"/>
                </a:solidFill>
              </a:rPr>
              <a:t>    </a:t>
            </a:r>
            <a:r>
              <a:rPr lang="en-US" sz="1600" b="1" dirty="0">
                <a:solidFill>
                  <a:srgbClr val="000080"/>
                </a:solidFill>
              </a:rPr>
              <a:t>public </a:t>
            </a:r>
            <a:r>
              <a:rPr lang="en-US" sz="1600" dirty="0">
                <a:solidFill>
                  <a:srgbClr val="000000"/>
                </a:solidFill>
              </a:rPr>
              <a:t>String </a:t>
            </a:r>
            <a:r>
              <a:rPr lang="en-US" sz="1600" dirty="0" err="1">
                <a:solidFill>
                  <a:srgbClr val="000000"/>
                </a:solidFill>
              </a:rPr>
              <a:t>getName</a:t>
            </a:r>
            <a:r>
              <a:rPr lang="en-US" sz="1600" dirty="0">
                <a:solidFill>
                  <a:srgbClr val="000000"/>
                </a:solidFill>
              </a:rPr>
              <a:t>() {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b="1" dirty="0">
                <a:solidFill>
                  <a:srgbClr val="008000"/>
                </a:solidFill>
              </a:rPr>
              <a:t>"Apple iPhone"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   }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r>
              <a:rPr lang="en-US" sz="1600" b="1" dirty="0">
                <a:solidFill>
                  <a:srgbClr val="000080"/>
                </a:solidFill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</a:rPr>
              <a:t>GalaxyS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80"/>
                </a:solidFill>
              </a:rPr>
              <a:t>extends </a:t>
            </a:r>
            <a:r>
              <a:rPr lang="en-US" sz="1600" dirty="0">
                <a:solidFill>
                  <a:srgbClr val="000000"/>
                </a:solidFill>
              </a:rPr>
              <a:t>Phone {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>
                <a:solidFill>
                  <a:srgbClr val="808000"/>
                </a:solidFill>
              </a:rPr>
              <a:t>@Override</a:t>
            </a:r>
            <a:br>
              <a:rPr lang="en-US" sz="1600" dirty="0">
                <a:solidFill>
                  <a:srgbClr val="808000"/>
                </a:solidFill>
              </a:rPr>
            </a:br>
            <a:r>
              <a:rPr lang="en-US" sz="1600" dirty="0">
                <a:solidFill>
                  <a:srgbClr val="808000"/>
                </a:solidFill>
              </a:rPr>
              <a:t>    </a:t>
            </a:r>
            <a:r>
              <a:rPr lang="en-US" sz="1600" b="1" dirty="0">
                <a:solidFill>
                  <a:srgbClr val="000080"/>
                </a:solidFill>
              </a:rPr>
              <a:t>public </a:t>
            </a:r>
            <a:r>
              <a:rPr lang="en-US" sz="1600" dirty="0">
                <a:solidFill>
                  <a:srgbClr val="000000"/>
                </a:solidFill>
              </a:rPr>
              <a:t>String </a:t>
            </a:r>
            <a:r>
              <a:rPr lang="en-US" sz="1600" dirty="0" err="1">
                <a:solidFill>
                  <a:srgbClr val="000000"/>
                </a:solidFill>
              </a:rPr>
              <a:t>getName</a:t>
            </a:r>
            <a:r>
              <a:rPr lang="en-US" sz="1600" dirty="0">
                <a:solidFill>
                  <a:srgbClr val="000000"/>
                </a:solidFill>
              </a:rPr>
              <a:t>() {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b="1" dirty="0">
                <a:solidFill>
                  <a:srgbClr val="008000"/>
                </a:solidFill>
              </a:rPr>
              <a:t>"Samsung Galaxy S6"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   }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}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8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Abstract Factory (</a:t>
            </a:r>
            <a:r>
              <a:rPr lang="ru-RU" dirty="0"/>
              <a:t>Абстрактная фабрика)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473" y="983506"/>
            <a:ext cx="389847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// factory interface</a:t>
            </a:r>
            <a:endParaRPr lang="ru-RU" dirty="0"/>
          </a:p>
          <a:p>
            <a:r>
              <a:rPr lang="en-US" b="1" dirty="0">
                <a:solidFill>
                  <a:srgbClr val="000080"/>
                </a:solidFill>
              </a:rPr>
              <a:t>public interface </a:t>
            </a:r>
            <a:r>
              <a:rPr lang="en-US" dirty="0" err="1">
                <a:solidFill>
                  <a:srgbClr val="000000"/>
                </a:solidFill>
              </a:rPr>
              <a:t>TechFactory</a:t>
            </a:r>
            <a:r>
              <a:rPr lang="en-US" dirty="0">
                <a:solidFill>
                  <a:srgbClr val="000000"/>
                </a:solidFill>
              </a:rPr>
              <a:t>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Laptop </a:t>
            </a:r>
            <a:r>
              <a:rPr lang="en-US" dirty="0" err="1">
                <a:solidFill>
                  <a:srgbClr val="000000"/>
                </a:solidFill>
              </a:rPr>
              <a:t>getLaptop</a:t>
            </a:r>
            <a:r>
              <a:rPr lang="en-US" dirty="0">
                <a:solidFill>
                  <a:srgbClr val="000000"/>
                </a:solidFill>
              </a:rPr>
              <a:t>();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Phone </a:t>
            </a:r>
            <a:r>
              <a:rPr lang="en-US" dirty="0" err="1">
                <a:solidFill>
                  <a:srgbClr val="000000"/>
                </a:solidFill>
              </a:rPr>
              <a:t>getPhone</a:t>
            </a:r>
            <a:r>
              <a:rPr lang="en-US" dirty="0">
                <a:solidFill>
                  <a:srgbClr val="000000"/>
                </a:solidFill>
              </a:rPr>
              <a:t>();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}</a:t>
            </a:r>
            <a:endParaRPr lang="ru-RU" dirty="0"/>
          </a:p>
        </p:txBody>
      </p:sp>
      <p:pic>
        <p:nvPicPr>
          <p:cNvPr id="5" name="Picture 2" descr="Abstract factory UML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924858"/>
            <a:ext cx="4351460" cy="287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596714" y="827082"/>
            <a:ext cx="1152128" cy="792088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58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ru-RU" kern="0" dirty="0"/>
              <a:t>Что такое </a:t>
            </a:r>
            <a:r>
              <a:rPr lang="en-US" kern="0" dirty="0"/>
              <a:t>GOF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771550"/>
            <a:ext cx="8496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b="1" dirty="0" smtClean="0"/>
              <a:t>GOF</a:t>
            </a:r>
            <a:r>
              <a:rPr lang="en-US" sz="1600" dirty="0" smtClean="0"/>
              <a:t> – Gang of Four - </a:t>
            </a:r>
            <a:r>
              <a:rPr lang="ru-RU" sz="1600" dirty="0" smtClean="0"/>
              <a:t>«</a:t>
            </a:r>
            <a:r>
              <a:rPr lang="ru-RU" sz="1600" b="1" dirty="0" smtClean="0"/>
              <a:t>Банда </a:t>
            </a:r>
            <a:r>
              <a:rPr lang="ru-RU" sz="1600" b="1" dirty="0"/>
              <a:t>четырёх</a:t>
            </a:r>
            <a:r>
              <a:rPr lang="ru-RU" sz="1600" dirty="0" smtClean="0"/>
              <a:t>»</a:t>
            </a:r>
            <a:r>
              <a:rPr lang="en-US" sz="1600" dirty="0" smtClean="0"/>
              <a:t> </a:t>
            </a:r>
            <a:r>
              <a:rPr lang="ru-RU" sz="1600" dirty="0" smtClean="0"/>
              <a:t>—группы </a:t>
            </a:r>
            <a:r>
              <a:rPr lang="ru-RU" sz="1600" dirty="0"/>
              <a:t>авторов </a:t>
            </a:r>
            <a:r>
              <a:rPr lang="en-US" sz="1600" dirty="0" smtClean="0"/>
              <a:t> </a:t>
            </a:r>
            <a:r>
              <a:rPr lang="ru-RU" sz="1600" dirty="0" smtClean="0"/>
              <a:t>выпустивших </a:t>
            </a:r>
            <a:r>
              <a:rPr lang="ru-RU" sz="1600" dirty="0"/>
              <a:t>в 1995 году известную книгу </a:t>
            </a:r>
            <a:r>
              <a:rPr lang="ru-RU" sz="1600" dirty="0" smtClean="0"/>
              <a:t>о </a:t>
            </a:r>
            <a:r>
              <a:rPr lang="ru-RU" sz="1600" dirty="0"/>
              <a:t>шаблонах проектирования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pic>
        <p:nvPicPr>
          <p:cNvPr id="1026" name="Picture 2" descr="Image result for gang of four patter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02546"/>
            <a:ext cx="4915257" cy="327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858861"/>
            <a:ext cx="165618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b="1" dirty="0"/>
              <a:t>Эрих </a:t>
            </a:r>
            <a:r>
              <a:rPr lang="ru-RU" b="1" dirty="0" smtClean="0"/>
              <a:t>Гамма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991" y="3996014"/>
            <a:ext cx="151216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Ричард </a:t>
            </a:r>
            <a:r>
              <a:rPr lang="ru-RU" dirty="0" err="1"/>
              <a:t>Хелм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271792" y="1858861"/>
            <a:ext cx="187220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r"/>
            <a:r>
              <a:rPr lang="ru-RU" dirty="0"/>
              <a:t>Ральф Джонсон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4288" y="3996014"/>
            <a:ext cx="197971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r"/>
            <a:r>
              <a:rPr lang="ru-RU" dirty="0"/>
              <a:t>Джон </a:t>
            </a:r>
            <a:r>
              <a:rPr lang="ru-RU" dirty="0" err="1"/>
              <a:t>Влиссидес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8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Abstract Factory (</a:t>
            </a:r>
            <a:r>
              <a:rPr lang="ru-RU" dirty="0"/>
              <a:t>Абстрактная фабрика)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473" y="1016605"/>
            <a:ext cx="5410647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// factory implementation</a:t>
            </a:r>
            <a:endParaRPr lang="ru-RU" dirty="0"/>
          </a:p>
          <a:p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>
                <a:solidFill>
                  <a:srgbClr val="000000"/>
                </a:solidFill>
              </a:rPr>
              <a:t>SamsungFactory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implements </a:t>
            </a:r>
            <a:r>
              <a:rPr lang="en-US" dirty="0" err="1">
                <a:solidFill>
                  <a:srgbClr val="000000"/>
                </a:solidFill>
              </a:rPr>
              <a:t>TechFactory</a:t>
            </a:r>
            <a:r>
              <a:rPr lang="en-US" dirty="0">
                <a:solidFill>
                  <a:srgbClr val="000000"/>
                </a:solidFill>
              </a:rPr>
              <a:t>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>
                <a:solidFill>
                  <a:srgbClr val="000000"/>
                </a:solidFill>
              </a:rPr>
              <a:t>Laptop </a:t>
            </a:r>
            <a:r>
              <a:rPr lang="en-US" dirty="0" err="1">
                <a:solidFill>
                  <a:srgbClr val="000000"/>
                </a:solidFill>
              </a:rPr>
              <a:t>getLaptop</a:t>
            </a:r>
            <a:r>
              <a:rPr lang="en-US" dirty="0">
                <a:solidFill>
                  <a:srgbClr val="000000"/>
                </a:solidFill>
              </a:rPr>
              <a:t>()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return new </a:t>
            </a:r>
            <a:r>
              <a:rPr lang="en-US" dirty="0" err="1">
                <a:solidFill>
                  <a:srgbClr val="000000"/>
                </a:solidFill>
              </a:rPr>
              <a:t>SamsungLaptop</a:t>
            </a:r>
            <a:r>
              <a:rPr lang="en-US" dirty="0">
                <a:solidFill>
                  <a:srgbClr val="000000"/>
                </a:solidFill>
              </a:rPr>
              <a:t>();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>
                <a:solidFill>
                  <a:srgbClr val="000000"/>
                </a:solidFill>
              </a:rPr>
              <a:t>Phone </a:t>
            </a:r>
            <a:r>
              <a:rPr lang="en-US" dirty="0" err="1">
                <a:solidFill>
                  <a:srgbClr val="000000"/>
                </a:solidFill>
              </a:rPr>
              <a:t>getPhone</a:t>
            </a:r>
            <a:r>
              <a:rPr lang="en-US" dirty="0">
                <a:solidFill>
                  <a:srgbClr val="000000"/>
                </a:solidFill>
              </a:rPr>
              <a:t>()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return new </a:t>
            </a:r>
            <a:r>
              <a:rPr lang="en-US" dirty="0" err="1">
                <a:solidFill>
                  <a:srgbClr val="000000"/>
                </a:solidFill>
              </a:rPr>
              <a:t>GalaxyS</a:t>
            </a:r>
            <a:r>
              <a:rPr lang="en-US" dirty="0">
                <a:solidFill>
                  <a:srgbClr val="000000"/>
                </a:solidFill>
              </a:rPr>
              <a:t>();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}</a:t>
            </a:r>
            <a:endParaRPr lang="ru-RU" dirty="0"/>
          </a:p>
        </p:txBody>
      </p:sp>
      <p:pic>
        <p:nvPicPr>
          <p:cNvPr id="5" name="Picture 2" descr="Abstract factory UML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038" y="2139702"/>
            <a:ext cx="4351460" cy="287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364088" y="2931790"/>
            <a:ext cx="1152128" cy="792088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16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Abstract Factory (</a:t>
            </a:r>
            <a:r>
              <a:rPr lang="ru-RU" dirty="0"/>
              <a:t>Абстрактная фабрика)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473" y="761672"/>
            <a:ext cx="857867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// factory implementation</a:t>
            </a:r>
            <a:endParaRPr lang="ru-RU" dirty="0"/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AppleFactory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implements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TechFactory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808000"/>
                </a:solidFill>
                <a:latin typeface="Courier New" panose="02070309020205020404" pitchFamily="49" charset="0"/>
              </a:rPr>
              <a:t>@Override</a:t>
            </a:r>
            <a:br>
              <a:rPr lang="en-US" dirty="0">
                <a:solidFill>
                  <a:srgbClr val="808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808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public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Laptop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getLaptop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return new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MacBookPro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808000"/>
                </a:solidFill>
                <a:latin typeface="Courier New" panose="02070309020205020404" pitchFamily="49" charset="0"/>
              </a:rPr>
              <a:t>@Override</a:t>
            </a:r>
            <a:br>
              <a:rPr lang="en-US" dirty="0">
                <a:solidFill>
                  <a:srgbClr val="808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808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public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Phone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getPhone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return new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Iphone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6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Abstract Factory (</a:t>
            </a:r>
            <a:r>
              <a:rPr lang="ru-RU" dirty="0"/>
              <a:t>Абстрактная фабрика)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473" y="1110679"/>
            <a:ext cx="8578678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// usage of factory:</a:t>
            </a:r>
            <a:endParaRPr lang="ru-RU" dirty="0"/>
          </a:p>
          <a:p>
            <a:r>
              <a:rPr lang="en-US" b="1" dirty="0">
                <a:solidFill>
                  <a:srgbClr val="000080"/>
                </a:solidFill>
              </a:rPr>
              <a:t>public static void </a:t>
            </a:r>
            <a:r>
              <a:rPr lang="en-US" dirty="0">
                <a:solidFill>
                  <a:srgbClr val="000000"/>
                </a:solidFill>
              </a:rPr>
              <a:t>main(String[] </a:t>
            </a:r>
            <a:r>
              <a:rPr lang="en-US" dirty="0" err="1">
                <a:solidFill>
                  <a:srgbClr val="000000"/>
                </a:solidFill>
              </a:rPr>
              <a:t>args</a:t>
            </a:r>
            <a:r>
              <a:rPr lang="en-US" dirty="0">
                <a:solidFill>
                  <a:srgbClr val="000000"/>
                </a:solidFill>
              </a:rPr>
              <a:t>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TechFactory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techFactory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>
                <a:solidFill>
                  <a:srgbClr val="000000"/>
                </a:solidFill>
              </a:rPr>
              <a:t>AppleFactory</a:t>
            </a:r>
            <a:r>
              <a:rPr lang="en-US" dirty="0">
                <a:solidFill>
                  <a:srgbClr val="000000"/>
                </a:solidFill>
              </a:rPr>
              <a:t>();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i="1" dirty="0">
                <a:solidFill>
                  <a:srgbClr val="808080"/>
                </a:solidFill>
              </a:rPr>
              <a:t>//</a:t>
            </a:r>
            <a:r>
              <a:rPr lang="en-US" i="1" dirty="0" err="1">
                <a:solidFill>
                  <a:srgbClr val="808080"/>
                </a:solidFill>
              </a:rPr>
              <a:t>TechFactory</a:t>
            </a:r>
            <a:r>
              <a:rPr lang="en-US" i="1" dirty="0">
                <a:solidFill>
                  <a:srgbClr val="808080"/>
                </a:solidFill>
              </a:rPr>
              <a:t> </a:t>
            </a:r>
            <a:r>
              <a:rPr lang="en-US" i="1" dirty="0" err="1">
                <a:solidFill>
                  <a:srgbClr val="808080"/>
                </a:solidFill>
              </a:rPr>
              <a:t>techFactory</a:t>
            </a:r>
            <a:r>
              <a:rPr lang="en-US" i="1" dirty="0">
                <a:solidFill>
                  <a:srgbClr val="808080"/>
                </a:solidFill>
              </a:rPr>
              <a:t> = new </a:t>
            </a:r>
            <a:r>
              <a:rPr lang="en-US" i="1" dirty="0" err="1">
                <a:solidFill>
                  <a:srgbClr val="808080"/>
                </a:solidFill>
              </a:rPr>
              <a:t>SamsungFactory</a:t>
            </a:r>
            <a:r>
              <a:rPr lang="en-US" i="1" dirty="0">
                <a:solidFill>
                  <a:srgbClr val="808080"/>
                </a:solidFill>
              </a:rPr>
              <a:t>();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>
                <a:solidFill>
                  <a:srgbClr val="000000"/>
                </a:solidFill>
              </a:rPr>
              <a:t>Laptop </a:t>
            </a:r>
            <a:r>
              <a:rPr lang="en-US" dirty="0" err="1">
                <a:solidFill>
                  <a:srgbClr val="000000"/>
                </a:solidFill>
              </a:rPr>
              <a:t>laptop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techFactory.getLaptop</a:t>
            </a:r>
            <a:r>
              <a:rPr lang="en-US" dirty="0">
                <a:solidFill>
                  <a:srgbClr val="000000"/>
                </a:solidFill>
              </a:rPr>
              <a:t>();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System.</a:t>
            </a:r>
            <a:r>
              <a:rPr lang="en-US" b="1" i="1" dirty="0" err="1">
                <a:solidFill>
                  <a:srgbClr val="660E7A"/>
                </a:solidFill>
              </a:rPr>
              <a:t>out</a:t>
            </a:r>
            <a:r>
              <a:rPr lang="en-US" dirty="0" err="1">
                <a:solidFill>
                  <a:srgbClr val="000000"/>
                </a:solidFill>
              </a:rPr>
              <a:t>.println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laptop.getName</a:t>
            </a:r>
            <a:r>
              <a:rPr lang="en-US" dirty="0">
                <a:solidFill>
                  <a:srgbClr val="000000"/>
                </a:solidFill>
              </a:rPr>
              <a:t>());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Phone </a:t>
            </a:r>
            <a:r>
              <a:rPr lang="en-US" dirty="0" err="1">
                <a:solidFill>
                  <a:srgbClr val="000000"/>
                </a:solidFill>
              </a:rPr>
              <a:t>ultraBook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techFactory.getPhone</a:t>
            </a:r>
            <a:r>
              <a:rPr lang="en-US" dirty="0">
                <a:solidFill>
                  <a:srgbClr val="000000"/>
                </a:solidFill>
              </a:rPr>
              <a:t>();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System.</a:t>
            </a:r>
            <a:r>
              <a:rPr lang="en-US" b="1" i="1" dirty="0" err="1">
                <a:solidFill>
                  <a:srgbClr val="660E7A"/>
                </a:solidFill>
              </a:rPr>
              <a:t>out</a:t>
            </a:r>
            <a:r>
              <a:rPr lang="en-US" dirty="0" err="1">
                <a:solidFill>
                  <a:srgbClr val="000000"/>
                </a:solidFill>
              </a:rPr>
              <a:t>.println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ultraBook.getName</a:t>
            </a:r>
            <a:r>
              <a:rPr lang="en-US" dirty="0">
                <a:solidFill>
                  <a:srgbClr val="000000"/>
                </a:solidFill>
              </a:rPr>
              <a:t>());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}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2" descr="Abstract factory UML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63638"/>
            <a:ext cx="4351460" cy="287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249362" y="1475154"/>
            <a:ext cx="859142" cy="360040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2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Abstract Factory (</a:t>
            </a:r>
            <a:r>
              <a:rPr lang="ru-RU" dirty="0"/>
              <a:t>Абстрактная фабрика)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473" y="589781"/>
            <a:ext cx="8578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Примеры </a:t>
            </a:r>
            <a:r>
              <a:rPr lang="ru-RU" dirty="0"/>
              <a:t>из </a:t>
            </a:r>
            <a:r>
              <a:rPr lang="en-US" dirty="0"/>
              <a:t>JDK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  <a:p>
            <a:r>
              <a:rPr lang="en-US" i="1" dirty="0" err="1"/>
              <a:t>javax.xml.parsers.DocumentBuilderFactory#newInstance</a:t>
            </a:r>
            <a:r>
              <a:rPr lang="en-US" dirty="0"/>
              <a:t>()</a:t>
            </a:r>
            <a:endParaRPr lang="ru-RU" dirty="0"/>
          </a:p>
          <a:p>
            <a:r>
              <a:rPr lang="en-US" i="1" dirty="0" err="1"/>
              <a:t>javax.xml.transform.TransformerFactory#newInstance</a:t>
            </a:r>
            <a:r>
              <a:rPr lang="en-US" dirty="0"/>
              <a:t>()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66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Decorator (</a:t>
            </a:r>
            <a:r>
              <a:rPr lang="ru-RU" dirty="0" smtClean="0"/>
              <a:t>Декоратор, он же </a:t>
            </a:r>
            <a:r>
              <a:rPr lang="en-US" dirty="0" smtClean="0"/>
              <a:t>wrapper)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1473" y="589781"/>
            <a:ext cx="857867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/>
              <a:t>Динамически добавляет объекту новые обязанности. Является гибкой альтернативой порождению подклассов с целью расширения функциональности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Также можно использовать </a:t>
            </a:r>
            <a:r>
              <a:rPr lang="ru-RU" dirty="0"/>
              <a:t>для реализации обязанностей, которые могут быть сняты с </a:t>
            </a:r>
            <a:r>
              <a:rPr lang="ru-RU" dirty="0" smtClean="0"/>
              <a:t>объекта.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Пример:</a:t>
            </a:r>
            <a:endParaRPr lang="en-US" dirty="0" smtClean="0"/>
          </a:p>
          <a:p>
            <a:pPr algn="just"/>
            <a:r>
              <a:rPr lang="en-US" dirty="0" smtClean="0"/>
              <a:t>interface Component {</a:t>
            </a:r>
          </a:p>
          <a:p>
            <a:pPr algn="just"/>
            <a:r>
              <a:rPr lang="en-US" dirty="0" smtClean="0"/>
              <a:t>	void draw();</a:t>
            </a:r>
            <a:endParaRPr lang="en-US" dirty="0"/>
          </a:p>
          <a:p>
            <a:pPr algn="just"/>
            <a:r>
              <a:rPr lang="en-US" dirty="0" smtClean="0"/>
              <a:t>}</a:t>
            </a:r>
          </a:p>
          <a:p>
            <a:pPr algn="just"/>
            <a:r>
              <a:rPr lang="en-US" dirty="0" smtClean="0"/>
              <a:t>class Button implements Component …</a:t>
            </a:r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Требуется добавить кнопке возможность рисовать рамку и менять цвет.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818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Decorator (</a:t>
            </a:r>
            <a:r>
              <a:rPr lang="ru-RU" dirty="0" smtClean="0"/>
              <a:t>Декоратор, он же </a:t>
            </a:r>
            <a:r>
              <a:rPr lang="en-US" dirty="0" smtClean="0"/>
              <a:t>wrapper)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876300"/>
            <a:ext cx="4644926" cy="339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1203598"/>
            <a:ext cx="3312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Decorator</a:t>
            </a:r>
          </a:p>
          <a:p>
            <a:r>
              <a:rPr lang="ru-RU" dirty="0" smtClean="0"/>
              <a:t>Структурный шаблон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sz="1600" dirty="0" smtClean="0"/>
              <a:t>Позволяет гибко добавлять классу функциональность без использования наследования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25543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Decorator (</a:t>
            </a:r>
            <a:r>
              <a:rPr lang="ru-RU" dirty="0" smtClean="0"/>
              <a:t>Декоратор, он же </a:t>
            </a:r>
            <a:r>
              <a:rPr lang="en-US" dirty="0" smtClean="0"/>
              <a:t>wrapper)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1473" y="1060157"/>
            <a:ext cx="5698679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// </a:t>
            </a:r>
            <a:r>
              <a:rPr lang="en-US" sz="1600" dirty="0"/>
              <a:t>Component</a:t>
            </a:r>
            <a:endParaRPr lang="ru-RU" sz="1600" dirty="0"/>
          </a:p>
          <a:p>
            <a:r>
              <a:rPr lang="en-US" sz="1600" b="1" dirty="0">
                <a:solidFill>
                  <a:srgbClr val="000080"/>
                </a:solidFill>
                <a:latin typeface="+mj-lt"/>
              </a:rPr>
              <a:t>public interface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Sandwich {</a:t>
            </a:r>
            <a:br>
              <a:rPr lang="en-US" sz="1600" dirty="0">
                <a:solidFill>
                  <a:srgbClr val="000000"/>
                </a:solidFill>
                <a:latin typeface="+mj-lt"/>
              </a:rPr>
            </a:br>
            <a:r>
              <a:rPr lang="en-US" sz="1600" dirty="0">
                <a:solidFill>
                  <a:srgbClr val="000000"/>
                </a:solidFill>
                <a:latin typeface="+mj-lt"/>
              </a:rPr>
              <a:t>    String make();</a:t>
            </a:r>
            <a:br>
              <a:rPr lang="en-US" sz="1600" dirty="0">
                <a:solidFill>
                  <a:srgbClr val="000000"/>
                </a:solidFill>
                <a:latin typeface="+mj-lt"/>
              </a:rPr>
            </a:br>
            <a:r>
              <a:rPr lang="en-US" sz="160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r>
              <a:rPr lang="en-US" sz="1600" dirty="0" smtClean="0">
                <a:latin typeface="+mj-lt"/>
              </a:rPr>
              <a:t>// </a:t>
            </a:r>
            <a:r>
              <a:rPr lang="en-US" sz="1600" dirty="0">
                <a:latin typeface="+mj-lt"/>
              </a:rPr>
              <a:t>Decorator</a:t>
            </a:r>
            <a:endParaRPr lang="ru-RU" sz="1600" dirty="0">
              <a:latin typeface="+mj-lt"/>
            </a:endParaRPr>
          </a:p>
          <a:p>
            <a:r>
              <a:rPr lang="en-US" sz="1600" b="1" dirty="0">
                <a:solidFill>
                  <a:srgbClr val="000080"/>
                </a:solidFill>
                <a:latin typeface="+mj-lt"/>
              </a:rPr>
              <a:t>public abstract class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SandwichDecorator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+mj-lt"/>
              </a:rPr>
              <a:t>implements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Sandwich {</a:t>
            </a:r>
            <a:br>
              <a:rPr lang="en-US" sz="1600" dirty="0">
                <a:solidFill>
                  <a:srgbClr val="000000"/>
                </a:solidFill>
                <a:latin typeface="+mj-lt"/>
              </a:rPr>
            </a:b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+mj-lt"/>
              </a:rPr>
              <a:t>protected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Sandwich </a:t>
            </a:r>
            <a:r>
              <a:rPr lang="en-US" sz="1600" b="1" dirty="0" err="1">
                <a:solidFill>
                  <a:srgbClr val="660E7A"/>
                </a:solidFill>
                <a:latin typeface="+mj-lt"/>
              </a:rPr>
              <a:t>customSandwich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+mj-lt"/>
              </a:rPr>
            </a:b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br>
              <a:rPr lang="en-US" sz="1600" dirty="0">
                <a:solidFill>
                  <a:srgbClr val="000000"/>
                </a:solidFill>
                <a:latin typeface="+mj-lt"/>
              </a:rPr>
            </a:b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+mj-lt"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SandwichDecorator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(Sandwich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customSandwich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) {</a:t>
            </a:r>
            <a:br>
              <a:rPr lang="en-US" sz="1600" dirty="0">
                <a:solidFill>
                  <a:srgbClr val="000000"/>
                </a:solidFill>
                <a:latin typeface="+mj-lt"/>
              </a:rPr>
            </a:br>
            <a:r>
              <a:rPr lang="en-US" sz="1600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sz="1600" b="1" dirty="0" err="1">
                <a:solidFill>
                  <a:srgbClr val="000080"/>
                </a:solidFill>
                <a:latin typeface="+mj-lt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.</a:t>
            </a:r>
            <a:r>
              <a:rPr lang="en-US" sz="1600" b="1" dirty="0" err="1">
                <a:solidFill>
                  <a:srgbClr val="660E7A"/>
                </a:solidFill>
                <a:latin typeface="+mj-lt"/>
              </a:rPr>
              <a:t>customSandwich</a:t>
            </a:r>
            <a:r>
              <a:rPr lang="en-US" sz="1600" b="1" dirty="0">
                <a:solidFill>
                  <a:srgbClr val="660E7A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customSandwich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+mj-lt"/>
              </a:rPr>
            </a:b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+mj-lt"/>
              </a:rPr>
            </a:b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+mj-lt"/>
              </a:rPr>
              <a:t>@Override</a:t>
            </a:r>
            <a:br>
              <a:rPr lang="en-US" sz="1600" dirty="0">
                <a:solidFill>
                  <a:srgbClr val="808000"/>
                </a:solidFill>
                <a:latin typeface="+mj-lt"/>
              </a:rPr>
            </a:br>
            <a:r>
              <a:rPr lang="en-US" sz="1600" dirty="0">
                <a:solidFill>
                  <a:srgbClr val="808000"/>
                </a:solidFill>
                <a:latin typeface="+mj-lt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+mj-lt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String make() {</a:t>
            </a:r>
            <a:br>
              <a:rPr lang="en-US" sz="1600" dirty="0">
                <a:solidFill>
                  <a:srgbClr val="000000"/>
                </a:solidFill>
                <a:latin typeface="+mj-lt"/>
              </a:rPr>
            </a:br>
            <a:r>
              <a:rPr lang="en-US" sz="1600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+mj-lt"/>
              </a:rPr>
              <a:t>return </a:t>
            </a:r>
            <a:r>
              <a:rPr lang="en-US" sz="1600" b="1" dirty="0" err="1">
                <a:solidFill>
                  <a:srgbClr val="660E7A"/>
                </a:solidFill>
                <a:latin typeface="+mj-lt"/>
              </a:rPr>
              <a:t>customSandwich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.make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+mj-lt"/>
              </a:rPr>
            </a:br>
            <a:r>
              <a:rPr lang="en-US" sz="1600" dirty="0">
                <a:solidFill>
                  <a:srgbClr val="000000"/>
                </a:solidFill>
                <a:latin typeface="+mj-lt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+mj-lt"/>
              </a:rPr>
            </a:br>
            <a:r>
              <a:rPr lang="en-US" sz="1600" dirty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0589" y="627534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567" y="1203598"/>
            <a:ext cx="3012929" cy="219950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660232" y="1779662"/>
            <a:ext cx="1018160" cy="576064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285952" y="1203598"/>
            <a:ext cx="662312" cy="486252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96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Decorator (</a:t>
            </a:r>
            <a:r>
              <a:rPr lang="ru-RU" dirty="0" smtClean="0"/>
              <a:t>Декоратор, он же </a:t>
            </a:r>
            <a:r>
              <a:rPr lang="en-US" dirty="0" smtClean="0"/>
              <a:t>wrapper)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1473" y="1260505"/>
            <a:ext cx="5410647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>
                <a:solidFill>
                  <a:srgbClr val="000000"/>
                </a:solidFill>
              </a:rPr>
              <a:t>SimpleSandwich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implements </a:t>
            </a:r>
            <a:r>
              <a:rPr lang="en-US" dirty="0">
                <a:solidFill>
                  <a:srgbClr val="000000"/>
                </a:solidFill>
              </a:rPr>
              <a:t>Sandwich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>
                <a:solidFill>
                  <a:srgbClr val="000000"/>
                </a:solidFill>
              </a:rPr>
              <a:t>String make()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>
                <a:solidFill>
                  <a:srgbClr val="008000"/>
                </a:solidFill>
              </a:rPr>
              <a:t>"Bread"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}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869" y="1176414"/>
            <a:ext cx="3012929" cy="219950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796136" y="1707654"/>
            <a:ext cx="1018160" cy="576064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39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Decorator (</a:t>
            </a:r>
            <a:r>
              <a:rPr lang="ru-RU" dirty="0" smtClean="0"/>
              <a:t>Декоратор, он же </a:t>
            </a:r>
            <a:r>
              <a:rPr lang="en-US" dirty="0" smtClean="0"/>
              <a:t>wrapper)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1473" y="833680"/>
            <a:ext cx="5698679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808080"/>
                </a:solidFill>
                <a:latin typeface="+mj-lt"/>
              </a:rPr>
              <a:t>/</a:t>
            </a:r>
            <a:r>
              <a:rPr lang="en-US" i="1" dirty="0">
                <a:solidFill>
                  <a:srgbClr val="808080"/>
                </a:solidFill>
                <a:latin typeface="+mj-lt"/>
              </a:rPr>
              <a:t>/ concrete </a:t>
            </a:r>
            <a:r>
              <a:rPr lang="en-US" i="1" dirty="0" smtClean="0">
                <a:solidFill>
                  <a:srgbClr val="808080"/>
                </a:solidFill>
                <a:latin typeface="+mj-lt"/>
              </a:rPr>
              <a:t>decorator</a:t>
            </a:r>
            <a:endParaRPr lang="ru-RU" dirty="0">
              <a:latin typeface="+mj-lt"/>
            </a:endParaRPr>
          </a:p>
          <a:p>
            <a:r>
              <a:rPr lang="ru-RU" i="1" dirty="0">
                <a:solidFill>
                  <a:srgbClr val="808080"/>
                </a:solidFill>
                <a:latin typeface="+mj-lt"/>
              </a:rPr>
              <a:t>// мясо</a:t>
            </a:r>
            <a:br>
              <a:rPr lang="ru-RU" i="1" dirty="0">
                <a:solidFill>
                  <a:srgbClr val="808080"/>
                </a:solidFill>
                <a:latin typeface="+mj-lt"/>
              </a:rPr>
            </a:br>
            <a:r>
              <a:rPr lang="en-US" b="1" dirty="0">
                <a:solidFill>
                  <a:srgbClr val="000080"/>
                </a:solidFill>
                <a:latin typeface="+mj-lt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MeatDecorator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+mj-lt"/>
              </a:rPr>
              <a:t>extends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SandwichDecorator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{</a:t>
            </a:r>
            <a:br>
              <a:rPr lang="en-US" dirty="0">
                <a:solidFill>
                  <a:srgbClr val="000000"/>
                </a:solidFill>
                <a:latin typeface="+mj-lt"/>
              </a:rPr>
            </a:br>
            <a:r>
              <a:rPr lang="en-US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+mj-lt"/>
              </a:rPr>
              <a:t>public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MeatDecorator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(Sandwich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customSandwich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) {</a:t>
            </a:r>
            <a:br>
              <a:rPr lang="en-US" dirty="0">
                <a:solidFill>
                  <a:srgbClr val="000000"/>
                </a:solidFill>
                <a:latin typeface="+mj-lt"/>
              </a:rPr>
            </a:br>
            <a:r>
              <a:rPr lang="en-US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+mj-lt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customSandwich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);</a:t>
            </a:r>
            <a:br>
              <a:rPr lang="en-US" dirty="0">
                <a:solidFill>
                  <a:srgbClr val="000000"/>
                </a:solidFill>
                <a:latin typeface="+mj-lt"/>
              </a:rPr>
            </a:br>
            <a:r>
              <a:rPr lang="en-US" dirty="0">
                <a:solidFill>
                  <a:srgbClr val="000000"/>
                </a:solidFill>
                <a:latin typeface="+mj-lt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+mj-lt"/>
              </a:rPr>
            </a:br>
            <a:r>
              <a:rPr lang="en-US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808000"/>
                </a:solidFill>
                <a:latin typeface="+mj-lt"/>
              </a:rPr>
              <a:t>@Override</a:t>
            </a:r>
            <a:br>
              <a:rPr lang="en-US" dirty="0">
                <a:solidFill>
                  <a:srgbClr val="808000"/>
                </a:solidFill>
                <a:latin typeface="+mj-lt"/>
              </a:rPr>
            </a:br>
            <a:r>
              <a:rPr lang="en-US" dirty="0">
                <a:solidFill>
                  <a:srgbClr val="808000"/>
                </a:solidFill>
                <a:latin typeface="+mj-lt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+mj-lt"/>
              </a:rPr>
              <a:t>public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String make() {</a:t>
            </a:r>
            <a:br>
              <a:rPr lang="en-US" dirty="0">
                <a:solidFill>
                  <a:srgbClr val="000000"/>
                </a:solidFill>
                <a:latin typeface="+mj-lt"/>
              </a:rPr>
            </a:br>
            <a:r>
              <a:rPr lang="en-US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+mj-lt"/>
              </a:rPr>
              <a:t>return </a:t>
            </a:r>
            <a:r>
              <a:rPr lang="en-US" b="1" dirty="0" err="1">
                <a:solidFill>
                  <a:srgbClr val="660E7A"/>
                </a:solidFill>
                <a:latin typeface="+mj-lt"/>
              </a:rPr>
              <a:t>customSandwich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.make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() +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addMeat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();</a:t>
            </a:r>
            <a:br>
              <a:rPr lang="en-US" dirty="0">
                <a:solidFill>
                  <a:srgbClr val="000000"/>
                </a:solidFill>
                <a:latin typeface="+mj-lt"/>
              </a:rPr>
            </a:br>
            <a:r>
              <a:rPr lang="en-US" dirty="0">
                <a:solidFill>
                  <a:srgbClr val="000000"/>
                </a:solidFill>
                <a:latin typeface="+mj-lt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+mj-lt"/>
              </a:rPr>
            </a:br>
            <a:r>
              <a:rPr lang="en-US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+mj-lt"/>
              </a:rPr>
              <a:t>private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addMeat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+mj-lt"/>
              </a:rPr>
            </a:br>
            <a:r>
              <a:rPr lang="en-US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+mj-lt"/>
              </a:rPr>
              <a:t>return 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" + turkey"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;</a:t>
            </a:r>
            <a:br>
              <a:rPr lang="en-US" dirty="0">
                <a:solidFill>
                  <a:srgbClr val="000000"/>
                </a:solidFill>
                <a:latin typeface="+mj-lt"/>
              </a:rPr>
            </a:br>
            <a:r>
              <a:rPr lang="en-US" dirty="0">
                <a:solidFill>
                  <a:srgbClr val="000000"/>
                </a:solidFill>
                <a:latin typeface="+mj-lt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+mj-lt"/>
              </a:rPr>
            </a:br>
            <a:r>
              <a:rPr lang="en-US" dirty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635646"/>
            <a:ext cx="3012929" cy="219950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444208" y="2818839"/>
            <a:ext cx="1018160" cy="576064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63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Decorator (</a:t>
            </a:r>
            <a:r>
              <a:rPr lang="ru-RU" dirty="0" smtClean="0"/>
              <a:t>Декоратор, он же </a:t>
            </a:r>
            <a:r>
              <a:rPr lang="en-US" dirty="0" smtClean="0"/>
              <a:t>wrapper)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1473" y="894655"/>
            <a:ext cx="5986711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rgbClr val="808080"/>
                </a:solidFill>
                <a:latin typeface="Courier New" panose="02070309020205020404" pitchFamily="49" charset="0"/>
              </a:rPr>
              <a:t>/</a:t>
            </a:r>
            <a:r>
              <a:rPr lang="ru-RU" i="1" dirty="0">
                <a:solidFill>
                  <a:srgbClr val="808080"/>
                </a:solidFill>
              </a:rPr>
              <a:t>/ приправа</a:t>
            </a:r>
            <a:br>
              <a:rPr lang="ru-RU" i="1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>
                <a:solidFill>
                  <a:srgbClr val="000000"/>
                </a:solidFill>
              </a:rPr>
              <a:t>DressingDecorator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 err="1">
                <a:solidFill>
                  <a:srgbClr val="000000"/>
                </a:solidFill>
              </a:rPr>
              <a:t>SandwichDecorator</a:t>
            </a:r>
            <a:r>
              <a:rPr lang="en-US" dirty="0">
                <a:solidFill>
                  <a:srgbClr val="000000"/>
                </a:solidFill>
              </a:rPr>
              <a:t>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 err="1">
                <a:solidFill>
                  <a:srgbClr val="000000"/>
                </a:solidFill>
              </a:rPr>
              <a:t>DressingDecorator</a:t>
            </a:r>
            <a:r>
              <a:rPr lang="en-US" dirty="0">
                <a:solidFill>
                  <a:srgbClr val="000000"/>
                </a:solidFill>
              </a:rPr>
              <a:t>(Sandwich </a:t>
            </a:r>
            <a:r>
              <a:rPr lang="en-US" dirty="0" err="1">
                <a:solidFill>
                  <a:srgbClr val="000000"/>
                </a:solidFill>
              </a:rPr>
              <a:t>customSandwich</a:t>
            </a:r>
            <a:r>
              <a:rPr lang="en-US" dirty="0">
                <a:solidFill>
                  <a:srgbClr val="000000"/>
                </a:solidFill>
              </a:rPr>
              <a:t>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super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customSandwich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>
                <a:solidFill>
                  <a:srgbClr val="000000"/>
                </a:solidFill>
              </a:rPr>
              <a:t>String make()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 err="1">
                <a:solidFill>
                  <a:srgbClr val="660E7A"/>
                </a:solidFill>
              </a:rPr>
              <a:t>customSandwich</a:t>
            </a:r>
            <a:r>
              <a:rPr lang="en-US" dirty="0" err="1">
                <a:solidFill>
                  <a:srgbClr val="000000"/>
                </a:solidFill>
              </a:rPr>
              <a:t>.make</a:t>
            </a:r>
            <a:r>
              <a:rPr lang="en-US" dirty="0">
                <a:solidFill>
                  <a:srgbClr val="000000"/>
                </a:solidFill>
              </a:rPr>
              <a:t>() + </a:t>
            </a:r>
            <a:r>
              <a:rPr lang="en-US" dirty="0" err="1">
                <a:solidFill>
                  <a:srgbClr val="000000"/>
                </a:solidFill>
              </a:rPr>
              <a:t>addDressing</a:t>
            </a:r>
            <a:r>
              <a:rPr lang="en-US" dirty="0">
                <a:solidFill>
                  <a:srgbClr val="000000"/>
                </a:solidFill>
              </a:rPr>
              <a:t>();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>
                <a:solidFill>
                  <a:srgbClr val="000000"/>
                </a:solidFill>
              </a:rPr>
              <a:t>String </a:t>
            </a:r>
            <a:r>
              <a:rPr lang="en-US" dirty="0" err="1">
                <a:solidFill>
                  <a:srgbClr val="000000"/>
                </a:solidFill>
              </a:rPr>
              <a:t>addDressing</a:t>
            </a:r>
            <a:r>
              <a:rPr lang="en-US" dirty="0">
                <a:solidFill>
                  <a:srgbClr val="000000"/>
                </a:solidFill>
              </a:rPr>
              <a:t>()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>
                <a:solidFill>
                  <a:srgbClr val="008000"/>
                </a:solidFill>
              </a:rPr>
              <a:t>" + mustard"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85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ru-RU" dirty="0"/>
              <a:t>Классификация шаблонов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468856" y="555526"/>
            <a:ext cx="1728192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Шаблоны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307065"/>
            <a:ext cx="187220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Порождающие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002633" y="1307065"/>
            <a:ext cx="2665030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Структурные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660232" y="1307065"/>
            <a:ext cx="2024042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Поведенческие</a:t>
            </a:r>
            <a:endParaRPr lang="ru-RU" sz="2000" dirty="0"/>
          </a:p>
        </p:txBody>
      </p:sp>
      <p:cxnSp>
        <p:nvCxnSpPr>
          <p:cNvPr id="10" name="Соединительная линия уступом 9"/>
          <p:cNvCxnSpPr>
            <a:stCxn id="5" idx="1"/>
            <a:endCxn id="6" idx="0"/>
          </p:cNvCxnSpPr>
          <p:nvPr/>
        </p:nvCxnSpPr>
        <p:spPr>
          <a:xfrm rot="10800000" flipV="1">
            <a:off x="1691680" y="786359"/>
            <a:ext cx="1777176" cy="52070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" idx="2"/>
            <a:endCxn id="7" idx="0"/>
          </p:cNvCxnSpPr>
          <p:nvPr/>
        </p:nvCxnSpPr>
        <p:spPr>
          <a:xfrm>
            <a:off x="4332952" y="1017191"/>
            <a:ext cx="2196" cy="2898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5" idx="3"/>
            <a:endCxn id="8" idx="0"/>
          </p:cNvCxnSpPr>
          <p:nvPr/>
        </p:nvCxnSpPr>
        <p:spPr>
          <a:xfrm>
            <a:off x="5197048" y="786359"/>
            <a:ext cx="2475205" cy="52070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3133" y="1642320"/>
            <a:ext cx="2665031" cy="1725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030A0"/>
                </a:solidFill>
              </a:rPr>
              <a:t>Factory method </a:t>
            </a:r>
            <a:r>
              <a:rPr lang="en-US" sz="1200" dirty="0" smtClean="0">
                <a:solidFill>
                  <a:srgbClr val="7030A0"/>
                </a:solidFill>
              </a:rPr>
              <a:t>(</a:t>
            </a:r>
            <a:r>
              <a:rPr lang="ru-RU" sz="1200" dirty="0">
                <a:solidFill>
                  <a:srgbClr val="7030A0"/>
                </a:solidFill>
              </a:rPr>
              <a:t>Фабричный </a:t>
            </a:r>
            <a:r>
              <a:rPr lang="ru-RU" sz="1200" dirty="0" smtClean="0">
                <a:solidFill>
                  <a:srgbClr val="7030A0"/>
                </a:solidFill>
              </a:rPr>
              <a:t>метод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ru-RU" sz="1200" dirty="0">
              <a:solidFill>
                <a:srgbClr val="7030A0"/>
              </a:solidFill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err="1" smtClean="0">
                <a:solidFill>
                  <a:srgbClr val="7030A0"/>
                </a:solidFill>
              </a:rPr>
              <a:t>Abstract</a:t>
            </a:r>
            <a:r>
              <a:rPr lang="ru-RU" sz="1200" dirty="0" smtClean="0">
                <a:solidFill>
                  <a:srgbClr val="7030A0"/>
                </a:solidFill>
              </a:rPr>
              <a:t> </a:t>
            </a:r>
            <a:r>
              <a:rPr lang="ru-RU" sz="1200" dirty="0" err="1" smtClean="0">
                <a:solidFill>
                  <a:srgbClr val="7030A0"/>
                </a:solidFill>
              </a:rPr>
              <a:t>Factory</a:t>
            </a:r>
            <a:r>
              <a:rPr lang="en-US" sz="1200" dirty="0" smtClean="0">
                <a:solidFill>
                  <a:srgbClr val="7030A0"/>
                </a:solidFill>
              </a:rPr>
              <a:t> </a:t>
            </a:r>
            <a:r>
              <a:rPr lang="ru-RU" sz="1200" dirty="0" smtClean="0">
                <a:solidFill>
                  <a:srgbClr val="7030A0"/>
                </a:solidFill>
              </a:rPr>
              <a:t>(</a:t>
            </a:r>
            <a:r>
              <a:rPr lang="ru-RU" sz="1200" dirty="0">
                <a:solidFill>
                  <a:srgbClr val="7030A0"/>
                </a:solidFill>
              </a:rPr>
              <a:t>Абстрактная </a:t>
            </a:r>
            <a:r>
              <a:rPr lang="ru-RU" sz="1200" dirty="0" smtClean="0">
                <a:solidFill>
                  <a:srgbClr val="7030A0"/>
                </a:solidFill>
              </a:rPr>
              <a:t>фабрика)</a:t>
            </a:r>
            <a:endParaRPr lang="ru-RU" sz="1200" dirty="0">
              <a:solidFill>
                <a:srgbClr val="7030A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030A0"/>
                </a:solidFill>
              </a:rPr>
              <a:t>Builder (</a:t>
            </a:r>
            <a:r>
              <a:rPr lang="ru-RU" sz="1200" dirty="0" err="1">
                <a:solidFill>
                  <a:srgbClr val="7030A0"/>
                </a:solidFill>
              </a:rPr>
              <a:t>Cтроитель</a:t>
            </a:r>
            <a:r>
              <a:rPr lang="ru-RU" sz="1200" dirty="0" smtClean="0">
                <a:solidFill>
                  <a:srgbClr val="7030A0"/>
                </a:solidFill>
              </a:rPr>
              <a:t>)</a:t>
            </a:r>
            <a:endParaRPr lang="en-US" sz="1200" dirty="0" smtClean="0"/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Singleton </a:t>
            </a:r>
            <a:r>
              <a:rPr lang="ru-RU" sz="1200" dirty="0"/>
              <a:t>(Одиночка</a:t>
            </a:r>
            <a:r>
              <a:rPr lang="en-US" sz="1200" dirty="0" smtClean="0"/>
              <a:t>)</a:t>
            </a:r>
            <a:endParaRPr lang="ru-RU" sz="1200" dirty="0"/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Prototype </a:t>
            </a:r>
            <a:r>
              <a:rPr lang="en-US" sz="1200" dirty="0" smtClean="0"/>
              <a:t>(</a:t>
            </a:r>
            <a:r>
              <a:rPr lang="ru-RU" sz="1200" dirty="0"/>
              <a:t>Прототип</a:t>
            </a:r>
            <a:r>
              <a:rPr lang="en-US" sz="1200" dirty="0" smtClean="0"/>
              <a:t>)</a:t>
            </a:r>
            <a:endParaRPr lang="ru-RU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002633" y="1642320"/>
            <a:ext cx="2361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err="1">
                <a:solidFill>
                  <a:srgbClr val="7030A0"/>
                </a:solidFill>
              </a:rPr>
              <a:t>Decorator</a:t>
            </a:r>
            <a:r>
              <a:rPr lang="ru-RU" sz="1200" dirty="0">
                <a:solidFill>
                  <a:srgbClr val="7030A0"/>
                </a:solidFill>
              </a:rPr>
              <a:t> (Декоратор</a:t>
            </a:r>
            <a:r>
              <a:rPr lang="ru-RU" sz="1200" dirty="0" smtClean="0">
                <a:solidFill>
                  <a:srgbClr val="7030A0"/>
                </a:solidFill>
              </a:rPr>
              <a:t>)</a:t>
            </a:r>
            <a:endParaRPr lang="en-US" sz="1200" dirty="0" smtClean="0">
              <a:solidFill>
                <a:srgbClr val="7030A0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err="1" smtClean="0"/>
              <a:t>Adapter</a:t>
            </a:r>
            <a:r>
              <a:rPr lang="ru-RU" sz="1200" dirty="0" smtClean="0"/>
              <a:t> (</a:t>
            </a:r>
            <a:r>
              <a:rPr lang="ru-RU" sz="1200" dirty="0"/>
              <a:t>Адаптер</a:t>
            </a:r>
            <a:r>
              <a:rPr lang="ru-RU" sz="1200" dirty="0" smtClean="0"/>
              <a:t>)</a:t>
            </a:r>
            <a:endParaRPr lang="ru-RU" sz="12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err="1"/>
              <a:t>Bridge</a:t>
            </a:r>
            <a:r>
              <a:rPr lang="ru-RU" sz="1200" dirty="0"/>
              <a:t> </a:t>
            </a:r>
            <a:r>
              <a:rPr lang="ru-RU" sz="1200" dirty="0" smtClean="0"/>
              <a:t>(</a:t>
            </a:r>
            <a:r>
              <a:rPr lang="ru-RU" sz="1200" dirty="0"/>
              <a:t>Мост</a:t>
            </a:r>
            <a:r>
              <a:rPr lang="ru-RU" sz="1200" dirty="0" smtClean="0"/>
              <a:t>)</a:t>
            </a:r>
            <a:endParaRPr lang="ru-RU" sz="12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err="1"/>
              <a:t>Composite</a:t>
            </a:r>
            <a:r>
              <a:rPr lang="ru-RU" sz="1200" dirty="0" smtClean="0"/>
              <a:t> </a:t>
            </a:r>
            <a:r>
              <a:rPr lang="ru-RU" sz="1200" dirty="0"/>
              <a:t>(</a:t>
            </a:r>
            <a:r>
              <a:rPr lang="ru-RU" sz="1200" dirty="0" smtClean="0"/>
              <a:t>Компоновщик)</a:t>
            </a:r>
            <a:endParaRPr lang="ru-RU" sz="12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err="1" smtClean="0"/>
              <a:t>Facade</a:t>
            </a:r>
            <a:r>
              <a:rPr lang="ru-RU" sz="1200" dirty="0" smtClean="0"/>
              <a:t> (</a:t>
            </a:r>
            <a:r>
              <a:rPr lang="ru-RU" sz="1200" dirty="0"/>
              <a:t>Фасад</a:t>
            </a:r>
            <a:r>
              <a:rPr lang="ru-RU" sz="1200" dirty="0" smtClean="0"/>
              <a:t>)</a:t>
            </a:r>
            <a:endParaRPr lang="ru-RU" sz="12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err="1"/>
              <a:t>Flyweight</a:t>
            </a:r>
            <a:r>
              <a:rPr lang="ru-RU" sz="1200" dirty="0"/>
              <a:t> </a:t>
            </a:r>
            <a:r>
              <a:rPr lang="ru-RU" sz="1200" dirty="0" smtClean="0"/>
              <a:t>(</a:t>
            </a:r>
            <a:r>
              <a:rPr lang="ru-RU" sz="1200" dirty="0"/>
              <a:t>Приспособленец</a:t>
            </a:r>
            <a:r>
              <a:rPr lang="ru-RU" sz="1200" dirty="0" smtClean="0"/>
              <a:t>)</a:t>
            </a:r>
            <a:endParaRPr lang="ru-RU" sz="12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err="1"/>
              <a:t>Proxy</a:t>
            </a:r>
            <a:r>
              <a:rPr lang="ru-RU" sz="1200" dirty="0"/>
              <a:t> </a:t>
            </a:r>
            <a:r>
              <a:rPr lang="ru-RU" sz="1200" dirty="0" smtClean="0"/>
              <a:t>(</a:t>
            </a:r>
            <a:r>
              <a:rPr lang="ru-RU" sz="1200" dirty="0"/>
              <a:t>Заместитель</a:t>
            </a:r>
            <a:r>
              <a:rPr lang="ru-RU" sz="1200" dirty="0" smtClean="0"/>
              <a:t>)</a:t>
            </a:r>
            <a:endParaRPr lang="ru-RU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508104" y="1642320"/>
            <a:ext cx="3635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err="1">
                <a:solidFill>
                  <a:srgbClr val="7030A0"/>
                </a:solidFill>
              </a:rPr>
              <a:t>Visitor</a:t>
            </a:r>
            <a:r>
              <a:rPr lang="ru-RU" sz="1200" dirty="0">
                <a:solidFill>
                  <a:srgbClr val="7030A0"/>
                </a:solidFill>
              </a:rPr>
              <a:t> (Посетитель</a:t>
            </a:r>
            <a:r>
              <a:rPr lang="ru-RU" sz="1200" dirty="0" smtClean="0">
                <a:solidFill>
                  <a:srgbClr val="7030A0"/>
                </a:solidFill>
              </a:rPr>
              <a:t>)</a:t>
            </a:r>
            <a:endParaRPr lang="en-US" sz="1200" dirty="0" smtClean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Chain </a:t>
            </a:r>
            <a:r>
              <a:rPr lang="en-US" sz="1200" dirty="0"/>
              <a:t>of responsibility </a:t>
            </a:r>
            <a:r>
              <a:rPr lang="en-US" sz="1200" dirty="0" smtClean="0"/>
              <a:t>(</a:t>
            </a:r>
            <a:r>
              <a:rPr lang="ru-RU" sz="1200" dirty="0"/>
              <a:t>Цепочка обязанностей</a:t>
            </a:r>
            <a:r>
              <a:rPr lang="en-US" sz="1200" dirty="0" smtClean="0"/>
              <a:t>)</a:t>
            </a:r>
            <a:endParaRPr lang="ru-RU" sz="12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err="1"/>
              <a:t>Command</a:t>
            </a:r>
            <a:r>
              <a:rPr lang="ru-RU" sz="1200" dirty="0"/>
              <a:t> </a:t>
            </a:r>
            <a:r>
              <a:rPr lang="ru-RU" sz="1200" dirty="0" smtClean="0"/>
              <a:t>(</a:t>
            </a:r>
            <a:r>
              <a:rPr lang="ru-RU" sz="1200" dirty="0"/>
              <a:t>Команда</a:t>
            </a:r>
            <a:r>
              <a:rPr lang="ru-RU" sz="1200" dirty="0" smtClean="0"/>
              <a:t>)</a:t>
            </a:r>
            <a:endParaRPr lang="ru-RU" sz="12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err="1"/>
              <a:t>Interpreter</a:t>
            </a:r>
            <a:r>
              <a:rPr lang="ru-RU" sz="1200" dirty="0"/>
              <a:t> </a:t>
            </a:r>
            <a:r>
              <a:rPr lang="ru-RU" sz="1200" dirty="0" smtClean="0"/>
              <a:t>(</a:t>
            </a:r>
            <a:r>
              <a:rPr lang="ru-RU" sz="1200" dirty="0"/>
              <a:t>Интерпретатор</a:t>
            </a:r>
            <a:r>
              <a:rPr lang="ru-RU" sz="1200" dirty="0" smtClean="0"/>
              <a:t>)</a:t>
            </a:r>
            <a:endParaRPr lang="ru-RU" sz="12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err="1"/>
              <a:t>Iterator</a:t>
            </a:r>
            <a:r>
              <a:rPr lang="ru-RU" sz="1200" dirty="0"/>
              <a:t> </a:t>
            </a:r>
            <a:r>
              <a:rPr lang="ru-RU" sz="1200" dirty="0" smtClean="0"/>
              <a:t>(</a:t>
            </a:r>
            <a:r>
              <a:rPr lang="ru-RU" sz="1200" dirty="0"/>
              <a:t>Итератор</a:t>
            </a:r>
            <a:r>
              <a:rPr lang="ru-RU" sz="1200" dirty="0" smtClean="0"/>
              <a:t>)</a:t>
            </a:r>
            <a:endParaRPr lang="ru-RU" sz="12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err="1"/>
              <a:t>Mediator</a:t>
            </a:r>
            <a:r>
              <a:rPr lang="ru-RU" sz="1200" dirty="0"/>
              <a:t> </a:t>
            </a:r>
            <a:r>
              <a:rPr lang="ru-RU" sz="1200" dirty="0" smtClean="0"/>
              <a:t>(</a:t>
            </a:r>
            <a:r>
              <a:rPr lang="ru-RU" sz="1200" dirty="0"/>
              <a:t>Посредник</a:t>
            </a:r>
            <a:r>
              <a:rPr lang="ru-RU" sz="1200" dirty="0" smtClean="0"/>
              <a:t>)</a:t>
            </a:r>
            <a:endParaRPr lang="ru-RU" sz="12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err="1"/>
              <a:t>Memento</a:t>
            </a:r>
            <a:r>
              <a:rPr lang="ru-RU" sz="1200" dirty="0"/>
              <a:t> </a:t>
            </a:r>
            <a:r>
              <a:rPr lang="ru-RU" sz="1200" dirty="0" smtClean="0"/>
              <a:t>(</a:t>
            </a:r>
            <a:r>
              <a:rPr lang="ru-RU" sz="1200" dirty="0"/>
              <a:t>Хранитель</a:t>
            </a:r>
            <a:r>
              <a:rPr lang="ru-RU" sz="1200" dirty="0" smtClean="0"/>
              <a:t>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err="1"/>
              <a:t>Observer</a:t>
            </a:r>
            <a:r>
              <a:rPr lang="ru-RU" sz="1200" dirty="0"/>
              <a:t> </a:t>
            </a:r>
            <a:r>
              <a:rPr lang="ru-RU" sz="1200" dirty="0" smtClean="0"/>
              <a:t>(</a:t>
            </a:r>
            <a:r>
              <a:rPr lang="ru-RU" sz="1200" dirty="0"/>
              <a:t>Наблюдатель</a:t>
            </a:r>
            <a:r>
              <a:rPr lang="ru-RU" sz="1200" dirty="0" smtClean="0"/>
              <a:t>)</a:t>
            </a:r>
            <a:endParaRPr lang="ru-RU" sz="12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err="1"/>
              <a:t>State</a:t>
            </a:r>
            <a:r>
              <a:rPr lang="ru-RU" sz="1200" dirty="0"/>
              <a:t> </a:t>
            </a:r>
            <a:r>
              <a:rPr lang="ru-RU" sz="1200" dirty="0" smtClean="0"/>
              <a:t>(</a:t>
            </a:r>
            <a:r>
              <a:rPr lang="ru-RU" sz="1200" dirty="0"/>
              <a:t>Состояние</a:t>
            </a:r>
            <a:r>
              <a:rPr lang="ru-RU" sz="1200" dirty="0" smtClean="0"/>
              <a:t>)</a:t>
            </a:r>
            <a:endParaRPr lang="ru-RU" sz="12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err="1"/>
              <a:t>Strategy</a:t>
            </a:r>
            <a:r>
              <a:rPr lang="ru-RU" sz="1200" dirty="0"/>
              <a:t> </a:t>
            </a:r>
            <a:r>
              <a:rPr lang="ru-RU" sz="1200" dirty="0" smtClean="0"/>
              <a:t>(</a:t>
            </a:r>
            <a:r>
              <a:rPr lang="ru-RU" sz="1200" dirty="0"/>
              <a:t>Стратегия</a:t>
            </a:r>
            <a:r>
              <a:rPr lang="ru-RU" sz="1200" dirty="0" smtClean="0"/>
              <a:t>)</a:t>
            </a:r>
            <a:endParaRPr lang="ru-RU" sz="12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err="1"/>
              <a:t>Template</a:t>
            </a:r>
            <a:r>
              <a:rPr lang="ru-RU" sz="1200" dirty="0"/>
              <a:t> </a:t>
            </a:r>
            <a:r>
              <a:rPr lang="ru-RU" sz="1200" dirty="0" err="1"/>
              <a:t>method</a:t>
            </a:r>
            <a:r>
              <a:rPr lang="ru-RU" sz="1200" dirty="0"/>
              <a:t> (Шаблонный метод </a:t>
            </a:r>
            <a:r>
              <a:rPr lang="ru-RU" sz="1200" dirty="0" smtClean="0"/>
              <a:t>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36066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Decorator (</a:t>
            </a:r>
            <a:r>
              <a:rPr lang="ru-RU" dirty="0" smtClean="0"/>
              <a:t>Декоратор, он же </a:t>
            </a:r>
            <a:r>
              <a:rPr lang="en-US" dirty="0" smtClean="0"/>
              <a:t>wrapper)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1473" y="1271538"/>
            <a:ext cx="5914703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rgbClr val="808080"/>
                </a:solidFill>
                <a:latin typeface="+mj-lt"/>
              </a:rPr>
              <a:t>// использование</a:t>
            </a:r>
            <a:br>
              <a:rPr lang="ru-RU" i="1" dirty="0">
                <a:solidFill>
                  <a:srgbClr val="808080"/>
                </a:solidFill>
                <a:latin typeface="+mj-lt"/>
              </a:rPr>
            </a:br>
            <a:r>
              <a:rPr lang="en-US" b="1" dirty="0">
                <a:solidFill>
                  <a:srgbClr val="000080"/>
                </a:solidFill>
                <a:latin typeface="+mj-lt"/>
              </a:rPr>
              <a:t>public static void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main(String[]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args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) {</a:t>
            </a:r>
            <a:br>
              <a:rPr lang="en-US" dirty="0">
                <a:solidFill>
                  <a:srgbClr val="000000"/>
                </a:solidFill>
                <a:latin typeface="+mj-lt"/>
              </a:rPr>
            </a:br>
            <a:r>
              <a:rPr lang="en-US" dirty="0">
                <a:solidFill>
                  <a:srgbClr val="000000"/>
                </a:solidFill>
                <a:latin typeface="+mj-lt"/>
              </a:rPr>
              <a:t/>
            </a:r>
            <a:br>
              <a:rPr lang="en-US" dirty="0">
                <a:solidFill>
                  <a:srgbClr val="000000"/>
                </a:solidFill>
                <a:latin typeface="+mj-lt"/>
              </a:rPr>
            </a:br>
            <a:r>
              <a:rPr lang="en-US" dirty="0">
                <a:solidFill>
                  <a:srgbClr val="000000"/>
                </a:solidFill>
                <a:latin typeface="+mj-lt"/>
              </a:rPr>
              <a:t>    Sandwich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sandwich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b="1" dirty="0">
                <a:solidFill>
                  <a:srgbClr val="000080"/>
                </a:solidFill>
                <a:latin typeface="+mj-lt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DressingDecorator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(</a:t>
            </a:r>
          </a:p>
          <a:p>
            <a:r>
              <a:rPr lang="en-US" b="1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b="1" dirty="0" smtClean="0">
                <a:solidFill>
                  <a:srgbClr val="000080"/>
                </a:solidFill>
                <a:latin typeface="+mj-lt"/>
              </a:rPr>
              <a:t>new 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MeatDecorator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US" b="1" dirty="0" smtClean="0">
                <a:solidFill>
                  <a:srgbClr val="000080"/>
                </a:solidFill>
                <a:latin typeface="+mj-lt"/>
              </a:rPr>
              <a:t>new 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SimpleSandwich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);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/>
            </a:r>
            <a:br>
              <a:rPr lang="en-US" dirty="0">
                <a:solidFill>
                  <a:srgbClr val="000000"/>
                </a:solidFill>
                <a:latin typeface="+mj-lt"/>
              </a:rPr>
            </a:br>
            <a:r>
              <a:rPr lang="en-US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b="1" i="1" dirty="0" err="1">
                <a:solidFill>
                  <a:srgbClr val="660E7A"/>
                </a:solidFill>
                <a:latin typeface="+mj-lt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sandwich.make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());</a:t>
            </a:r>
            <a:br>
              <a:rPr lang="en-US" dirty="0">
                <a:solidFill>
                  <a:srgbClr val="000000"/>
                </a:solidFill>
                <a:latin typeface="+mj-lt"/>
              </a:rPr>
            </a:br>
            <a:r>
              <a:rPr lang="en-US" dirty="0">
                <a:solidFill>
                  <a:srgbClr val="000000"/>
                </a:solidFill>
                <a:latin typeface="+mj-lt"/>
              </a:rPr>
              <a:t/>
            </a:r>
            <a:br>
              <a:rPr lang="en-US" dirty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+mj-lt"/>
              </a:rPr>
              <a:t>}</a:t>
            </a:r>
            <a:endParaRPr lang="en-US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69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Decorator (</a:t>
            </a:r>
            <a:r>
              <a:rPr lang="ru-RU" dirty="0" smtClean="0"/>
              <a:t>Декоратор, он же </a:t>
            </a:r>
            <a:r>
              <a:rPr lang="en-US" dirty="0" smtClean="0"/>
              <a:t>wrapper)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1473" y="589781"/>
            <a:ext cx="857867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/>
              <a:t>Примеры из </a:t>
            </a:r>
            <a:r>
              <a:rPr lang="en-US" dirty="0"/>
              <a:t>JDK:</a:t>
            </a:r>
            <a:endParaRPr lang="ru-RU" dirty="0"/>
          </a:p>
          <a:p>
            <a:pPr lvl="0" algn="just">
              <a:lnSpc>
                <a:spcPct val="150000"/>
              </a:lnSpc>
            </a:pPr>
            <a:endParaRPr lang="ru-RU" dirty="0" smtClean="0"/>
          </a:p>
          <a:p>
            <a:pPr lvl="0" algn="just">
              <a:lnSpc>
                <a:spcPct val="150000"/>
              </a:lnSpc>
            </a:pPr>
            <a:r>
              <a:rPr lang="ru-RU" dirty="0" smtClean="0"/>
              <a:t>Все наследники</a:t>
            </a:r>
            <a:r>
              <a:rPr lang="en-US" dirty="0" smtClean="0"/>
              <a:t> </a:t>
            </a:r>
            <a:r>
              <a:rPr lang="en-US" i="1" dirty="0" err="1"/>
              <a:t>java.io.InputStream</a:t>
            </a:r>
            <a:r>
              <a:rPr lang="en-US" dirty="0"/>
              <a:t>, </a:t>
            </a:r>
            <a:r>
              <a:rPr lang="en-US" i="1" dirty="0" err="1"/>
              <a:t>OutputStream</a:t>
            </a:r>
            <a:r>
              <a:rPr lang="en-US" dirty="0"/>
              <a:t>, </a:t>
            </a:r>
            <a:r>
              <a:rPr lang="en-US" i="1" dirty="0"/>
              <a:t>Reader</a:t>
            </a:r>
            <a:r>
              <a:rPr lang="en-US" dirty="0"/>
              <a:t> and </a:t>
            </a:r>
            <a:r>
              <a:rPr lang="en-US" i="1" dirty="0" smtClean="0"/>
              <a:t>Writer</a:t>
            </a:r>
            <a:r>
              <a:rPr lang="ru-RU" dirty="0" smtClean="0"/>
              <a:t> реализуют конструкторы, принимающие параметр того же абстрактного класса</a:t>
            </a:r>
            <a:r>
              <a:rPr lang="en-US" dirty="0" smtClean="0"/>
              <a:t>.</a:t>
            </a:r>
            <a:endParaRPr lang="ru-RU" dirty="0" smtClean="0"/>
          </a:p>
          <a:p>
            <a:pPr lvl="0" algn="just">
              <a:lnSpc>
                <a:spcPct val="150000"/>
              </a:lnSpc>
            </a:pPr>
            <a:endParaRPr lang="ru-RU" dirty="0"/>
          </a:p>
          <a:p>
            <a:pPr lvl="0" algn="just">
              <a:lnSpc>
                <a:spcPct val="150000"/>
              </a:lnSpc>
            </a:pPr>
            <a:r>
              <a:rPr lang="ru-RU" dirty="0" smtClean="0"/>
              <a:t>Методы </a:t>
            </a:r>
            <a:r>
              <a:rPr lang="en-US" i="1" dirty="0" err="1"/>
              <a:t>checkedXXX</a:t>
            </a:r>
            <a:r>
              <a:rPr lang="en-US" dirty="0"/>
              <a:t>(), </a:t>
            </a:r>
            <a:r>
              <a:rPr lang="en-US" i="1" dirty="0" err="1"/>
              <a:t>synchronizedXXX</a:t>
            </a:r>
            <a:r>
              <a:rPr lang="en-US" dirty="0"/>
              <a:t>() and </a:t>
            </a:r>
            <a:r>
              <a:rPr lang="en-US" i="1" dirty="0" err="1"/>
              <a:t>unmodifiableXXX</a:t>
            </a:r>
            <a:r>
              <a:rPr lang="en-US" dirty="0"/>
              <a:t>() </a:t>
            </a:r>
            <a:r>
              <a:rPr lang="ru-RU" dirty="0" smtClean="0"/>
              <a:t> класса </a:t>
            </a:r>
            <a:r>
              <a:rPr lang="en-US" i="1" dirty="0" err="1" smtClean="0"/>
              <a:t>java.util.Collections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30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VISITOR (</a:t>
            </a:r>
            <a:r>
              <a:rPr lang="ru-RU" dirty="0" smtClean="0"/>
              <a:t>посетитель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1472" y="915566"/>
            <a:ext cx="8578678" cy="2125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222222"/>
                </a:solidFill>
                <a:latin typeface="Arial" panose="020B0604020202020204" pitchFamily="34" charset="0"/>
              </a:rPr>
              <a:t>Используется когда над 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каждым объектом некоторой структуры выполняется одна или более операций. Нужно определить новую операцию, не изменяя классы объектов</a:t>
            </a:r>
            <a:r>
              <a:rPr lang="ru-RU" dirty="0" smtClean="0">
                <a:solidFill>
                  <a:srgbClr val="222222"/>
                </a:solidFill>
                <a:latin typeface="Arial" panose="020B0604020202020204" pitchFamily="34" charset="0"/>
              </a:rPr>
              <a:t>. Классы объектов должны быть достаточно стабильны, для динамично модифицируемых классов использование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visitor</a:t>
            </a:r>
            <a:r>
              <a:rPr lang="ru-RU" dirty="0" smtClean="0">
                <a:solidFill>
                  <a:srgbClr val="222222"/>
                </a:solidFill>
                <a:latin typeface="Arial" panose="020B0604020202020204" pitchFamily="34" charset="0"/>
              </a:rPr>
              <a:t> может быть затруднительно.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0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VISITOR (</a:t>
            </a:r>
            <a:r>
              <a:rPr lang="ru-RU" dirty="0" smtClean="0"/>
              <a:t>посетитель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2050" name="Picture 2" descr="https://upload.wikimedia.org/wikipedia/en/thumb/e/eb/Visitor_design_pattern.svg/800px-Visitor_design_patte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627534"/>
            <a:ext cx="4355703" cy="443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987574"/>
            <a:ext cx="253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Visitor</a:t>
            </a:r>
            <a:endParaRPr lang="en-US" dirty="0" smtClean="0"/>
          </a:p>
          <a:p>
            <a:r>
              <a:rPr lang="ru-RU" dirty="0" smtClean="0"/>
              <a:t>Поведенческий шаблон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9701"/>
            <a:ext cx="3096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Позволяет добавлять в классы произвольный функционал и вызывать функцию предусмотренную для конкретного класса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697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VISITOR (</a:t>
            </a:r>
            <a:r>
              <a:rPr lang="ru-RU" dirty="0" smtClean="0"/>
              <a:t>посетитель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5300" y="928340"/>
            <a:ext cx="429670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interface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Part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accept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PartsVisitor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visitor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5300" y="2401600"/>
            <a:ext cx="429670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interface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PartsVisitor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visitCar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visitWheel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Wheel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wheel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visitEngine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Engine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engine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2" descr="https://upload.wikimedia.org/wikipedia/en/thumb/e/eb/Visitor_design_pattern.svg/800px-Visitor_design_patte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78957"/>
            <a:ext cx="3578193" cy="364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012160" y="2499742"/>
            <a:ext cx="1368152" cy="779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940152" y="578957"/>
            <a:ext cx="1512168" cy="917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79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VISITOR (</a:t>
            </a:r>
            <a:r>
              <a:rPr lang="ru-RU" dirty="0" smtClean="0"/>
              <a:t>посетитель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5300" y="512842"/>
            <a:ext cx="429670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>
                <a:solidFill>
                  <a:srgbClr val="000000"/>
                </a:solidFill>
              </a:rPr>
              <a:t>Car </a:t>
            </a:r>
            <a:r>
              <a:rPr lang="en-US" b="1" dirty="0">
                <a:solidFill>
                  <a:srgbClr val="000080"/>
                </a:solidFill>
              </a:rPr>
              <a:t>implements </a:t>
            </a:r>
            <a:r>
              <a:rPr lang="en-US" dirty="0">
                <a:solidFill>
                  <a:srgbClr val="000000"/>
                </a:solidFill>
              </a:rPr>
              <a:t>Part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public void </a:t>
            </a:r>
            <a:r>
              <a:rPr lang="en-US" dirty="0">
                <a:solidFill>
                  <a:srgbClr val="000000"/>
                </a:solidFill>
              </a:rPr>
              <a:t>accept(</a:t>
            </a:r>
            <a:r>
              <a:rPr lang="en-US" dirty="0" err="1">
                <a:solidFill>
                  <a:srgbClr val="000000"/>
                </a:solidFill>
              </a:rPr>
              <a:t>PartsVisitor</a:t>
            </a:r>
            <a:r>
              <a:rPr lang="en-US" dirty="0">
                <a:solidFill>
                  <a:srgbClr val="000000"/>
                </a:solidFill>
              </a:rPr>
              <a:t> visitor)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visitor.visitCar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000080"/>
                </a:solidFill>
              </a:rPr>
              <a:t>this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5300" y="2484641"/>
            <a:ext cx="429670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>
                <a:solidFill>
                  <a:srgbClr val="000000"/>
                </a:solidFill>
              </a:rPr>
              <a:t>Engine </a:t>
            </a:r>
            <a:r>
              <a:rPr lang="en-US" b="1" dirty="0">
                <a:solidFill>
                  <a:srgbClr val="000080"/>
                </a:solidFill>
              </a:rPr>
              <a:t>implements </a:t>
            </a:r>
            <a:r>
              <a:rPr lang="en-US" dirty="0">
                <a:solidFill>
                  <a:srgbClr val="000000"/>
                </a:solidFill>
              </a:rPr>
              <a:t>Part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public void </a:t>
            </a:r>
            <a:r>
              <a:rPr lang="en-US" dirty="0">
                <a:solidFill>
                  <a:srgbClr val="000000"/>
                </a:solidFill>
              </a:rPr>
              <a:t>accept(</a:t>
            </a:r>
            <a:r>
              <a:rPr lang="en-US" dirty="0" err="1">
                <a:solidFill>
                  <a:srgbClr val="000000"/>
                </a:solidFill>
              </a:rPr>
              <a:t>PartsVisitor</a:t>
            </a:r>
            <a:r>
              <a:rPr lang="en-US" dirty="0">
                <a:solidFill>
                  <a:srgbClr val="000000"/>
                </a:solidFill>
              </a:rPr>
              <a:t> visitor)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visitor.visitEngine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000080"/>
                </a:solidFill>
              </a:rPr>
              <a:t>this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}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s://upload.wikimedia.org/wikipedia/en/thumb/e/eb/Visitor_design_pattern.svg/800px-Visitor_design_patte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348" y="235152"/>
            <a:ext cx="4355703" cy="443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436096" y="3651870"/>
            <a:ext cx="1584176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97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VISITOR (</a:t>
            </a:r>
            <a:r>
              <a:rPr lang="ru-RU" dirty="0" smtClean="0"/>
              <a:t>посетитель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1135797"/>
            <a:ext cx="4320480" cy="3000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80"/>
                </a:solidFill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Wheel </a:t>
            </a:r>
            <a:r>
              <a:rPr lang="en-US" b="1" dirty="0">
                <a:solidFill>
                  <a:srgbClr val="000080"/>
                </a:solidFill>
                <a:cs typeface="Courier New" panose="02070309020205020404" pitchFamily="49" charset="0"/>
              </a:rPr>
              <a:t>implements 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Part {</a:t>
            </a:r>
            <a:b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808000"/>
                </a:solidFill>
                <a:cs typeface="Courier New" panose="02070309020205020404" pitchFamily="49" charset="0"/>
              </a:rPr>
              <a:t>@Override</a:t>
            </a:r>
            <a:br>
              <a:rPr lang="en-US" dirty="0">
                <a:solidFill>
                  <a:srgbClr val="808000"/>
                </a:solidFill>
                <a:cs typeface="Courier New" panose="02070309020205020404" pitchFamily="49" charset="0"/>
              </a:rPr>
            </a:br>
            <a:r>
              <a:rPr lang="en-US" dirty="0">
                <a:solidFill>
                  <a:srgbClr val="808000"/>
                </a:solidFill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cs typeface="Courier New" panose="02070309020205020404" pitchFamily="49" charset="0"/>
              </a:rPr>
              <a:t>public void 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accept(</a:t>
            </a:r>
            <a:r>
              <a:rPr 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PartsVisitor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visitor) {</a:t>
            </a:r>
            <a:b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visitor.visitWheel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cs typeface="Courier New" panose="020703090202050204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67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VISITOR (</a:t>
            </a:r>
            <a:r>
              <a:rPr lang="ru-RU" dirty="0" smtClean="0"/>
              <a:t>посетитель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741928"/>
            <a:ext cx="5472608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</a:rPr>
              <a:t>CleaningVisitor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80"/>
                </a:solidFill>
              </a:rPr>
              <a:t>implements </a:t>
            </a:r>
            <a:r>
              <a:rPr lang="en-US" sz="1600" dirty="0" err="1">
                <a:solidFill>
                  <a:srgbClr val="000000"/>
                </a:solidFill>
              </a:rPr>
              <a:t>PartsVisitor</a:t>
            </a:r>
            <a:r>
              <a:rPr lang="en-US" sz="1600" dirty="0">
                <a:solidFill>
                  <a:srgbClr val="000000"/>
                </a:solidFill>
              </a:rPr>
              <a:t> {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/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>
                <a:solidFill>
                  <a:srgbClr val="808000"/>
                </a:solidFill>
              </a:rPr>
              <a:t>@Override</a:t>
            </a:r>
            <a:br>
              <a:rPr lang="en-US" sz="1600" dirty="0">
                <a:solidFill>
                  <a:srgbClr val="808000"/>
                </a:solidFill>
              </a:rPr>
            </a:br>
            <a:r>
              <a:rPr lang="en-US" sz="1600" dirty="0">
                <a:solidFill>
                  <a:srgbClr val="808000"/>
                </a:solidFill>
              </a:rPr>
              <a:t>    </a:t>
            </a:r>
            <a:r>
              <a:rPr lang="en-US" sz="1600" b="1" dirty="0">
                <a:solidFill>
                  <a:srgbClr val="000080"/>
                </a:solidFill>
              </a:rPr>
              <a:t>public void </a:t>
            </a:r>
            <a:r>
              <a:rPr lang="en-US" sz="1600" dirty="0" err="1">
                <a:solidFill>
                  <a:srgbClr val="000000"/>
                </a:solidFill>
              </a:rPr>
              <a:t>visitCar</a:t>
            </a:r>
            <a:r>
              <a:rPr lang="en-US" sz="1600" dirty="0">
                <a:solidFill>
                  <a:srgbClr val="000000"/>
                </a:solidFill>
              </a:rPr>
              <a:t>(Car car) {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 err="1">
                <a:solidFill>
                  <a:srgbClr val="000000"/>
                </a:solidFill>
              </a:rPr>
              <a:t>System.</a:t>
            </a:r>
            <a:r>
              <a:rPr lang="en-US" sz="1600" b="1" i="1" dirty="0" err="1">
                <a:solidFill>
                  <a:srgbClr val="660E7A"/>
                </a:solidFill>
              </a:rPr>
              <a:t>out</a:t>
            </a:r>
            <a:r>
              <a:rPr lang="en-US" sz="1600" dirty="0" err="1">
                <a:solidFill>
                  <a:srgbClr val="000000"/>
                </a:solidFill>
              </a:rPr>
              <a:t>.printf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b="1" dirty="0">
                <a:solidFill>
                  <a:srgbClr val="008000"/>
                </a:solidFill>
              </a:rPr>
              <a:t>"We have clean car %s </a:t>
            </a:r>
            <a:r>
              <a:rPr lang="en-US" sz="1600" b="1" dirty="0">
                <a:solidFill>
                  <a:srgbClr val="000080"/>
                </a:solidFill>
              </a:rPr>
              <a:t>\n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600" dirty="0">
                <a:solidFill>
                  <a:srgbClr val="000000"/>
                </a:solidFill>
              </a:rPr>
              <a:t>, car);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   }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/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>
                <a:solidFill>
                  <a:srgbClr val="808000"/>
                </a:solidFill>
              </a:rPr>
              <a:t>@Override</a:t>
            </a:r>
            <a:br>
              <a:rPr lang="en-US" sz="1600" dirty="0">
                <a:solidFill>
                  <a:srgbClr val="808000"/>
                </a:solidFill>
              </a:rPr>
            </a:br>
            <a:r>
              <a:rPr lang="en-US" sz="1600" dirty="0">
                <a:solidFill>
                  <a:srgbClr val="808000"/>
                </a:solidFill>
              </a:rPr>
              <a:t>    </a:t>
            </a:r>
            <a:r>
              <a:rPr lang="en-US" sz="1600" b="1" dirty="0">
                <a:solidFill>
                  <a:srgbClr val="000080"/>
                </a:solidFill>
              </a:rPr>
              <a:t>public void </a:t>
            </a:r>
            <a:r>
              <a:rPr lang="en-US" sz="1600" dirty="0" err="1">
                <a:solidFill>
                  <a:srgbClr val="000000"/>
                </a:solidFill>
              </a:rPr>
              <a:t>visitWheel</a:t>
            </a:r>
            <a:r>
              <a:rPr lang="en-US" sz="1600" dirty="0">
                <a:solidFill>
                  <a:srgbClr val="000000"/>
                </a:solidFill>
              </a:rPr>
              <a:t>(Wheel wheel) {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 err="1">
                <a:solidFill>
                  <a:srgbClr val="000000"/>
                </a:solidFill>
              </a:rPr>
              <a:t>System.</a:t>
            </a:r>
            <a:r>
              <a:rPr lang="en-US" sz="1600" b="1" i="1" dirty="0" err="1">
                <a:solidFill>
                  <a:srgbClr val="660E7A"/>
                </a:solidFill>
              </a:rPr>
              <a:t>out</a:t>
            </a:r>
            <a:r>
              <a:rPr lang="en-US" sz="1600" dirty="0" err="1">
                <a:solidFill>
                  <a:srgbClr val="000000"/>
                </a:solidFill>
              </a:rPr>
              <a:t>.printf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b="1" dirty="0">
                <a:solidFill>
                  <a:srgbClr val="008000"/>
                </a:solidFill>
              </a:rPr>
              <a:t>"We have clean wheel %s </a:t>
            </a:r>
            <a:r>
              <a:rPr lang="en-US" sz="1600" b="1" dirty="0">
                <a:solidFill>
                  <a:srgbClr val="000080"/>
                </a:solidFill>
              </a:rPr>
              <a:t>\n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600" dirty="0">
                <a:solidFill>
                  <a:srgbClr val="000000"/>
                </a:solidFill>
              </a:rPr>
              <a:t>, wheel);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   }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/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>
                <a:solidFill>
                  <a:srgbClr val="808000"/>
                </a:solidFill>
              </a:rPr>
              <a:t>@Override</a:t>
            </a:r>
            <a:br>
              <a:rPr lang="en-US" sz="1600" dirty="0">
                <a:solidFill>
                  <a:srgbClr val="808000"/>
                </a:solidFill>
              </a:rPr>
            </a:br>
            <a:r>
              <a:rPr lang="en-US" sz="1600" dirty="0">
                <a:solidFill>
                  <a:srgbClr val="808000"/>
                </a:solidFill>
              </a:rPr>
              <a:t>    </a:t>
            </a:r>
            <a:r>
              <a:rPr lang="en-US" sz="1600" b="1" dirty="0">
                <a:solidFill>
                  <a:srgbClr val="000080"/>
                </a:solidFill>
              </a:rPr>
              <a:t>public void </a:t>
            </a:r>
            <a:r>
              <a:rPr lang="en-US" sz="1600" dirty="0" err="1">
                <a:solidFill>
                  <a:srgbClr val="000000"/>
                </a:solidFill>
              </a:rPr>
              <a:t>visitEngine</a:t>
            </a:r>
            <a:r>
              <a:rPr lang="en-US" sz="1600" dirty="0">
                <a:solidFill>
                  <a:srgbClr val="000000"/>
                </a:solidFill>
              </a:rPr>
              <a:t>(Engine engine) {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 err="1">
                <a:solidFill>
                  <a:srgbClr val="000000"/>
                </a:solidFill>
              </a:rPr>
              <a:t>System.</a:t>
            </a:r>
            <a:r>
              <a:rPr lang="en-US" sz="1600" b="1" i="1" dirty="0" err="1">
                <a:solidFill>
                  <a:srgbClr val="660E7A"/>
                </a:solidFill>
              </a:rPr>
              <a:t>out</a:t>
            </a:r>
            <a:r>
              <a:rPr lang="en-US" sz="1600" dirty="0" err="1">
                <a:solidFill>
                  <a:srgbClr val="000000"/>
                </a:solidFill>
              </a:rPr>
              <a:t>.printf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b="1" dirty="0">
                <a:solidFill>
                  <a:srgbClr val="008000"/>
                </a:solidFill>
              </a:rPr>
              <a:t>"We have clean engine %s </a:t>
            </a:r>
            <a:r>
              <a:rPr lang="en-US" sz="1600" b="1" dirty="0">
                <a:solidFill>
                  <a:srgbClr val="000080"/>
                </a:solidFill>
              </a:rPr>
              <a:t>\n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600" dirty="0">
                <a:solidFill>
                  <a:srgbClr val="000000"/>
                </a:solidFill>
              </a:rPr>
              <a:t>, engine);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   }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}</a:t>
            </a:r>
          </a:p>
        </p:txBody>
      </p:sp>
      <p:pic>
        <p:nvPicPr>
          <p:cNvPr id="4" name="Picture 2" descr="https://upload.wikimedia.org/wikipedia/en/thumb/e/eb/Visitor_design_pattern.svg/800px-Visitor_design_patter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41627"/>
            <a:ext cx="3224780" cy="328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357732" y="1242654"/>
            <a:ext cx="122413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5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VISITOR (</a:t>
            </a:r>
            <a:r>
              <a:rPr lang="ru-RU" dirty="0" smtClean="0"/>
              <a:t>посетитель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741928"/>
            <a:ext cx="5040560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PrintingVisitor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implements 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PartsVisitor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{</a:t>
            </a:r>
            <a:b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cs typeface="Courier New" panose="02070309020205020404" pitchFamily="49" charset="0"/>
              </a:rPr>
              <a:t>@Override</a:t>
            </a:r>
            <a:br>
              <a:rPr lang="en-US" sz="1600" dirty="0">
                <a:solidFill>
                  <a:srgbClr val="808000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808000"/>
                </a:solidFill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visitCar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(Car car) {</a:t>
            </a:r>
            <a:b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660E7A"/>
                </a:solidFill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.printf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cs typeface="Courier New" panose="02070309020205020404" pitchFamily="49" charset="0"/>
              </a:rPr>
              <a:t>"We have car %s </a:t>
            </a:r>
            <a:r>
              <a:rPr lang="en-US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\n</a:t>
            </a:r>
            <a:r>
              <a:rPr lang="en-US" sz="1600" b="1" dirty="0">
                <a:solidFill>
                  <a:srgbClr val="008000"/>
                </a:solidFill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, car);</a:t>
            </a:r>
            <a:b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cs typeface="Courier New" panose="02070309020205020404" pitchFamily="49" charset="0"/>
              </a:rPr>
              <a:t>@Override</a:t>
            </a:r>
            <a:br>
              <a:rPr lang="en-US" sz="1600" dirty="0">
                <a:solidFill>
                  <a:srgbClr val="808000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808000"/>
                </a:solidFill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visitWheel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(Wheel wheel) {</a:t>
            </a:r>
            <a:b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660E7A"/>
                </a:solidFill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.printf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cs typeface="Courier New" panose="02070309020205020404" pitchFamily="49" charset="0"/>
              </a:rPr>
              <a:t>"We have wheel %s </a:t>
            </a:r>
            <a:r>
              <a:rPr lang="en-US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\n</a:t>
            </a:r>
            <a:r>
              <a:rPr lang="en-US" sz="1600" b="1" dirty="0">
                <a:solidFill>
                  <a:srgbClr val="008000"/>
                </a:solidFill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, wheel);</a:t>
            </a:r>
            <a:b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cs typeface="Courier New" panose="02070309020205020404" pitchFamily="49" charset="0"/>
              </a:rPr>
              <a:t>@Override</a:t>
            </a:r>
            <a:br>
              <a:rPr lang="en-US" sz="1600" dirty="0">
                <a:solidFill>
                  <a:srgbClr val="808000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808000"/>
                </a:solidFill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visitEngine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(Engine engine) {</a:t>
            </a:r>
            <a:b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660E7A"/>
                </a:solidFill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.printf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cs typeface="Courier New" panose="02070309020205020404" pitchFamily="49" charset="0"/>
              </a:rPr>
              <a:t>"We have engine %s </a:t>
            </a:r>
            <a:r>
              <a:rPr lang="en-US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\n</a:t>
            </a:r>
            <a:r>
              <a:rPr lang="en-US" sz="1600" b="1" dirty="0">
                <a:solidFill>
                  <a:srgbClr val="008000"/>
                </a:solidFill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, engine);</a:t>
            </a:r>
            <a:b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19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VISITOR (</a:t>
            </a:r>
            <a:r>
              <a:rPr lang="ru-RU" dirty="0" smtClean="0"/>
              <a:t>посетитель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741928"/>
            <a:ext cx="4563417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CarProcessingDemo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{</a:t>
            </a:r>
            <a:b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) {</a:t>
            </a:r>
            <a:b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  List&lt;Part&gt; parts = </a:t>
            </a:r>
            <a:r>
              <a:rPr lang="en-US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&lt;&gt;();</a:t>
            </a:r>
            <a:b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parts.add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new 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Car());</a:t>
            </a:r>
            <a:b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parts.add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new 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Wheel());</a:t>
            </a:r>
            <a:b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parts.add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new 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Engine());</a:t>
            </a:r>
            <a:b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PrintingVisitor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printer = </a:t>
            </a:r>
            <a:r>
              <a:rPr lang="en-US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PrintingVisitor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CleaningVisitor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cleaner = </a:t>
            </a:r>
            <a:r>
              <a:rPr lang="en-US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CleaningVisitor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for 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(Part p: parts) {</a:t>
            </a:r>
            <a:b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p.accept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(printer);</a:t>
            </a:r>
            <a:b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p.accept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(cleaner);</a:t>
            </a:r>
            <a:b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    }</a:t>
            </a:r>
            <a:b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2" descr="https://upload.wikimedia.org/wikipedia/en/thumb/e/eb/Visitor_design_pattern.svg/800px-Visitor_design_patte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937" y="582649"/>
            <a:ext cx="4355703" cy="443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860032" y="62753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59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51520" y="123478"/>
            <a:ext cx="6552728" cy="323165"/>
          </a:xfrm>
        </p:spPr>
        <p:txBody>
          <a:bodyPr/>
          <a:lstStyle/>
          <a:p>
            <a:r>
              <a:rPr lang="ru-RU" dirty="0"/>
              <a:t>Обозначения, основы </a:t>
            </a:r>
            <a:r>
              <a:rPr lang="en-US" dirty="0"/>
              <a:t>UML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3344" y="693846"/>
            <a:ext cx="74168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latin typeface="Calibri" panose="020F0502020204030204" pitchFamily="34" charset="0"/>
              </a:rPr>
              <a:t> </a:t>
            </a:r>
            <a:r>
              <a:rPr lang="ru-RU" b="1" dirty="0" smtClean="0">
                <a:latin typeface="Calibri" panose="020F0502020204030204" pitchFamily="34" charset="0"/>
              </a:rPr>
              <a:t>агрегация </a:t>
            </a:r>
            <a:r>
              <a:rPr lang="ru-RU" b="1" dirty="0">
                <a:latin typeface="Calibri" panose="020F0502020204030204" pitchFamily="34" charset="0"/>
              </a:rPr>
              <a:t>(</a:t>
            </a:r>
            <a:r>
              <a:rPr lang="ru-RU" b="1" dirty="0" err="1">
                <a:latin typeface="Calibri" panose="020F0502020204030204" pitchFamily="34" charset="0"/>
              </a:rPr>
              <a:t>aggregation</a:t>
            </a:r>
            <a:r>
              <a:rPr lang="ru-RU" b="1" dirty="0">
                <a:latin typeface="Calibri" panose="020F0502020204030204" pitchFamily="34" charset="0"/>
              </a:rPr>
              <a:t>)</a:t>
            </a:r>
            <a:r>
              <a:rPr lang="ru-RU" dirty="0">
                <a:latin typeface="Calibri" panose="020F0502020204030204" pitchFamily="34" charset="0"/>
              </a:rPr>
              <a:t> — описывает связь «часть»–«целое</a:t>
            </a:r>
            <a:r>
              <a:rPr lang="ru-RU" dirty="0" smtClean="0">
                <a:latin typeface="Calibri" panose="020F0502020204030204" pitchFamily="34" charset="0"/>
              </a:rPr>
              <a:t>»</a:t>
            </a:r>
            <a:endParaRPr lang="ru-RU" dirty="0">
              <a:latin typeface="Calibri" panose="020F0502020204030204" pitchFamily="34" charset="0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71550"/>
            <a:ext cx="936104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1" y="3723878"/>
            <a:ext cx="1133475" cy="342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Группа 4"/>
          <p:cNvGrpSpPr/>
          <p:nvPr/>
        </p:nvGrpSpPr>
        <p:grpSpPr>
          <a:xfrm>
            <a:off x="1153344" y="1491630"/>
            <a:ext cx="1152912" cy="735320"/>
            <a:chOff x="1153344" y="1491630"/>
            <a:chExt cx="1152912" cy="735320"/>
          </a:xfrm>
        </p:grpSpPr>
        <p:sp>
          <p:nvSpPr>
            <p:cNvPr id="4" name="TextBox 3"/>
            <p:cNvSpPr txBox="1"/>
            <p:nvPr/>
          </p:nvSpPr>
          <p:spPr>
            <a:xfrm>
              <a:off x="1154128" y="1491630"/>
              <a:ext cx="1152128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Машина</a:t>
              </a:r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53344" y="1857618"/>
              <a:ext cx="1152128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3995936" y="1491630"/>
            <a:ext cx="1333284" cy="738664"/>
            <a:chOff x="3779912" y="1491630"/>
            <a:chExt cx="1333284" cy="738664"/>
          </a:xfrm>
        </p:grpSpPr>
        <p:sp>
          <p:nvSpPr>
            <p:cNvPr id="7" name="TextBox 6"/>
            <p:cNvSpPr txBox="1"/>
            <p:nvPr/>
          </p:nvSpPr>
          <p:spPr>
            <a:xfrm>
              <a:off x="3779912" y="1491630"/>
              <a:ext cx="1333284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err="1" smtClean="0"/>
                <a:t>ТехПаспорт</a:t>
              </a:r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79912" y="1860962"/>
              <a:ext cx="1333284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</p:grpSp>
      <p:cxnSp>
        <p:nvCxnSpPr>
          <p:cNvPr id="11" name="Прямая соединительная линия 10"/>
          <p:cNvCxnSpPr>
            <a:stCxn id="4" idx="3"/>
            <a:endCxn id="7" idx="1"/>
          </p:cNvCxnSpPr>
          <p:nvPr/>
        </p:nvCxnSpPr>
        <p:spPr>
          <a:xfrm>
            <a:off x="2306256" y="1676296"/>
            <a:ext cx="1689680" cy="0"/>
          </a:xfrm>
          <a:prstGeom prst="line">
            <a:avLst/>
          </a:prstGeom>
          <a:ln w="12700" cap="sq">
            <a:headEnd type="none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/>
        </p:nvGrpSpPr>
        <p:grpSpPr>
          <a:xfrm>
            <a:off x="2987824" y="2571750"/>
            <a:ext cx="1333284" cy="738664"/>
            <a:chOff x="3779912" y="1491630"/>
            <a:chExt cx="1333284" cy="738664"/>
          </a:xfrm>
        </p:grpSpPr>
        <p:sp>
          <p:nvSpPr>
            <p:cNvPr id="16" name="TextBox 15"/>
            <p:cNvSpPr txBox="1"/>
            <p:nvPr/>
          </p:nvSpPr>
          <p:spPr>
            <a:xfrm>
              <a:off x="3779912" y="1491630"/>
              <a:ext cx="1333284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Водитель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79912" y="1860962"/>
              <a:ext cx="1333284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</p:grpSp>
      <p:cxnSp>
        <p:nvCxnSpPr>
          <p:cNvPr id="18" name="Прямая соединительная линия 17"/>
          <p:cNvCxnSpPr>
            <a:stCxn id="8" idx="3"/>
            <a:endCxn id="16" idx="1"/>
          </p:cNvCxnSpPr>
          <p:nvPr/>
        </p:nvCxnSpPr>
        <p:spPr>
          <a:xfrm>
            <a:off x="2305472" y="2042284"/>
            <a:ext cx="682352" cy="714132"/>
          </a:xfrm>
          <a:prstGeom prst="line">
            <a:avLst/>
          </a:prstGeom>
          <a:ln w="12700" cap="sq"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986067" y="228371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565920" y="3467204"/>
            <a:ext cx="6390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>
                <a:latin typeface="Calibri" panose="020F0502020204030204" pitchFamily="34" charset="0"/>
              </a:rPr>
              <a:t>композиция (</a:t>
            </a:r>
            <a:r>
              <a:rPr lang="ru-RU" b="1" dirty="0" err="1">
                <a:latin typeface="Calibri" panose="020F0502020204030204" pitchFamily="34" charset="0"/>
              </a:rPr>
              <a:t>composition</a:t>
            </a:r>
            <a:r>
              <a:rPr lang="ru-RU" b="1" dirty="0">
                <a:latin typeface="Calibri" panose="020F0502020204030204" pitchFamily="34" charset="0"/>
              </a:rPr>
              <a:t>)</a:t>
            </a:r>
            <a:r>
              <a:rPr lang="ru-RU" dirty="0">
                <a:latin typeface="Calibri" panose="020F0502020204030204" pitchFamily="34" charset="0"/>
              </a:rPr>
              <a:t> — подвид агрегации, в которой «части» не могут существовать отдельно от «целого».</a:t>
            </a:r>
          </a:p>
        </p:txBody>
      </p:sp>
      <p:sp>
        <p:nvSpPr>
          <p:cNvPr id="19" name="Прямоугольник 18"/>
          <p:cNvSpPr/>
          <p:nvPr/>
        </p:nvSpPr>
        <p:spPr>
          <a:xfrm rot="2122057">
            <a:off x="2959937" y="2734291"/>
            <a:ext cx="60610" cy="457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58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en-US" dirty="0"/>
              <a:t>GOF Design patterns (</a:t>
            </a:r>
            <a:r>
              <a:rPr lang="ru-RU" dirty="0"/>
              <a:t>Шаблоны проектирования)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1472" y="2440508"/>
            <a:ext cx="8578678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600" dirty="0" smtClean="0"/>
              <a:t>Спасибо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2891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en-US" dirty="0"/>
              <a:t>GOF Design patterns (</a:t>
            </a:r>
            <a:r>
              <a:rPr lang="ru-RU" dirty="0"/>
              <a:t>Шаблоны проектирования)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1472" y="987574"/>
            <a:ext cx="857867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Ссылки и благодарности: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Книга "Паттерны проектирования"</a:t>
            </a:r>
          </a:p>
          <a:p>
            <a:pPr>
              <a:lnSpc>
                <a:spcPct val="150000"/>
              </a:lnSpc>
            </a:pPr>
            <a:r>
              <a:rPr lang="ru-RU" dirty="0">
                <a:hlinkClick r:id="rId2"/>
              </a:rPr>
              <a:t>https://refactoring.guru/ru/design-patterns/catalog</a:t>
            </a:r>
            <a:r>
              <a:rPr lang="ru-RU" dirty="0"/>
              <a:t> - каталог</a:t>
            </a:r>
          </a:p>
          <a:p>
            <a:pPr>
              <a:lnSpc>
                <a:spcPct val="150000"/>
              </a:lnSpc>
            </a:pPr>
            <a:r>
              <a:rPr lang="ru-RU" dirty="0">
                <a:hlinkClick r:id="rId3"/>
              </a:rPr>
              <a:t>https://habr.com/ru/post/210288/</a:t>
            </a:r>
            <a:r>
              <a:rPr lang="ru-RU" dirty="0"/>
              <a:t> - статья</a:t>
            </a:r>
          </a:p>
          <a:p>
            <a:pPr>
              <a:lnSpc>
                <a:spcPct val="150000"/>
              </a:lnSpc>
            </a:pPr>
            <a:r>
              <a:rPr lang="ru-RU" dirty="0">
                <a:hlinkClick r:id="rId4"/>
              </a:rPr>
              <a:t>http://www.mcdonaldland.info/files/designpatterns/designpatternscard.pdf</a:t>
            </a:r>
            <a:r>
              <a:rPr lang="ru-RU" dirty="0"/>
              <a:t> - </a:t>
            </a:r>
            <a:r>
              <a:rPr lang="ru-RU" dirty="0" err="1"/>
              <a:t>шпоргалка</a:t>
            </a:r>
            <a:r>
              <a:rPr lang="ru-RU" dirty="0"/>
              <a:t> с картинками</a:t>
            </a:r>
          </a:p>
          <a:p>
            <a:pPr>
              <a:lnSpc>
                <a:spcPct val="150000"/>
              </a:lnSpc>
            </a:pPr>
            <a:r>
              <a:rPr lang="ru-RU" u="sng" dirty="0">
                <a:hlinkClick r:id="rId5"/>
              </a:rPr>
              <a:t>https://github.com/icoderman/gof-design-patterns</a:t>
            </a:r>
            <a:r>
              <a:rPr lang="ru-RU" dirty="0"/>
              <a:t> - примеры кода, использованные в занятии</a:t>
            </a:r>
          </a:p>
          <a:p>
            <a:pPr algn="ctr">
              <a:lnSpc>
                <a:spcPct val="150000"/>
              </a:lnSpc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982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51520" y="123478"/>
            <a:ext cx="6552728" cy="323165"/>
          </a:xfrm>
        </p:spPr>
        <p:txBody>
          <a:bodyPr/>
          <a:lstStyle/>
          <a:p>
            <a:r>
              <a:rPr lang="ru-RU" dirty="0"/>
              <a:t>Обозначения, основы </a:t>
            </a:r>
            <a:r>
              <a:rPr lang="en-US" dirty="0"/>
              <a:t>UML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4205" y="1021690"/>
            <a:ext cx="391783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 smtClean="0">
                <a:latin typeface="Calibri" panose="020F0502020204030204" pitchFamily="34" charset="0"/>
              </a:rPr>
              <a:t>Зависимость (</a:t>
            </a:r>
            <a:r>
              <a:rPr lang="en-US" b="1" dirty="0" smtClean="0">
                <a:latin typeface="Calibri" panose="020F0502020204030204" pitchFamily="34" charset="0"/>
              </a:rPr>
              <a:t>D</a:t>
            </a:r>
            <a:r>
              <a:rPr lang="ru-RU" b="1" dirty="0" err="1" smtClean="0">
                <a:latin typeface="Calibri" panose="020F0502020204030204" pitchFamily="34" charset="0"/>
              </a:rPr>
              <a:t>ependency</a:t>
            </a:r>
            <a:r>
              <a:rPr lang="ru-RU" b="1" dirty="0">
                <a:latin typeface="Calibri" panose="020F0502020204030204" pitchFamily="34" charset="0"/>
              </a:rPr>
              <a:t>)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</a:rPr>
              <a:t>— влияние изменений в одном классе на другой класс</a:t>
            </a:r>
            <a:endParaRPr lang="ru-RU" dirty="0">
              <a:latin typeface="Calibri" panose="020F0502020204030204" pitchFamily="34" charset="0"/>
            </a:endParaRPr>
          </a:p>
        </p:txBody>
      </p:sp>
      <p:pic>
        <p:nvPicPr>
          <p:cNvPr id="15" name="Рисунок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82311">
            <a:off x="-44643" y="1499176"/>
            <a:ext cx="11239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87454">
            <a:off x="36320" y="4038215"/>
            <a:ext cx="962025" cy="171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" name="Группа 48"/>
          <p:cNvGrpSpPr/>
          <p:nvPr/>
        </p:nvGrpSpPr>
        <p:grpSpPr>
          <a:xfrm>
            <a:off x="4644009" y="4273595"/>
            <a:ext cx="1224136" cy="616782"/>
            <a:chOff x="4644009" y="4050820"/>
            <a:chExt cx="1224136" cy="616782"/>
          </a:xfrm>
        </p:grpSpPr>
        <p:sp>
          <p:nvSpPr>
            <p:cNvPr id="22" name="TextBox 21"/>
            <p:cNvSpPr txBox="1"/>
            <p:nvPr/>
          </p:nvSpPr>
          <p:spPr>
            <a:xfrm>
              <a:off x="4644009" y="4050820"/>
              <a:ext cx="1224136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/>
                <a:t>Автомобиль</a:t>
              </a:r>
              <a:endParaRPr lang="ru-RU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44009" y="4359825"/>
              <a:ext cx="1224136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ru-RU" sz="1400" dirty="0"/>
            </a:p>
          </p:txBody>
        </p:sp>
      </p:grpSp>
      <p:grpSp>
        <p:nvGrpSpPr>
          <p:cNvPr id="48" name="Группа 47"/>
          <p:cNvGrpSpPr/>
          <p:nvPr/>
        </p:nvGrpSpPr>
        <p:grpSpPr>
          <a:xfrm>
            <a:off x="5454338" y="3148517"/>
            <a:ext cx="1333284" cy="678552"/>
            <a:chOff x="5940152" y="2571750"/>
            <a:chExt cx="1333284" cy="678552"/>
          </a:xfrm>
        </p:grpSpPr>
        <p:sp>
          <p:nvSpPr>
            <p:cNvPr id="25" name="TextBox 24"/>
            <p:cNvSpPr txBox="1"/>
            <p:nvPr/>
          </p:nvSpPr>
          <p:spPr>
            <a:xfrm>
              <a:off x="5940152" y="2571750"/>
              <a:ext cx="13332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/>
                <a:t>Транспорт</a:t>
              </a:r>
              <a:endParaRPr lang="ru-RU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40152" y="2880970"/>
              <a:ext cx="1333284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</p:grpSp>
      <p:cxnSp>
        <p:nvCxnSpPr>
          <p:cNvPr id="27" name="Прямая соединительная линия 26"/>
          <p:cNvCxnSpPr>
            <a:stCxn id="22" idx="0"/>
            <a:endCxn id="26" idx="1"/>
          </p:cNvCxnSpPr>
          <p:nvPr/>
        </p:nvCxnSpPr>
        <p:spPr>
          <a:xfrm flipV="1">
            <a:off x="5256077" y="3642403"/>
            <a:ext cx="198261" cy="631192"/>
          </a:xfrm>
          <a:prstGeom prst="line">
            <a:avLst/>
          </a:prstGeom>
          <a:ln w="12700" cap="sq">
            <a:solidFill>
              <a:schemeClr val="dk1">
                <a:shade val="95000"/>
                <a:satMod val="10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Группа 49"/>
          <p:cNvGrpSpPr/>
          <p:nvPr/>
        </p:nvGrpSpPr>
        <p:grpSpPr>
          <a:xfrm>
            <a:off x="6300192" y="4273595"/>
            <a:ext cx="1333284" cy="674419"/>
            <a:chOff x="7433162" y="4019471"/>
            <a:chExt cx="1333284" cy="674419"/>
          </a:xfrm>
        </p:grpSpPr>
        <p:sp>
          <p:nvSpPr>
            <p:cNvPr id="29" name="TextBox 28"/>
            <p:cNvSpPr txBox="1"/>
            <p:nvPr/>
          </p:nvSpPr>
          <p:spPr>
            <a:xfrm>
              <a:off x="7433162" y="4019471"/>
              <a:ext cx="13332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/>
                <a:t>Трамвай</a:t>
              </a:r>
              <a:endParaRPr lang="ru-RU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33162" y="4324558"/>
              <a:ext cx="1333284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</p:grpSp>
      <p:cxnSp>
        <p:nvCxnSpPr>
          <p:cNvPr id="34" name="Прямая соединительная линия 33"/>
          <p:cNvCxnSpPr>
            <a:stCxn id="29" idx="0"/>
            <a:endCxn id="26" idx="3"/>
          </p:cNvCxnSpPr>
          <p:nvPr/>
        </p:nvCxnSpPr>
        <p:spPr>
          <a:xfrm flipH="1" flipV="1">
            <a:off x="6787622" y="3642403"/>
            <a:ext cx="179212" cy="631192"/>
          </a:xfrm>
          <a:prstGeom prst="line">
            <a:avLst/>
          </a:prstGeom>
          <a:ln w="12700" cap="sq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25057" y="3135275"/>
            <a:ext cx="384662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 smtClean="0">
                <a:latin typeface="Calibri" panose="020F0502020204030204" pitchFamily="34" charset="0"/>
              </a:rPr>
              <a:t>Обобщение (</a:t>
            </a:r>
            <a:r>
              <a:rPr lang="en-US" b="1" dirty="0" smtClean="0">
                <a:latin typeface="Calibri" panose="020F0502020204030204" pitchFamily="34" charset="0"/>
              </a:rPr>
              <a:t>G</a:t>
            </a:r>
            <a:r>
              <a:rPr lang="ru-RU" b="1" dirty="0" err="1" smtClean="0">
                <a:latin typeface="Calibri" panose="020F0502020204030204" pitchFamily="34" charset="0"/>
              </a:rPr>
              <a:t>eneralization</a:t>
            </a:r>
            <a:r>
              <a:rPr lang="ru-RU" b="1" dirty="0">
                <a:latin typeface="Calibri" panose="020F0502020204030204" pitchFamily="34" charset="0"/>
              </a:rPr>
              <a:t>)</a:t>
            </a:r>
            <a:r>
              <a:rPr lang="ru-RU" dirty="0">
                <a:latin typeface="Calibri" panose="020F0502020204030204" pitchFamily="34" charset="0"/>
              </a:rPr>
              <a:t> — отношение наследования или реализации интерфейса. </a:t>
            </a:r>
          </a:p>
        </p:txBody>
      </p:sp>
      <p:grpSp>
        <p:nvGrpSpPr>
          <p:cNvPr id="53" name="Группа 52"/>
          <p:cNvGrpSpPr/>
          <p:nvPr/>
        </p:nvGrpSpPr>
        <p:grpSpPr>
          <a:xfrm>
            <a:off x="5563486" y="1833583"/>
            <a:ext cx="1224136" cy="616782"/>
            <a:chOff x="4644009" y="4050820"/>
            <a:chExt cx="1224136" cy="616782"/>
          </a:xfrm>
        </p:grpSpPr>
        <p:sp>
          <p:nvSpPr>
            <p:cNvPr id="54" name="TextBox 53"/>
            <p:cNvSpPr txBox="1"/>
            <p:nvPr/>
          </p:nvSpPr>
          <p:spPr>
            <a:xfrm>
              <a:off x="4644009" y="4050820"/>
              <a:ext cx="1224136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/>
                <a:t>Автомобиль</a:t>
              </a:r>
              <a:endParaRPr lang="ru-RU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44009" y="4359825"/>
              <a:ext cx="1224136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ru-RU" sz="1400" dirty="0"/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6373815" y="708505"/>
            <a:ext cx="1333284" cy="678552"/>
            <a:chOff x="5940152" y="2571750"/>
            <a:chExt cx="1333284" cy="678552"/>
          </a:xfrm>
        </p:grpSpPr>
        <p:sp>
          <p:nvSpPr>
            <p:cNvPr id="57" name="TextBox 56"/>
            <p:cNvSpPr txBox="1"/>
            <p:nvPr/>
          </p:nvSpPr>
          <p:spPr>
            <a:xfrm>
              <a:off x="5940152" y="2571750"/>
              <a:ext cx="13332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/>
                <a:t>Транспорт</a:t>
              </a:r>
              <a:endParaRPr lang="ru-RU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940152" y="2880970"/>
              <a:ext cx="1333284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</p:grpSp>
      <p:cxnSp>
        <p:nvCxnSpPr>
          <p:cNvPr id="59" name="Прямая соединительная линия 58"/>
          <p:cNvCxnSpPr>
            <a:stCxn id="54" idx="0"/>
            <a:endCxn id="58" idx="1"/>
          </p:cNvCxnSpPr>
          <p:nvPr/>
        </p:nvCxnSpPr>
        <p:spPr>
          <a:xfrm flipV="1">
            <a:off x="6175554" y="1202391"/>
            <a:ext cx="198261" cy="631192"/>
          </a:xfrm>
          <a:prstGeom prst="line">
            <a:avLst/>
          </a:prstGeom>
          <a:ln w="12700" cap="sq">
            <a:prstDash val="dash"/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Группа 59"/>
          <p:cNvGrpSpPr/>
          <p:nvPr/>
        </p:nvGrpSpPr>
        <p:grpSpPr>
          <a:xfrm>
            <a:off x="7219669" y="1833583"/>
            <a:ext cx="1333284" cy="674419"/>
            <a:chOff x="7433162" y="4019471"/>
            <a:chExt cx="1333284" cy="674419"/>
          </a:xfrm>
        </p:grpSpPr>
        <p:sp>
          <p:nvSpPr>
            <p:cNvPr id="61" name="TextBox 60"/>
            <p:cNvSpPr txBox="1"/>
            <p:nvPr/>
          </p:nvSpPr>
          <p:spPr>
            <a:xfrm>
              <a:off x="7433162" y="4019471"/>
              <a:ext cx="13332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/>
                <a:t>Трамвай</a:t>
              </a:r>
              <a:endParaRPr lang="ru-RU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433162" y="4324558"/>
              <a:ext cx="1333284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</p:grpSp>
      <p:cxnSp>
        <p:nvCxnSpPr>
          <p:cNvPr id="63" name="Прямая соединительная линия 62"/>
          <p:cNvCxnSpPr>
            <a:stCxn id="61" idx="0"/>
            <a:endCxn id="58" idx="3"/>
          </p:cNvCxnSpPr>
          <p:nvPr/>
        </p:nvCxnSpPr>
        <p:spPr>
          <a:xfrm flipH="1" flipV="1">
            <a:off x="7707099" y="1202391"/>
            <a:ext cx="179212" cy="631192"/>
          </a:xfrm>
          <a:prstGeom prst="line">
            <a:avLst/>
          </a:prstGeom>
          <a:ln w="12700" cap="sq" cmpd="sng">
            <a:prstDash val="dash"/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90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8434984" cy="600164"/>
          </a:xfrm>
        </p:spPr>
        <p:txBody>
          <a:bodyPr/>
          <a:lstStyle/>
          <a:p>
            <a:r>
              <a:rPr lang="en-US" dirty="0"/>
              <a:t>Factory </a:t>
            </a:r>
            <a:r>
              <a:rPr lang="en-US" dirty="0" smtClean="0"/>
              <a:t>Method(</a:t>
            </a:r>
            <a:r>
              <a:rPr lang="ru-RU" dirty="0" smtClean="0"/>
              <a:t>он же </a:t>
            </a:r>
            <a:r>
              <a:rPr lang="en-US" dirty="0"/>
              <a:t>Virtual </a:t>
            </a:r>
            <a:r>
              <a:rPr lang="en-US" dirty="0" smtClean="0"/>
              <a:t>Constructor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62110" y="771550"/>
            <a:ext cx="85580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Используется </a:t>
            </a:r>
            <a:r>
              <a:rPr lang="ru-RU" dirty="0" smtClean="0"/>
              <a:t>в случаях: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когда нужно </a:t>
            </a:r>
            <a:r>
              <a:rPr lang="ru-RU" dirty="0"/>
              <a:t>изолировать конструирующий код и классу заранее не и</a:t>
            </a:r>
            <a:r>
              <a:rPr lang="ru-RU" dirty="0" smtClean="0"/>
              <a:t>звестно</a:t>
            </a:r>
            <a:r>
              <a:rPr lang="ru-RU" dirty="0"/>
              <a:t>, объекты каких классов предстоит </a:t>
            </a:r>
            <a:r>
              <a:rPr lang="ru-RU" dirty="0" smtClean="0"/>
              <a:t>создавать</a:t>
            </a:r>
            <a:r>
              <a:rPr lang="ru-RU" dirty="0"/>
              <a:t>;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классу заранее неизвестно, объекты каких классов ему нужно создавать;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класс </a:t>
            </a:r>
            <a:r>
              <a:rPr lang="ru-RU" dirty="0"/>
              <a:t>спроектирован так, чтобы объекты, которые он создает, </a:t>
            </a:r>
            <a:r>
              <a:rPr lang="ru-RU" dirty="0" smtClean="0"/>
              <a:t>специфицировались </a:t>
            </a:r>
            <a:r>
              <a:rPr lang="ru-RU" dirty="0"/>
              <a:t>подклассами;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класс </a:t>
            </a:r>
            <a:r>
              <a:rPr lang="ru-RU" dirty="0"/>
              <a:t>делегирует свои обязанности одному из нескольких </a:t>
            </a:r>
            <a:r>
              <a:rPr lang="ru-RU" dirty="0" smtClean="0"/>
              <a:t>вспомогательных подклассов</a:t>
            </a:r>
            <a:r>
              <a:rPr lang="ru-RU" dirty="0"/>
              <a:t>, и вы планируете локализовать знание о том, какой класс </a:t>
            </a:r>
            <a:r>
              <a:rPr lang="ru-RU" dirty="0" smtClean="0"/>
              <a:t>принимает </a:t>
            </a:r>
            <a:r>
              <a:rPr lang="ru-RU" dirty="0"/>
              <a:t>эти обязанности на </a:t>
            </a:r>
            <a:r>
              <a:rPr lang="ru-RU" dirty="0" smtClean="0"/>
              <a:t>себя.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Пример</a:t>
            </a:r>
            <a:r>
              <a:rPr lang="en-US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требуется инициализация соединения с БД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DriverManager.getConnection</a:t>
            </a:r>
            <a:r>
              <a:rPr lang="en-US" b="1" dirty="0" smtClean="0"/>
              <a:t>(</a:t>
            </a:r>
            <a:r>
              <a:rPr lang="en-US" b="1" dirty="0" err="1" smtClean="0"/>
              <a:t>url</a:t>
            </a:r>
            <a:r>
              <a:rPr lang="en-US" b="1" dirty="0" smtClean="0"/>
              <a:t>)</a:t>
            </a:r>
            <a:r>
              <a:rPr lang="ru-RU" b="1" dirty="0" smtClean="0"/>
              <a:t> </a:t>
            </a:r>
            <a:r>
              <a:rPr lang="ru-RU" dirty="0" smtClean="0"/>
              <a:t>– передавая </a:t>
            </a:r>
            <a:r>
              <a:rPr lang="en-US" dirty="0" smtClean="0"/>
              <a:t>URL</a:t>
            </a:r>
            <a:r>
              <a:rPr lang="ru-RU" dirty="0" smtClean="0"/>
              <a:t> пользователь не задумывается, каким образом и какого конкретного класса будет создан объект </a:t>
            </a:r>
            <a:r>
              <a:rPr lang="en-US" dirty="0" smtClean="0"/>
              <a:t>Connection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756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8434984" cy="600164"/>
          </a:xfrm>
        </p:spPr>
        <p:txBody>
          <a:bodyPr/>
          <a:lstStyle/>
          <a:p>
            <a:r>
              <a:rPr lang="en-US" dirty="0"/>
              <a:t>Factory </a:t>
            </a:r>
            <a:r>
              <a:rPr lang="en-US" dirty="0" smtClean="0"/>
              <a:t>Method(</a:t>
            </a:r>
            <a:r>
              <a:rPr lang="ru-RU" dirty="0" smtClean="0"/>
              <a:t>он же </a:t>
            </a:r>
            <a:r>
              <a:rPr lang="en-US" dirty="0"/>
              <a:t>Virtual </a:t>
            </a:r>
            <a:r>
              <a:rPr lang="en-US" dirty="0" smtClean="0"/>
              <a:t>Constructor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62110" y="771550"/>
            <a:ext cx="8558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Другой пример: требуется реализовать возможность подключить </a:t>
            </a:r>
            <a:r>
              <a:rPr lang="en-US" dirty="0" smtClean="0"/>
              <a:t>Logger</a:t>
            </a:r>
            <a:r>
              <a:rPr lang="ru-RU" dirty="0" smtClean="0"/>
              <a:t>.</a:t>
            </a:r>
            <a:r>
              <a:rPr lang="en-US" dirty="0" smtClean="0"/>
              <a:t> Logger</a:t>
            </a:r>
            <a:r>
              <a:rPr lang="ru-RU" dirty="0" smtClean="0"/>
              <a:t> описан интерфейсом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2111" y="1427431"/>
            <a:ext cx="3589809" cy="1338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Logger {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logMessage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message);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455" y="2859782"/>
            <a:ext cx="5792713" cy="2169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подключение логгера, выбор реализации (</a:t>
            </a:r>
            <a:r>
              <a:rPr lang="en-US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Log4jLogger</a:t>
            </a:r>
            <a:r>
              <a:rPr lang="ru-RU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Logger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logger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Log4jLogger();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logger.logMessage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(“logger initialized”);</a:t>
            </a:r>
          </a:p>
        </p:txBody>
      </p:sp>
    </p:spTree>
    <p:extLst>
      <p:ext uri="{BB962C8B-B14F-4D97-AF65-F5344CB8AC3E}">
        <p14:creationId xmlns:p14="http://schemas.microsoft.com/office/powerpoint/2010/main" val="43155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2" id="{7A239349-6704-674D-AAFD-6260F4F7F9BD}" vid="{9E1F7BA3-B23A-D34E-96F5-9AAC5CB7F84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Шаблон2</Template>
  <TotalTime>5804</TotalTime>
  <Words>1767</Words>
  <Application>Microsoft Office PowerPoint</Application>
  <PresentationFormat>Экран (16:9)</PresentationFormat>
  <Paragraphs>377</Paragraphs>
  <Slides>61</Slides>
  <Notes>58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6" baseType="lpstr">
      <vt:lpstr>Arial</vt:lpstr>
      <vt:lpstr>Calibri</vt:lpstr>
      <vt:lpstr>Courier New</vt:lpstr>
      <vt:lpstr>Times New Roman</vt:lpstr>
      <vt:lpstr>1_Специальное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Serialization</dc:title>
  <dc:creator>Пользователь Microsoft Office</dc:creator>
  <cp:lastModifiedBy>Строй Роман Владимирович</cp:lastModifiedBy>
  <cp:revision>200</cp:revision>
  <dcterms:created xsi:type="dcterms:W3CDTF">2016-08-04T09:16:41Z</dcterms:created>
  <dcterms:modified xsi:type="dcterms:W3CDTF">2019-04-20T06:01:29Z</dcterms:modified>
</cp:coreProperties>
</file>