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2" r:id="rId4"/>
    <p:sldId id="270" r:id="rId5"/>
    <p:sldId id="269" r:id="rId6"/>
    <p:sldId id="257" r:id="rId7"/>
    <p:sldId id="268" r:id="rId8"/>
    <p:sldId id="258" r:id="rId9"/>
    <p:sldId id="271" r:id="rId10"/>
    <p:sldId id="260" r:id="rId11"/>
    <p:sldId id="273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620688"/>
            <a:ext cx="4098175" cy="3177380"/>
          </a:xfrm>
        </p:spPr>
        <p:txBody>
          <a:bodyPr>
            <a:normAutofit fontScale="90000"/>
          </a:bodyPr>
          <a:lstStyle/>
          <a:p>
            <a:r>
              <a:rPr lang="en-US" dirty="0"/>
              <a:t>Pneumonia Detection on X-ray Images Using Deep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89E34-8DF5-63BB-888F-52427518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771525"/>
            <a:ext cx="2304256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6845B-DF9A-2CD1-6010-B9854061AAF0}"/>
              </a:ext>
            </a:extLst>
          </p:cNvPr>
          <p:cNvSpPr txBox="1"/>
          <p:nvPr/>
        </p:nvSpPr>
        <p:spPr>
          <a:xfrm>
            <a:off x="335360" y="4437112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By : Team 5</a:t>
            </a:r>
          </a:p>
          <a:p>
            <a:endParaRPr lang="en-US" dirty="0"/>
          </a:p>
          <a:p>
            <a:r>
              <a:rPr lang="en-US" dirty="0"/>
              <a:t>Group Members: Darvin (Team Leader); Mary; Shadrack &amp; Marvin</a:t>
            </a:r>
          </a:p>
          <a:p>
            <a:endParaRPr lang="en-US" dirty="0"/>
          </a:p>
          <a:p>
            <a:r>
              <a:rPr lang="en-US" dirty="0"/>
              <a:t>Date: June 2023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/>
              <a:t>MODEL LOSS &amp; ACCURACY PLOTS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88727-79D5-C2F9-CC31-529B1B5066DA}"/>
              </a:ext>
            </a:extLst>
          </p:cNvPr>
          <p:cNvSpPr txBox="1"/>
          <p:nvPr/>
        </p:nvSpPr>
        <p:spPr>
          <a:xfrm>
            <a:off x="1415480" y="5534561"/>
            <a:ext cx="90730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F0000"/>
                </a:solidFill>
                <a:effectLst/>
              </a:rPr>
              <a:t>Training accuracy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increases as we increase epochs while validation accuracy irregular due to data variations.</a:t>
            </a:r>
          </a:p>
          <a:p>
            <a:pPr algn="ctr"/>
            <a:endParaRPr lang="en-US" sz="2000" b="0" i="0" dirty="0">
              <a:solidFill>
                <a:srgbClr val="FF0000"/>
              </a:solidFill>
              <a:effectLst/>
            </a:endParaRPr>
          </a:p>
          <a:p>
            <a:pPr algn="ctr"/>
            <a:r>
              <a:rPr lang="en-US" sz="2000" b="0" i="0" dirty="0">
                <a:solidFill>
                  <a:srgbClr val="FF0000"/>
                </a:solidFill>
                <a:effectLst/>
              </a:rPr>
              <a:t>Training loss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remains relatively low &amp; constant which is a good story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DD039-6585-2D47-96E6-5E66485A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56792"/>
            <a:ext cx="1072919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PREFFERED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EFD6F-7445-C5D3-35C9-B0CCDEA8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772816"/>
            <a:ext cx="4752528" cy="460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BBC405-5FC6-0925-0F8A-7D843BFE65F3}"/>
              </a:ext>
            </a:extLst>
          </p:cNvPr>
          <p:cNvSpPr txBox="1"/>
          <p:nvPr/>
        </p:nvSpPr>
        <p:spPr>
          <a:xfrm>
            <a:off x="407368" y="2276872"/>
            <a:ext cx="595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CNN WITH 4 HIDDEN LAYERS</a:t>
            </a:r>
            <a:endParaRPr lang="en-KE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61E8C-5AF0-C482-E3B7-689E0B65593B}"/>
              </a:ext>
            </a:extLst>
          </p:cNvPr>
          <p:cNvSpPr txBox="1"/>
          <p:nvPr/>
        </p:nvSpPr>
        <p:spPr>
          <a:xfrm>
            <a:off x="479376" y="3284984"/>
            <a:ext cx="41811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Overall Accuracy: 88%</a:t>
            </a:r>
          </a:p>
          <a:p>
            <a:endParaRPr lang="en-US" sz="2400" dirty="0"/>
          </a:p>
          <a:p>
            <a:r>
              <a:rPr lang="en-US" sz="2400" dirty="0"/>
              <a:t>Recall for Pneumonia: 97%</a:t>
            </a:r>
          </a:p>
          <a:p>
            <a:endParaRPr lang="en-US" sz="2400" dirty="0"/>
          </a:p>
          <a:p>
            <a:r>
              <a:rPr lang="en-US" sz="2400" dirty="0"/>
              <a:t>Precision for Pneumonia: 86%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1413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RECOMENDATION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38D84-0FDE-52D0-2FE0-6F706D8A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628800"/>
            <a:ext cx="4896544" cy="5129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22B1E-4D9B-B932-E85C-8C38970DFF66}"/>
              </a:ext>
            </a:extLst>
          </p:cNvPr>
          <p:cNvSpPr txBox="1"/>
          <p:nvPr/>
        </p:nvSpPr>
        <p:spPr>
          <a:xfrm>
            <a:off x="5231904" y="1685411"/>
            <a:ext cx="67687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This model can be used in Healthcare sector in the radiological department to assist predict chest Xray images easily and accurately. </a:t>
            </a:r>
          </a:p>
          <a:p>
            <a:pPr algn="ctr"/>
            <a:endParaRPr lang="en-US" sz="3200" dirty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Similar model likewise can be improved on and deployed to assist with detection of any infectious lung diseases.</a:t>
            </a:r>
            <a:endParaRPr lang="en-KE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6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933056"/>
            <a:ext cx="7772400" cy="107312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424AB-B49F-A0ED-661B-AD09A435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5006180"/>
            <a:ext cx="2880320" cy="1628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99220"/>
            <a:ext cx="11593288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IMPORTANT FACTS ABOUT PNEUMONIA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08E20-049D-2B55-C231-AAFC9C7CCA18}"/>
              </a:ext>
            </a:extLst>
          </p:cNvPr>
          <p:cNvSpPr txBox="1"/>
          <p:nvPr/>
        </p:nvSpPr>
        <p:spPr>
          <a:xfrm>
            <a:off x="125646" y="1892972"/>
            <a:ext cx="69847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PNEUMONIA?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Pneumonia is </a:t>
            </a:r>
            <a:r>
              <a:rPr lang="en-US" sz="2000" i="0" dirty="0">
                <a:solidFill>
                  <a:srgbClr val="040C28"/>
                </a:solidFill>
                <a:effectLst/>
                <a:latin typeface="Bahnschrift Light SemiCondensed" panose="020B0502040204020203" pitchFamily="34" charset="0"/>
              </a:rPr>
              <a:t>an infection that affects one or both lungs</a:t>
            </a:r>
            <a:r>
              <a:rPr lang="en-US" sz="2000" i="0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. It causes the air sacs, or alveoli, of the lungs to fill up with fluid or pus. Bacteria, viruses, or fungi may cause pneumonia.</a:t>
            </a:r>
            <a:endParaRPr lang="en-K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A77BB-A4FC-6B39-5C03-17BC0225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556792"/>
            <a:ext cx="4608512" cy="5301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09F1E-A83F-7F35-733D-724956FA8AAE}"/>
              </a:ext>
            </a:extLst>
          </p:cNvPr>
          <p:cNvSpPr txBox="1"/>
          <p:nvPr/>
        </p:nvSpPr>
        <p:spPr>
          <a:xfrm>
            <a:off x="91935" y="4138980"/>
            <a:ext cx="7502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ARE </a:t>
            </a:r>
            <a:r>
              <a:rPr lang="en-US" sz="3200" dirty="0">
                <a:solidFill>
                  <a:schemeClr val="accent1"/>
                </a:solidFill>
              </a:rPr>
              <a:t>RED</a:t>
            </a:r>
            <a:r>
              <a:rPr lang="en-US" sz="3200" dirty="0"/>
              <a:t> FLAGS FOR PNEUMONIA?</a:t>
            </a:r>
            <a:endParaRPr lang="en-KE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172B-CDA9-6960-A8B3-CB0982F2B64E}"/>
              </a:ext>
            </a:extLst>
          </p:cNvPr>
          <p:cNvSpPr txBox="1"/>
          <p:nvPr/>
        </p:nvSpPr>
        <p:spPr>
          <a:xfrm>
            <a:off x="91935" y="4775214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D5156"/>
                </a:solidFill>
                <a:effectLst/>
                <a:latin typeface="Bahnschrift Light SemiCondensed" panose="020B0502040204020203" pitchFamily="34" charset="0"/>
              </a:rPr>
              <a:t>Fever, sweating and shaking chills. Lower than normal body temperature (in adults older than age 65 and people with weak immune systems). Nausea, vomiting or diarrhea. Shortness of breath.</a:t>
            </a:r>
            <a:endParaRPr lang="en-KE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C614C-0878-5720-F9BD-007EB2A6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628801"/>
            <a:ext cx="5040560" cy="5129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F22B4-29FF-D5E6-F116-6355C58EB90B}"/>
              </a:ext>
            </a:extLst>
          </p:cNvPr>
          <p:cNvSpPr txBox="1"/>
          <p:nvPr/>
        </p:nvSpPr>
        <p:spPr>
          <a:xfrm>
            <a:off x="191344" y="1628801"/>
            <a:ext cx="66247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Pneumonia is a leading cause of death worldwide, and early detection is crucial for effective treatment.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Manual interpretation of chest X-ray images by radiologists is time-consuming and prone to human error, leading to delayed diagnosis and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Application of </a:t>
            </a:r>
            <a:r>
              <a:rPr lang="en-US" sz="2100" b="1" dirty="0">
                <a:solidFill>
                  <a:schemeClr val="accent1"/>
                </a:solidFill>
              </a:rPr>
              <a:t>Machine Learning</a:t>
            </a:r>
            <a:r>
              <a:rPr lang="en-US" sz="2100" dirty="0"/>
              <a:t>, </a:t>
            </a:r>
            <a:r>
              <a:rPr lang="en-US" sz="2100" b="1" dirty="0">
                <a:solidFill>
                  <a:schemeClr val="accent1"/>
                </a:solidFill>
              </a:rPr>
              <a:t>Deep Learning</a:t>
            </a:r>
            <a:r>
              <a:rPr lang="en-US" sz="2100" dirty="0"/>
              <a:t>, </a:t>
            </a:r>
            <a:r>
              <a:rPr lang="en-US" sz="2100" b="1" dirty="0">
                <a:solidFill>
                  <a:schemeClr val="accent1"/>
                </a:solidFill>
              </a:rPr>
              <a:t>Artificial Intelligence</a:t>
            </a:r>
            <a:r>
              <a:rPr lang="en-US" sz="2100" dirty="0"/>
              <a:t> has increased tremendously in the field of medicine over the past few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1"/>
                </a:solidFill>
              </a:rPr>
              <a:t>Modern Day Applications</a:t>
            </a:r>
            <a:r>
              <a:rPr lang="en-US" sz="2100" dirty="0"/>
              <a:t>: X-ray Images Analysis, ECGs (Electrocardiogram) and other technologies to diagnose diseases or ailments in patients.</a:t>
            </a:r>
            <a:endParaRPr lang="en-KE" sz="2100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DATA SCIENCE PROCESS/FRAMEWORK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339A1-789E-BBE2-DF45-C74CAAAA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4" y="1700808"/>
            <a:ext cx="6792412" cy="5157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CC0BF0-0DAA-7F19-1DC3-20A075506E44}"/>
              </a:ext>
            </a:extLst>
          </p:cNvPr>
          <p:cNvSpPr txBox="1"/>
          <p:nvPr/>
        </p:nvSpPr>
        <p:spPr>
          <a:xfrm>
            <a:off x="8807624" y="5517232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CRSIP-DM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CRoss-Industry Standard Process for Data Mining</a:t>
            </a:r>
          </a:p>
          <a:p>
            <a:endParaRPr lang="en-K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4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BUSINESS UNDERSTANDING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FF0D9-EB94-F03F-94A2-C8B349C583DF}"/>
              </a:ext>
            </a:extLst>
          </p:cNvPr>
          <p:cNvSpPr txBox="1"/>
          <p:nvPr/>
        </p:nvSpPr>
        <p:spPr>
          <a:xfrm>
            <a:off x="4655840" y="1689382"/>
            <a:ext cx="3046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Our Goal</a:t>
            </a:r>
            <a:endParaRPr lang="en-KE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CB7BA-A774-33D2-9A48-D74FD393C911}"/>
              </a:ext>
            </a:extLst>
          </p:cNvPr>
          <p:cNvSpPr txBox="1"/>
          <p:nvPr/>
        </p:nvSpPr>
        <p:spPr>
          <a:xfrm>
            <a:off x="551384" y="2969644"/>
            <a:ext cx="112332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+mj-lt"/>
              </a:rPr>
              <a:t>To develop a deep learning model to automate the process of pneumonia detection from chest X-ray images, enabling faster and more accurate diagnosis.</a:t>
            </a:r>
            <a:endParaRPr lang="en-KE" sz="40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2BF86-98E5-8156-C834-859406CD9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 r="22063" b="8232"/>
          <a:stretch/>
        </p:blipFill>
        <p:spPr>
          <a:xfrm>
            <a:off x="3071663" y="1556792"/>
            <a:ext cx="15841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CHEST X-RAY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5C95A-32B7-158D-49E7-1724AC11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621114"/>
            <a:ext cx="9073008" cy="432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1A2B8-C47F-A375-9293-D80AF3CA6C8C}"/>
              </a:ext>
            </a:extLst>
          </p:cNvPr>
          <p:cNvSpPr txBox="1"/>
          <p:nvPr/>
        </p:nvSpPr>
        <p:spPr>
          <a:xfrm>
            <a:off x="1559496" y="596314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Clear Lungs Without Any Abnormal Opacification in the Image</a:t>
            </a:r>
            <a:endParaRPr lang="en-K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A2487-CEA2-E094-D461-439740F862CB}"/>
              </a:ext>
            </a:extLst>
          </p:cNvPr>
          <p:cNvSpPr txBox="1"/>
          <p:nvPr/>
        </p:nvSpPr>
        <p:spPr>
          <a:xfrm>
            <a:off x="4655840" y="594928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Focal lobar Consolidation in the right upper lobe (Depicted by White Arrow)</a:t>
            </a:r>
            <a:endParaRPr lang="en-K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12493-A208-ACFB-AE6D-99F735D3146C}"/>
              </a:ext>
            </a:extLst>
          </p:cNvPr>
          <p:cNvSpPr txBox="1"/>
          <p:nvPr/>
        </p:nvSpPr>
        <p:spPr>
          <a:xfrm>
            <a:off x="7896200" y="5949280"/>
            <a:ext cx="222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More Diffuse ‘Interstitial’ pattern in both lungs</a:t>
            </a:r>
            <a:endParaRPr lang="en-KE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LABELS DISTRIBUTION IN TRAIN, TEST &amp; VALIDATION FOLDERS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B3D24-DADB-0DA0-3A83-A516E228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556792"/>
            <a:ext cx="10634464" cy="446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F0807-3DEA-AB46-59A7-E7F838D1987B}"/>
              </a:ext>
            </a:extLst>
          </p:cNvPr>
          <p:cNvSpPr txBox="1"/>
          <p:nvPr/>
        </p:nvSpPr>
        <p:spPr>
          <a:xfrm>
            <a:off x="2927648" y="6112449"/>
            <a:ext cx="7729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92929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raining images </a:t>
            </a:r>
            <a:r>
              <a:rPr lang="en-US" b="0" i="1" dirty="0">
                <a:solidFill>
                  <a:srgbClr val="292929"/>
                </a:solidFill>
                <a:effectLst/>
                <a:latin typeface="+mj-lt"/>
              </a:rPr>
              <a:t>are class imbalanced with more images labelled ‘Pneumonia’ than ‘Normal’.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 </a:t>
            </a:r>
            <a:r>
              <a:rPr lang="en-US" dirty="0">
                <a:solidFill>
                  <a:srgbClr val="292929"/>
                </a:solidFill>
                <a:latin typeface="+mj-lt"/>
              </a:rPr>
              <a:t>Few Examples in Validation folder</a:t>
            </a:r>
            <a:endParaRPr lang="en-K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75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220"/>
            <a:ext cx="12072664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0" i="0" dirty="0">
                <a:effectLst/>
                <a:latin typeface="+mn-lt"/>
              </a:rPr>
              <a:t>PIXEL INTENSITY DISTRIBUTION (BEFORE &amp; AFTER STANDARDIZATION)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6274E-D2BD-B236-279C-2A27FB59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700808"/>
            <a:ext cx="11809311" cy="4536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D7F791-F0BF-0608-59B7-0859A924DB18}"/>
              </a:ext>
            </a:extLst>
          </p:cNvPr>
          <p:cNvSpPr txBox="1"/>
          <p:nvPr/>
        </p:nvSpPr>
        <p:spPr>
          <a:xfrm>
            <a:off x="754565" y="6274646"/>
            <a:ext cx="1056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Data adjusted to a new mean of zero (0) &amp; standard deviation of one (1)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EFFECTS OF ILLUMINATION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1C0F3-62DB-43A4-C9B6-335CF680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772816"/>
            <a:ext cx="4680520" cy="4536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DE0357-F38B-9E37-EFFF-2000438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2816"/>
            <a:ext cx="4392488" cy="4536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9EC26C-CFF4-89BE-6842-CD23CD9E1ED8}"/>
              </a:ext>
            </a:extLst>
          </p:cNvPr>
          <p:cNvSpPr txBox="1"/>
          <p:nvPr/>
        </p:nvSpPr>
        <p:spPr>
          <a:xfrm>
            <a:off x="2927648" y="6229875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Grayscale Normalization Done to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educe the Effects of illuminations.</a:t>
            </a:r>
            <a:endParaRPr lang="en-K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4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603</TotalTime>
  <Words>461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Light SemiCondensed</vt:lpstr>
      <vt:lpstr>Franklin Gothic Medium</vt:lpstr>
      <vt:lpstr>Lato Extended</vt:lpstr>
      <vt:lpstr>Medical Design 16x9</vt:lpstr>
      <vt:lpstr>Pneumonia Detection on X-ray Images Using Deep Learning</vt:lpstr>
      <vt:lpstr>IMPORTANT FACTS ABOUT PNEUMONIA </vt:lpstr>
      <vt:lpstr>PROJECT OVERVIEW</vt:lpstr>
      <vt:lpstr>DATA SCIENCE PROCESS/FRAMEWORK</vt:lpstr>
      <vt:lpstr>BUSINESS UNDERSTANDING</vt:lpstr>
      <vt:lpstr>CHEST X-RAY IMAGES</vt:lpstr>
      <vt:lpstr>LABELS DISTRIBUTION IN TRAIN, TEST &amp; VALIDATION FOLDERS</vt:lpstr>
      <vt:lpstr>PIXEL INTENSITY DISTRIBUTION (BEFORE &amp; AFTER STANDARDIZATION)</vt:lpstr>
      <vt:lpstr>EFFECTS OF ILLUMINATION</vt:lpstr>
      <vt:lpstr>MODEL LOSS &amp; ACCURACY PLOTS</vt:lpstr>
      <vt:lpstr>PREFFERED MODEL</vt:lpstr>
      <vt:lpstr>RECOMENDATION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Marvin Agumba</dc:creator>
  <cp:lastModifiedBy>Marvin Agumba</cp:lastModifiedBy>
  <cp:revision>14</cp:revision>
  <dcterms:created xsi:type="dcterms:W3CDTF">2023-06-13T16:18:21Z</dcterms:created>
  <dcterms:modified xsi:type="dcterms:W3CDTF">2023-06-20T20:00:00Z</dcterms:modified>
</cp:coreProperties>
</file>