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205400"/>
  <p:notesSz cx="6858000" cy="9144000"/>
  <p:defaultTextStyle>
    <a:defPPr>
      <a:defRPr lang="pt-BR"/>
    </a:defPPr>
    <a:lvl1pPr marL="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1pPr>
    <a:lvl2pPr marL="216027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2pPr>
    <a:lvl3pPr marL="432054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3pPr>
    <a:lvl4pPr marL="648081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4pPr>
    <a:lvl5pPr marL="864108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5pPr>
    <a:lvl6pPr marL="1080135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6pPr>
    <a:lvl7pPr marL="1296162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7pPr>
    <a:lvl8pPr marL="1512189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8pPr>
    <a:lvl9pPr marL="17282160" algn="l" defTabSz="4320540" rtl="0" eaLnBrk="1" latinLnBrk="0" hangingPunct="1">
      <a:defRPr sz="8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CC"/>
    <a:srgbClr val="66FF33"/>
    <a:srgbClr val="66FFCC"/>
    <a:srgbClr val="00FF99"/>
    <a:srgbClr val="FF33CC"/>
    <a:srgbClr val="FDFEF0"/>
    <a:srgbClr val="F8FBD3"/>
    <a:srgbClr val="DCE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382" autoAdjust="0"/>
    <p:restoredTop sz="94660"/>
  </p:normalViewPr>
  <p:slideViewPr>
    <p:cSldViewPr>
      <p:cViewPr>
        <p:scale>
          <a:sx n="19" d="100"/>
          <a:sy n="19" d="100"/>
        </p:scale>
        <p:origin x="3480" y="-6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304" y="13421680"/>
            <a:ext cx="27543443" cy="926115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608" y="24483060"/>
            <a:ext cx="22682835" cy="110413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2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80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41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88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5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3254782" y="10901365"/>
            <a:ext cx="25833229" cy="23224902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743847" y="10901365"/>
            <a:ext cx="76970870" cy="23224902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15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26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9696" y="27763473"/>
            <a:ext cx="27543443" cy="858107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9696" y="18312295"/>
            <a:ext cx="27543443" cy="9451178"/>
          </a:xfrm>
        </p:spPr>
        <p:txBody>
          <a:bodyPr anchor="b"/>
          <a:lstStyle>
            <a:lvl1pPr marL="0" indent="0">
              <a:buNone/>
              <a:defRPr sz="9500">
                <a:solidFill>
                  <a:schemeClr val="tx1">
                    <a:tint val="75000"/>
                  </a:schemeClr>
                </a:solidFill>
              </a:defRPr>
            </a:lvl1pPr>
            <a:lvl2pPr marL="2160270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2054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8081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4108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80135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6162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2189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821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00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743846" y="63507940"/>
            <a:ext cx="51402048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7685960" y="63507940"/>
            <a:ext cx="51402051" cy="179642453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5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27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9671212"/>
            <a:ext cx="14317416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203" y="13701713"/>
            <a:ext cx="14317416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60809" y="9671212"/>
            <a:ext cx="14323040" cy="4030501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60270" indent="0">
              <a:buNone/>
              <a:defRPr sz="9500" b="1"/>
            </a:lvl2pPr>
            <a:lvl3pPr marL="4320540" indent="0">
              <a:buNone/>
              <a:defRPr sz="8500" b="1"/>
            </a:lvl3pPr>
            <a:lvl4pPr marL="6480810" indent="0">
              <a:buNone/>
              <a:defRPr sz="7600" b="1"/>
            </a:lvl4pPr>
            <a:lvl5pPr marL="8641080" indent="0">
              <a:buNone/>
              <a:defRPr sz="7600" b="1"/>
            </a:lvl5pPr>
            <a:lvl6pPr marL="10801350" indent="0">
              <a:buNone/>
              <a:defRPr sz="7600" b="1"/>
            </a:lvl6pPr>
            <a:lvl7pPr marL="12961620" indent="0">
              <a:buNone/>
              <a:defRPr sz="7600" b="1"/>
            </a:lvl7pPr>
            <a:lvl8pPr marL="15121890" indent="0">
              <a:buNone/>
              <a:defRPr sz="7600" b="1"/>
            </a:lvl8pPr>
            <a:lvl9pPr marL="17282160" indent="0">
              <a:buNone/>
              <a:defRPr sz="7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60809" y="13701713"/>
            <a:ext cx="14323040" cy="24893114"/>
          </a:xfrm>
        </p:spPr>
        <p:txBody>
          <a:bodyPr/>
          <a:lstStyle>
            <a:lvl1pPr>
              <a:defRPr sz="11300"/>
            </a:lvl1pPr>
            <a:lvl2pPr>
              <a:defRPr sz="95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74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22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89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204" y="1720215"/>
            <a:ext cx="10660709" cy="7320915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9083" y="1720218"/>
            <a:ext cx="18114764" cy="36874612"/>
          </a:xfrm>
        </p:spPr>
        <p:txBody>
          <a:bodyPr/>
          <a:lstStyle>
            <a:lvl1pPr>
              <a:defRPr sz="15100"/>
            </a:lvl1pPr>
            <a:lvl2pPr>
              <a:defRPr sz="13200"/>
            </a:lvl2pPr>
            <a:lvl3pPr>
              <a:defRPr sz="11300"/>
            </a:lvl3pPr>
            <a:lvl4pPr>
              <a:defRPr sz="9500"/>
            </a:lvl4pPr>
            <a:lvl5pPr>
              <a:defRPr sz="9500"/>
            </a:lvl5pPr>
            <a:lvl6pPr>
              <a:defRPr sz="9500"/>
            </a:lvl6pPr>
            <a:lvl7pPr>
              <a:defRPr sz="9500"/>
            </a:lvl7pPr>
            <a:lvl8pPr>
              <a:defRPr sz="9500"/>
            </a:lvl8pPr>
            <a:lvl9pPr>
              <a:defRPr sz="95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204" y="9041133"/>
            <a:ext cx="10660709" cy="29553697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72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1421" y="30243780"/>
            <a:ext cx="19442430" cy="3570449"/>
          </a:xfrm>
        </p:spPr>
        <p:txBody>
          <a:bodyPr anchor="b"/>
          <a:lstStyle>
            <a:lvl1pPr algn="l">
              <a:defRPr sz="95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1421" y="3860483"/>
            <a:ext cx="19442430" cy="25923240"/>
          </a:xfrm>
        </p:spPr>
        <p:txBody>
          <a:bodyPr/>
          <a:lstStyle>
            <a:lvl1pPr marL="0" indent="0">
              <a:buNone/>
              <a:defRPr sz="15100"/>
            </a:lvl1pPr>
            <a:lvl2pPr marL="2160270" indent="0">
              <a:buNone/>
              <a:defRPr sz="13200"/>
            </a:lvl2pPr>
            <a:lvl3pPr marL="4320540" indent="0">
              <a:buNone/>
              <a:defRPr sz="11300"/>
            </a:lvl3pPr>
            <a:lvl4pPr marL="6480810" indent="0">
              <a:buNone/>
              <a:defRPr sz="9500"/>
            </a:lvl4pPr>
            <a:lvl5pPr marL="8641080" indent="0">
              <a:buNone/>
              <a:defRPr sz="9500"/>
            </a:lvl5pPr>
            <a:lvl6pPr marL="10801350" indent="0">
              <a:buNone/>
              <a:defRPr sz="9500"/>
            </a:lvl6pPr>
            <a:lvl7pPr marL="12961620" indent="0">
              <a:buNone/>
              <a:defRPr sz="9500"/>
            </a:lvl7pPr>
            <a:lvl8pPr marL="15121890" indent="0">
              <a:buNone/>
              <a:defRPr sz="9500"/>
            </a:lvl8pPr>
            <a:lvl9pPr marL="17282160" indent="0">
              <a:buNone/>
              <a:defRPr sz="9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1421" y="33814229"/>
            <a:ext cx="19442430" cy="5070631"/>
          </a:xfrm>
        </p:spPr>
        <p:txBody>
          <a:bodyPr/>
          <a:lstStyle>
            <a:lvl1pPr marL="0" indent="0">
              <a:buNone/>
              <a:defRPr sz="6600"/>
            </a:lvl1pPr>
            <a:lvl2pPr marL="2160270" indent="0">
              <a:buNone/>
              <a:defRPr sz="5700"/>
            </a:lvl2pPr>
            <a:lvl3pPr marL="4320540" indent="0">
              <a:buNone/>
              <a:defRPr sz="4700"/>
            </a:lvl3pPr>
            <a:lvl4pPr marL="6480810" indent="0">
              <a:buNone/>
              <a:defRPr sz="4300"/>
            </a:lvl4pPr>
            <a:lvl5pPr marL="8641080" indent="0">
              <a:buNone/>
              <a:defRPr sz="4300"/>
            </a:lvl5pPr>
            <a:lvl6pPr marL="10801350" indent="0">
              <a:buNone/>
              <a:defRPr sz="4300"/>
            </a:lvl6pPr>
            <a:lvl7pPr marL="12961620" indent="0">
              <a:buNone/>
              <a:defRPr sz="4300"/>
            </a:lvl7pPr>
            <a:lvl8pPr marL="15121890" indent="0">
              <a:buNone/>
              <a:defRPr sz="4300"/>
            </a:lvl8pPr>
            <a:lvl9pPr marL="17282160" indent="0">
              <a:buNone/>
              <a:defRPr sz="43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470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20000"/>
                <a:lumOff val="80000"/>
              </a:schemeClr>
            </a:gs>
            <a:gs pos="12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203" y="10081263"/>
            <a:ext cx="29163645" cy="2851356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6202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C469-2410-4918-AF3E-716C17CCC89C}" type="datetimeFigureOut">
              <a:rPr lang="pt-BR" smtClean="0"/>
              <a:t>31/10/2023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071384" y="40045008"/>
            <a:ext cx="10261283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3222903" y="40045008"/>
            <a:ext cx="7560945" cy="2300288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5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A60BB-7F58-481B-8953-E384C93C11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0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20540" rtl="0" eaLnBrk="1" latinLnBrk="0" hangingPunct="1">
        <a:spcBef>
          <a:spcPct val="0"/>
        </a:spcBef>
        <a:buNone/>
        <a:defRPr sz="20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203" indent="-1620203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100" kern="1200">
          <a:solidFill>
            <a:schemeClr val="tx1"/>
          </a:solidFill>
          <a:latin typeface="+mn-lt"/>
          <a:ea typeface="+mn-ea"/>
          <a:cs typeface="+mn-cs"/>
        </a:defRPr>
      </a:lvl1pPr>
      <a:lvl2pPr marL="3510439" indent="-1350169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67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3pPr>
      <a:lvl4pPr marL="756094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–"/>
        <a:defRPr sz="9500" kern="1200">
          <a:solidFill>
            <a:schemeClr val="tx1"/>
          </a:solidFill>
          <a:latin typeface="+mn-lt"/>
          <a:ea typeface="+mn-ea"/>
          <a:cs typeface="+mn-cs"/>
        </a:defRPr>
      </a:lvl4pPr>
      <a:lvl5pPr marL="972121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»"/>
        <a:defRPr sz="9500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8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5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2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8pPr>
      <a:lvl9pPr marL="18362295" indent="-1080135" algn="l" defTabSz="4320540" rtl="0" eaLnBrk="1" latinLnBrk="0" hangingPunct="1">
        <a:spcBef>
          <a:spcPct val="20000"/>
        </a:spcBef>
        <a:buFont typeface="Arial" panose="020B0604020202020204" pitchFamily="34" charset="0"/>
        <a:buChar char="•"/>
        <a:defRPr sz="9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0" algn="l" defTabSz="4320540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https://numpy.org/doc/stable/user/index.html" TargetMode="External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2" Type="http://schemas.openxmlformats.org/officeDocument/2006/relationships/hyperlink" Target="https://brasil.io/covid19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s://pandas.pydata.org/docs/user_guide/index.html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2241585" y="387621"/>
            <a:ext cx="20637143" cy="34778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-476250" algn="ctr" defTabSz="950913"/>
            <a:r>
              <a:rPr lang="pt-BR" sz="11000" b="1" cap="small" dirty="0">
                <a:ln w="381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dobe Gothic Std B" pitchFamily="34" charset="-128"/>
                <a:cs typeface="Arial" pitchFamily="34" charset="0"/>
              </a:rPr>
              <a:t>Análise de Dados</a:t>
            </a:r>
          </a:p>
          <a:p>
            <a:pPr indent="-476250" algn="ctr" defTabSz="950913"/>
            <a:r>
              <a:rPr lang="pt-BR" sz="11000" b="1" cap="small" dirty="0">
                <a:ln w="381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Adobe Gothic Std B" pitchFamily="34" charset="-128"/>
                <a:cs typeface="Arial" pitchFamily="34" charset="0"/>
              </a:rPr>
              <a:t>Casos de Covid no Rio de Janeiro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2929494" y="3811129"/>
            <a:ext cx="18752116" cy="1019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6000" b="1" dirty="0">
                <a:latin typeface="Arial" pitchFamily="34" charset="0"/>
                <a:cs typeface="Arial" pitchFamily="34" charset="0"/>
              </a:rPr>
              <a:t>João Victor e </a:t>
            </a:r>
            <a:r>
              <a:rPr lang="pt-BR" sz="6000" b="1" dirty="0" err="1">
                <a:latin typeface="Arial" pitchFamily="34" charset="0"/>
                <a:cs typeface="Arial" pitchFamily="34" charset="0"/>
              </a:rPr>
              <a:t>Heloís</a:t>
            </a:r>
            <a:r>
              <a:rPr lang="pt-BR" sz="6000" b="1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6000" b="1" dirty="0" err="1">
                <a:latin typeface="Arial" pitchFamily="34" charset="0"/>
                <a:cs typeface="Arial" pitchFamily="34" charset="0"/>
              </a:rPr>
              <a:t>Racibi</a:t>
            </a:r>
            <a:endParaRPr lang="pt-BR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686886" y="10542215"/>
            <a:ext cx="14570472" cy="4914275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apresentado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disciplina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extensionista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Tópicos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Big Data, tem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Simples,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ánalise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descritiva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Covid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óbitos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Covid, no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Rio de Janeiro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outubro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2021,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apurados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município</a:t>
            </a:r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4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6" name="Retângulo de cantos arredondados 505"/>
          <p:cNvSpPr/>
          <p:nvPr/>
        </p:nvSpPr>
        <p:spPr>
          <a:xfrm>
            <a:off x="17117944" y="38428040"/>
            <a:ext cx="14292993" cy="3624932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r>
              <a:rPr lang="pt-B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Dados de Casos Confirmados, e Óbitos por Covid:</a:t>
            </a:r>
          </a:p>
          <a:p>
            <a:r>
              <a:rPr lang="pt-B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pt-BR" sz="3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https://brasil.io/covid19</a:t>
            </a:r>
            <a:endParaRPr lang="pt-BR" sz="3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Fonte de estudo dos códigos:</a:t>
            </a:r>
          </a:p>
          <a:p>
            <a:r>
              <a:rPr lang="pt-B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https://numpy.org/doc/stable/user/index</a:t>
            </a:r>
            <a:r>
              <a:rPr lang="pt-BR" sz="3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.html</a:t>
            </a:r>
            <a:r>
              <a:rPr lang="pt-BR" sz="3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3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https://pandas.pydata.org/docs/user_guide/index.html</a:t>
            </a:r>
            <a:r>
              <a:rPr lang="pt-BR" sz="3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8" name="Text Box 2"/>
          <p:cNvSpPr txBox="1">
            <a:spLocks noChangeArrowheads="1"/>
          </p:cNvSpPr>
          <p:nvPr/>
        </p:nvSpPr>
        <p:spPr bwMode="auto">
          <a:xfrm>
            <a:off x="624273" y="8700277"/>
            <a:ext cx="14695698" cy="13271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8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Introdução</a:t>
            </a:r>
          </a:p>
        </p:txBody>
      </p:sp>
      <p:sp>
        <p:nvSpPr>
          <p:cNvPr id="3" name="Retângulo 2"/>
          <p:cNvSpPr/>
          <p:nvPr/>
        </p:nvSpPr>
        <p:spPr>
          <a:xfrm>
            <a:off x="13164434" y="5193484"/>
            <a:ext cx="190821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0" b="1" dirty="0">
                <a:solidFill>
                  <a:srgbClr val="0070C0"/>
                </a:solidFill>
              </a:rPr>
              <a:t>I Exposição de Projetos de Extensão de Tecnologia da Informação do Campus UNESA - Niterói </a:t>
            </a:r>
          </a:p>
        </p:txBody>
      </p:sp>
      <p:sp>
        <p:nvSpPr>
          <p:cNvPr id="8" name="Retângulo 7"/>
          <p:cNvSpPr/>
          <p:nvPr/>
        </p:nvSpPr>
        <p:spPr>
          <a:xfrm>
            <a:off x="2855885" y="3325361"/>
            <a:ext cx="9639177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500" b="1" dirty="0">
                <a:solidFill>
                  <a:srgbClr val="0070C0"/>
                </a:solidFill>
                <a:latin typeface="High Tower Text" panose="02040502050506030303" pitchFamily="18" charset="0"/>
              </a:rPr>
              <a:t>I EXPOTECH</a:t>
            </a:r>
            <a:endParaRPr lang="pt-BR" sz="11500" dirty="0">
              <a:solidFill>
                <a:srgbClr val="0070C0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1028" name="Picture 4" descr="data visualization Icon - Free PNG &amp; SVG 3728132 - Noun Project"/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8" b="10802"/>
          <a:stretch/>
        </p:blipFill>
        <p:spPr bwMode="auto">
          <a:xfrm>
            <a:off x="5885889" y="355657"/>
            <a:ext cx="3849216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2685455" y="5784073"/>
            <a:ext cx="84828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8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07-09 Novembro 23</a:t>
            </a:r>
          </a:p>
        </p:txBody>
      </p:sp>
      <p:sp>
        <p:nvSpPr>
          <p:cNvPr id="250" name="Text Box 2"/>
          <p:cNvSpPr txBox="1">
            <a:spLocks noChangeArrowheads="1"/>
          </p:cNvSpPr>
          <p:nvPr/>
        </p:nvSpPr>
        <p:spPr bwMode="auto">
          <a:xfrm>
            <a:off x="869533" y="27147316"/>
            <a:ext cx="14695698" cy="13271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8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Metodologia</a:t>
            </a:r>
          </a:p>
        </p:txBody>
      </p:sp>
      <p:sp>
        <p:nvSpPr>
          <p:cNvPr id="275" name="Retângulo de cantos arredondados 6"/>
          <p:cNvSpPr/>
          <p:nvPr/>
        </p:nvSpPr>
        <p:spPr>
          <a:xfrm>
            <a:off x="754450" y="29018167"/>
            <a:ext cx="14570472" cy="10376104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realizar a análise dos dados estudados, utilizamos em Python (Linguagem de Programação de Alto Nível e código aberto) as bibliotecas Pandas e </a:t>
            </a:r>
            <a:r>
              <a:rPr lang="pt-BR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facilitam o uso da ferramenta, tornando mais fácil a análise de dados através da manipulação de listas e </a:t>
            </a:r>
            <a:r>
              <a:rPr lang="pt-BR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foi o que utilizamos.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site do Brasil.io, conseguimos uma tabela com os dados de casos e óbitos por covid de toda a região do Brasil, sendo num quadro geral, ou por cada estado. Como nosso interesse era mais centrado no estado do Rio de Janeiro, apuramos apenas esses dados mais específicos.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linguagem de programação Python, fomos capazes de transformar a tabela com os dados do estado do Rio de Janeiro, informando separadamente por município em um </a:t>
            </a:r>
            <a:r>
              <a:rPr lang="pt-BR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nos possibilitou manipular os dados, e então definir os dados de Óbitos por Covid como a variável independente, os de Casos Confirmados como a variável dependente, podendo assim definir a Regressão Linear.</a:t>
            </a:r>
          </a:p>
          <a:p>
            <a:pPr algn="ctr"/>
            <a:endParaRPr lang="pt-B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" name="Text Box 2"/>
          <p:cNvSpPr txBox="1">
            <a:spLocks noChangeArrowheads="1"/>
          </p:cNvSpPr>
          <p:nvPr/>
        </p:nvSpPr>
        <p:spPr bwMode="auto">
          <a:xfrm>
            <a:off x="867887" y="16841471"/>
            <a:ext cx="14695698" cy="13271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8000" b="1" i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Big Data </a:t>
            </a:r>
            <a:r>
              <a:rPr lang="pt-BR" sz="8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 Regressão Linear</a:t>
            </a:r>
          </a:p>
        </p:txBody>
      </p:sp>
      <p:sp>
        <p:nvSpPr>
          <p:cNvPr id="278" name="Retângulo de cantos arredondados 6"/>
          <p:cNvSpPr/>
          <p:nvPr/>
        </p:nvSpPr>
        <p:spPr>
          <a:xfrm>
            <a:off x="720305" y="18794388"/>
            <a:ext cx="14570472" cy="7095186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é 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 a um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coletados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obtidas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seja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redes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sociais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Como é um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dificil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ser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analisado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tradicionais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trabalho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Big Data é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disponibilizar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significativas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interesse.</a:t>
            </a:r>
          </a:p>
          <a:p>
            <a:pPr algn="just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Linear, que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relacionada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reproduzindo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gráfico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gerando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Linear, com 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analisar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x e y.</a:t>
            </a:r>
            <a:endParaRPr lang="pt-BR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0" name="Imagem 229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5871">
            <a:off x="548183" y="15238007"/>
            <a:ext cx="2351782" cy="1930723"/>
          </a:xfrm>
          <a:prstGeom prst="rect">
            <a:avLst/>
          </a:prstGeom>
        </p:spPr>
      </p:pic>
      <p:pic>
        <p:nvPicPr>
          <p:cNvPr id="281" name="Imagem 280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5871">
            <a:off x="545205" y="25784210"/>
            <a:ext cx="2351782" cy="1638774"/>
          </a:xfrm>
          <a:prstGeom prst="rect">
            <a:avLst/>
          </a:prstGeom>
        </p:spPr>
      </p:pic>
      <p:sp>
        <p:nvSpPr>
          <p:cNvPr id="287" name="Retângulo de cantos arredondados 6"/>
          <p:cNvSpPr/>
          <p:nvPr/>
        </p:nvSpPr>
        <p:spPr>
          <a:xfrm>
            <a:off x="16799493" y="12964727"/>
            <a:ext cx="14140102" cy="1293157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Código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acima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fazemos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cálculo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Linear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Óbitos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Casos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Confirmados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8" name="Text Box 2"/>
          <p:cNvSpPr txBox="1">
            <a:spLocks noChangeArrowheads="1"/>
          </p:cNvSpPr>
          <p:nvPr/>
        </p:nvSpPr>
        <p:spPr bwMode="auto">
          <a:xfrm>
            <a:off x="16521695" y="8107602"/>
            <a:ext cx="14695698" cy="2558239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8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Resultados da Regressão Linear com Python</a:t>
            </a:r>
          </a:p>
        </p:txBody>
      </p:sp>
      <p:sp>
        <p:nvSpPr>
          <p:cNvPr id="290" name="Text Box 2"/>
          <p:cNvSpPr txBox="1">
            <a:spLocks noChangeArrowheads="1"/>
          </p:cNvSpPr>
          <p:nvPr/>
        </p:nvSpPr>
        <p:spPr bwMode="auto">
          <a:xfrm>
            <a:off x="17117944" y="36686865"/>
            <a:ext cx="14695698" cy="132713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square" lIns="95098" tIns="47549" rIns="95098" bIns="47549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80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Referências</a:t>
            </a:r>
          </a:p>
        </p:txBody>
      </p:sp>
      <p:sp>
        <p:nvSpPr>
          <p:cNvPr id="291" name="Retângulo de cantos arredondados 6"/>
          <p:cNvSpPr/>
          <p:nvPr/>
        </p:nvSpPr>
        <p:spPr>
          <a:xfrm>
            <a:off x="17344181" y="31743923"/>
            <a:ext cx="13646502" cy="4726755"/>
          </a:xfrm>
          <a:prstGeom prst="roundRect">
            <a:avLst>
              <a:gd name="adj" fmla="val 0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visto no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gráfico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Linear é do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Embora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indique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queda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regulares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fatores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externos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variam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município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município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concientização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4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vacinação</a:t>
            </a:r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outros.</a:t>
            </a:r>
            <a:endParaRPr lang="pt-BR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2" name="Imagem 291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5871">
            <a:off x="16039679" y="7016211"/>
            <a:ext cx="2351782" cy="1740620"/>
          </a:xfrm>
          <a:prstGeom prst="rect">
            <a:avLst/>
          </a:prstGeom>
        </p:spPr>
      </p:pic>
      <p:pic>
        <p:nvPicPr>
          <p:cNvPr id="293" name="Imagem 292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5871">
            <a:off x="456120" y="7372336"/>
            <a:ext cx="2351782" cy="1740620"/>
          </a:xfrm>
          <a:prstGeom prst="rect">
            <a:avLst/>
          </a:prstGeom>
        </p:spPr>
      </p:pic>
      <p:pic>
        <p:nvPicPr>
          <p:cNvPr id="332" name="Imagem 331"/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35871">
            <a:off x="17048397" y="35402513"/>
            <a:ext cx="2351782" cy="1740620"/>
          </a:xfrm>
          <a:prstGeom prst="rect">
            <a:avLst/>
          </a:prstGeom>
        </p:spPr>
      </p:pic>
      <p:pic>
        <p:nvPicPr>
          <p:cNvPr id="1034" name="Picture 10" descr="Artplan assume conta da Estácio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4" t="7183" r="18037"/>
          <a:stretch/>
        </p:blipFill>
        <p:spPr bwMode="auto">
          <a:xfrm>
            <a:off x="27923603" y="40240506"/>
            <a:ext cx="2976211" cy="268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2" descr="Adesivo de Parede MAC Niterói - Cole Decore">
            <a:extLst>
              <a:ext uri="{FF2B5EF4-FFF2-40B4-BE49-F238E27FC236}">
                <a16:creationId xmlns:a16="http://schemas.microsoft.com/office/drawing/2014/main" id="{5E52BBD5-1069-AD59-3A42-810CF30708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0776"/>
          <a:stretch/>
        </p:blipFill>
        <p:spPr bwMode="auto">
          <a:xfrm>
            <a:off x="12521395" y="6471613"/>
            <a:ext cx="2915702" cy="154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4" name="Retângulo 333"/>
          <p:cNvSpPr/>
          <p:nvPr/>
        </p:nvSpPr>
        <p:spPr>
          <a:xfrm>
            <a:off x="1692140" y="4822686"/>
            <a:ext cx="115880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5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Ênfase em Análise de Dados em </a:t>
            </a:r>
            <a:r>
              <a:rPr lang="pt-BR" sz="54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Big Data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BF97660-456F-1E16-06E0-8FE6BB2CE9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1433" y="25531967"/>
            <a:ext cx="8323542" cy="6632594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6D38004D-CD75-99E8-6167-78F07DB23D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975" y="25942673"/>
            <a:ext cx="6742163" cy="5572849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D8ABD0AE-6675-9A96-03DF-C99BCAD976D8}"/>
              </a:ext>
            </a:extLst>
          </p:cNvPr>
          <p:cNvSpPr txBox="1"/>
          <p:nvPr/>
        </p:nvSpPr>
        <p:spPr>
          <a:xfrm>
            <a:off x="26413794" y="20911425"/>
            <a:ext cx="5832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lado, fizemos a análise descritiva dos dados de cada tabela, que são o cálculo da média, mediana, moda e desvio padrão.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6799493" y="18362340"/>
            <a:ext cx="14252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mostrado anteriormente, plotamos o gráfico de óbitos (x) e casos confirmados (y) com a biblioteca </a:t>
            </a:r>
            <a:r>
              <a:rPr lang="pt-BR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pt-BR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99E8CA1-F70C-70D2-37DE-3381B2A604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6037" y="10953873"/>
            <a:ext cx="14107014" cy="1907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7BF9AC8-1095-0108-0D7F-26C4A1D690E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5962" y="14485592"/>
            <a:ext cx="14193633" cy="3888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FDCE5306-BA45-BBAE-F3B4-5B1F8ED264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3108" y="20096485"/>
            <a:ext cx="9761163" cy="5195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3518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632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High Tower Text</vt:lpstr>
      <vt:lpstr>Times New Roman</vt:lpstr>
      <vt:lpstr>Tema do Office</vt:lpstr>
      <vt:lpstr>Apresentação do PowerPoint</vt:lpstr>
    </vt:vector>
  </TitlesOfParts>
  <Company>Secretaria da Educação, Ciência e Tecnologia - 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Simone Gama</dc:creator>
  <cp:lastModifiedBy>JOAO VICTOR GUIMARAES MONTEIRO</cp:lastModifiedBy>
  <cp:revision>96</cp:revision>
  <dcterms:created xsi:type="dcterms:W3CDTF">2018-02-21T14:38:50Z</dcterms:created>
  <dcterms:modified xsi:type="dcterms:W3CDTF">2023-10-31T22:32:27Z</dcterms:modified>
</cp:coreProperties>
</file>