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396" r:id="rId4"/>
    <p:sldId id="261" r:id="rId5"/>
    <p:sldId id="262" r:id="rId6"/>
    <p:sldId id="263" r:id="rId7"/>
    <p:sldId id="264" r:id="rId8"/>
    <p:sldId id="267" r:id="rId9"/>
    <p:sldId id="265" r:id="rId10"/>
    <p:sldId id="266" r:id="rId11"/>
    <p:sldId id="269" r:id="rId12"/>
    <p:sldId id="392" r:id="rId13"/>
    <p:sldId id="260" r:id="rId14"/>
    <p:sldId id="393" r:id="rId15"/>
    <p:sldId id="394" r:id="rId16"/>
    <p:sldId id="268" r:id="rId17"/>
    <p:sldId id="270" r:id="rId18"/>
    <p:sldId id="271" r:id="rId19"/>
    <p:sldId id="272" r:id="rId20"/>
    <p:sldId id="273" r:id="rId21"/>
    <p:sldId id="275" r:id="rId22"/>
    <p:sldId id="276" r:id="rId23"/>
    <p:sldId id="279" r:id="rId24"/>
    <p:sldId id="280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2" r:id="rId33"/>
    <p:sldId id="333" r:id="rId34"/>
    <p:sldId id="334" r:id="rId35"/>
    <p:sldId id="335" r:id="rId36"/>
    <p:sldId id="336" r:id="rId37"/>
    <p:sldId id="337" r:id="rId38"/>
    <p:sldId id="259" r:id="rId39"/>
    <p:sldId id="303" r:id="rId40"/>
    <p:sldId id="304" r:id="rId41"/>
    <p:sldId id="305" r:id="rId42"/>
    <p:sldId id="306" r:id="rId43"/>
    <p:sldId id="277" r:id="rId44"/>
    <p:sldId id="278" r:id="rId45"/>
    <p:sldId id="397" r:id="rId46"/>
    <p:sldId id="403" r:id="rId47"/>
    <p:sldId id="404" r:id="rId48"/>
    <p:sldId id="405" r:id="rId49"/>
    <p:sldId id="406" r:id="rId50"/>
    <p:sldId id="407" r:id="rId51"/>
    <p:sldId id="408" r:id="rId52"/>
    <p:sldId id="409" r:id="rId53"/>
    <p:sldId id="410" r:id="rId54"/>
    <p:sldId id="398" r:id="rId55"/>
    <p:sldId id="411" r:id="rId56"/>
    <p:sldId id="412" r:id="rId57"/>
    <p:sldId id="413" r:id="rId58"/>
    <p:sldId id="414" r:id="rId59"/>
    <p:sldId id="415" r:id="rId60"/>
    <p:sldId id="416" r:id="rId61"/>
    <p:sldId id="417" r:id="rId62"/>
    <p:sldId id="399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400" r:id="rId73"/>
    <p:sldId id="316" r:id="rId74"/>
    <p:sldId id="317" r:id="rId75"/>
    <p:sldId id="318" r:id="rId76"/>
    <p:sldId id="401" r:id="rId77"/>
    <p:sldId id="418" r:id="rId78"/>
    <p:sldId id="419" r:id="rId79"/>
    <p:sldId id="420" r:id="rId80"/>
    <p:sldId id="421" r:id="rId81"/>
    <p:sldId id="422" r:id="rId82"/>
    <p:sldId id="423" r:id="rId83"/>
    <p:sldId id="424" r:id="rId84"/>
    <p:sldId id="425" r:id="rId85"/>
    <p:sldId id="426" r:id="rId86"/>
    <p:sldId id="427" r:id="rId87"/>
    <p:sldId id="428" r:id="rId88"/>
    <p:sldId id="429" r:id="rId89"/>
    <p:sldId id="430" r:id="rId90"/>
    <p:sldId id="431" r:id="rId91"/>
    <p:sldId id="432" r:id="rId92"/>
    <p:sldId id="433" r:id="rId93"/>
    <p:sldId id="434" r:id="rId94"/>
    <p:sldId id="435" r:id="rId95"/>
    <p:sldId id="436" r:id="rId96"/>
    <p:sldId id="402" r:id="rId97"/>
    <p:sldId id="299" r:id="rId98"/>
    <p:sldId id="342" r:id="rId99"/>
    <p:sldId id="343" r:id="rId100"/>
    <p:sldId id="344" r:id="rId101"/>
    <p:sldId id="345" r:id="rId102"/>
    <p:sldId id="346" r:id="rId103"/>
    <p:sldId id="347" r:id="rId104"/>
    <p:sldId id="348" r:id="rId105"/>
    <p:sldId id="349" r:id="rId106"/>
    <p:sldId id="350" r:id="rId107"/>
    <p:sldId id="351" r:id="rId108"/>
    <p:sldId id="352" r:id="rId109"/>
    <p:sldId id="353" r:id="rId110"/>
    <p:sldId id="354" r:id="rId111"/>
    <p:sldId id="355" r:id="rId112"/>
    <p:sldId id="356" r:id="rId113"/>
    <p:sldId id="357" r:id="rId114"/>
    <p:sldId id="358" r:id="rId115"/>
    <p:sldId id="359" r:id="rId116"/>
    <p:sldId id="360" r:id="rId117"/>
    <p:sldId id="361" r:id="rId118"/>
    <p:sldId id="362" r:id="rId119"/>
    <p:sldId id="363" r:id="rId120"/>
    <p:sldId id="364" r:id="rId121"/>
    <p:sldId id="365" r:id="rId122"/>
    <p:sldId id="366" r:id="rId123"/>
    <p:sldId id="367" r:id="rId124"/>
    <p:sldId id="368" r:id="rId125"/>
    <p:sldId id="371" r:id="rId126"/>
    <p:sldId id="372" r:id="rId127"/>
    <p:sldId id="373" r:id="rId128"/>
    <p:sldId id="374" r:id="rId129"/>
    <p:sldId id="375" r:id="rId130"/>
    <p:sldId id="376" r:id="rId131"/>
    <p:sldId id="377" r:id="rId132"/>
    <p:sldId id="378" r:id="rId133"/>
    <p:sldId id="380" r:id="rId134"/>
    <p:sldId id="381" r:id="rId135"/>
    <p:sldId id="382" r:id="rId136"/>
    <p:sldId id="383" r:id="rId137"/>
    <p:sldId id="384" r:id="rId138"/>
    <p:sldId id="385" r:id="rId139"/>
    <p:sldId id="386" r:id="rId140"/>
    <p:sldId id="387" r:id="rId141"/>
    <p:sldId id="388" r:id="rId142"/>
    <p:sldId id="389" r:id="rId143"/>
    <p:sldId id="390" r:id="rId144"/>
    <p:sldId id="395" r:id="rId14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51"/>
    <p:restoredTop sz="94702"/>
  </p:normalViewPr>
  <p:slideViewPr>
    <p:cSldViewPr snapToGrid="0" snapToObjects="1">
      <p:cViewPr varScale="1">
        <p:scale>
          <a:sx n="151" d="100"/>
          <a:sy n="151" d="100"/>
        </p:scale>
        <p:origin x="1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2D264-BA72-204D-8B86-F41467057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F55D3-5A28-7243-ACCC-2C8E9E73C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A0AE3B-7BDE-0348-94B9-B87173FE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278C-0C3A-BE41-ACFA-201FC08AB9D5}" type="datetimeFigureOut">
              <a:rPr lang="es-EC" smtClean="0"/>
              <a:t>19/7/21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EF4972-2DC7-9A47-8607-1E5D0C88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A90731-1E0C-1945-B115-BC5C96D9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88B5-B7DC-4846-9196-0E234922CED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6925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381AC-176E-E74B-85D9-C9192729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7EE7F1-76C4-9648-8D72-D941E8F8D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C182DE-241D-5A4D-9AF7-65B7B1D0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278C-0C3A-BE41-ACFA-201FC08AB9D5}" type="datetimeFigureOut">
              <a:rPr lang="es-EC" smtClean="0"/>
              <a:t>19/7/21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26EB4-C323-5E48-8835-8DED3B1D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60E871-0782-F346-9EAD-21C3C9FE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88B5-B7DC-4846-9196-0E234922CED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670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355DBD-69D7-3848-B7EB-8975B31F8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EF4265-3465-1A40-A3C5-00F3296A8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5D8816-DFDA-E54A-8ACD-B75EB83C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278C-0C3A-BE41-ACFA-201FC08AB9D5}" type="datetimeFigureOut">
              <a:rPr lang="es-EC" smtClean="0"/>
              <a:t>19/7/21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013602-00DD-C445-A09F-E278D008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5CE454-6F14-4D42-AB00-B33FD3AF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88B5-B7DC-4846-9196-0E234922CED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27195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33" b="0" i="0">
                <a:solidFill>
                  <a:srgbClr val="F2F2F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85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50990">
              <a:lnSpc>
                <a:spcPts val="1897"/>
              </a:lnSpc>
            </a:pPr>
            <a:fld id="{81D60167-4931-47E6-BA6A-407CBD079E47}" type="slidenum">
              <a:rPr lang="es-EC" spc="5" smtClean="0"/>
              <a:pPr marL="150990">
                <a:lnSpc>
                  <a:spcPts val="1897"/>
                </a:lnSpc>
              </a:pPr>
              <a:t>‹Nº›</a:t>
            </a:fld>
            <a:r>
              <a:rPr lang="es-EC" spc="32"/>
              <a:t> </a:t>
            </a:r>
            <a:r>
              <a:rPr lang="es-EC" spc="-322"/>
              <a:t>/</a:t>
            </a:r>
            <a:r>
              <a:rPr lang="es-EC" spc="63"/>
              <a:t> </a:t>
            </a:r>
            <a:r>
              <a:rPr lang="es-EC" spc="-11"/>
              <a:t>13</a:t>
            </a:r>
            <a:r>
              <a:rPr lang="es-EC" spc="5"/>
              <a:t>6</a:t>
            </a:r>
            <a:endParaRPr lang="es-EC" spc="5" dirty="0"/>
          </a:p>
        </p:txBody>
      </p:sp>
    </p:spTree>
    <p:extLst>
      <p:ext uri="{BB962C8B-B14F-4D97-AF65-F5344CB8AC3E}">
        <p14:creationId xmlns:p14="http://schemas.microsoft.com/office/powerpoint/2010/main" val="4018196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33" b="0" i="0">
                <a:solidFill>
                  <a:srgbClr val="F2F2F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19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19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85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50990">
              <a:lnSpc>
                <a:spcPts val="1897"/>
              </a:lnSpc>
            </a:pPr>
            <a:fld id="{81D60167-4931-47E6-BA6A-407CBD079E47}" type="slidenum">
              <a:rPr lang="es-EC" spc="5" smtClean="0"/>
              <a:pPr marL="150990">
                <a:lnSpc>
                  <a:spcPts val="1897"/>
                </a:lnSpc>
              </a:pPr>
              <a:t>‹Nº›</a:t>
            </a:fld>
            <a:r>
              <a:rPr lang="es-EC" spc="32"/>
              <a:t> </a:t>
            </a:r>
            <a:r>
              <a:rPr lang="es-EC" spc="-322"/>
              <a:t>/</a:t>
            </a:r>
            <a:r>
              <a:rPr lang="es-EC" spc="63"/>
              <a:t> </a:t>
            </a:r>
            <a:r>
              <a:rPr lang="es-EC" spc="-11"/>
              <a:t>13</a:t>
            </a:r>
            <a:r>
              <a:rPr lang="es-EC" spc="5"/>
              <a:t>6</a:t>
            </a:r>
            <a:endParaRPr lang="es-EC" spc="5" dirty="0"/>
          </a:p>
        </p:txBody>
      </p:sp>
    </p:spTree>
    <p:extLst>
      <p:ext uri="{BB962C8B-B14F-4D97-AF65-F5344CB8AC3E}">
        <p14:creationId xmlns:p14="http://schemas.microsoft.com/office/powerpoint/2010/main" val="3468415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05119" y="2630078"/>
            <a:ext cx="7781763" cy="6001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33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85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50990">
              <a:lnSpc>
                <a:spcPts val="1897"/>
              </a:lnSpc>
            </a:pPr>
            <a:fld id="{81D60167-4931-47E6-BA6A-407CBD079E47}" type="slidenum">
              <a:rPr lang="es-EC" spc="5" smtClean="0"/>
              <a:pPr marL="150990">
                <a:lnSpc>
                  <a:spcPts val="1897"/>
                </a:lnSpc>
              </a:pPr>
              <a:t>‹Nº›</a:t>
            </a:fld>
            <a:r>
              <a:rPr lang="es-EC" spc="32"/>
              <a:t> </a:t>
            </a:r>
            <a:r>
              <a:rPr lang="es-EC" spc="-322"/>
              <a:t>/</a:t>
            </a:r>
            <a:r>
              <a:rPr lang="es-EC" spc="63"/>
              <a:t> </a:t>
            </a:r>
            <a:r>
              <a:rPr lang="es-EC" spc="-11"/>
              <a:t>13</a:t>
            </a:r>
            <a:r>
              <a:rPr lang="es-EC" spc="5"/>
              <a:t>6</a:t>
            </a:r>
            <a:endParaRPr lang="es-EC" spc="5" dirty="0"/>
          </a:p>
        </p:txBody>
      </p:sp>
    </p:spTree>
    <p:extLst>
      <p:ext uri="{BB962C8B-B14F-4D97-AF65-F5344CB8AC3E}">
        <p14:creationId xmlns:p14="http://schemas.microsoft.com/office/powerpoint/2010/main" val="14520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A67CE-3037-E946-AB7E-9EB93D00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F91694-613C-B04D-94A7-C41C6FDC0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D9C1A5-BCBF-C447-A835-50BD1544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278C-0C3A-BE41-ACFA-201FC08AB9D5}" type="datetimeFigureOut">
              <a:rPr lang="es-EC" smtClean="0"/>
              <a:t>19/7/21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8CC63-FDF2-194E-BB2F-5FA32991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A06B0D-6802-3C48-BD36-8A4E83BC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88B5-B7DC-4846-9196-0E234922CED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9901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80107-F67C-0B4C-BED0-F24D1DEA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38B60B-3554-C746-933A-C00326EEF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6A5679-A8F8-E340-9DD8-6939FC6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278C-0C3A-BE41-ACFA-201FC08AB9D5}" type="datetimeFigureOut">
              <a:rPr lang="es-EC" smtClean="0"/>
              <a:t>19/7/21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8D4DDA-A9A8-A14D-9034-A6EC2EB1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70B480-301E-FF43-A2BD-10736E57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88B5-B7DC-4846-9196-0E234922CED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9268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4795F-A565-634D-9E60-3B8E78D0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76026-4796-5A4C-A1D6-274F279F2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AB31FC-E489-0E41-9581-86BE3F9AC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BC8D75-04F9-E54A-B4F5-91617ECA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278C-0C3A-BE41-ACFA-201FC08AB9D5}" type="datetimeFigureOut">
              <a:rPr lang="es-EC" smtClean="0"/>
              <a:t>19/7/21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9E9117-2014-EC43-AA72-6A0355CA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226089-4C98-4A41-AE65-7CFE8241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88B5-B7DC-4846-9196-0E234922CED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6018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C0483-2F3A-E84E-A1F5-7E814514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FC3082-97FA-2148-8AEF-7C793C404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49F378-6E1E-094E-BB36-C7EBDFC92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B9EAFC-B4C1-EB46-A04B-8ED329843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286115-1F93-5640-AD8B-77CF932F7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5800DB-5B59-0F4C-AF41-B17E4A604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278C-0C3A-BE41-ACFA-201FC08AB9D5}" type="datetimeFigureOut">
              <a:rPr lang="es-EC" smtClean="0"/>
              <a:t>19/7/21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3D177A-D9FF-9944-8B77-3CF9786B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15F571D-5C79-3443-B175-551C0942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88B5-B7DC-4846-9196-0E234922CED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6543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E8048-23BD-314F-B2BB-6668DE89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3C37FB-394A-A943-AC06-BA96B06D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278C-0C3A-BE41-ACFA-201FC08AB9D5}" type="datetimeFigureOut">
              <a:rPr lang="es-EC" smtClean="0"/>
              <a:t>19/7/21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6A05BB-B7CD-8140-A50C-CFE43EC1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82EA51-C8C5-AA4C-A57C-17C96217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88B5-B7DC-4846-9196-0E234922CED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7306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594DF7-C6FA-A449-892D-56D591A3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278C-0C3A-BE41-ACFA-201FC08AB9D5}" type="datetimeFigureOut">
              <a:rPr lang="es-EC" smtClean="0"/>
              <a:t>19/7/21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E5A89CC-DDC3-254C-B9E6-928896B8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C34AC0-9499-0240-B88A-0C1B4F48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88B5-B7DC-4846-9196-0E234922CED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4895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0E37A-2C27-FA48-A329-327A4535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83F7B1-8EC9-B04E-BCF4-3BE83A4B3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21F09A-C943-A94A-B6B6-D05E46B16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5C17B7-5052-ED45-B3A0-B88F3202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278C-0C3A-BE41-ACFA-201FC08AB9D5}" type="datetimeFigureOut">
              <a:rPr lang="es-EC" smtClean="0"/>
              <a:t>19/7/21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8C2214-60E9-FE41-9542-D6EBAEF2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E81491-A70D-FA4B-8107-1832110F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88B5-B7DC-4846-9196-0E234922CED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5898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0F766-E2D8-F942-8870-5B66C878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C1E86D-2577-BE49-B5C5-F62483DDF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4FE76D-6157-D64D-A1C0-ECFF094AE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5045A9-CB1E-0142-98F3-EC0AD3F2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278C-0C3A-BE41-ACFA-201FC08AB9D5}" type="datetimeFigureOut">
              <a:rPr lang="es-EC" smtClean="0"/>
              <a:t>19/7/21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54DE59-F414-004E-9C02-37736B17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1C2AF9-806E-8D44-82EF-6652C254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88B5-B7DC-4846-9196-0E234922CED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2233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606EED-E41C-8546-8A0D-01CC5C2C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FF9E63-F6FB-FF4D-8899-E07438470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34FC9C-3A2B-2245-8ECC-4BEACFDCA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1278C-0C3A-BE41-ACFA-201FC08AB9D5}" type="datetimeFigureOut">
              <a:rPr lang="es-EC" smtClean="0"/>
              <a:t>19/7/21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05694D-BD68-C447-B46F-7FCD9E940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1B015F-5014-B94E-A520-4B1694929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388B5-B7DC-4846-9196-0E234922CED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5788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notebook#create%3Dtrue%26language%3Dr" TargetMode="External"/><Relationship Id="rId3" Type="http://schemas.openxmlformats.org/officeDocument/2006/relationships/hyperlink" Target="http://www.oracle.com/technetwork/database/database-technologies/r/r-enterprise/overview/index.html" TargetMode="External"/><Relationship Id="rId7" Type="http://schemas.openxmlformats.org/officeDocument/2006/relationships/hyperlink" Target="https://www.kaggle.com/kernels?language=R" TargetMode="External"/><Relationship Id="rId2" Type="http://schemas.openxmlformats.org/officeDocument/2006/relationships/hyperlink" Target="http://www.bioconducto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studio.com/" TargetMode="External"/><Relationship Id="rId5" Type="http://schemas.openxmlformats.org/officeDocument/2006/relationships/hyperlink" Target="http://rapporter.net/welcome/en" TargetMode="External"/><Relationship Id="rId4" Type="http://schemas.openxmlformats.org/officeDocument/2006/relationships/hyperlink" Target="https://mran.microsoft.com/" TargetMode="External"/><Relationship Id="rId9" Type="http://schemas.openxmlformats.org/officeDocument/2006/relationships/image" Target="../media/image7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linux/debian/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rstudio.com/products/rstudio/download/" TargetMode="Externa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://www.gnu.org/software/emacs/" TargetMode="External"/><Relationship Id="rId7" Type="http://schemas.openxmlformats.org/officeDocument/2006/relationships/hyperlink" Target="https://rkward.kde.org/" TargetMode="External"/><Relationship Id="rId2" Type="http://schemas.openxmlformats.org/officeDocument/2006/relationships/hyperlink" Target="https://projects.eclipse.org/projects/science.stat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ttle.togaware.com/" TargetMode="External"/><Relationship Id="rId5" Type="http://schemas.openxmlformats.org/officeDocument/2006/relationships/hyperlink" Target="https://socialsciences.mcmaster.ca/jfox/Misc/Rcmdr/" TargetMode="External"/><Relationship Id="rId4" Type="http://schemas.openxmlformats.org/officeDocument/2006/relationships/hyperlink" Target="https://rstudio.com/products/rstudio/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3" y="0"/>
            <a:ext cx="12172614" cy="6856658"/>
          </a:xfrm>
          <a:custGeom>
            <a:avLst/>
            <a:gdLst/>
            <a:ahLst/>
            <a:cxnLst/>
            <a:rect l="l" t="t" r="r" b="b"/>
            <a:pathLst>
              <a:path w="11518900" h="6488430">
                <a:moveTo>
                  <a:pt x="11518898" y="6488312"/>
                </a:moveTo>
                <a:lnTo>
                  <a:pt x="0" y="6488312"/>
                </a:lnTo>
                <a:lnTo>
                  <a:pt x="0" y="0"/>
                </a:lnTo>
                <a:lnTo>
                  <a:pt x="11518898" y="0"/>
                </a:lnTo>
                <a:lnTo>
                  <a:pt x="11518898" y="6488312"/>
                </a:lnTo>
                <a:close/>
              </a:path>
            </a:pathLst>
          </a:custGeom>
          <a:solidFill>
            <a:srgbClr val="262821"/>
          </a:solidFill>
        </p:spPr>
        <p:txBody>
          <a:bodyPr wrap="square" lIns="0" tIns="0" rIns="0" bIns="0" rtlCol="0"/>
          <a:lstStyle/>
          <a:p>
            <a:endParaRPr sz="1902" dirty="0">
              <a:latin typeface="American Typewriter" panose="02090604020004020304" pitchFamily="18" charset="7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30857" y="1988838"/>
            <a:ext cx="8130285" cy="3079390"/>
          </a:xfrm>
          <a:custGeom>
            <a:avLst/>
            <a:gdLst/>
            <a:ahLst/>
            <a:cxnLst/>
            <a:rect l="l" t="t" r="r" b="b"/>
            <a:pathLst>
              <a:path w="7693659" h="2914015">
                <a:moveTo>
                  <a:pt x="7693152" y="0"/>
                </a:moveTo>
                <a:lnTo>
                  <a:pt x="0" y="0"/>
                </a:lnTo>
                <a:lnTo>
                  <a:pt x="0" y="935736"/>
                </a:lnTo>
                <a:lnTo>
                  <a:pt x="1776984" y="935736"/>
                </a:lnTo>
                <a:lnTo>
                  <a:pt x="1776984" y="1584960"/>
                </a:lnTo>
                <a:lnTo>
                  <a:pt x="1801368" y="1584960"/>
                </a:lnTo>
                <a:lnTo>
                  <a:pt x="1801368" y="2246376"/>
                </a:lnTo>
                <a:lnTo>
                  <a:pt x="2855976" y="2246376"/>
                </a:lnTo>
                <a:lnTo>
                  <a:pt x="2855976" y="2913888"/>
                </a:lnTo>
                <a:lnTo>
                  <a:pt x="4837176" y="2913888"/>
                </a:lnTo>
                <a:lnTo>
                  <a:pt x="4837176" y="2246376"/>
                </a:lnTo>
                <a:lnTo>
                  <a:pt x="5894832" y="2246376"/>
                </a:lnTo>
                <a:lnTo>
                  <a:pt x="5894832" y="1584960"/>
                </a:lnTo>
                <a:lnTo>
                  <a:pt x="5919216" y="1584960"/>
                </a:lnTo>
                <a:lnTo>
                  <a:pt x="5919216" y="935736"/>
                </a:lnTo>
                <a:lnTo>
                  <a:pt x="7693152" y="935736"/>
                </a:lnTo>
                <a:lnTo>
                  <a:pt x="7693152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7" name="object 7"/>
          <p:cNvSpPr/>
          <p:nvPr/>
        </p:nvSpPr>
        <p:spPr>
          <a:xfrm>
            <a:off x="11105962" y="6248697"/>
            <a:ext cx="1076344" cy="607960"/>
          </a:xfrm>
          <a:custGeom>
            <a:avLst/>
            <a:gdLst/>
            <a:ahLst/>
            <a:cxnLst/>
            <a:rect l="l" t="t" r="r" b="b"/>
            <a:pathLst>
              <a:path w="1018540" h="575310">
                <a:moveTo>
                  <a:pt x="0" y="0"/>
                </a:moveTo>
                <a:lnTo>
                  <a:pt x="1018031" y="0"/>
                </a:lnTo>
                <a:lnTo>
                  <a:pt x="1018031" y="575193"/>
                </a:lnTo>
                <a:lnTo>
                  <a:pt x="0" y="575193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49798"/>
            </a:srgbClr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8" name="object 8"/>
          <p:cNvSpPr txBox="1"/>
          <p:nvPr/>
        </p:nvSpPr>
        <p:spPr>
          <a:xfrm>
            <a:off x="11336578" y="6484448"/>
            <a:ext cx="699892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64">
              <a:lnSpc>
                <a:spcPts val="1897"/>
              </a:lnSpc>
            </a:pPr>
            <a:fld id="{81D60167-4931-47E6-BA6A-407CBD079E47}" type="slidenum">
              <a:rPr sz="1585" spc="53" dirty="0">
                <a:solidFill>
                  <a:srgbClr val="D5D5D5"/>
                </a:solidFill>
                <a:latin typeface="Trebuchet MS"/>
                <a:cs typeface="Trebuchet MS"/>
              </a:rPr>
              <a:pPr marL="40264">
                <a:lnSpc>
                  <a:spcPts val="1897"/>
                </a:lnSpc>
              </a:pPr>
              <a:t>1</a:t>
            </a:fld>
            <a:r>
              <a:rPr sz="1585" spc="-100" dirty="0">
                <a:solidFill>
                  <a:srgbClr val="D5D5D5"/>
                </a:solidFill>
                <a:latin typeface="Trebuchet MS"/>
                <a:cs typeface="Trebuchet MS"/>
              </a:rPr>
              <a:t> </a:t>
            </a:r>
            <a:r>
              <a:rPr sz="1585" spc="-375" dirty="0">
                <a:solidFill>
                  <a:srgbClr val="D5D5D5"/>
                </a:solidFill>
                <a:latin typeface="Trebuchet MS"/>
                <a:cs typeface="Trebuchet MS"/>
              </a:rPr>
              <a:t>/</a:t>
            </a:r>
            <a:r>
              <a:rPr sz="1585" spc="-63" dirty="0">
                <a:solidFill>
                  <a:srgbClr val="D5D5D5"/>
                </a:solidFill>
                <a:latin typeface="Trebuchet MS"/>
                <a:cs typeface="Trebuchet MS"/>
              </a:rPr>
              <a:t> </a:t>
            </a:r>
            <a:r>
              <a:rPr sz="1585" spc="37" dirty="0">
                <a:solidFill>
                  <a:srgbClr val="D5D5D5"/>
                </a:solidFill>
                <a:latin typeface="Trebuchet MS"/>
                <a:cs typeface="Trebuchet MS"/>
              </a:rPr>
              <a:t>13</a:t>
            </a:r>
            <a:r>
              <a:rPr sz="1585" spc="53" dirty="0">
                <a:solidFill>
                  <a:srgbClr val="D5D5D5"/>
                </a:solidFill>
                <a:latin typeface="Trebuchet MS"/>
                <a:cs typeface="Trebuchet MS"/>
              </a:rPr>
              <a:t>6</a:t>
            </a:r>
            <a:endParaRPr sz="1585">
              <a:latin typeface="Trebuchet MS"/>
              <a:cs typeface="Trebuchet M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EE2BD49-A6FF-A243-A6C0-894035E7FCDC}"/>
              </a:ext>
            </a:extLst>
          </p:cNvPr>
          <p:cNvSpPr txBox="1"/>
          <p:nvPr/>
        </p:nvSpPr>
        <p:spPr>
          <a:xfrm>
            <a:off x="1295249" y="282429"/>
            <a:ext cx="9617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dirty="0">
                <a:solidFill>
                  <a:schemeClr val="accent5">
                    <a:lumMod val="75000"/>
                  </a:schemeClr>
                </a:solidFill>
                <a:latin typeface="American Typewriter" panose="02090604020004020304" pitchFamily="18" charset="77"/>
              </a:rPr>
              <a:t>INTRODUCCION AL ANALISIS ESTADISTICO USANDO 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353CD48-A38B-DD45-B692-520A58778947}"/>
              </a:ext>
            </a:extLst>
          </p:cNvPr>
          <p:cNvSpPr txBox="1"/>
          <p:nvPr/>
        </p:nvSpPr>
        <p:spPr>
          <a:xfrm>
            <a:off x="2528047" y="2097742"/>
            <a:ext cx="743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600" dirty="0">
                <a:solidFill>
                  <a:schemeClr val="bg1"/>
                </a:solidFill>
                <a:latin typeface="American Typewriter" panose="02090604020004020304" pitchFamily="18" charset="77"/>
              </a:rPr>
              <a:t>Ing. Mat. Darwin Cubi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C7A7C3A-4B8F-B048-AEB4-9015833776DA}"/>
              </a:ext>
            </a:extLst>
          </p:cNvPr>
          <p:cNvSpPr txBox="1"/>
          <p:nvPr/>
        </p:nvSpPr>
        <p:spPr>
          <a:xfrm>
            <a:off x="2387150" y="2936654"/>
            <a:ext cx="743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600" dirty="0">
                <a:solidFill>
                  <a:schemeClr val="bg1"/>
                </a:solidFill>
                <a:latin typeface="American Typewriter" panose="02090604020004020304" pitchFamily="18" charset="77"/>
              </a:rPr>
              <a:t>Julio 2020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D479E52-B788-0E40-B801-FF66F1A5DC43}"/>
              </a:ext>
            </a:extLst>
          </p:cNvPr>
          <p:cNvSpPr txBox="1"/>
          <p:nvPr/>
        </p:nvSpPr>
        <p:spPr>
          <a:xfrm>
            <a:off x="2419424" y="3679275"/>
            <a:ext cx="743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600" dirty="0">
                <a:solidFill>
                  <a:schemeClr val="bg1"/>
                </a:solidFill>
                <a:latin typeface="American Typewriter" panose="02090604020004020304" pitchFamily="18" charset="77"/>
              </a:rPr>
              <a:t>Saberes 5.0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6595" y="179216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3" name="object 3"/>
          <p:cNvSpPr txBox="1"/>
          <p:nvPr/>
        </p:nvSpPr>
        <p:spPr>
          <a:xfrm>
            <a:off x="1204472" y="1667991"/>
            <a:ext cx="4340940" cy="3428333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5369">
              <a:spcBef>
                <a:spcPts val="106"/>
              </a:spcBef>
            </a:pPr>
            <a:r>
              <a:rPr sz="1585" spc="95" dirty="0">
                <a:solidFill>
                  <a:srgbClr val="F92572"/>
                </a:solidFill>
                <a:latin typeface="Cambria"/>
                <a:cs typeface="Cambria"/>
                <a:hlinkClick r:id="rId2"/>
              </a:rPr>
              <a:t>BIOCONDUCTOR</a:t>
            </a:r>
            <a:r>
              <a:rPr sz="1585" spc="48" dirty="0">
                <a:solidFill>
                  <a:srgbClr val="F92572"/>
                </a:solidFill>
                <a:latin typeface="Cambria"/>
                <a:cs typeface="Cambria"/>
                <a:hlinkClick r:id="rId2"/>
              </a:rPr>
              <a:t> </a:t>
            </a:r>
            <a:r>
              <a:rPr sz="1585" spc="95" dirty="0">
                <a:latin typeface="Cambria"/>
                <a:cs typeface="Cambria"/>
              </a:rPr>
              <a:t>Herramientas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para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analizar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143" dirty="0">
                <a:latin typeface="Cambria"/>
                <a:cs typeface="Cambria"/>
              </a:rPr>
              <a:t>Genoma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con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base </a:t>
            </a:r>
            <a:r>
              <a:rPr sz="1585" spc="53" dirty="0">
                <a:latin typeface="Cambria"/>
                <a:cs typeface="Cambria"/>
              </a:rPr>
              <a:t>R</a:t>
            </a:r>
            <a:endParaRPr sz="1585">
              <a:latin typeface="Cambria"/>
              <a:cs typeface="Cambria"/>
            </a:endParaRPr>
          </a:p>
          <a:p>
            <a:pPr marL="13421" marR="82541"/>
            <a:r>
              <a:rPr sz="1585" spc="90" dirty="0">
                <a:solidFill>
                  <a:srgbClr val="F92572"/>
                </a:solidFill>
                <a:latin typeface="Cambria"/>
                <a:cs typeface="Cambria"/>
                <a:hlinkClick r:id="rId3"/>
              </a:rPr>
              <a:t>ORACLE</a:t>
            </a:r>
            <a:r>
              <a:rPr sz="1585" dirty="0">
                <a:solidFill>
                  <a:srgbClr val="F92572"/>
                </a:solidFill>
                <a:latin typeface="Cambria"/>
                <a:cs typeface="Cambria"/>
                <a:hlinkClick r:id="rId3"/>
              </a:rPr>
              <a:t> </a:t>
            </a:r>
            <a:r>
              <a:rPr sz="1585" spc="53" dirty="0">
                <a:solidFill>
                  <a:srgbClr val="F92572"/>
                </a:solidFill>
                <a:latin typeface="Cambria"/>
                <a:cs typeface="Cambria"/>
                <a:hlinkClick r:id="rId3"/>
              </a:rPr>
              <a:t>R</a:t>
            </a:r>
            <a:r>
              <a:rPr sz="1585" spc="26" dirty="0">
                <a:solidFill>
                  <a:srgbClr val="F92572"/>
                </a:solidFill>
                <a:latin typeface="Cambria"/>
                <a:cs typeface="Cambria"/>
                <a:hlinkClick r:id="rId3"/>
              </a:rPr>
              <a:t> </a:t>
            </a:r>
            <a:r>
              <a:rPr sz="1585" spc="58" dirty="0">
                <a:solidFill>
                  <a:srgbClr val="F92572"/>
                </a:solidFill>
                <a:latin typeface="Cambria"/>
                <a:cs typeface="Cambria"/>
                <a:hlinkClick r:id="rId3"/>
              </a:rPr>
              <a:t>ENTERPRISE</a:t>
            </a:r>
            <a:r>
              <a:rPr sz="1585" dirty="0">
                <a:solidFill>
                  <a:srgbClr val="F92572"/>
                </a:solidFill>
                <a:latin typeface="Cambria"/>
                <a:cs typeface="Cambria"/>
                <a:hlinkClick r:id="rId3"/>
              </a:rPr>
              <a:t> </a:t>
            </a:r>
            <a:r>
              <a:rPr sz="1585" spc="90" dirty="0">
                <a:latin typeface="Cambria"/>
                <a:cs typeface="Cambria"/>
              </a:rPr>
              <a:t>Integra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R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con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Oracle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Data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Base</a:t>
            </a:r>
            <a:endParaRPr sz="1585">
              <a:latin typeface="Cambria"/>
              <a:cs typeface="Cambria"/>
            </a:endParaRPr>
          </a:p>
          <a:p>
            <a:pPr marL="13421" marR="38251"/>
            <a:r>
              <a:rPr sz="1585" spc="79" dirty="0">
                <a:solidFill>
                  <a:srgbClr val="F92572"/>
                </a:solidFill>
                <a:latin typeface="Cambria"/>
                <a:cs typeface="Cambria"/>
                <a:hlinkClick r:id="rId4"/>
              </a:rPr>
              <a:t>Microsoft</a:t>
            </a:r>
            <a:r>
              <a:rPr sz="1585" spc="37" dirty="0">
                <a:solidFill>
                  <a:srgbClr val="F92572"/>
                </a:solidFill>
                <a:latin typeface="Cambria"/>
                <a:cs typeface="Cambria"/>
                <a:hlinkClick r:id="rId4"/>
              </a:rPr>
              <a:t> </a:t>
            </a:r>
            <a:r>
              <a:rPr sz="1585" spc="53" dirty="0">
                <a:solidFill>
                  <a:srgbClr val="F92572"/>
                </a:solidFill>
                <a:latin typeface="Cambria"/>
                <a:cs typeface="Cambria"/>
                <a:hlinkClick r:id="rId4"/>
              </a:rPr>
              <a:t>R</a:t>
            </a:r>
            <a:r>
              <a:rPr sz="1585" spc="32" dirty="0">
                <a:solidFill>
                  <a:srgbClr val="F92572"/>
                </a:solidFill>
                <a:latin typeface="Cambria"/>
                <a:cs typeface="Cambria"/>
                <a:hlinkClick r:id="rId4"/>
              </a:rPr>
              <a:t> </a:t>
            </a:r>
            <a:r>
              <a:rPr sz="1585" spc="69" dirty="0">
                <a:solidFill>
                  <a:srgbClr val="F92572"/>
                </a:solidFill>
                <a:latin typeface="Cambria"/>
                <a:cs typeface="Cambria"/>
                <a:hlinkClick r:id="rId4"/>
              </a:rPr>
              <a:t>Application</a:t>
            </a:r>
            <a:r>
              <a:rPr sz="1585" spc="48" dirty="0">
                <a:solidFill>
                  <a:srgbClr val="F92572"/>
                </a:solidFill>
                <a:latin typeface="Cambria"/>
                <a:cs typeface="Cambria"/>
                <a:hlinkClick r:id="rId4"/>
              </a:rPr>
              <a:t> </a:t>
            </a:r>
            <a:r>
              <a:rPr sz="1585" spc="85" dirty="0">
                <a:solidFill>
                  <a:srgbClr val="F92572"/>
                </a:solidFill>
                <a:latin typeface="Cambria"/>
                <a:cs typeface="Cambria"/>
                <a:hlinkClick r:id="rId4"/>
              </a:rPr>
              <a:t>Network</a:t>
            </a:r>
            <a:r>
              <a:rPr sz="1585" spc="63" dirty="0">
                <a:solidFill>
                  <a:srgbClr val="F92572"/>
                </a:solidFill>
                <a:latin typeface="Cambria"/>
                <a:cs typeface="Cambria"/>
                <a:hlinkClick r:id="rId4"/>
              </a:rPr>
              <a:t> </a:t>
            </a:r>
            <a:r>
              <a:rPr sz="1585" spc="79" dirty="0">
                <a:latin typeface="Cambria"/>
                <a:cs typeface="Cambria"/>
              </a:rPr>
              <a:t>Microsoft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R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Application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Network</a:t>
            </a:r>
            <a:endParaRPr sz="1585">
              <a:latin typeface="Cambria"/>
              <a:cs typeface="Cambria"/>
            </a:endParaRPr>
          </a:p>
          <a:p>
            <a:pPr marL="13421" marR="92607"/>
            <a:r>
              <a:rPr sz="1585" spc="58" dirty="0">
                <a:solidFill>
                  <a:srgbClr val="F92572"/>
                </a:solidFill>
                <a:latin typeface="Cambria"/>
                <a:cs typeface="Cambria"/>
                <a:hlinkClick r:id="rId5"/>
              </a:rPr>
              <a:t>RAPPORTER</a:t>
            </a:r>
            <a:r>
              <a:rPr sz="1585" spc="32" dirty="0">
                <a:solidFill>
                  <a:srgbClr val="F92572"/>
                </a:solidFill>
                <a:latin typeface="Cambria"/>
                <a:cs typeface="Cambria"/>
                <a:hlinkClick r:id="rId5"/>
              </a:rPr>
              <a:t> </a:t>
            </a:r>
            <a:r>
              <a:rPr sz="1585" spc="63" dirty="0">
                <a:latin typeface="Cambria"/>
                <a:cs typeface="Cambria"/>
              </a:rPr>
              <a:t>Reportería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y</a:t>
            </a:r>
            <a:r>
              <a:rPr sz="1585" spc="100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análisis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nube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95" dirty="0">
                <a:solidFill>
                  <a:srgbClr val="F92572"/>
                </a:solidFill>
                <a:latin typeface="Cambria"/>
                <a:cs typeface="Cambria"/>
                <a:hlinkClick r:id="rId6"/>
              </a:rPr>
              <a:t>RSTUDIO </a:t>
            </a:r>
            <a:r>
              <a:rPr sz="1585" spc="69" dirty="0">
                <a:latin typeface="Cambria"/>
                <a:cs typeface="Cambria"/>
              </a:rPr>
              <a:t>Desarrollos </a:t>
            </a:r>
            <a:r>
              <a:rPr sz="1585" spc="132" dirty="0">
                <a:latin typeface="Cambria"/>
                <a:cs typeface="Cambria"/>
              </a:rPr>
              <a:t>como </a:t>
            </a:r>
            <a:r>
              <a:rPr sz="1585" spc="63" dirty="0">
                <a:latin typeface="Cambria"/>
                <a:cs typeface="Cambria"/>
              </a:rPr>
              <a:t>RStudio </a:t>
            </a:r>
            <a:r>
              <a:rPr sz="1585" spc="85" dirty="0">
                <a:latin typeface="Cambria"/>
                <a:cs typeface="Cambria"/>
              </a:rPr>
              <a:t>Server, </a:t>
            </a:r>
            <a:r>
              <a:rPr sz="1585" spc="90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Shiny </a:t>
            </a:r>
            <a:r>
              <a:rPr sz="1585" spc="85" dirty="0">
                <a:latin typeface="Cambria"/>
                <a:cs typeface="Cambria"/>
              </a:rPr>
              <a:t>server </a:t>
            </a:r>
            <a:r>
              <a:rPr sz="1585" spc="95" dirty="0">
                <a:latin typeface="Cambria"/>
                <a:cs typeface="Cambria"/>
              </a:rPr>
              <a:t>y </a:t>
            </a:r>
            <a:r>
              <a:rPr sz="1585" spc="79" dirty="0">
                <a:latin typeface="Cambria"/>
                <a:cs typeface="Cambria"/>
              </a:rPr>
              <a:t>paquetes </a:t>
            </a:r>
            <a:r>
              <a:rPr sz="1585" spc="116" dirty="0">
                <a:latin typeface="Cambria"/>
                <a:cs typeface="Cambria"/>
              </a:rPr>
              <a:t>en </a:t>
            </a:r>
            <a:r>
              <a:rPr sz="1585" spc="90" dirty="0">
                <a:latin typeface="Cambria"/>
                <a:cs typeface="Cambria"/>
              </a:rPr>
              <a:t>general </a:t>
            </a:r>
            <a:r>
              <a:rPr sz="1585" spc="95" dirty="0">
                <a:latin typeface="Cambria"/>
                <a:cs typeface="Cambria"/>
              </a:rPr>
              <a:t> </a:t>
            </a:r>
            <a:r>
              <a:rPr sz="1585" spc="95" dirty="0">
                <a:solidFill>
                  <a:srgbClr val="F92572"/>
                </a:solidFill>
                <a:latin typeface="Cambria"/>
                <a:cs typeface="Cambria"/>
                <a:hlinkClick r:id="rId6"/>
              </a:rPr>
              <a:t>RSTUDIO</a:t>
            </a:r>
            <a:r>
              <a:rPr sz="1585" spc="53" dirty="0">
                <a:solidFill>
                  <a:srgbClr val="F92572"/>
                </a:solidFill>
                <a:latin typeface="Cambria"/>
                <a:cs typeface="Cambria"/>
                <a:hlinkClick r:id="rId6"/>
              </a:rPr>
              <a:t> </a:t>
            </a:r>
            <a:r>
              <a:rPr sz="1585" spc="85" dirty="0">
                <a:solidFill>
                  <a:srgbClr val="F92572"/>
                </a:solidFill>
                <a:latin typeface="Cambria"/>
                <a:cs typeface="Cambria"/>
                <a:hlinkClick r:id="rId6"/>
              </a:rPr>
              <a:t>Cloud</a:t>
            </a:r>
            <a:r>
              <a:rPr sz="1585" spc="21" dirty="0">
                <a:solidFill>
                  <a:srgbClr val="F92572"/>
                </a:solidFill>
                <a:latin typeface="Cambria"/>
                <a:cs typeface="Cambria"/>
                <a:hlinkClick r:id="rId6"/>
              </a:rPr>
              <a:t> </a:t>
            </a:r>
            <a:r>
              <a:rPr sz="1585" spc="79" dirty="0">
                <a:latin typeface="Cambria"/>
                <a:cs typeface="Cambria"/>
              </a:rPr>
              <a:t>Ejecutar</a:t>
            </a:r>
            <a:r>
              <a:rPr sz="1585" spc="5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R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online</a:t>
            </a:r>
            <a:endParaRPr sz="1585">
              <a:latin typeface="Cambria"/>
              <a:cs typeface="Cambria"/>
            </a:endParaRPr>
          </a:p>
          <a:p>
            <a:pPr marL="13421" marR="80528">
              <a:spcBef>
                <a:spcPts val="5"/>
              </a:spcBef>
            </a:pPr>
            <a:r>
              <a:rPr sz="1585" spc="79" dirty="0">
                <a:solidFill>
                  <a:srgbClr val="F92572"/>
                </a:solidFill>
                <a:latin typeface="Cambria"/>
                <a:cs typeface="Cambria"/>
                <a:hlinkClick r:id="rId7"/>
              </a:rPr>
              <a:t>Kernels </a:t>
            </a:r>
            <a:r>
              <a:rPr sz="1585" spc="69" dirty="0">
                <a:solidFill>
                  <a:srgbClr val="F92572"/>
                </a:solidFill>
                <a:latin typeface="Cambria"/>
                <a:cs typeface="Cambria"/>
                <a:hlinkClick r:id="rId7"/>
              </a:rPr>
              <a:t>de </a:t>
            </a:r>
            <a:r>
              <a:rPr sz="1585" spc="79" dirty="0">
                <a:solidFill>
                  <a:srgbClr val="F92572"/>
                </a:solidFill>
                <a:latin typeface="Cambria"/>
                <a:cs typeface="Cambria"/>
                <a:hlinkClick r:id="rId7"/>
              </a:rPr>
              <a:t>Kaggle </a:t>
            </a:r>
            <a:r>
              <a:rPr sz="1585" spc="79" dirty="0">
                <a:latin typeface="Cambria"/>
                <a:cs typeface="Cambria"/>
              </a:rPr>
              <a:t>Kaggle </a:t>
            </a:r>
            <a:r>
              <a:rPr sz="1585" spc="69" dirty="0">
                <a:latin typeface="Cambria"/>
                <a:cs typeface="Cambria"/>
              </a:rPr>
              <a:t>tiene </a:t>
            </a:r>
            <a:r>
              <a:rPr sz="1585" spc="53" dirty="0">
                <a:latin typeface="Cambria"/>
                <a:cs typeface="Cambria"/>
              </a:rPr>
              <a:t>datasets, 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concursos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y </a:t>
            </a:r>
            <a:r>
              <a:rPr sz="1585" spc="100" dirty="0">
                <a:latin typeface="Cambria"/>
                <a:cs typeface="Cambria"/>
              </a:rPr>
              <a:t>también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kerneles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que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permiten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ejecutar</a:t>
            </a:r>
            <a:r>
              <a:rPr sz="1585" spc="5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R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sus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servidores</a:t>
            </a:r>
            <a:endParaRPr sz="1585">
              <a:latin typeface="Cambria"/>
              <a:cs typeface="Cambria"/>
            </a:endParaRPr>
          </a:p>
          <a:p>
            <a:pPr marL="13421"/>
            <a:r>
              <a:rPr sz="1585" spc="90" dirty="0">
                <a:solidFill>
                  <a:srgbClr val="F92572"/>
                </a:solidFill>
                <a:latin typeface="Cambria"/>
                <a:cs typeface="Cambria"/>
                <a:hlinkClick r:id="rId8"/>
              </a:rPr>
              <a:t>Google</a:t>
            </a:r>
            <a:r>
              <a:rPr sz="1585" spc="63" dirty="0">
                <a:solidFill>
                  <a:srgbClr val="F92572"/>
                </a:solidFill>
                <a:latin typeface="Cambria"/>
                <a:cs typeface="Cambria"/>
                <a:hlinkClick r:id="rId8"/>
              </a:rPr>
              <a:t> </a:t>
            </a:r>
            <a:r>
              <a:rPr sz="1585" spc="79" dirty="0">
                <a:solidFill>
                  <a:srgbClr val="F92572"/>
                </a:solidFill>
                <a:latin typeface="Cambria"/>
                <a:cs typeface="Cambria"/>
                <a:hlinkClick r:id="rId8"/>
              </a:rPr>
              <a:t>Colab</a:t>
            </a:r>
            <a:r>
              <a:rPr sz="1585" spc="21" dirty="0">
                <a:solidFill>
                  <a:srgbClr val="F92572"/>
                </a:solidFill>
                <a:latin typeface="Cambria"/>
                <a:cs typeface="Cambria"/>
                <a:hlinkClick r:id="rId8"/>
              </a:rPr>
              <a:t> </a:t>
            </a:r>
            <a:r>
              <a:rPr sz="1585" spc="79" dirty="0">
                <a:latin typeface="Cambria"/>
                <a:cs typeface="Cambria"/>
              </a:rPr>
              <a:t>Permite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ejecutar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R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online.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6595" y="227544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5" name="object 5"/>
          <p:cNvSpPr/>
          <p:nvPr/>
        </p:nvSpPr>
        <p:spPr>
          <a:xfrm>
            <a:off x="1026595" y="275872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6" name="object 6"/>
          <p:cNvSpPr/>
          <p:nvPr/>
        </p:nvSpPr>
        <p:spPr>
          <a:xfrm>
            <a:off x="1026595" y="324200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7" name="object 7"/>
          <p:cNvSpPr/>
          <p:nvPr/>
        </p:nvSpPr>
        <p:spPr>
          <a:xfrm>
            <a:off x="1026595" y="348364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8" name="object 8"/>
          <p:cNvSpPr/>
          <p:nvPr/>
        </p:nvSpPr>
        <p:spPr>
          <a:xfrm>
            <a:off x="1026595" y="396692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9" name="object 9"/>
          <p:cNvSpPr/>
          <p:nvPr/>
        </p:nvSpPr>
        <p:spPr>
          <a:xfrm>
            <a:off x="1026595" y="420856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10" name="object 10"/>
          <p:cNvSpPr/>
          <p:nvPr/>
        </p:nvSpPr>
        <p:spPr>
          <a:xfrm>
            <a:off x="1026595" y="493348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06500" y="1490112"/>
            <a:ext cx="3976990" cy="28292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206840" y="4547533"/>
            <a:ext cx="1378981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63" dirty="0">
                <a:latin typeface="Cambria"/>
                <a:cs typeface="Cambria"/>
              </a:rPr>
              <a:t>RStudio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Cloud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8113A5CC-1071-8B46-81FC-EE7BD568A47C}"/>
              </a:ext>
            </a:extLst>
          </p:cNvPr>
          <p:cNvSpPr txBox="1">
            <a:spLocks/>
          </p:cNvSpPr>
          <p:nvPr/>
        </p:nvSpPr>
        <p:spPr>
          <a:xfrm>
            <a:off x="801738" y="418412"/>
            <a:ext cx="3281555" cy="694048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s-ES_tradnl" spc="-306" dirty="0">
                <a:solidFill>
                  <a:srgbClr val="000000"/>
                </a:solidFill>
              </a:rPr>
              <a:t>Derivados de R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8" y="1466623"/>
            <a:ext cx="8349045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85" dirty="0">
                <a:latin typeface="Cambria"/>
                <a:cs typeface="Cambria"/>
              </a:rPr>
              <a:t>Seleccionar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las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columnas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Transaccion,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Tiempo_Servicio_seg </a:t>
            </a:r>
            <a:r>
              <a:rPr sz="1585" spc="74" dirty="0">
                <a:latin typeface="Cambria"/>
                <a:cs typeface="Cambria"/>
              </a:rPr>
              <a:t>del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data.frame</a:t>
            </a:r>
            <a:r>
              <a:rPr sz="1585" spc="90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data_banco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33120"/>
            <a:ext cx="10562125" cy="780267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77840" rIns="0" bIns="0" rtlCol="0">
            <a:spAutoFit/>
          </a:bodyPr>
          <a:lstStyle/>
          <a:p>
            <a:pPr marL="90594" marR="1050892">
              <a:lnSpc>
                <a:spcPct val="102699"/>
              </a:lnSpc>
              <a:spcBef>
                <a:spcPts val="613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2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Seleccionar</a:t>
            </a:r>
            <a:r>
              <a:rPr sz="1480" i="1" spc="2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las</a:t>
            </a:r>
            <a:r>
              <a:rPr sz="1480" i="1" spc="2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columnas</a:t>
            </a:r>
            <a:r>
              <a:rPr sz="1480" i="1" spc="2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Transaccion,</a:t>
            </a:r>
            <a:r>
              <a:rPr sz="1480" i="1" spc="2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Tiempo_Servicio_seg</a:t>
            </a:r>
            <a:r>
              <a:rPr sz="1480" i="1" spc="2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del</a:t>
            </a:r>
            <a:r>
              <a:rPr sz="1480" i="1" spc="2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data.frame</a:t>
            </a:r>
            <a:r>
              <a:rPr sz="1480" i="1" spc="2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data_banco </a:t>
            </a:r>
            <a:r>
              <a:rPr sz="1480" i="1" spc="-872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Note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que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como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no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se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asignó,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R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evalúa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la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expresión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y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presenta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el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resultado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select(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data_banco,</a:t>
            </a:r>
            <a:r>
              <a:rPr sz="1427" spc="5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Transaccion,</a:t>
            </a:r>
            <a:r>
              <a:rPr sz="1427" spc="5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Tiempo_Servicio_seg)</a:t>
            </a:r>
            <a:endParaRPr sz="1427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1608" y="3013330"/>
          <a:ext cx="5601145" cy="3006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6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16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1260">
                <a:tc>
                  <a:txBody>
                    <a:bodyPr/>
                    <a:lstStyle/>
                    <a:p>
                      <a:pPr marL="31750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tibble:</a:t>
                      </a:r>
                      <a:r>
                        <a:rPr sz="14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24,299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676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Transaccion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Tiempo_Servicio_seg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697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688">
                <a:tc>
                  <a:txBody>
                    <a:bodyPr/>
                    <a:lstStyle/>
                    <a:p>
                      <a:pPr marR="13970" algn="ct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67665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&lt;chr&gt;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&lt;dbl&gt;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54">
                <a:tc>
                  <a:txBody>
                    <a:bodyPr/>
                    <a:lstStyle/>
                    <a:p>
                      <a:pPr marR="13970" algn="ct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(Cta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externa)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311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(Cta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externa)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156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(Cta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externa)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248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(Cta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externa)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(Cta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externa)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123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(Cta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externa)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172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(Cta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externa)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140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(Cta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externa)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247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(Cta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externa)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183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688">
                <a:tc>
                  <a:txBody>
                    <a:bodyPr/>
                    <a:lstStyle/>
                    <a:p>
                      <a:pPr marR="13970" algn="ct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(Cta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externa)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91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01739" y="6007442"/>
            <a:ext cx="3347805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#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...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with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24,289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more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rows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7925CC8E-5B40-BE46-9461-DB2DE9989F64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558830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Seleccionar</a:t>
            </a:r>
            <a:r>
              <a:rPr lang="en-US" spc="-248" dirty="0">
                <a:solidFill>
                  <a:srgbClr val="000000"/>
                </a:solidFill>
              </a:rPr>
              <a:t> </a:t>
            </a:r>
            <a:r>
              <a:rPr lang="en-US" spc="-248" dirty="0" err="1">
                <a:solidFill>
                  <a:srgbClr val="000000"/>
                </a:solidFill>
              </a:rPr>
              <a:t>columnas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6595" y="203380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4" name="object 4"/>
          <p:cNvSpPr/>
          <p:nvPr/>
        </p:nvSpPr>
        <p:spPr>
          <a:xfrm>
            <a:off x="1026595" y="251708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5" name="object 5"/>
          <p:cNvSpPr/>
          <p:nvPr/>
        </p:nvSpPr>
        <p:spPr>
          <a:xfrm>
            <a:off x="1026595" y="275872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6" name="object 6"/>
          <p:cNvSpPr/>
          <p:nvPr/>
        </p:nvSpPr>
        <p:spPr>
          <a:xfrm>
            <a:off x="1026595" y="300036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7" name="object 7"/>
          <p:cNvSpPr txBox="1"/>
          <p:nvPr/>
        </p:nvSpPr>
        <p:spPr>
          <a:xfrm>
            <a:off x="801739" y="1466624"/>
            <a:ext cx="10523876" cy="168221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48" dirty="0">
                <a:latin typeface="Cambria"/>
                <a:cs typeface="Cambria"/>
              </a:rPr>
              <a:t>El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operador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Pipe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5" dirty="0">
                <a:latin typeface="Cambria"/>
                <a:cs typeface="Cambria"/>
              </a:rPr>
              <a:t>%&gt;%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del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paquete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magrittr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permiten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que</a:t>
            </a:r>
            <a:r>
              <a:rPr sz="1585" spc="74" dirty="0">
                <a:latin typeface="Cambria"/>
                <a:cs typeface="Cambria"/>
              </a:rPr>
              <a:t> el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código</a:t>
            </a:r>
            <a:r>
              <a:rPr sz="1585" spc="79" dirty="0">
                <a:latin typeface="Cambria"/>
                <a:cs typeface="Cambria"/>
              </a:rPr>
              <a:t> sea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127" dirty="0">
                <a:latin typeface="Cambria"/>
                <a:cs typeface="Cambria"/>
              </a:rPr>
              <a:t>más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legible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porque:</a:t>
            </a:r>
            <a:endParaRPr sz="1585">
              <a:latin typeface="Cambria"/>
              <a:cs typeface="Cambria"/>
            </a:endParaRPr>
          </a:p>
          <a:p>
            <a:pPr marL="416062" marR="5369">
              <a:spcBef>
                <a:spcPts val="1585"/>
              </a:spcBef>
            </a:pPr>
            <a:r>
              <a:rPr sz="1585" spc="79" dirty="0">
                <a:latin typeface="Cambria"/>
                <a:cs typeface="Cambria"/>
              </a:rPr>
              <a:t>Permite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secuencias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estructurantes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9" dirty="0">
                <a:latin typeface="Cambria"/>
                <a:cs typeface="Cambria"/>
              </a:rPr>
              <a:t> operaciones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datos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izquierda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a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derecha</a:t>
            </a:r>
            <a:r>
              <a:rPr sz="1585" spc="32" dirty="0">
                <a:latin typeface="Cambria"/>
                <a:cs typeface="Cambria"/>
              </a:rPr>
              <a:t> (a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diferencia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dentro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y </a:t>
            </a:r>
            <a:r>
              <a:rPr sz="1585" spc="69" dirty="0">
                <a:latin typeface="Cambria"/>
                <a:cs typeface="Cambria"/>
              </a:rPr>
              <a:t>fuera),</a:t>
            </a:r>
            <a:endParaRPr sz="1585">
              <a:latin typeface="Cambria"/>
              <a:cs typeface="Cambria"/>
            </a:endParaRPr>
          </a:p>
          <a:p>
            <a:pPr marL="416062"/>
            <a:r>
              <a:rPr sz="1585" spc="74" dirty="0">
                <a:latin typeface="Cambria"/>
                <a:cs typeface="Cambria"/>
              </a:rPr>
              <a:t>Evitando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llamadas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funciones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anidadas,</a:t>
            </a:r>
            <a:endParaRPr sz="1585">
              <a:latin typeface="Cambria"/>
              <a:cs typeface="Cambria"/>
            </a:endParaRPr>
          </a:p>
          <a:p>
            <a:pPr marL="416062" marR="3373459"/>
            <a:r>
              <a:rPr sz="1585" spc="111" dirty="0">
                <a:latin typeface="Cambria"/>
                <a:cs typeface="Cambria"/>
              </a:rPr>
              <a:t>Minimiza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necesidad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variables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locales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y</a:t>
            </a:r>
            <a:r>
              <a:rPr sz="1585" spc="100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definiciones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95" dirty="0">
                <a:latin typeface="Cambria"/>
                <a:cs typeface="Cambria"/>
              </a:rPr>
              <a:t>funciones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Facilita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agregar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pasos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cualquier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lugar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programación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484DE3FE-1634-2D4C-9104-594D77F7F79E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558830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Operador</a:t>
            </a:r>
            <a:r>
              <a:rPr lang="en-US" spc="-248" dirty="0">
                <a:solidFill>
                  <a:srgbClr val="000000"/>
                </a:solidFill>
              </a:rPr>
              <a:t> Pipe %&gt;%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6595" y="2043871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4" name="object 4"/>
          <p:cNvSpPr/>
          <p:nvPr/>
        </p:nvSpPr>
        <p:spPr>
          <a:xfrm>
            <a:off x="1026595" y="2295580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5" name="object 5"/>
          <p:cNvSpPr/>
          <p:nvPr/>
        </p:nvSpPr>
        <p:spPr>
          <a:xfrm>
            <a:off x="1026595" y="2547289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6" name="object 6"/>
          <p:cNvSpPr/>
          <p:nvPr/>
        </p:nvSpPr>
        <p:spPr>
          <a:xfrm>
            <a:off x="1026595" y="2798996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7" name="object 7"/>
          <p:cNvSpPr/>
          <p:nvPr/>
        </p:nvSpPr>
        <p:spPr>
          <a:xfrm>
            <a:off x="1026595" y="3050705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8" name="object 8"/>
          <p:cNvSpPr/>
          <p:nvPr/>
        </p:nvSpPr>
        <p:spPr>
          <a:xfrm>
            <a:off x="1026595" y="3302412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9" name="object 9"/>
          <p:cNvSpPr txBox="1"/>
          <p:nvPr/>
        </p:nvSpPr>
        <p:spPr>
          <a:xfrm>
            <a:off x="801739" y="1466623"/>
            <a:ext cx="9692461" cy="2003199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111" dirty="0">
                <a:latin typeface="Cambria"/>
                <a:cs typeface="Cambria"/>
              </a:rPr>
              <a:t>Funciona</a:t>
            </a:r>
            <a:r>
              <a:rPr sz="1585" spc="-16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así:</a:t>
            </a:r>
            <a:endParaRPr sz="1585">
              <a:latin typeface="Cambria"/>
              <a:cs typeface="Cambria"/>
            </a:endParaRPr>
          </a:p>
          <a:p>
            <a:pPr>
              <a:spcBef>
                <a:spcPts val="53"/>
              </a:spcBef>
            </a:pPr>
            <a:endParaRPr sz="1374">
              <a:latin typeface="Cambria"/>
              <a:cs typeface="Cambria"/>
            </a:endParaRPr>
          </a:p>
          <a:p>
            <a:pPr marL="416062"/>
            <a:r>
              <a:rPr sz="1585" spc="-5" dirty="0">
                <a:latin typeface="Courier New"/>
                <a:cs typeface="Courier New"/>
              </a:rPr>
              <a:t>x %&gt;% f</a:t>
            </a:r>
            <a:r>
              <a:rPr sz="1585" spc="-555" dirty="0">
                <a:latin typeface="Courier New"/>
                <a:cs typeface="Courier New"/>
              </a:rPr>
              <a:t> </a:t>
            </a:r>
            <a:r>
              <a:rPr sz="1585" spc="95" dirty="0">
                <a:latin typeface="Cambria"/>
                <a:cs typeface="Cambria"/>
              </a:rPr>
              <a:t>e</a:t>
            </a:r>
            <a:r>
              <a:rPr sz="1585" spc="32" dirty="0">
                <a:latin typeface="Cambria"/>
                <a:cs typeface="Cambria"/>
              </a:rPr>
              <a:t>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e</a:t>
            </a:r>
            <a:r>
              <a:rPr sz="1585" spc="79" dirty="0">
                <a:latin typeface="Cambria"/>
                <a:cs typeface="Cambria"/>
              </a:rPr>
              <a:t>q</a:t>
            </a:r>
            <a:r>
              <a:rPr sz="1585" spc="148" dirty="0">
                <a:latin typeface="Cambria"/>
                <a:cs typeface="Cambria"/>
              </a:rPr>
              <a:t>u</a:t>
            </a:r>
            <a:r>
              <a:rPr sz="1585" spc="32" dirty="0">
                <a:latin typeface="Cambria"/>
                <a:cs typeface="Cambria"/>
              </a:rPr>
              <a:t>i</a:t>
            </a:r>
            <a:r>
              <a:rPr sz="1585" spc="148" dirty="0">
                <a:latin typeface="Cambria"/>
                <a:cs typeface="Cambria"/>
              </a:rPr>
              <a:t>v</a:t>
            </a:r>
            <a:r>
              <a:rPr sz="1585" spc="95" dirty="0">
                <a:latin typeface="Cambria"/>
                <a:cs typeface="Cambria"/>
              </a:rPr>
              <a:t>a</a:t>
            </a:r>
            <a:r>
              <a:rPr sz="1585" spc="37" dirty="0">
                <a:latin typeface="Cambria"/>
                <a:cs typeface="Cambria"/>
              </a:rPr>
              <a:t>l</a:t>
            </a:r>
            <a:r>
              <a:rPr sz="1585" spc="95" dirty="0">
                <a:latin typeface="Cambria"/>
                <a:cs typeface="Cambria"/>
              </a:rPr>
              <a:t>e</a:t>
            </a:r>
            <a:r>
              <a:rPr sz="1585" spc="143" dirty="0">
                <a:latin typeface="Cambria"/>
                <a:cs typeface="Cambria"/>
              </a:rPr>
              <a:t>n</a:t>
            </a:r>
            <a:r>
              <a:rPr sz="1585" spc="16" dirty="0">
                <a:latin typeface="Cambria"/>
                <a:cs typeface="Cambria"/>
              </a:rPr>
              <a:t>t</a:t>
            </a:r>
            <a:r>
              <a:rPr sz="1585" spc="74" dirty="0">
                <a:latin typeface="Cambria"/>
                <a:cs typeface="Cambria"/>
              </a:rPr>
              <a:t>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f(x)</a:t>
            </a:r>
            <a:endParaRPr sz="1585">
              <a:latin typeface="Courier New"/>
              <a:cs typeface="Courier New"/>
            </a:endParaRPr>
          </a:p>
          <a:p>
            <a:pPr marL="416062">
              <a:spcBef>
                <a:spcPts val="79"/>
              </a:spcBef>
            </a:pPr>
            <a:r>
              <a:rPr sz="1585" spc="-5" dirty="0">
                <a:latin typeface="Courier New"/>
                <a:cs typeface="Courier New"/>
              </a:rPr>
              <a:t>x</a:t>
            </a:r>
            <a:r>
              <a:rPr sz="1585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%&gt;%</a:t>
            </a:r>
            <a:r>
              <a:rPr sz="1585" spc="5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f(y)</a:t>
            </a:r>
            <a:r>
              <a:rPr sz="1585" spc="-550" dirty="0">
                <a:latin typeface="Courier New"/>
                <a:cs typeface="Courier New"/>
              </a:rPr>
              <a:t> </a:t>
            </a:r>
            <a:r>
              <a:rPr sz="1585" spc="63" dirty="0">
                <a:latin typeface="Cambria"/>
                <a:cs typeface="Cambria"/>
              </a:rPr>
              <a:t>es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equivalente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f(x,</a:t>
            </a:r>
            <a:r>
              <a:rPr sz="1585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y)</a:t>
            </a:r>
            <a:endParaRPr sz="1585">
              <a:latin typeface="Courier New"/>
              <a:cs typeface="Courier New"/>
            </a:endParaRPr>
          </a:p>
          <a:p>
            <a:pPr marL="416062">
              <a:spcBef>
                <a:spcPts val="79"/>
              </a:spcBef>
            </a:pPr>
            <a:r>
              <a:rPr sz="1585" spc="-5" dirty="0">
                <a:latin typeface="Courier New"/>
                <a:cs typeface="Courier New"/>
              </a:rPr>
              <a:t>x</a:t>
            </a:r>
            <a:r>
              <a:rPr sz="1585" spc="5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%&gt;%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f</a:t>
            </a:r>
            <a:r>
              <a:rPr sz="1585" spc="5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%&gt;%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g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%&gt;%</a:t>
            </a:r>
            <a:r>
              <a:rPr sz="1585" spc="5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h</a:t>
            </a:r>
            <a:r>
              <a:rPr sz="1585" spc="-550" dirty="0">
                <a:latin typeface="Courier New"/>
                <a:cs typeface="Courier New"/>
              </a:rPr>
              <a:t> </a:t>
            </a:r>
            <a:r>
              <a:rPr sz="1585" spc="63" dirty="0">
                <a:latin typeface="Cambria"/>
                <a:cs typeface="Cambria"/>
              </a:rPr>
              <a:t>es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equivalente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h(g(f(x)))</a:t>
            </a:r>
            <a:endParaRPr sz="1585">
              <a:latin typeface="Courier New"/>
              <a:cs typeface="Courier New"/>
            </a:endParaRPr>
          </a:p>
          <a:p>
            <a:pPr marL="416062" marR="5369">
              <a:lnSpc>
                <a:spcPct val="104200"/>
              </a:lnSpc>
            </a:pPr>
            <a:r>
              <a:rPr sz="1585" spc="-5" dirty="0">
                <a:latin typeface="Courier New"/>
                <a:cs typeface="Courier New"/>
              </a:rPr>
              <a:t>x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%&gt;%</a:t>
            </a:r>
            <a:r>
              <a:rPr sz="1585" spc="16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f(y</a:t>
            </a:r>
            <a:r>
              <a:rPr sz="1585" spc="16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=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nrow(.),</a:t>
            </a:r>
            <a:r>
              <a:rPr sz="1585" spc="16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z</a:t>
            </a:r>
            <a:r>
              <a:rPr sz="1585" spc="16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=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ncol(.))</a:t>
            </a:r>
            <a:r>
              <a:rPr sz="1585" spc="-550" dirty="0">
                <a:latin typeface="Courier New"/>
                <a:cs typeface="Courier New"/>
              </a:rPr>
              <a:t> </a:t>
            </a:r>
            <a:r>
              <a:rPr sz="1585" spc="63" dirty="0">
                <a:latin typeface="Cambria"/>
                <a:cs typeface="Cambria"/>
              </a:rPr>
              <a:t>es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equivalente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f(x,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y</a:t>
            </a:r>
            <a:r>
              <a:rPr sz="1585" spc="16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=</a:t>
            </a:r>
            <a:r>
              <a:rPr sz="1585" spc="16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nrow(x),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z</a:t>
            </a:r>
            <a:r>
              <a:rPr sz="1585" spc="16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=</a:t>
            </a:r>
            <a:r>
              <a:rPr sz="1585" spc="16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ncol(x)) </a:t>
            </a:r>
            <a:r>
              <a:rPr sz="1585" spc="-935" dirty="0">
                <a:latin typeface="Courier New"/>
                <a:cs typeface="Courier New"/>
              </a:rPr>
              <a:t> </a:t>
            </a:r>
            <a:r>
              <a:rPr sz="1585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x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%&gt;%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{f(y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=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nrow(.),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z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=</a:t>
            </a:r>
            <a:r>
              <a:rPr sz="1585" spc="16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ncol(.))}</a:t>
            </a:r>
            <a:r>
              <a:rPr sz="1585" spc="-555" dirty="0">
                <a:latin typeface="Courier New"/>
                <a:cs typeface="Courier New"/>
              </a:rPr>
              <a:t> </a:t>
            </a:r>
            <a:r>
              <a:rPr sz="1585" spc="32" dirty="0">
                <a:latin typeface="Cambria"/>
                <a:cs typeface="Cambria"/>
              </a:rPr>
              <a:t>is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equivalent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42" dirty="0">
                <a:latin typeface="Cambria"/>
                <a:cs typeface="Cambria"/>
              </a:rPr>
              <a:t>to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f(y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=</a:t>
            </a:r>
            <a:r>
              <a:rPr sz="1585" spc="16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nrow(x),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z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=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ncol(x))</a:t>
            </a:r>
            <a:endParaRPr sz="1585">
              <a:latin typeface="Courier New"/>
              <a:cs typeface="Courier New"/>
            </a:endParaRPr>
          </a:p>
          <a:p>
            <a:pPr marL="416062">
              <a:spcBef>
                <a:spcPts val="79"/>
              </a:spcBef>
            </a:pPr>
            <a:r>
              <a:rPr sz="1585" spc="-5" dirty="0">
                <a:latin typeface="Courier New"/>
                <a:cs typeface="Courier New"/>
              </a:rPr>
              <a:t>%$%</a:t>
            </a:r>
            <a:r>
              <a:rPr sz="1585" spc="-555" dirty="0">
                <a:latin typeface="Courier New"/>
                <a:cs typeface="Courier New"/>
              </a:rPr>
              <a:t> </a:t>
            </a:r>
            <a:r>
              <a:rPr sz="1585" spc="63" dirty="0">
                <a:latin typeface="Cambria"/>
                <a:cs typeface="Cambria"/>
              </a:rPr>
              <a:t>p</a:t>
            </a:r>
            <a:r>
              <a:rPr sz="1585" spc="95" dirty="0">
                <a:latin typeface="Cambria"/>
                <a:cs typeface="Cambria"/>
              </a:rPr>
              <a:t>e</a:t>
            </a:r>
            <a:r>
              <a:rPr sz="1585" spc="53" dirty="0">
                <a:latin typeface="Cambria"/>
                <a:cs typeface="Cambria"/>
              </a:rPr>
              <a:t>r</a:t>
            </a:r>
            <a:r>
              <a:rPr sz="1585" spc="259" dirty="0">
                <a:latin typeface="Cambria"/>
                <a:cs typeface="Cambria"/>
              </a:rPr>
              <a:t>m</a:t>
            </a:r>
            <a:r>
              <a:rPr sz="1585" spc="32" dirty="0">
                <a:latin typeface="Cambria"/>
                <a:cs typeface="Cambria"/>
              </a:rPr>
              <a:t>i</a:t>
            </a:r>
            <a:r>
              <a:rPr sz="1585" spc="16" dirty="0">
                <a:latin typeface="Cambria"/>
                <a:cs typeface="Cambria"/>
              </a:rPr>
              <a:t>t</a:t>
            </a:r>
            <a:r>
              <a:rPr sz="1585" spc="74" dirty="0">
                <a:latin typeface="Cambria"/>
                <a:cs typeface="Cambria"/>
              </a:rPr>
              <a:t>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26" dirty="0">
                <a:latin typeface="Cambria"/>
                <a:cs typeface="Cambria"/>
              </a:rPr>
              <a:t>s</a:t>
            </a:r>
            <a:r>
              <a:rPr sz="1585" spc="95" dirty="0">
                <a:latin typeface="Cambria"/>
                <a:cs typeface="Cambria"/>
              </a:rPr>
              <a:t>e</a:t>
            </a:r>
            <a:r>
              <a:rPr sz="1585" spc="37" dirty="0">
                <a:latin typeface="Cambria"/>
                <a:cs typeface="Cambria"/>
              </a:rPr>
              <a:t>l</a:t>
            </a:r>
            <a:r>
              <a:rPr sz="1585" spc="95" dirty="0">
                <a:latin typeface="Cambria"/>
                <a:cs typeface="Cambria"/>
              </a:rPr>
              <a:t>e</a:t>
            </a:r>
            <a:r>
              <a:rPr sz="1585" spc="90" dirty="0">
                <a:latin typeface="Cambria"/>
                <a:cs typeface="Cambria"/>
              </a:rPr>
              <a:t>cc</a:t>
            </a:r>
            <a:r>
              <a:rPr sz="1585" spc="32" dirty="0">
                <a:latin typeface="Cambria"/>
                <a:cs typeface="Cambria"/>
              </a:rPr>
              <a:t>i</a:t>
            </a:r>
            <a:r>
              <a:rPr sz="1585" spc="100" dirty="0">
                <a:latin typeface="Cambria"/>
                <a:cs typeface="Cambria"/>
              </a:rPr>
              <a:t>o</a:t>
            </a:r>
            <a:r>
              <a:rPr sz="1585" spc="143" dirty="0">
                <a:latin typeface="Cambria"/>
                <a:cs typeface="Cambria"/>
              </a:rPr>
              <a:t>n</a:t>
            </a:r>
            <a:r>
              <a:rPr sz="1585" spc="95" dirty="0">
                <a:latin typeface="Cambria"/>
                <a:cs typeface="Cambria"/>
              </a:rPr>
              <a:t>a</a:t>
            </a:r>
            <a:r>
              <a:rPr sz="1585" spc="90" dirty="0">
                <a:latin typeface="Cambria"/>
                <a:cs typeface="Cambria"/>
              </a:rPr>
              <a:t>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c</a:t>
            </a:r>
            <a:r>
              <a:rPr sz="1585" spc="100" dirty="0">
                <a:latin typeface="Cambria"/>
                <a:cs typeface="Cambria"/>
              </a:rPr>
              <a:t>o</a:t>
            </a:r>
            <a:r>
              <a:rPr sz="1585" spc="37" dirty="0">
                <a:latin typeface="Cambria"/>
                <a:cs typeface="Cambria"/>
              </a:rPr>
              <a:t>l</a:t>
            </a:r>
            <a:r>
              <a:rPr sz="1585" spc="148" dirty="0">
                <a:latin typeface="Cambria"/>
                <a:cs typeface="Cambria"/>
              </a:rPr>
              <a:t>u</a:t>
            </a:r>
            <a:r>
              <a:rPr sz="1585" spc="259" dirty="0">
                <a:latin typeface="Cambria"/>
                <a:cs typeface="Cambria"/>
              </a:rPr>
              <a:t>m</a:t>
            </a:r>
            <a:r>
              <a:rPr sz="1585" spc="95" dirty="0">
                <a:latin typeface="Cambria"/>
                <a:cs typeface="Cambria"/>
              </a:rPr>
              <a:t>a</a:t>
            </a:r>
            <a:r>
              <a:rPr sz="1585" spc="32" dirty="0">
                <a:latin typeface="Cambria"/>
                <a:cs typeface="Cambria"/>
              </a:rPr>
              <a:t>s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08C5B537-FADA-E040-91D6-D4374E527E9A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558830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Operador</a:t>
            </a:r>
            <a:r>
              <a:rPr lang="en-US" spc="-248" dirty="0">
                <a:solidFill>
                  <a:srgbClr val="000000"/>
                </a:solidFill>
              </a:rPr>
              <a:t> Pipe %&gt;%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5159" y="1490113"/>
            <a:ext cx="10562125" cy="543398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76498" rIns="0" bIns="0" rtlCol="0">
            <a:spAutoFit/>
          </a:bodyPr>
          <a:lstStyle/>
          <a:p>
            <a:pPr marL="90594" marR="8250110">
              <a:lnSpc>
                <a:spcPct val="106500"/>
              </a:lnSpc>
              <a:spcBef>
                <a:spcPts val="602"/>
              </a:spcBef>
            </a:pPr>
            <a:r>
              <a:rPr sz="1427" b="1" spc="11" dirty="0">
                <a:solidFill>
                  <a:srgbClr val="333333"/>
                </a:solidFill>
                <a:latin typeface="Courier New"/>
                <a:cs typeface="Courier New"/>
              </a:rPr>
              <a:t>library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(magrittr) </a:t>
            </a:r>
            <a:r>
              <a:rPr sz="1427" spc="1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 %&gt;%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 names</a:t>
            </a:r>
            <a:endParaRPr sz="1427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81608" y="2338753"/>
          <a:ext cx="7485420" cy="690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9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0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688">
                <a:tc>
                  <a:txBody>
                    <a:bodyPr/>
                    <a:lstStyle/>
                    <a:p>
                      <a:pPr marL="31750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[1]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"Sucursal"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"Cajero"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"ID_Transaccion"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L="31750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r>
                        <a:rPr sz="14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[4]</a:t>
                      </a:r>
                      <a:r>
                        <a:rPr sz="14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"Transaccion"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"Tiempo_Servicio_seg"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"Satisfaccion"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688">
                <a:tc>
                  <a:txBody>
                    <a:bodyPr/>
                    <a:lstStyle/>
                    <a:p>
                      <a:pPr marL="31750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 [7]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"Monto"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15159" y="3231934"/>
            <a:ext cx="10562125" cy="311087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90590" rIns="0" bIns="0" rtlCol="0">
            <a:spAutoFit/>
          </a:bodyPr>
          <a:lstStyle/>
          <a:p>
            <a:pPr marL="90594">
              <a:spcBef>
                <a:spcPts val="713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r>
              <a:rPr sz="1427" spc="1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</a:t>
            </a:r>
            <a:r>
              <a:rPr sz="1427" spc="1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dim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738" y="3832683"/>
            <a:ext cx="2018480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  <a:tabLst>
                <a:tab pos="1895767" algn="l"/>
              </a:tabLst>
            </a:pPr>
            <a:r>
              <a:rPr sz="1427" spc="11" dirty="0">
                <a:latin typeface="Courier New"/>
                <a:cs typeface="Courier New"/>
              </a:rPr>
              <a:t>#</a:t>
            </a:r>
            <a:r>
              <a:rPr sz="1427" spc="-5" dirty="0">
                <a:latin typeface="Courier New"/>
                <a:cs typeface="Courier New"/>
              </a:rPr>
              <a:t>#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[1</a:t>
            </a:r>
            <a:r>
              <a:rPr sz="1427" spc="-5" dirty="0">
                <a:latin typeface="Courier New"/>
                <a:cs typeface="Courier New"/>
              </a:rPr>
              <a:t>]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2429</a:t>
            </a:r>
            <a:r>
              <a:rPr sz="1427" spc="-5" dirty="0">
                <a:latin typeface="Courier New"/>
                <a:cs typeface="Courier New"/>
              </a:rPr>
              <a:t>9</a:t>
            </a:r>
            <a:r>
              <a:rPr sz="1427" dirty="0">
                <a:latin typeface="Courier New"/>
                <a:cs typeface="Courier New"/>
              </a:rPr>
              <a:t>	</a:t>
            </a:r>
            <a:r>
              <a:rPr sz="1427" spc="-5" dirty="0">
                <a:latin typeface="Courier New"/>
                <a:cs typeface="Courier New"/>
              </a:rPr>
              <a:t>7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159" y="4279040"/>
            <a:ext cx="10562125" cy="311087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90590" rIns="0" bIns="0" rtlCol="0">
            <a:spAutoFit/>
          </a:bodyPr>
          <a:lstStyle/>
          <a:p>
            <a:pPr marL="90594">
              <a:spcBef>
                <a:spcPts val="713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names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length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739" y="4879788"/>
            <a:ext cx="911268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1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-5" dirty="0">
                <a:latin typeface="Courier New"/>
                <a:cs typeface="Courier New"/>
              </a:rPr>
              <a:t> 7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159" y="5326147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length(names(data_banco))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equivalencia</a:t>
            </a:r>
            <a:r>
              <a:rPr sz="1480" i="1" spc="2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del</a:t>
            </a:r>
            <a:r>
              <a:rPr sz="1480" i="1" spc="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código</a:t>
            </a:r>
            <a:r>
              <a:rPr sz="1480" i="1" spc="2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anterior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1739" y="5926895"/>
            <a:ext cx="911268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1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-5" dirty="0">
                <a:latin typeface="Courier New"/>
                <a:cs typeface="Courier New"/>
              </a:rPr>
              <a:t> 7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453FC23D-0112-7B4A-AFDE-36BC29B9CC9A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558830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Operador</a:t>
            </a:r>
            <a:r>
              <a:rPr lang="en-US" spc="-248" dirty="0">
                <a:solidFill>
                  <a:srgbClr val="000000"/>
                </a:solidFill>
              </a:rPr>
              <a:t> Pipe %&gt;%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5159" y="1490112"/>
            <a:ext cx="10562125" cy="311087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90590" rIns="0" bIns="0" rtlCol="0">
            <a:spAutoFit/>
          </a:bodyPr>
          <a:lstStyle/>
          <a:p>
            <a:pPr marL="90594">
              <a:spcBef>
                <a:spcPts val="713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r>
              <a:rPr sz="1427" spc="21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head(,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n=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5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739" y="2090861"/>
            <a:ext cx="2239922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#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A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tibble: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5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x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7</a:t>
            </a:r>
            <a:endParaRPr sz="1427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1607" y="2338753"/>
          <a:ext cx="9254942" cy="16172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0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8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9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1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9688">
                <a:tc>
                  <a:txBody>
                    <a:bodyPr/>
                    <a:lstStyle/>
                    <a:p>
                      <a:pPr marR="13970" algn="ct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Sucursal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Cajero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ID_Transaccion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Transaccion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Tiempo_Servicio~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Satisfaccion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Monto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&lt;dbl&gt;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&lt;dbl&gt;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&lt;chr&gt;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&lt;chr&gt;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&lt;dbl&gt;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&lt;chr&gt;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&lt;chr&gt;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  <a:tabLst>
                          <a:tab pos="83820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311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Muy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Bueno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2889~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  <a:tabLst>
                          <a:tab pos="83820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	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156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Malo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1670~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  <a:tabLst>
                          <a:tab pos="83820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248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Regular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3172~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  <a:tabLst>
                          <a:tab pos="83820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Regular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1764~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688">
                <a:tc>
                  <a:txBody>
                    <a:bodyPr/>
                    <a:lstStyle/>
                    <a:p>
                      <a:pPr marR="13970" algn="ct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0"/>
                        </a:lnSpc>
                        <a:tabLst>
                          <a:tab pos="83820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123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Muy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Bueno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1835~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2">
            <a:extLst>
              <a:ext uri="{FF2B5EF4-FFF2-40B4-BE49-F238E27FC236}">
                <a16:creationId xmlns:a16="http://schemas.microsoft.com/office/drawing/2014/main" id="{73DEECBB-1C02-FA49-B745-86985A549B3B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558830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Operador</a:t>
            </a:r>
            <a:r>
              <a:rPr lang="en-US" spc="-248" dirty="0">
                <a:solidFill>
                  <a:srgbClr val="000000"/>
                </a:solidFill>
              </a:rPr>
              <a:t> Pipe %&gt;%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76692"/>
            <a:ext cx="10292368" cy="745291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5369">
              <a:spcBef>
                <a:spcPts val="106"/>
              </a:spcBef>
            </a:pPr>
            <a:r>
              <a:rPr sz="1585" spc="85" dirty="0">
                <a:latin typeface="Cambria"/>
                <a:cs typeface="Cambria"/>
              </a:rPr>
              <a:t>Seleccionar </a:t>
            </a:r>
            <a:r>
              <a:rPr sz="1585" spc="53" dirty="0">
                <a:latin typeface="Cambria"/>
                <a:cs typeface="Cambria"/>
              </a:rPr>
              <a:t>las </a:t>
            </a:r>
            <a:r>
              <a:rPr sz="1585" spc="111" dirty="0">
                <a:latin typeface="Cambria"/>
                <a:cs typeface="Cambria"/>
              </a:rPr>
              <a:t>columnas </a:t>
            </a:r>
            <a:r>
              <a:rPr sz="1585" spc="79" dirty="0">
                <a:latin typeface="Cambria"/>
                <a:cs typeface="Cambria"/>
              </a:rPr>
              <a:t>Transaccion, </a:t>
            </a:r>
            <a:r>
              <a:rPr sz="1585" spc="85" dirty="0">
                <a:latin typeface="Cambria"/>
                <a:cs typeface="Cambria"/>
              </a:rPr>
              <a:t>Tiempo_Servicio_seg </a:t>
            </a:r>
            <a:r>
              <a:rPr sz="1585" spc="74" dirty="0">
                <a:latin typeface="Cambria"/>
                <a:cs typeface="Cambria"/>
              </a:rPr>
              <a:t>del </a:t>
            </a:r>
            <a:r>
              <a:rPr sz="1585" spc="95" dirty="0">
                <a:latin typeface="Cambria"/>
                <a:cs typeface="Cambria"/>
              </a:rPr>
              <a:t>data.frame </a:t>
            </a:r>
            <a:r>
              <a:rPr sz="1585" spc="85" dirty="0">
                <a:latin typeface="Cambria"/>
                <a:cs typeface="Cambria"/>
              </a:rPr>
              <a:t>data_banco </a:t>
            </a:r>
            <a:r>
              <a:rPr sz="1585" spc="69" dirty="0">
                <a:latin typeface="Cambria"/>
                <a:cs typeface="Cambria"/>
              </a:rPr>
              <a:t>pero </a:t>
            </a:r>
            <a:r>
              <a:rPr sz="1585" spc="90" dirty="0">
                <a:latin typeface="Cambria"/>
                <a:cs typeface="Cambria"/>
              </a:rPr>
              <a:t>usando </a:t>
            </a:r>
            <a:r>
              <a:rPr sz="1585" spc="16" dirty="0">
                <a:latin typeface="Courier New"/>
                <a:cs typeface="Courier New"/>
              </a:rPr>
              <a:t>%&gt;%</a:t>
            </a:r>
            <a:r>
              <a:rPr sz="1585" spc="16" dirty="0">
                <a:latin typeface="Cambria"/>
                <a:cs typeface="Cambria"/>
              </a:rPr>
              <a:t>, </a:t>
            </a:r>
            <a:r>
              <a:rPr sz="1585" spc="53" dirty="0">
                <a:latin typeface="Cambria"/>
                <a:cs typeface="Cambria"/>
              </a:rPr>
              <a:t>lo </a:t>
            </a:r>
            <a:r>
              <a:rPr sz="1585" spc="-338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que </a:t>
            </a:r>
            <a:r>
              <a:rPr sz="1585" spc="85" dirty="0">
                <a:latin typeface="Cambria"/>
                <a:cs typeface="Cambria"/>
              </a:rPr>
              <a:t>permite </a:t>
            </a:r>
            <a:r>
              <a:rPr sz="1585" spc="100" dirty="0">
                <a:latin typeface="Cambria"/>
                <a:cs typeface="Cambria"/>
              </a:rPr>
              <a:t>programar </a:t>
            </a:r>
            <a:r>
              <a:rPr sz="1585" spc="132" dirty="0">
                <a:latin typeface="Cambria"/>
                <a:cs typeface="Cambria"/>
              </a:rPr>
              <a:t>como </a:t>
            </a:r>
            <a:r>
              <a:rPr sz="1585" spc="48" dirty="0">
                <a:latin typeface="Cambria"/>
                <a:cs typeface="Cambria"/>
              </a:rPr>
              <a:t>si se </a:t>
            </a:r>
            <a:r>
              <a:rPr sz="1585" spc="58" dirty="0">
                <a:latin typeface="Cambria"/>
                <a:cs typeface="Cambria"/>
              </a:rPr>
              <a:t>escribiese "del </a:t>
            </a:r>
            <a:r>
              <a:rPr sz="1585" spc="90" dirty="0">
                <a:latin typeface="Cambria"/>
                <a:cs typeface="Cambria"/>
              </a:rPr>
              <a:t>data_banco, </a:t>
            </a:r>
            <a:r>
              <a:rPr sz="1585" spc="85" dirty="0">
                <a:latin typeface="Cambria"/>
                <a:cs typeface="Cambria"/>
              </a:rPr>
              <a:t>selecciona </a:t>
            </a:r>
            <a:r>
              <a:rPr sz="1585" spc="53" dirty="0">
                <a:latin typeface="Cambria"/>
                <a:cs typeface="Cambria"/>
              </a:rPr>
              <a:t>las </a:t>
            </a:r>
            <a:r>
              <a:rPr sz="1585" spc="111" dirty="0">
                <a:latin typeface="Cambria"/>
                <a:cs typeface="Cambria"/>
              </a:rPr>
              <a:t>columnas </a:t>
            </a:r>
            <a:r>
              <a:rPr sz="1585" spc="79" dirty="0">
                <a:latin typeface="Cambria"/>
                <a:cs typeface="Cambria"/>
              </a:rPr>
              <a:t>Transaccion </a:t>
            </a:r>
            <a:r>
              <a:rPr sz="1585" spc="95" dirty="0">
                <a:latin typeface="Cambria"/>
                <a:cs typeface="Cambria"/>
              </a:rPr>
              <a:t>y </a:t>
            </a:r>
            <a:r>
              <a:rPr sz="1585" spc="100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Tiempo_Servicio_seg"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2426467"/>
            <a:ext cx="10562125" cy="1249498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77840" rIns="0" bIns="0" rtlCol="0">
            <a:spAutoFit/>
          </a:bodyPr>
          <a:lstStyle/>
          <a:p>
            <a:pPr marL="90594" marR="1050892">
              <a:lnSpc>
                <a:spcPct val="102699"/>
              </a:lnSpc>
              <a:spcBef>
                <a:spcPts val="613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2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Seleccionar</a:t>
            </a:r>
            <a:r>
              <a:rPr sz="1480" i="1" spc="2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las</a:t>
            </a:r>
            <a:r>
              <a:rPr sz="1480" i="1" spc="2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columnas</a:t>
            </a:r>
            <a:r>
              <a:rPr sz="1480" i="1" spc="2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Transaccion,</a:t>
            </a:r>
            <a:r>
              <a:rPr sz="1480" i="1" spc="2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Tiempo_Servicio_seg</a:t>
            </a:r>
            <a:r>
              <a:rPr sz="1480" i="1" spc="2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del</a:t>
            </a:r>
            <a:r>
              <a:rPr sz="1480" i="1" spc="2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data.frame</a:t>
            </a:r>
            <a:r>
              <a:rPr sz="1480" i="1" spc="2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data_banco </a:t>
            </a:r>
            <a:r>
              <a:rPr sz="1480" i="1" spc="-872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Note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que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como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no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se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asignó,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R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evalúa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la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expresión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y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presenta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el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resultado</a:t>
            </a:r>
            <a:endParaRPr sz="1480">
              <a:latin typeface="Courier New"/>
              <a:cs typeface="Courier New"/>
            </a:endParaRPr>
          </a:p>
          <a:p>
            <a:pPr marL="90594" marR="1272345">
              <a:lnSpc>
                <a:spcPct val="102699"/>
              </a:lnSpc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Se</a:t>
            </a:r>
            <a:r>
              <a:rPr sz="1480" i="1" spc="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lee,</a:t>
            </a:r>
            <a:r>
              <a:rPr sz="1480" i="1" spc="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del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data_banco,</a:t>
            </a:r>
            <a:r>
              <a:rPr sz="1480" i="1" spc="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selecciona</a:t>
            </a:r>
            <a:r>
              <a:rPr sz="1480" i="1" spc="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las</a:t>
            </a:r>
            <a:r>
              <a:rPr sz="1480" i="1" spc="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columnas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Transaccion</a:t>
            </a:r>
            <a:r>
              <a:rPr sz="1480" i="1" spc="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y</a:t>
            </a:r>
            <a:r>
              <a:rPr sz="1480" i="1" spc="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Tiempo_Servicio_seg </a:t>
            </a:r>
            <a:r>
              <a:rPr sz="1480" i="1" spc="-872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data_banco[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,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c("Transaccion",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"Tiempo_Servicio_seg")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]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##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Base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de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R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select(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Transaccion,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Tiempo_Servicio_seg)</a:t>
            </a:r>
            <a:endParaRPr sz="1427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1608" y="3969822"/>
          <a:ext cx="5601145" cy="2775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6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16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1260">
                <a:tc>
                  <a:txBody>
                    <a:bodyPr/>
                    <a:lstStyle/>
                    <a:p>
                      <a:pPr marL="31750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tibble:</a:t>
                      </a:r>
                      <a:r>
                        <a:rPr sz="14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24,299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676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Transaccion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Tiempo_Servicio_seg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697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688">
                <a:tc>
                  <a:txBody>
                    <a:bodyPr/>
                    <a:lstStyle/>
                    <a:p>
                      <a:pPr marR="13970" algn="ct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67665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&lt;chr&gt;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&lt;dbl&gt;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54">
                <a:tc>
                  <a:txBody>
                    <a:bodyPr/>
                    <a:lstStyle/>
                    <a:p>
                      <a:pPr marR="13970" algn="ct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(Cta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externa)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311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(Cta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externa)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156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(Cta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externa)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248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(Cta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externa)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(Cta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externa)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123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(Cta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externa)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172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(Cta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externa)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140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(Cta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externa)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247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688">
                <a:tc>
                  <a:txBody>
                    <a:bodyPr/>
                    <a:lstStyle/>
                    <a:p>
                      <a:pPr marR="13970" algn="ct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(Cta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externa)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183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object 2">
            <a:extLst>
              <a:ext uri="{FF2B5EF4-FFF2-40B4-BE49-F238E27FC236}">
                <a16:creationId xmlns:a16="http://schemas.microsoft.com/office/drawing/2014/main" id="{6AAD7876-5E81-8741-A3D6-ACB0B9CF6A0A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558830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Select()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6401024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85" dirty="0">
                <a:latin typeface="Cambria"/>
                <a:cs typeface="Cambria"/>
              </a:rPr>
              <a:t>Seleccionar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127" dirty="0">
                <a:latin typeface="Cambria"/>
                <a:cs typeface="Cambria"/>
              </a:rPr>
              <a:t>columna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Tiempo_Servicio_seg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y</a:t>
            </a:r>
            <a:r>
              <a:rPr sz="1585" spc="111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obtener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143" dirty="0">
                <a:latin typeface="Cambria"/>
                <a:cs typeface="Cambria"/>
              </a:rPr>
              <a:t>un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boxplot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33120"/>
            <a:ext cx="10562125" cy="780267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77840" rIns="0" bIns="0" rtlCol="0">
            <a:spAutoFit/>
          </a:bodyPr>
          <a:lstStyle/>
          <a:p>
            <a:pPr marL="90594" marR="3266088">
              <a:lnSpc>
                <a:spcPct val="102699"/>
              </a:lnSpc>
              <a:spcBef>
                <a:spcPts val="613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Seleccionar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la</a:t>
            </a:r>
            <a:r>
              <a:rPr sz="1480" i="1" spc="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columna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Tiempo_Servicio_seg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y</a:t>
            </a:r>
            <a:r>
              <a:rPr sz="1480" i="1" spc="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obtener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un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boxplot </a:t>
            </a:r>
            <a:r>
              <a:rPr sz="1480" i="1" spc="-872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boxplot(data_banco$Tiempo_Servicio_seg)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##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Base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de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R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  <a:tabLst>
                <a:tab pos="4963219" algn="l"/>
              </a:tabLst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r>
              <a:rPr sz="1427" spc="9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</a:t>
            </a:r>
            <a:r>
              <a:rPr sz="1427" spc="9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select(Tiempo_Servicio_seg)	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</a:t>
            </a:r>
            <a:r>
              <a:rPr sz="1427" spc="-11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boxplot</a:t>
            </a:r>
            <a:endParaRPr sz="1427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6068" y="3604462"/>
            <a:ext cx="4440134" cy="2295579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D0432415-3A47-F940-9014-2379E6307D48}"/>
              </a:ext>
            </a:extLst>
          </p:cNvPr>
          <p:cNvSpPr txBox="1">
            <a:spLocks/>
          </p:cNvSpPr>
          <p:nvPr/>
        </p:nvSpPr>
        <p:spPr>
          <a:xfrm>
            <a:off x="801737" y="423573"/>
            <a:ext cx="7406347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Seleccionar</a:t>
            </a:r>
            <a:r>
              <a:rPr lang="en-US" spc="-248" dirty="0">
                <a:solidFill>
                  <a:srgbClr val="000000"/>
                </a:solidFill>
              </a:rPr>
              <a:t> y </a:t>
            </a:r>
            <a:r>
              <a:rPr lang="en-US" spc="-248" dirty="0" err="1">
                <a:solidFill>
                  <a:srgbClr val="000000"/>
                </a:solidFill>
              </a:rPr>
              <a:t>aplicar</a:t>
            </a:r>
            <a:r>
              <a:rPr lang="en-US" spc="-248" dirty="0">
                <a:solidFill>
                  <a:srgbClr val="000000"/>
                </a:solidFill>
              </a:rPr>
              <a:t> una </a:t>
            </a:r>
            <a:r>
              <a:rPr lang="en-US" spc="-248" dirty="0" err="1">
                <a:solidFill>
                  <a:srgbClr val="000000"/>
                </a:solidFill>
              </a:rPr>
              <a:t>función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7833017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85" dirty="0">
                <a:latin typeface="Cambria"/>
                <a:cs typeface="Cambria"/>
              </a:rPr>
              <a:t>Seleccionar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127" dirty="0">
                <a:latin typeface="Cambria"/>
                <a:cs typeface="Cambria"/>
              </a:rPr>
              <a:t>columna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Tiempo_Servicio_seg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y</a:t>
            </a:r>
            <a:r>
              <a:rPr sz="1585" spc="116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obtener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58" dirty="0">
                <a:latin typeface="Cambria"/>
                <a:cs typeface="Cambria"/>
              </a:rPr>
              <a:t>los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fivenumbers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Tukey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33120"/>
            <a:ext cx="10562125" cy="54489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Seleccionar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la</a:t>
            </a:r>
            <a:r>
              <a:rPr sz="1480" i="1" spc="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columna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Tiempo_Servicio_seg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y</a:t>
            </a:r>
            <a:r>
              <a:rPr sz="1480" i="1" spc="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obtener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los</a:t>
            </a:r>
            <a:r>
              <a:rPr sz="1480" i="1" spc="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fivenumbers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de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Tukey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%$%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fivenum(Tiempo_Servicio_seg,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na.rm=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TRUE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39" y="2765439"/>
            <a:ext cx="6780831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  <a:tabLst>
                <a:tab pos="1009957" algn="l"/>
                <a:tab pos="2227946" algn="l"/>
                <a:tab pos="3335879" algn="l"/>
                <a:tab pos="4553867" algn="l"/>
              </a:tabLst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	</a:t>
            </a:r>
            <a:r>
              <a:rPr sz="1427" spc="11" dirty="0">
                <a:latin typeface="Courier New"/>
                <a:cs typeface="Courier New"/>
              </a:rPr>
              <a:t>18.13177	75.69119	122.45229	197.73046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1602.69832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ABA1DFBB-FFBE-8640-82F2-8F263B1A3621}"/>
              </a:ext>
            </a:extLst>
          </p:cNvPr>
          <p:cNvSpPr txBox="1">
            <a:spLocks/>
          </p:cNvSpPr>
          <p:nvPr/>
        </p:nvSpPr>
        <p:spPr>
          <a:xfrm>
            <a:off x="801737" y="423573"/>
            <a:ext cx="7406347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Seleccionar</a:t>
            </a:r>
            <a:r>
              <a:rPr lang="en-US" spc="-248" dirty="0">
                <a:solidFill>
                  <a:srgbClr val="000000"/>
                </a:solidFill>
              </a:rPr>
              <a:t> y </a:t>
            </a:r>
            <a:r>
              <a:rPr lang="en-US" spc="-248" dirty="0" err="1">
                <a:solidFill>
                  <a:srgbClr val="000000"/>
                </a:solidFill>
              </a:rPr>
              <a:t>aplicar</a:t>
            </a:r>
            <a:r>
              <a:rPr lang="en-US" spc="-248" dirty="0">
                <a:solidFill>
                  <a:srgbClr val="000000"/>
                </a:solidFill>
              </a:rPr>
              <a:t> una </a:t>
            </a:r>
            <a:r>
              <a:rPr lang="en-US" spc="-248" dirty="0" err="1">
                <a:solidFill>
                  <a:srgbClr val="000000"/>
                </a:solidFill>
              </a:rPr>
              <a:t>función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4644248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48" dirty="0">
                <a:latin typeface="Trebuchet MS"/>
                <a:cs typeface="Trebuchet MS"/>
              </a:rPr>
              <a:t>Seleccionar</a:t>
            </a:r>
            <a:r>
              <a:rPr sz="1585" spc="-116" dirty="0">
                <a:latin typeface="Trebuchet MS"/>
                <a:cs typeface="Trebuchet MS"/>
              </a:rPr>
              <a:t> </a:t>
            </a:r>
            <a:r>
              <a:rPr sz="1585" spc="111" dirty="0">
                <a:latin typeface="Trebuchet MS"/>
                <a:cs typeface="Trebuchet MS"/>
              </a:rPr>
              <a:t>y</a:t>
            </a:r>
            <a:r>
              <a:rPr sz="1585" spc="-26" dirty="0">
                <a:latin typeface="Trebuchet MS"/>
                <a:cs typeface="Trebuchet MS"/>
              </a:rPr>
              <a:t> </a:t>
            </a:r>
            <a:r>
              <a:rPr sz="1585" spc="100" dirty="0">
                <a:latin typeface="Trebuchet MS"/>
                <a:cs typeface="Trebuchet MS"/>
              </a:rPr>
              <a:t>ver</a:t>
            </a:r>
            <a:r>
              <a:rPr sz="1585" spc="-116" dirty="0">
                <a:latin typeface="Trebuchet MS"/>
                <a:cs typeface="Trebuchet MS"/>
              </a:rPr>
              <a:t> </a:t>
            </a:r>
            <a:r>
              <a:rPr sz="1585" spc="79" dirty="0">
                <a:latin typeface="Trebuchet MS"/>
                <a:cs typeface="Trebuchet MS"/>
              </a:rPr>
              <a:t>en</a:t>
            </a:r>
            <a:r>
              <a:rPr sz="1585" spc="-74" dirty="0">
                <a:latin typeface="Trebuchet MS"/>
                <a:cs typeface="Trebuchet MS"/>
              </a:rPr>
              <a:t> </a:t>
            </a:r>
            <a:r>
              <a:rPr sz="1585" spc="11" dirty="0">
                <a:latin typeface="Trebuchet MS"/>
                <a:cs typeface="Trebuchet MS"/>
              </a:rPr>
              <a:t>el</a:t>
            </a:r>
            <a:r>
              <a:rPr sz="1585" spc="-95" dirty="0">
                <a:latin typeface="Trebuchet MS"/>
                <a:cs typeface="Trebuchet MS"/>
              </a:rPr>
              <a:t> </a:t>
            </a:r>
            <a:r>
              <a:rPr sz="1585" spc="95" dirty="0">
                <a:latin typeface="Trebuchet MS"/>
                <a:cs typeface="Trebuchet MS"/>
              </a:rPr>
              <a:t>visor</a:t>
            </a:r>
            <a:r>
              <a:rPr sz="1585" spc="-116" dirty="0">
                <a:latin typeface="Trebuchet MS"/>
                <a:cs typeface="Trebuchet MS"/>
              </a:rPr>
              <a:t> </a:t>
            </a:r>
            <a:r>
              <a:rPr sz="1585" spc="21" dirty="0">
                <a:latin typeface="Trebuchet MS"/>
                <a:cs typeface="Trebuchet MS"/>
              </a:rPr>
              <a:t>de</a:t>
            </a:r>
            <a:r>
              <a:rPr sz="1585" spc="-58" dirty="0">
                <a:latin typeface="Trebuchet MS"/>
                <a:cs typeface="Trebuchet MS"/>
              </a:rPr>
              <a:t> </a:t>
            </a:r>
            <a:r>
              <a:rPr sz="1585" spc="37" dirty="0">
                <a:latin typeface="Trebuchet MS"/>
                <a:cs typeface="Trebuchet MS"/>
              </a:rPr>
              <a:t>datos</a:t>
            </a:r>
            <a:r>
              <a:rPr sz="1585" spc="-85" dirty="0">
                <a:latin typeface="Trebuchet MS"/>
                <a:cs typeface="Trebuchet MS"/>
              </a:rPr>
              <a:t> </a:t>
            </a:r>
            <a:r>
              <a:rPr sz="1585" spc="21" dirty="0">
                <a:latin typeface="Trebuchet MS"/>
                <a:cs typeface="Trebuchet MS"/>
              </a:rPr>
              <a:t>de</a:t>
            </a:r>
            <a:r>
              <a:rPr sz="1585" spc="-53" dirty="0">
                <a:latin typeface="Trebuchet MS"/>
                <a:cs typeface="Trebuchet MS"/>
              </a:rPr>
              <a:t> </a:t>
            </a:r>
            <a:r>
              <a:rPr sz="1585" spc="63" dirty="0">
                <a:latin typeface="Trebuchet MS"/>
                <a:cs typeface="Trebuchet MS"/>
              </a:rPr>
              <a:t>RStudio</a:t>
            </a:r>
            <a:endParaRPr sz="1585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33120"/>
            <a:ext cx="10562125" cy="54489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Seleccionar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y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ver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en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el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visor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de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datos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de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RStudio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select(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Transaccion,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Tiempo_Servicio_seg)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View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108246FA-7051-D641-865B-E62159DA4DC2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558830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Select()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4371807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85" dirty="0">
                <a:latin typeface="Cambria"/>
                <a:cs typeface="Cambria"/>
              </a:rPr>
              <a:t>Seleccionar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todas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las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columnas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127" dirty="0">
                <a:latin typeface="Cambria"/>
                <a:cs typeface="Cambria"/>
              </a:rPr>
              <a:t>menos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Cajero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33120"/>
            <a:ext cx="10562125" cy="54489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Seleccionar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todas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las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columnas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menos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Cajero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select(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-Cajero)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View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D43AAF7-CF37-5B4D-9A2C-5C02E1DBA1C5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558830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Select()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738" y="418412"/>
            <a:ext cx="3296925" cy="694048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/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Porqué</a:t>
            </a:r>
            <a:r>
              <a:rPr lang="en-US" spc="-248" dirty="0">
                <a:solidFill>
                  <a:srgbClr val="000000"/>
                </a:solidFill>
              </a:rPr>
              <a:t> RStudio</a:t>
            </a:r>
            <a:endParaRPr spc="-306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6595" y="227544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4" name="object 4"/>
          <p:cNvSpPr/>
          <p:nvPr/>
        </p:nvSpPr>
        <p:spPr>
          <a:xfrm>
            <a:off x="1026595" y="251708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5" name="object 5"/>
          <p:cNvSpPr/>
          <p:nvPr/>
        </p:nvSpPr>
        <p:spPr>
          <a:xfrm>
            <a:off x="1026595" y="275872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6" name="object 6"/>
          <p:cNvSpPr/>
          <p:nvPr/>
        </p:nvSpPr>
        <p:spPr>
          <a:xfrm>
            <a:off x="1026595" y="300036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7" name="object 7"/>
          <p:cNvSpPr/>
          <p:nvPr/>
        </p:nvSpPr>
        <p:spPr>
          <a:xfrm>
            <a:off x="1026595" y="324200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8" name="object 8"/>
          <p:cNvSpPr/>
          <p:nvPr/>
        </p:nvSpPr>
        <p:spPr>
          <a:xfrm>
            <a:off x="1026595" y="348364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9" name="object 9"/>
          <p:cNvSpPr/>
          <p:nvPr/>
        </p:nvSpPr>
        <p:spPr>
          <a:xfrm>
            <a:off x="1026595" y="372528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10" name="object 10"/>
          <p:cNvSpPr txBox="1"/>
          <p:nvPr/>
        </p:nvSpPr>
        <p:spPr>
          <a:xfrm>
            <a:off x="964243" y="1240714"/>
            <a:ext cx="10263514" cy="3350876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5369">
              <a:spcBef>
                <a:spcPts val="106"/>
              </a:spcBef>
            </a:pPr>
            <a:r>
              <a:rPr sz="1585" spc="63" dirty="0">
                <a:latin typeface="Cambria"/>
                <a:cs typeface="Cambria"/>
              </a:rPr>
              <a:t>RStudio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es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IDE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127" dirty="0">
                <a:latin typeface="Cambria"/>
                <a:cs typeface="Cambria"/>
              </a:rPr>
              <a:t>más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usada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R,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por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ahora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podemos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127" dirty="0">
                <a:latin typeface="Cambria"/>
                <a:cs typeface="Cambria"/>
              </a:rPr>
              <a:t>numerar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siguiente:</a:t>
            </a:r>
            <a:endParaRPr sz="1585" dirty="0">
              <a:latin typeface="Cambria"/>
              <a:cs typeface="Cambria"/>
            </a:endParaRPr>
          </a:p>
          <a:p>
            <a:pPr marL="416062" marR="714016">
              <a:spcBef>
                <a:spcPts val="1585"/>
              </a:spcBef>
            </a:pPr>
            <a:r>
              <a:rPr sz="1585" spc="42" dirty="0">
                <a:latin typeface="Cambria"/>
                <a:cs typeface="Cambria"/>
              </a:rPr>
              <a:t>Todo </a:t>
            </a:r>
            <a:r>
              <a:rPr sz="1585" spc="116" dirty="0">
                <a:latin typeface="Cambria"/>
                <a:cs typeface="Cambria"/>
              </a:rPr>
              <a:t>en </a:t>
            </a:r>
            <a:r>
              <a:rPr sz="1585" spc="69" dirty="0">
                <a:latin typeface="Cambria"/>
                <a:cs typeface="Cambria"/>
              </a:rPr>
              <a:t>1-ventana: </a:t>
            </a:r>
            <a:r>
              <a:rPr sz="1585" spc="79" dirty="0">
                <a:latin typeface="Cambria"/>
                <a:cs typeface="Cambria"/>
              </a:rPr>
              <a:t>Console, </a:t>
            </a:r>
            <a:r>
              <a:rPr sz="1585" spc="85" dirty="0">
                <a:latin typeface="Cambria"/>
                <a:cs typeface="Cambria"/>
              </a:rPr>
              <a:t>Workspace, </a:t>
            </a:r>
            <a:r>
              <a:rPr sz="1585" spc="58" dirty="0">
                <a:latin typeface="Cambria"/>
                <a:cs typeface="Cambria"/>
              </a:rPr>
              <a:t>History, </a:t>
            </a:r>
            <a:r>
              <a:rPr sz="1585" spc="90" dirty="0">
                <a:latin typeface="Cambria"/>
                <a:cs typeface="Cambria"/>
              </a:rPr>
              <a:t>Working </a:t>
            </a:r>
            <a:r>
              <a:rPr sz="1585" spc="58" dirty="0">
                <a:latin typeface="Cambria"/>
                <a:cs typeface="Cambria"/>
              </a:rPr>
              <a:t>directory, Files, </a:t>
            </a:r>
            <a:r>
              <a:rPr sz="1585" spc="53" dirty="0">
                <a:latin typeface="Cambria"/>
                <a:cs typeface="Cambria"/>
              </a:rPr>
              <a:t>Plot, </a:t>
            </a:r>
            <a:r>
              <a:rPr sz="1585" spc="79" dirty="0">
                <a:latin typeface="Cambria"/>
                <a:cs typeface="Cambria"/>
              </a:rPr>
              <a:t>Packages </a:t>
            </a:r>
            <a:r>
              <a:rPr sz="1585" spc="95" dirty="0">
                <a:latin typeface="Cambria"/>
                <a:cs typeface="Cambria"/>
              </a:rPr>
              <a:t>y </a:t>
            </a:r>
            <a:r>
              <a:rPr sz="1585" spc="100" dirty="0">
                <a:latin typeface="Cambria"/>
                <a:cs typeface="Cambria"/>
              </a:rPr>
              <a:t>Help </a:t>
            </a:r>
            <a:r>
              <a:rPr sz="1585" spc="-338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Integracion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consola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53" dirty="0">
                <a:latin typeface="Cambria"/>
                <a:cs typeface="Cambria"/>
              </a:rPr>
              <a:t>R</a:t>
            </a:r>
            <a:endParaRPr sz="1585" dirty="0">
              <a:latin typeface="Cambria"/>
              <a:cs typeface="Cambria"/>
            </a:endParaRPr>
          </a:p>
          <a:p>
            <a:pPr marL="416062" marR="7170362"/>
            <a:r>
              <a:rPr sz="1585" spc="79" dirty="0">
                <a:latin typeface="Cambria"/>
                <a:cs typeface="Cambria"/>
              </a:rPr>
              <a:t>Ejecutar</a:t>
            </a:r>
            <a:r>
              <a:rPr sz="1585" spc="-11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codigo</a:t>
            </a:r>
            <a:r>
              <a:rPr sz="1585" spc="63" dirty="0">
                <a:latin typeface="Cambria"/>
                <a:cs typeface="Cambria"/>
              </a:rPr>
              <a:t> desde</a:t>
            </a:r>
            <a:r>
              <a:rPr sz="1585" spc="48" dirty="0">
                <a:latin typeface="Cambria"/>
                <a:cs typeface="Cambria"/>
              </a:rPr>
              <a:t> script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58" dirty="0">
                <a:latin typeface="Cambria"/>
                <a:cs typeface="Cambria"/>
              </a:rPr>
              <a:t>Resaltado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sintaxis </a:t>
            </a:r>
            <a:r>
              <a:rPr sz="1585" spc="85" dirty="0">
                <a:latin typeface="Cambria"/>
                <a:cs typeface="Cambria"/>
              </a:rPr>
              <a:t> Completado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sintaxis</a:t>
            </a:r>
            <a:endParaRPr sz="1585" dirty="0">
              <a:latin typeface="Cambria"/>
              <a:cs typeface="Cambria"/>
            </a:endParaRPr>
          </a:p>
          <a:p>
            <a:pPr marL="416062" marR="4543801">
              <a:spcBef>
                <a:spcPts val="5"/>
              </a:spcBef>
            </a:pPr>
            <a:r>
              <a:rPr sz="1585" spc="111" dirty="0">
                <a:latin typeface="Cambria"/>
                <a:cs typeface="Cambria"/>
              </a:rPr>
              <a:t>Manejo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proyectos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con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soporte </a:t>
            </a:r>
            <a:r>
              <a:rPr sz="1585" spc="79" dirty="0">
                <a:latin typeface="Cambria"/>
                <a:cs typeface="Cambria"/>
              </a:rPr>
              <a:t>para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Git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y </a:t>
            </a:r>
            <a:r>
              <a:rPr sz="1585" spc="90" dirty="0">
                <a:latin typeface="Cambria"/>
                <a:cs typeface="Cambria"/>
              </a:rPr>
              <a:t>Subversion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Herramientas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para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Investigación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Reproducible </a:t>
            </a:r>
            <a:r>
              <a:rPr sz="1585" spc="32" dirty="0">
                <a:latin typeface="Cambria"/>
                <a:cs typeface="Cambria"/>
              </a:rPr>
              <a:t>(knitr)</a:t>
            </a:r>
            <a:endParaRPr sz="1585" dirty="0">
              <a:latin typeface="Cambria"/>
              <a:cs typeface="Cambria"/>
            </a:endParaRPr>
          </a:p>
          <a:p>
            <a:pPr marL="13421">
              <a:spcBef>
                <a:spcPts val="1585"/>
              </a:spcBef>
            </a:pPr>
            <a:r>
              <a:rPr sz="1585" b="1" spc="120" dirty="0">
                <a:latin typeface="Cambria"/>
                <a:cs typeface="Cambria"/>
              </a:rPr>
              <a:t>¿IDE</a:t>
            </a:r>
            <a:r>
              <a:rPr sz="1585" b="1" spc="16" dirty="0">
                <a:latin typeface="Cambria"/>
                <a:cs typeface="Cambria"/>
              </a:rPr>
              <a:t> </a:t>
            </a:r>
            <a:r>
              <a:rPr sz="1585" b="1" spc="116" dirty="0">
                <a:latin typeface="Cambria"/>
                <a:cs typeface="Cambria"/>
              </a:rPr>
              <a:t>vs</a:t>
            </a:r>
            <a:r>
              <a:rPr sz="1585" b="1" spc="37" dirty="0">
                <a:latin typeface="Cambria"/>
                <a:cs typeface="Cambria"/>
              </a:rPr>
              <a:t> </a:t>
            </a:r>
            <a:r>
              <a:rPr sz="1585" b="1" spc="164" dirty="0">
                <a:latin typeface="Cambria"/>
                <a:cs typeface="Cambria"/>
              </a:rPr>
              <a:t>GUI?</a:t>
            </a:r>
            <a:endParaRPr sz="1585" dirty="0">
              <a:latin typeface="Cambria"/>
              <a:cs typeface="Cambria"/>
            </a:endParaRPr>
          </a:p>
          <a:p>
            <a:pPr marL="13421" marR="122805"/>
            <a:r>
              <a:rPr sz="1585" spc="137" dirty="0">
                <a:latin typeface="Cambria"/>
                <a:cs typeface="Cambria"/>
              </a:rPr>
              <a:t>Una </a:t>
            </a:r>
            <a:r>
              <a:rPr sz="1585" spc="106" dirty="0">
                <a:latin typeface="Cambria"/>
                <a:cs typeface="Cambria"/>
              </a:rPr>
              <a:t>IDE </a:t>
            </a:r>
            <a:r>
              <a:rPr sz="1585" spc="63" dirty="0">
                <a:latin typeface="Cambria"/>
                <a:cs typeface="Cambria"/>
              </a:rPr>
              <a:t>es </a:t>
            </a:r>
            <a:r>
              <a:rPr sz="1585" spc="137" dirty="0">
                <a:latin typeface="Cambria"/>
                <a:cs typeface="Cambria"/>
              </a:rPr>
              <a:t>una </a:t>
            </a:r>
            <a:r>
              <a:rPr sz="1585" spc="74" dirty="0">
                <a:latin typeface="Cambria"/>
                <a:cs typeface="Cambria"/>
              </a:rPr>
              <a:t>interfaz </a:t>
            </a:r>
            <a:r>
              <a:rPr sz="1585" spc="100" dirty="0">
                <a:latin typeface="Cambria"/>
                <a:cs typeface="Cambria"/>
              </a:rPr>
              <a:t>que </a:t>
            </a:r>
            <a:r>
              <a:rPr sz="1585" spc="63" dirty="0">
                <a:latin typeface="Cambria"/>
                <a:cs typeface="Cambria"/>
              </a:rPr>
              <a:t>facilita </a:t>
            </a:r>
            <a:r>
              <a:rPr sz="1585" spc="79" dirty="0">
                <a:latin typeface="Cambria"/>
                <a:cs typeface="Cambria"/>
              </a:rPr>
              <a:t>la </a:t>
            </a:r>
            <a:r>
              <a:rPr sz="1585" spc="69" dirty="0">
                <a:latin typeface="Cambria"/>
                <a:cs typeface="Cambria"/>
              </a:rPr>
              <a:t>escritura de </a:t>
            </a:r>
            <a:r>
              <a:rPr sz="1585" spc="79" dirty="0">
                <a:latin typeface="Cambria"/>
                <a:cs typeface="Cambria"/>
              </a:rPr>
              <a:t>código, </a:t>
            </a:r>
            <a:r>
              <a:rPr sz="1585" spc="116" dirty="0">
                <a:latin typeface="Cambria"/>
                <a:cs typeface="Cambria"/>
              </a:rPr>
              <a:t>en </a:t>
            </a:r>
            <a:r>
              <a:rPr sz="1585" spc="79" dirty="0">
                <a:latin typeface="Cambria"/>
                <a:cs typeface="Cambria"/>
              </a:rPr>
              <a:t>nuestro </a:t>
            </a:r>
            <a:r>
              <a:rPr sz="1585" spc="69" dirty="0">
                <a:latin typeface="Cambria"/>
                <a:cs typeface="Cambria"/>
              </a:rPr>
              <a:t>caso </a:t>
            </a:r>
            <a:r>
              <a:rPr sz="1585" spc="63" dirty="0">
                <a:latin typeface="Cambria"/>
                <a:cs typeface="Cambria"/>
              </a:rPr>
              <a:t>facilita </a:t>
            </a:r>
            <a:r>
              <a:rPr sz="1585" spc="106" dirty="0">
                <a:latin typeface="Cambria"/>
                <a:cs typeface="Cambria"/>
              </a:rPr>
              <a:t>hacer </a:t>
            </a:r>
            <a:r>
              <a:rPr sz="1585" spc="58" dirty="0">
                <a:latin typeface="Cambria"/>
                <a:cs typeface="Cambria"/>
              </a:rPr>
              <a:t>los </a:t>
            </a:r>
            <a:r>
              <a:rPr sz="1585" spc="42" dirty="0">
                <a:latin typeface="Cambria"/>
                <a:cs typeface="Cambria"/>
              </a:rPr>
              <a:t>srcipts </a:t>
            </a:r>
            <a:r>
              <a:rPr sz="1585" spc="100" dirty="0">
                <a:latin typeface="Cambria"/>
                <a:cs typeface="Cambria"/>
              </a:rPr>
              <a:t>que </a:t>
            </a:r>
            <a:r>
              <a:rPr sz="1585" spc="106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usaremos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para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nuestros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análisis.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137" dirty="0">
                <a:latin typeface="Cambria"/>
                <a:cs typeface="Cambria"/>
              </a:rPr>
              <a:t>Una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GUI</a:t>
            </a:r>
            <a:r>
              <a:rPr sz="1585" spc="106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cambio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disminuye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o</a:t>
            </a:r>
            <a:r>
              <a:rPr sz="1585" spc="90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elimina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el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uso</a:t>
            </a:r>
            <a:r>
              <a:rPr sz="1585" spc="90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9" dirty="0">
                <a:latin typeface="Cambria"/>
                <a:cs typeface="Cambria"/>
              </a:rPr>
              <a:t> código,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se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realizan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las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operaciones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con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137" dirty="0">
                <a:latin typeface="Cambria"/>
                <a:cs typeface="Cambria"/>
              </a:rPr>
              <a:t>una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serie</a:t>
            </a:r>
            <a:r>
              <a:rPr sz="1585" spc="69" dirty="0">
                <a:latin typeface="Cambria"/>
                <a:cs typeface="Cambria"/>
              </a:rPr>
              <a:t> de </a:t>
            </a:r>
            <a:r>
              <a:rPr sz="1585" spc="63" dirty="0">
                <a:latin typeface="Cambria"/>
                <a:cs typeface="Cambria"/>
              </a:rPr>
              <a:t>clicks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lugar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63" dirty="0">
                <a:latin typeface="Cambria"/>
                <a:cs typeface="Cambria"/>
              </a:rPr>
              <a:t>escribir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código.</a:t>
            </a:r>
            <a:endParaRPr sz="1585" dirty="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0508981" y="6136209"/>
            <a:ext cx="87249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EC"/>
            </a:defPPr>
            <a:lvl1pPr marL="0" algn="l" defTabSz="914400" rtl="0" eaLnBrk="1" latinLnBrk="0" hangingPunct="1">
              <a:defRPr sz="1500" b="0" i="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>
              <a:lnSpc>
                <a:spcPts val="1795"/>
              </a:lnSpc>
            </a:pPr>
            <a:fld id="{81D60167-4931-47E6-BA6A-407CBD079E47}" type="slidenum">
              <a:rPr lang="es-EC" spc="5" smtClean="0"/>
              <a:pPr marL="142875">
                <a:lnSpc>
                  <a:spcPts val="1795"/>
                </a:lnSpc>
              </a:pPr>
              <a:t>11</a:t>
            </a:fld>
            <a:r>
              <a:rPr lang="es-EC" spc="30"/>
              <a:t> </a:t>
            </a:r>
            <a:r>
              <a:rPr lang="es-EC" spc="-305"/>
              <a:t>/</a:t>
            </a:r>
            <a:r>
              <a:rPr lang="es-EC" spc="60"/>
              <a:t> </a:t>
            </a:r>
            <a:r>
              <a:rPr lang="es-EC" spc="-10"/>
              <a:t>13</a:t>
            </a:r>
            <a:r>
              <a:rPr lang="es-EC" spc="5"/>
              <a:t>6</a:t>
            </a:r>
            <a:endParaRPr spc="5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4897229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85" dirty="0">
                <a:latin typeface="Cambria"/>
                <a:cs typeface="Cambria"/>
              </a:rPr>
              <a:t>Seleccionar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según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nombre</a:t>
            </a:r>
            <a:r>
              <a:rPr sz="1585" spc="69" dirty="0">
                <a:latin typeface="Cambria"/>
                <a:cs typeface="Cambria"/>
              </a:rPr>
              <a:t> de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columna/variable.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33120"/>
            <a:ext cx="10562125" cy="220451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Seleccionar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todas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las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columnas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cuyo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nombre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contenga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el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texto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"Tra"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select(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contains(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"Tra"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))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View</a:t>
            </a:r>
            <a:endParaRPr sz="1427">
              <a:latin typeface="Courier New"/>
              <a:cs typeface="Courier New"/>
            </a:endParaRPr>
          </a:p>
          <a:p>
            <a:pPr marL="90594">
              <a:spcBef>
                <a:spcPts val="58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Seleccionar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todas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las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columnas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cuyo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nombre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inicie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con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"S"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select(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starts_with(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"S"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))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View</a:t>
            </a:r>
            <a:endParaRPr sz="1427">
              <a:latin typeface="Courier New"/>
              <a:cs typeface="Courier New"/>
            </a:endParaRPr>
          </a:p>
          <a:p>
            <a:pPr marL="90594">
              <a:spcBef>
                <a:spcPts val="58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Seleccionar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todas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las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columnas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cuyo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nombre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finalice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con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"on"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select(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ends_with(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"on"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))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View</a:t>
            </a:r>
            <a:endParaRPr sz="1427">
              <a:latin typeface="Courier New"/>
              <a:cs typeface="Courier New"/>
            </a:endParaRPr>
          </a:p>
          <a:p>
            <a:pPr marL="90594">
              <a:spcBef>
                <a:spcPts val="58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Seleccionar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todas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las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columnas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cuyo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nombre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contenga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una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"r"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o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un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"sa"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select(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matches(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"r?sa"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))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View</a:t>
            </a:r>
            <a:endParaRPr sz="1427">
              <a:latin typeface="Courier New"/>
              <a:cs typeface="Courier New"/>
            </a:endParaRPr>
          </a:p>
          <a:p>
            <a:pPr marL="90594">
              <a:spcBef>
                <a:spcPts val="63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Más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información</a:t>
            </a:r>
            <a:r>
              <a:rPr sz="1480" i="1" spc="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sobre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expresiones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regulares</a:t>
            </a:r>
            <a:r>
              <a:rPr sz="1480" i="1" spc="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usando: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?base::regex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DCCAE7B-E9BC-EB43-99B2-8381263C4C8C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558830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Select()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8" y="1476692"/>
            <a:ext cx="10495022" cy="501378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5369">
              <a:spcBef>
                <a:spcPts val="106"/>
              </a:spcBef>
            </a:pPr>
            <a:r>
              <a:rPr sz="1585" spc="58" dirty="0">
                <a:latin typeface="Cambria"/>
                <a:cs typeface="Cambria"/>
              </a:rPr>
              <a:t>Filtrar </a:t>
            </a:r>
            <a:r>
              <a:rPr sz="1585" spc="53" dirty="0">
                <a:latin typeface="Cambria"/>
                <a:cs typeface="Cambria"/>
              </a:rPr>
              <a:t>las filas </a:t>
            </a:r>
            <a:r>
              <a:rPr sz="1585" spc="95" dirty="0">
                <a:latin typeface="Cambria"/>
                <a:cs typeface="Cambria"/>
              </a:rPr>
              <a:t>según </a:t>
            </a:r>
            <a:r>
              <a:rPr sz="1585" spc="53" dirty="0">
                <a:latin typeface="Cambria"/>
                <a:cs typeface="Cambria"/>
              </a:rPr>
              <a:t>las </a:t>
            </a:r>
            <a:r>
              <a:rPr sz="1585" spc="85" dirty="0">
                <a:latin typeface="Cambria"/>
                <a:cs typeface="Cambria"/>
              </a:rPr>
              <a:t>condiciones </a:t>
            </a:r>
            <a:r>
              <a:rPr sz="1585" spc="69" dirty="0">
                <a:latin typeface="Cambria"/>
                <a:cs typeface="Cambria"/>
              </a:rPr>
              <a:t>dadas </a:t>
            </a:r>
            <a:r>
              <a:rPr sz="1585" spc="116" dirty="0">
                <a:latin typeface="Cambria"/>
                <a:cs typeface="Cambria"/>
              </a:rPr>
              <a:t>en </a:t>
            </a:r>
            <a:r>
              <a:rPr sz="1585" spc="5" dirty="0">
                <a:latin typeface="Courier New"/>
                <a:cs typeface="Courier New"/>
              </a:rPr>
              <a:t>filter()</a:t>
            </a:r>
            <a:r>
              <a:rPr sz="1585" spc="5" dirty="0">
                <a:latin typeface="Cambria"/>
                <a:cs typeface="Cambria"/>
              </a:rPr>
              <a:t>, </a:t>
            </a:r>
            <a:r>
              <a:rPr sz="1585" spc="69" dirty="0">
                <a:latin typeface="Cambria"/>
                <a:cs typeface="Cambria"/>
              </a:rPr>
              <a:t>pero </a:t>
            </a:r>
            <a:r>
              <a:rPr sz="1585" spc="79" dirty="0">
                <a:latin typeface="Cambria"/>
                <a:cs typeface="Cambria"/>
              </a:rPr>
              <a:t>para </a:t>
            </a:r>
            <a:r>
              <a:rPr sz="1585" spc="53" dirty="0">
                <a:latin typeface="Cambria"/>
                <a:cs typeface="Cambria"/>
              </a:rPr>
              <a:t>esto </a:t>
            </a:r>
            <a:r>
              <a:rPr sz="1585" spc="106" dirty="0">
                <a:latin typeface="Cambria"/>
                <a:cs typeface="Cambria"/>
              </a:rPr>
              <a:t>debemos </a:t>
            </a:r>
            <a:r>
              <a:rPr sz="1585" spc="90" dirty="0">
                <a:latin typeface="Cambria"/>
                <a:cs typeface="Cambria"/>
              </a:rPr>
              <a:t>entender </a:t>
            </a:r>
            <a:r>
              <a:rPr sz="1585" spc="58" dirty="0">
                <a:latin typeface="Cambria"/>
                <a:cs typeface="Cambria"/>
              </a:rPr>
              <a:t>los </a:t>
            </a:r>
            <a:r>
              <a:rPr sz="1585" spc="74" dirty="0">
                <a:latin typeface="Cambria"/>
                <a:cs typeface="Cambria"/>
              </a:rPr>
              <a:t>operadores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-343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relación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y</a:t>
            </a:r>
            <a:r>
              <a:rPr sz="1585" spc="100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lógicos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53" dirty="0">
                <a:latin typeface="Cambria"/>
                <a:cs typeface="Cambria"/>
              </a:rPr>
              <a:t> R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108957" y="6788177"/>
            <a:ext cx="2898881" cy="24365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0264">
              <a:lnSpc>
                <a:spcPts val="1897"/>
              </a:lnSpc>
            </a:pPr>
            <a:fld id="{81D60167-4931-47E6-BA6A-407CBD079E47}" type="slidenum">
              <a:rPr spc="5" dirty="0"/>
              <a:pPr marL="40264">
                <a:lnSpc>
                  <a:spcPts val="1897"/>
                </a:lnSpc>
              </a:pPr>
              <a:t>111</a:t>
            </a:fld>
            <a:r>
              <a:rPr spc="32" dirty="0"/>
              <a:t> </a:t>
            </a:r>
            <a:r>
              <a:rPr spc="-322" dirty="0"/>
              <a:t>/</a:t>
            </a:r>
            <a:r>
              <a:rPr spc="63" dirty="0"/>
              <a:t> </a:t>
            </a:r>
            <a:r>
              <a:rPr spc="-11" dirty="0"/>
              <a:t>13</a:t>
            </a:r>
            <a:r>
              <a:rPr spc="5" dirty="0"/>
              <a:t>6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D7E3BBA-EE0F-6048-9B2D-7CDE91970ACF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558830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Filter()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5159" y="1490113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27" spc="-5" dirty="0">
                <a:solidFill>
                  <a:srgbClr val="008080"/>
                </a:solidFill>
                <a:latin typeface="Courier New"/>
                <a:cs typeface="Courier New"/>
              </a:rPr>
              <a:t>3</a:t>
            </a:r>
            <a:r>
              <a:rPr sz="1427" spc="16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==</a:t>
            </a:r>
            <a:r>
              <a:rPr sz="1427" spc="1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008080"/>
                </a:solidFill>
                <a:latin typeface="Courier New"/>
                <a:cs typeface="Courier New"/>
              </a:rPr>
              <a:t>4</a:t>
            </a:r>
            <a:r>
              <a:rPr sz="1427" spc="21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Igualdad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739" y="2090861"/>
            <a:ext cx="1354153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FALSE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159" y="2537220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27" spc="-5" dirty="0">
                <a:solidFill>
                  <a:srgbClr val="008080"/>
                </a:solidFill>
                <a:latin typeface="Courier New"/>
                <a:cs typeface="Courier New"/>
              </a:rPr>
              <a:t>3</a:t>
            </a:r>
            <a:r>
              <a:rPr sz="1427" spc="21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!=</a:t>
            </a:r>
            <a:r>
              <a:rPr sz="1427" spc="21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008080"/>
                </a:solidFill>
                <a:latin typeface="Courier New"/>
                <a:cs typeface="Courier New"/>
              </a:rPr>
              <a:t>4</a:t>
            </a:r>
            <a:r>
              <a:rPr sz="1427" spc="21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Desigualdad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739" y="3137967"/>
            <a:ext cx="1243432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1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TRUE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159" y="3584326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  <a:tabLst>
                <a:tab pos="865678" algn="l"/>
              </a:tabLst>
            </a:pPr>
            <a:r>
              <a:rPr sz="1427" spc="-5" dirty="0">
                <a:solidFill>
                  <a:srgbClr val="008080"/>
                </a:solidFill>
                <a:latin typeface="Courier New"/>
                <a:cs typeface="Courier New"/>
              </a:rPr>
              <a:t>3</a:t>
            </a:r>
            <a:r>
              <a:rPr sz="1427" spc="32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&gt;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008080"/>
                </a:solidFill>
                <a:latin typeface="Courier New"/>
                <a:cs typeface="Courier New"/>
              </a:rPr>
              <a:t>4	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37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Mayor</a:t>
            </a:r>
            <a:r>
              <a:rPr sz="1480" i="1" spc="-37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que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739" y="4185074"/>
            <a:ext cx="1354153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FALSE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159" y="4631433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27" spc="-5" dirty="0">
                <a:solidFill>
                  <a:srgbClr val="008080"/>
                </a:solidFill>
                <a:latin typeface="Courier New"/>
                <a:cs typeface="Courier New"/>
              </a:rPr>
              <a:t>3</a:t>
            </a:r>
            <a:r>
              <a:rPr sz="1427" spc="21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&lt;=</a:t>
            </a:r>
            <a:r>
              <a:rPr sz="1427" spc="21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008080"/>
                </a:solidFill>
                <a:latin typeface="Courier New"/>
                <a:cs typeface="Courier New"/>
              </a:rPr>
              <a:t>4</a:t>
            </a:r>
            <a:r>
              <a:rPr sz="1427" spc="21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Menor</a:t>
            </a:r>
            <a:r>
              <a:rPr sz="1480" i="1" spc="-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igual</a:t>
            </a:r>
            <a:r>
              <a:rPr sz="1480" i="1" spc="-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que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1739" y="5232180"/>
            <a:ext cx="1243432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1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TRUE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18904E69-039C-0A4D-938D-FADECE0188D2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558830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Operadores</a:t>
            </a:r>
            <a:r>
              <a:rPr lang="en-US" spc="-248" dirty="0">
                <a:solidFill>
                  <a:srgbClr val="000000"/>
                </a:solidFill>
              </a:rPr>
              <a:t> </a:t>
            </a:r>
            <a:r>
              <a:rPr lang="en-US" spc="-248" dirty="0" err="1">
                <a:solidFill>
                  <a:srgbClr val="000000"/>
                </a:solidFill>
              </a:rPr>
              <a:t>lógicos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5159" y="1490113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  <a:tabLst>
                <a:tab pos="1087130" algn="l"/>
              </a:tabLst>
            </a:pP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!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FALSE	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63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No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739" y="2090861"/>
            <a:ext cx="1243432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1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TRUE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159" y="2537220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  <a:tabLst>
                <a:tab pos="1640761" algn="l"/>
              </a:tabLst>
            </a:pP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TRUE</a:t>
            </a:r>
            <a:r>
              <a:rPr sz="1427" spc="37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&amp;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FALSE	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69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Y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739" y="3137967"/>
            <a:ext cx="1354153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FALSE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159" y="3584326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  <a:tabLst>
                <a:tab pos="1640761" algn="l"/>
              </a:tabLst>
            </a:pP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TRUE</a:t>
            </a:r>
            <a:r>
              <a:rPr sz="1427" spc="37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|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FALSE	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69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O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739" y="4185074"/>
            <a:ext cx="1243432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1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TRUE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159" y="4631433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xor(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TRUE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TRUE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Ó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excluyente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1739" y="5232180"/>
            <a:ext cx="1354153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FALSE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5159" y="5678539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TRUE</a:t>
            </a:r>
            <a:r>
              <a:rPr sz="1427" spc="26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&amp;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NA</a:t>
            </a:r>
            <a:r>
              <a:rPr sz="1427" spc="26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Cuidado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especial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con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los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NA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1739" y="6279287"/>
            <a:ext cx="1021990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1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NA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2EE5450C-919F-D445-9903-3963BF6B78D7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558830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Operadores</a:t>
            </a:r>
            <a:r>
              <a:rPr lang="en-US" spc="-248" dirty="0">
                <a:solidFill>
                  <a:srgbClr val="000000"/>
                </a:solidFill>
              </a:rPr>
              <a:t> </a:t>
            </a:r>
            <a:r>
              <a:rPr lang="en-US" spc="-248" dirty="0" err="1">
                <a:solidFill>
                  <a:srgbClr val="000000"/>
                </a:solidFill>
              </a:rPr>
              <a:t>lógicos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5159" y="1490113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xor(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TRUE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TRUE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Ó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excluyente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739" y="2090861"/>
            <a:ext cx="1354153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FALSE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159" y="2537220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TRUE</a:t>
            </a:r>
            <a:r>
              <a:rPr sz="1427" spc="26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&amp;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NA</a:t>
            </a:r>
            <a:r>
              <a:rPr sz="1427" spc="26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Cuidado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especial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con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los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NA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739" y="3137967"/>
            <a:ext cx="1021990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1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NA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F4E10AD-7429-634A-BF35-A54C1CE2E77B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558830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Operadores</a:t>
            </a:r>
            <a:r>
              <a:rPr lang="en-US" spc="-248" dirty="0">
                <a:solidFill>
                  <a:srgbClr val="000000"/>
                </a:solidFill>
              </a:rPr>
              <a:t> </a:t>
            </a:r>
            <a:r>
              <a:rPr lang="en-US" spc="-248" dirty="0" err="1">
                <a:solidFill>
                  <a:srgbClr val="000000"/>
                </a:solidFill>
              </a:rPr>
              <a:t>lógicos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739" y="418412"/>
            <a:ext cx="5223353" cy="694048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/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spc="-930" dirty="0">
                <a:solidFill>
                  <a:srgbClr val="000000"/>
                </a:solidFill>
              </a:rPr>
              <a:t>F</a:t>
            </a:r>
            <a:r>
              <a:rPr spc="-449" dirty="0">
                <a:solidFill>
                  <a:srgbClr val="000000"/>
                </a:solidFill>
              </a:rPr>
              <a:t>i</a:t>
            </a:r>
            <a:r>
              <a:rPr spc="-491" dirty="0">
                <a:solidFill>
                  <a:srgbClr val="000000"/>
                </a:solidFill>
              </a:rPr>
              <a:t>l</a:t>
            </a:r>
            <a:r>
              <a:rPr spc="-454" dirty="0">
                <a:solidFill>
                  <a:srgbClr val="000000"/>
                </a:solidFill>
              </a:rPr>
              <a:t>t</a:t>
            </a:r>
            <a:r>
              <a:rPr spc="-576" dirty="0">
                <a:solidFill>
                  <a:srgbClr val="000000"/>
                </a:solidFill>
              </a:rPr>
              <a:t>r</a:t>
            </a:r>
            <a:r>
              <a:rPr spc="-777" dirty="0">
                <a:solidFill>
                  <a:srgbClr val="000000"/>
                </a:solidFill>
              </a:rPr>
              <a:t>a</a:t>
            </a:r>
            <a:r>
              <a:rPr spc="-655" dirty="0">
                <a:solidFill>
                  <a:srgbClr val="000000"/>
                </a:solidFill>
              </a:rPr>
              <a:t>r</a:t>
            </a:r>
            <a:r>
              <a:rPr spc="-851" dirty="0">
                <a:solidFill>
                  <a:srgbClr val="000000"/>
                </a:solidFill>
              </a:rPr>
              <a:t>/</a:t>
            </a:r>
            <a:r>
              <a:rPr spc="-502" dirty="0">
                <a:solidFill>
                  <a:srgbClr val="000000"/>
                </a:solidFill>
              </a:rPr>
              <a:t>S</a:t>
            </a:r>
            <a:r>
              <a:rPr spc="-782" dirty="0">
                <a:solidFill>
                  <a:srgbClr val="000000"/>
                </a:solidFill>
              </a:rPr>
              <a:t>e</a:t>
            </a:r>
            <a:r>
              <a:rPr spc="-491" dirty="0">
                <a:solidFill>
                  <a:srgbClr val="000000"/>
                </a:solidFill>
              </a:rPr>
              <a:t>l</a:t>
            </a:r>
            <a:r>
              <a:rPr spc="-782" dirty="0">
                <a:solidFill>
                  <a:srgbClr val="000000"/>
                </a:solidFill>
              </a:rPr>
              <a:t>e</a:t>
            </a:r>
            <a:r>
              <a:rPr spc="-882" dirty="0">
                <a:solidFill>
                  <a:srgbClr val="000000"/>
                </a:solidFill>
              </a:rPr>
              <a:t>c</a:t>
            </a:r>
            <a:r>
              <a:rPr spc="-803" dirty="0">
                <a:solidFill>
                  <a:srgbClr val="000000"/>
                </a:solidFill>
              </a:rPr>
              <a:t>c</a:t>
            </a:r>
            <a:r>
              <a:rPr spc="-449" dirty="0">
                <a:solidFill>
                  <a:srgbClr val="000000"/>
                </a:solidFill>
              </a:rPr>
              <a:t>i</a:t>
            </a:r>
            <a:r>
              <a:rPr spc="-666" dirty="0">
                <a:solidFill>
                  <a:srgbClr val="000000"/>
                </a:solidFill>
              </a:rPr>
              <a:t>o</a:t>
            </a:r>
            <a:r>
              <a:rPr spc="-708" dirty="0">
                <a:solidFill>
                  <a:srgbClr val="000000"/>
                </a:solidFill>
              </a:rPr>
              <a:t>n</a:t>
            </a:r>
            <a:r>
              <a:rPr spc="-777" dirty="0">
                <a:solidFill>
                  <a:srgbClr val="000000"/>
                </a:solidFill>
              </a:rPr>
              <a:t>a</a:t>
            </a:r>
            <a:r>
              <a:rPr spc="-538" dirty="0">
                <a:solidFill>
                  <a:srgbClr val="000000"/>
                </a:solidFill>
              </a:rPr>
              <a:t>r</a:t>
            </a:r>
            <a:r>
              <a:rPr spc="-629" dirty="0">
                <a:solidFill>
                  <a:srgbClr val="000000"/>
                </a:solidFill>
              </a:rPr>
              <a:t> </a:t>
            </a:r>
            <a:r>
              <a:rPr spc="-613" dirty="0">
                <a:solidFill>
                  <a:srgbClr val="000000"/>
                </a:solidFill>
              </a:rPr>
              <a:t>f</a:t>
            </a:r>
            <a:r>
              <a:rPr spc="-485" dirty="0">
                <a:solidFill>
                  <a:srgbClr val="000000"/>
                </a:solidFill>
              </a:rPr>
              <a:t>i</a:t>
            </a:r>
            <a:r>
              <a:rPr spc="-491" dirty="0">
                <a:solidFill>
                  <a:srgbClr val="000000"/>
                </a:solidFill>
              </a:rPr>
              <a:t>l</a:t>
            </a:r>
            <a:r>
              <a:rPr spc="-777" dirty="0">
                <a:solidFill>
                  <a:srgbClr val="000000"/>
                </a:solidFill>
              </a:rPr>
              <a:t>a</a:t>
            </a:r>
            <a:r>
              <a:rPr spc="-254" dirty="0">
                <a:solidFill>
                  <a:srgbClr val="000000"/>
                </a:solidFill>
              </a:rPr>
              <a:t>s</a:t>
            </a:r>
            <a:r>
              <a:rPr spc="-798" dirty="0">
                <a:solidFill>
                  <a:srgbClr val="000000"/>
                </a:solidFill>
              </a:rPr>
              <a:t>:</a:t>
            </a:r>
            <a:r>
              <a:rPr spc="-597" dirty="0">
                <a:solidFill>
                  <a:srgbClr val="000000"/>
                </a:solidFill>
              </a:rPr>
              <a:t> </a:t>
            </a:r>
            <a:r>
              <a:rPr spc="-613" dirty="0">
                <a:solidFill>
                  <a:srgbClr val="000000"/>
                </a:solidFill>
              </a:rPr>
              <a:t>f</a:t>
            </a:r>
            <a:r>
              <a:rPr spc="-485" dirty="0">
                <a:solidFill>
                  <a:srgbClr val="000000"/>
                </a:solidFill>
              </a:rPr>
              <a:t>i</a:t>
            </a:r>
            <a:r>
              <a:rPr spc="-491" dirty="0">
                <a:solidFill>
                  <a:srgbClr val="000000"/>
                </a:solidFill>
              </a:rPr>
              <a:t>l</a:t>
            </a:r>
            <a:r>
              <a:rPr spc="-534" dirty="0">
                <a:solidFill>
                  <a:srgbClr val="000000"/>
                </a:solidFill>
              </a:rPr>
              <a:t>t</a:t>
            </a:r>
            <a:r>
              <a:rPr spc="-782" dirty="0">
                <a:solidFill>
                  <a:srgbClr val="000000"/>
                </a:solidFill>
              </a:rPr>
              <a:t>e</a:t>
            </a:r>
            <a:r>
              <a:rPr spc="-576" dirty="0">
                <a:solidFill>
                  <a:srgbClr val="000000"/>
                </a:solidFill>
              </a:rPr>
              <a:t>r</a:t>
            </a:r>
            <a:r>
              <a:rPr spc="-328" dirty="0">
                <a:solidFill>
                  <a:srgbClr val="000000"/>
                </a:solidFill>
              </a:rPr>
              <a:t>(</a:t>
            </a:r>
            <a:r>
              <a:rPr spc="-322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739" y="1466623"/>
            <a:ext cx="5070357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58" dirty="0">
                <a:latin typeface="Cambria"/>
                <a:cs typeface="Cambria"/>
              </a:rPr>
              <a:t>Filtrar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las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filas </a:t>
            </a:r>
            <a:r>
              <a:rPr sz="1585" spc="95" dirty="0">
                <a:latin typeface="Cambria"/>
                <a:cs typeface="Cambria"/>
              </a:rPr>
              <a:t>según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las </a:t>
            </a:r>
            <a:r>
              <a:rPr sz="1585" spc="85" dirty="0">
                <a:latin typeface="Cambria"/>
                <a:cs typeface="Cambria"/>
              </a:rPr>
              <a:t>condiciones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dadas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21" dirty="0">
                <a:latin typeface="Cambria"/>
                <a:cs typeface="Cambria"/>
              </a:rPr>
              <a:t>filter()</a:t>
            </a:r>
            <a:endParaRPr sz="1585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5159" y="1933120"/>
            <a:ext cx="10562125" cy="1973520"/>
            <a:chOff x="762210" y="1829304"/>
            <a:chExt cx="9994900" cy="1867535"/>
          </a:xfrm>
        </p:grpSpPr>
        <p:sp>
          <p:nvSpPr>
            <p:cNvPr id="5" name="object 5"/>
            <p:cNvSpPr/>
            <p:nvPr/>
          </p:nvSpPr>
          <p:spPr>
            <a:xfrm>
              <a:off x="762210" y="1829304"/>
              <a:ext cx="9994900" cy="1867535"/>
            </a:xfrm>
            <a:custGeom>
              <a:avLst/>
              <a:gdLst/>
              <a:ahLst/>
              <a:cxnLst/>
              <a:rect l="l" t="t" r="r" b="b"/>
              <a:pathLst>
                <a:path w="9994900" h="1867535">
                  <a:moveTo>
                    <a:pt x="9994478" y="1867414"/>
                  </a:moveTo>
                  <a:lnTo>
                    <a:pt x="0" y="1867414"/>
                  </a:lnTo>
                  <a:lnTo>
                    <a:pt x="0" y="0"/>
                  </a:lnTo>
                  <a:lnTo>
                    <a:pt x="9994478" y="0"/>
                  </a:lnTo>
                  <a:lnTo>
                    <a:pt x="9994478" y="1867414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6" name="object 6"/>
            <p:cNvSpPr/>
            <p:nvPr/>
          </p:nvSpPr>
          <p:spPr>
            <a:xfrm>
              <a:off x="762210" y="3534748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59" h="162560">
                  <a:moveTo>
                    <a:pt x="161969" y="161969"/>
                  </a:moveTo>
                  <a:lnTo>
                    <a:pt x="0" y="161969"/>
                  </a:lnTo>
                  <a:lnTo>
                    <a:pt x="0" y="0"/>
                  </a:lnTo>
                  <a:lnTo>
                    <a:pt x="161969" y="0"/>
                  </a:lnTo>
                  <a:lnTo>
                    <a:pt x="161969" y="16196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7" name="object 7"/>
            <p:cNvSpPr/>
            <p:nvPr/>
          </p:nvSpPr>
          <p:spPr>
            <a:xfrm>
              <a:off x="819375" y="3582387"/>
              <a:ext cx="38735" cy="67310"/>
            </a:xfrm>
            <a:custGeom>
              <a:avLst/>
              <a:gdLst/>
              <a:ahLst/>
              <a:cxnLst/>
              <a:rect l="l" t="t" r="r" b="b"/>
              <a:pathLst>
                <a:path w="38734" h="67310">
                  <a:moveTo>
                    <a:pt x="38110" y="66693"/>
                  </a:moveTo>
                  <a:lnTo>
                    <a:pt x="0" y="33346"/>
                  </a:lnTo>
                  <a:lnTo>
                    <a:pt x="38110" y="0"/>
                  </a:lnTo>
                  <a:lnTo>
                    <a:pt x="38110" y="66693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8" name="object 8"/>
            <p:cNvSpPr/>
            <p:nvPr/>
          </p:nvSpPr>
          <p:spPr>
            <a:xfrm>
              <a:off x="10594719" y="3534748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59" h="162560">
                  <a:moveTo>
                    <a:pt x="161969" y="161969"/>
                  </a:moveTo>
                  <a:lnTo>
                    <a:pt x="0" y="161969"/>
                  </a:lnTo>
                  <a:lnTo>
                    <a:pt x="0" y="0"/>
                  </a:lnTo>
                  <a:lnTo>
                    <a:pt x="161969" y="0"/>
                  </a:lnTo>
                  <a:lnTo>
                    <a:pt x="161969" y="16196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9" name="object 9"/>
            <p:cNvSpPr/>
            <p:nvPr/>
          </p:nvSpPr>
          <p:spPr>
            <a:xfrm>
              <a:off x="10661412" y="3582387"/>
              <a:ext cx="38735" cy="67310"/>
            </a:xfrm>
            <a:custGeom>
              <a:avLst/>
              <a:gdLst/>
              <a:ahLst/>
              <a:cxnLst/>
              <a:rect l="l" t="t" r="r" b="b"/>
              <a:pathLst>
                <a:path w="38734" h="67310">
                  <a:moveTo>
                    <a:pt x="0" y="66693"/>
                  </a:moveTo>
                  <a:lnTo>
                    <a:pt x="0" y="0"/>
                  </a:lnTo>
                  <a:lnTo>
                    <a:pt x="38110" y="33346"/>
                  </a:lnTo>
                  <a:lnTo>
                    <a:pt x="0" y="66693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10" name="object 10"/>
            <p:cNvSpPr/>
            <p:nvPr/>
          </p:nvSpPr>
          <p:spPr>
            <a:xfrm>
              <a:off x="924179" y="3534752"/>
              <a:ext cx="9671050" cy="162560"/>
            </a:xfrm>
            <a:custGeom>
              <a:avLst/>
              <a:gdLst/>
              <a:ahLst/>
              <a:cxnLst/>
              <a:rect l="l" t="t" r="r" b="b"/>
              <a:pathLst>
                <a:path w="9671050" h="162560">
                  <a:moveTo>
                    <a:pt x="9670529" y="0"/>
                  </a:moveTo>
                  <a:lnTo>
                    <a:pt x="4439869" y="0"/>
                  </a:lnTo>
                  <a:lnTo>
                    <a:pt x="0" y="0"/>
                  </a:lnTo>
                  <a:lnTo>
                    <a:pt x="0" y="161975"/>
                  </a:lnTo>
                  <a:lnTo>
                    <a:pt x="4439869" y="161975"/>
                  </a:lnTo>
                  <a:lnTo>
                    <a:pt x="9670529" y="161975"/>
                  </a:lnTo>
                  <a:lnTo>
                    <a:pt x="967052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11" name="object 11"/>
            <p:cNvSpPr/>
            <p:nvPr/>
          </p:nvSpPr>
          <p:spPr>
            <a:xfrm>
              <a:off x="924179" y="3553804"/>
              <a:ext cx="8879840" cy="124460"/>
            </a:xfrm>
            <a:custGeom>
              <a:avLst/>
              <a:gdLst/>
              <a:ahLst/>
              <a:cxnLst/>
              <a:rect l="l" t="t" r="r" b="b"/>
              <a:pathLst>
                <a:path w="8879840" h="124460">
                  <a:moveTo>
                    <a:pt x="8879746" y="123859"/>
                  </a:moveTo>
                  <a:lnTo>
                    <a:pt x="0" y="123859"/>
                  </a:lnTo>
                  <a:lnTo>
                    <a:pt x="0" y="0"/>
                  </a:lnTo>
                  <a:lnTo>
                    <a:pt x="8879746" y="0"/>
                  </a:lnTo>
                  <a:lnTo>
                    <a:pt x="8879746" y="12385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72222" y="2021147"/>
          <a:ext cx="9811234" cy="1338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5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4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5938">
                <a:tc>
                  <a:txBody>
                    <a:bodyPr/>
                    <a:lstStyle/>
                    <a:p>
                      <a:pPr marR="13970" algn="ctr">
                        <a:lnSpc>
                          <a:spcPts val="1650"/>
                        </a:lnSpc>
                      </a:pPr>
                      <a:r>
                        <a:rPr sz="1500" i="1" spc="-3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500" i="1" spc="-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Filtrar</a:t>
                      </a:r>
                      <a:r>
                        <a:rPr sz="15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las</a:t>
                      </a:r>
                      <a:r>
                        <a:rPr sz="15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filas</a:t>
                      </a:r>
                      <a:r>
                        <a:rPr sz="15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correspondientes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5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50"/>
                        </a:lnSpc>
                      </a:pPr>
                      <a:r>
                        <a:rPr sz="1500" i="1" spc="-2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la </a:t>
                      </a:r>
                      <a:r>
                        <a:rPr sz="15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sucursal</a:t>
                      </a:r>
                      <a:r>
                        <a:rPr sz="1500" i="1" spc="-3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-2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62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65">
                <a:tc>
                  <a:txBody>
                    <a:bodyPr/>
                    <a:lstStyle/>
                    <a:p>
                      <a:pPr marR="13970" algn="ctr">
                        <a:lnSpc>
                          <a:spcPts val="1600"/>
                        </a:lnSpc>
                      </a:pPr>
                      <a:r>
                        <a:rPr sz="1400" spc="10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data_banco</a:t>
                      </a:r>
                      <a:r>
                        <a:rPr sz="1400" spc="30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%&gt;%</a:t>
                      </a:r>
                      <a:r>
                        <a:rPr sz="1400" spc="30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filter(</a:t>
                      </a:r>
                      <a:r>
                        <a:rPr sz="1400" spc="30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Sucursal==</a:t>
                      </a:r>
                      <a:r>
                        <a:rPr sz="1400" spc="35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5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%&gt;%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View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76">
                <a:tc>
                  <a:txBody>
                    <a:bodyPr/>
                    <a:lstStyle/>
                    <a:p>
                      <a:pPr marR="13970" algn="ctr">
                        <a:lnSpc>
                          <a:spcPts val="1645"/>
                        </a:lnSpc>
                      </a:pPr>
                      <a:r>
                        <a:rPr sz="1500" i="1" spc="-3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500" i="1" spc="-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Filtrar</a:t>
                      </a:r>
                      <a:r>
                        <a:rPr sz="15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las</a:t>
                      </a:r>
                      <a:r>
                        <a:rPr sz="15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filas</a:t>
                      </a:r>
                      <a:r>
                        <a:rPr sz="15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correspondientes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sz="15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45"/>
                        </a:lnSpc>
                      </a:pPr>
                      <a:r>
                        <a:rPr sz="1500" i="1" spc="-2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la</a:t>
                      </a:r>
                      <a:r>
                        <a:rPr sz="1500" i="1" spc="-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sucursal</a:t>
                      </a:r>
                      <a:r>
                        <a:rPr sz="15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-2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62</a:t>
                      </a:r>
                      <a:r>
                        <a:rPr sz="15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-3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5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hayan</a:t>
                      </a:r>
                      <a:r>
                        <a:rPr sz="15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durado</a:t>
                      </a:r>
                      <a:r>
                        <a:rPr sz="15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más</a:t>
                      </a:r>
                      <a:r>
                        <a:rPr sz="15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-2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de</a:t>
                      </a:r>
                      <a:r>
                        <a:rPr sz="1500" i="1" spc="-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  <a:r>
                        <a:rPr sz="15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segundos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66">
                <a:tc>
                  <a:txBody>
                    <a:bodyPr/>
                    <a:lstStyle/>
                    <a:p>
                      <a:pPr marR="13970" algn="ctr">
                        <a:lnSpc>
                          <a:spcPts val="1600"/>
                        </a:lnSpc>
                      </a:pPr>
                      <a:r>
                        <a:rPr sz="1400" spc="10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data_banco</a:t>
                      </a:r>
                      <a:r>
                        <a:rPr sz="1400" spc="30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%&gt;%</a:t>
                      </a:r>
                      <a:r>
                        <a:rPr sz="1400" spc="30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filter(</a:t>
                      </a:r>
                      <a:r>
                        <a:rPr sz="1400" spc="30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Sucursal==</a:t>
                      </a:r>
                      <a:r>
                        <a:rPr sz="1400" spc="35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&amp;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10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Tiempo_Servicio_seg</a:t>
                      </a:r>
                      <a:r>
                        <a:rPr sz="1400" spc="30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400" spc="35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  <a:r>
                        <a:rPr sz="1400" spc="35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spc="35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%&gt;%</a:t>
                      </a:r>
                      <a:r>
                        <a:rPr sz="1400" spc="30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View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955">
                <a:tc>
                  <a:txBody>
                    <a:bodyPr/>
                    <a:lstStyle/>
                    <a:p>
                      <a:pPr marR="13970" algn="ctr">
                        <a:lnSpc>
                          <a:spcPts val="1645"/>
                        </a:lnSpc>
                      </a:pPr>
                      <a:r>
                        <a:rPr sz="1500" i="1" spc="-3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500" i="1" spc="-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Filtrar</a:t>
                      </a:r>
                      <a:r>
                        <a:rPr sz="15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las</a:t>
                      </a:r>
                      <a:r>
                        <a:rPr sz="15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filas</a:t>
                      </a:r>
                      <a:r>
                        <a:rPr sz="15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correspondientes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sz="15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45"/>
                        </a:lnSpc>
                        <a:tabLst>
                          <a:tab pos="1834514" algn="l"/>
                        </a:tabLst>
                      </a:pPr>
                      <a:r>
                        <a:rPr sz="1500" i="1" spc="-2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la</a:t>
                      </a:r>
                      <a:r>
                        <a:rPr sz="1500" i="1" spc="1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sucursal</a:t>
                      </a:r>
                      <a:r>
                        <a:rPr sz="1500" i="1" spc="1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62,	hayan</a:t>
                      </a:r>
                      <a:r>
                        <a:rPr sz="1500" i="1" spc="-5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durado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815159" y="1933120"/>
            <a:ext cx="10562125" cy="1978362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9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9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9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97">
              <a:latin typeface="Times New Roman"/>
              <a:cs typeface="Times New Roman"/>
            </a:endParaRPr>
          </a:p>
          <a:p>
            <a:pPr marL="90594">
              <a:spcBef>
                <a:spcPts val="151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más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de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120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segundos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y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la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evaluación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a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la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satisfacción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sea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Bueno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6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filter(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Sucursal==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62</a:t>
            </a:r>
            <a:r>
              <a:rPr sz="1427" spc="48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&amp;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Tiempo_Servicio_seg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&gt;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120</a:t>
            </a:r>
            <a:r>
              <a:rPr sz="1427" spc="48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&amp;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Satisfaccion==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"Muy</a:t>
            </a:r>
            <a:r>
              <a:rPr sz="1427" spc="48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Bueno"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427">
              <a:latin typeface="Courier New"/>
              <a:cs typeface="Courier New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3294" y="22786"/>
            <a:ext cx="7973213" cy="391923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0508981" y="6136209"/>
            <a:ext cx="87249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EC"/>
            </a:defPPr>
            <a:lvl1pPr marL="0" algn="l" defTabSz="914400" rtl="0" eaLnBrk="1" latinLnBrk="0" hangingPunct="1">
              <a:defRPr sz="1500" b="0" i="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>
              <a:lnSpc>
                <a:spcPts val="1795"/>
              </a:lnSpc>
            </a:pPr>
            <a:fld id="{81D60167-4931-47E6-BA6A-407CBD079E47}" type="slidenum">
              <a:rPr lang="es-EC" spc="5" smtClean="0"/>
              <a:pPr marL="142875">
                <a:lnSpc>
                  <a:spcPts val="1795"/>
                </a:lnSpc>
              </a:pPr>
              <a:t>115</a:t>
            </a:fld>
            <a:r>
              <a:rPr lang="es-EC" spc="30"/>
              <a:t> </a:t>
            </a:r>
            <a:r>
              <a:rPr lang="es-EC" spc="-305"/>
              <a:t>/</a:t>
            </a:r>
            <a:r>
              <a:rPr lang="es-EC" spc="60"/>
              <a:t> </a:t>
            </a:r>
            <a:r>
              <a:rPr lang="es-EC" spc="-10"/>
              <a:t>13</a:t>
            </a:r>
            <a:r>
              <a:rPr lang="es-EC" spc="5"/>
              <a:t>6</a:t>
            </a:r>
            <a:endParaRPr spc="5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5159" y="1490113"/>
            <a:ext cx="10562125" cy="1455908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 Con</a:t>
            </a:r>
            <a:r>
              <a:rPr sz="1480" i="1" spc="-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el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 data</a:t>
            </a:r>
            <a:r>
              <a:rPr sz="1480" i="1" spc="-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banco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48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Filtrar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las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filas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correspondientes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a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la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sucursal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85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48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calcular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la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correlacion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entre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Tiempo_Servicio_seg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y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Monto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48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Operador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pipe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total</a:t>
            </a:r>
            <a:endParaRPr sz="1480">
              <a:latin typeface="Courier New"/>
              <a:cs typeface="Courier New"/>
            </a:endParaRPr>
          </a:p>
          <a:p>
            <a:pPr marL="312047">
              <a:spcBef>
                <a:spcPts val="48"/>
              </a:spcBef>
              <a:tabLst>
                <a:tab pos="3523778" algn="l"/>
              </a:tabLst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filter(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Sucursal==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85</a:t>
            </a:r>
            <a:r>
              <a:rPr sz="1427" spc="48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%$%	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Operador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pipe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para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seleccion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de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columnas</a:t>
            </a:r>
            <a:endParaRPr sz="1480">
              <a:latin typeface="Courier New"/>
              <a:cs typeface="Courier New"/>
            </a:endParaRPr>
          </a:p>
          <a:p>
            <a:pPr marL="312047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cor(Tiempo_Servicio_seg,</a:t>
            </a:r>
            <a:r>
              <a:rPr sz="1427" spc="79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as.numeric(Monto))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738" y="3248719"/>
            <a:ext cx="1797038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 [1] </a:t>
            </a:r>
            <a:r>
              <a:rPr sz="1427" spc="11" dirty="0">
                <a:latin typeface="Courier New"/>
                <a:cs typeface="Courier New"/>
              </a:rPr>
              <a:t>0.5339392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27034859-5AB6-C943-B314-EB8047DD29AD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558830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Filtrar</a:t>
            </a:r>
            <a:r>
              <a:rPr lang="en-US" spc="-248" dirty="0">
                <a:solidFill>
                  <a:srgbClr val="000000"/>
                </a:solidFill>
              </a:rPr>
              <a:t> y </a:t>
            </a:r>
            <a:r>
              <a:rPr lang="en-US" spc="-248" dirty="0" err="1">
                <a:solidFill>
                  <a:srgbClr val="000000"/>
                </a:solidFill>
              </a:rPr>
              <a:t>seleccionar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4738194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95" dirty="0">
                <a:latin typeface="Cambria"/>
                <a:cs typeface="Cambria"/>
              </a:rPr>
              <a:t>Ordenar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las filas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según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lo</a:t>
            </a:r>
            <a:r>
              <a:rPr sz="1585" spc="90" dirty="0">
                <a:latin typeface="Cambria"/>
                <a:cs typeface="Cambria"/>
              </a:rPr>
              <a:t> expresado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arrange()</a:t>
            </a:r>
            <a:endParaRPr sz="1585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5159" y="1933120"/>
            <a:ext cx="10562125" cy="1278997"/>
            <a:chOff x="762210" y="1829304"/>
            <a:chExt cx="9994900" cy="1210310"/>
          </a:xfrm>
        </p:grpSpPr>
        <p:sp>
          <p:nvSpPr>
            <p:cNvPr id="5" name="object 5"/>
            <p:cNvSpPr/>
            <p:nvPr/>
          </p:nvSpPr>
          <p:spPr>
            <a:xfrm>
              <a:off x="762210" y="1829304"/>
              <a:ext cx="9994900" cy="1210310"/>
            </a:xfrm>
            <a:custGeom>
              <a:avLst/>
              <a:gdLst/>
              <a:ahLst/>
              <a:cxnLst/>
              <a:rect l="l" t="t" r="r" b="b"/>
              <a:pathLst>
                <a:path w="9994900" h="1210310">
                  <a:moveTo>
                    <a:pt x="9994478" y="1210008"/>
                  </a:moveTo>
                  <a:lnTo>
                    <a:pt x="0" y="1210008"/>
                  </a:lnTo>
                  <a:lnTo>
                    <a:pt x="0" y="0"/>
                  </a:lnTo>
                  <a:lnTo>
                    <a:pt x="9994478" y="0"/>
                  </a:lnTo>
                  <a:lnTo>
                    <a:pt x="9994478" y="1210008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6" name="object 6"/>
            <p:cNvSpPr/>
            <p:nvPr/>
          </p:nvSpPr>
          <p:spPr>
            <a:xfrm>
              <a:off x="762210" y="2877342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59" h="162560">
                  <a:moveTo>
                    <a:pt x="161969" y="161969"/>
                  </a:moveTo>
                  <a:lnTo>
                    <a:pt x="0" y="161969"/>
                  </a:lnTo>
                  <a:lnTo>
                    <a:pt x="0" y="0"/>
                  </a:lnTo>
                  <a:lnTo>
                    <a:pt x="161969" y="0"/>
                  </a:lnTo>
                  <a:lnTo>
                    <a:pt x="161969" y="16196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7" name="object 7"/>
            <p:cNvSpPr/>
            <p:nvPr/>
          </p:nvSpPr>
          <p:spPr>
            <a:xfrm>
              <a:off x="819375" y="2924980"/>
              <a:ext cx="38735" cy="67310"/>
            </a:xfrm>
            <a:custGeom>
              <a:avLst/>
              <a:gdLst/>
              <a:ahLst/>
              <a:cxnLst/>
              <a:rect l="l" t="t" r="r" b="b"/>
              <a:pathLst>
                <a:path w="38734" h="67310">
                  <a:moveTo>
                    <a:pt x="38110" y="66693"/>
                  </a:moveTo>
                  <a:lnTo>
                    <a:pt x="0" y="33346"/>
                  </a:lnTo>
                  <a:lnTo>
                    <a:pt x="38110" y="0"/>
                  </a:lnTo>
                  <a:lnTo>
                    <a:pt x="38110" y="66693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8" name="object 8"/>
            <p:cNvSpPr/>
            <p:nvPr/>
          </p:nvSpPr>
          <p:spPr>
            <a:xfrm>
              <a:off x="10594719" y="2877342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59" h="162560">
                  <a:moveTo>
                    <a:pt x="161969" y="161969"/>
                  </a:moveTo>
                  <a:lnTo>
                    <a:pt x="0" y="161969"/>
                  </a:lnTo>
                  <a:lnTo>
                    <a:pt x="0" y="0"/>
                  </a:lnTo>
                  <a:lnTo>
                    <a:pt x="161969" y="0"/>
                  </a:lnTo>
                  <a:lnTo>
                    <a:pt x="161969" y="16196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9" name="object 9"/>
            <p:cNvSpPr/>
            <p:nvPr/>
          </p:nvSpPr>
          <p:spPr>
            <a:xfrm>
              <a:off x="10661412" y="2924980"/>
              <a:ext cx="38735" cy="67310"/>
            </a:xfrm>
            <a:custGeom>
              <a:avLst/>
              <a:gdLst/>
              <a:ahLst/>
              <a:cxnLst/>
              <a:rect l="l" t="t" r="r" b="b"/>
              <a:pathLst>
                <a:path w="38734" h="67310">
                  <a:moveTo>
                    <a:pt x="0" y="66693"/>
                  </a:moveTo>
                  <a:lnTo>
                    <a:pt x="0" y="0"/>
                  </a:lnTo>
                  <a:lnTo>
                    <a:pt x="38110" y="33346"/>
                  </a:lnTo>
                  <a:lnTo>
                    <a:pt x="0" y="66693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10" name="object 10"/>
            <p:cNvSpPr/>
            <p:nvPr/>
          </p:nvSpPr>
          <p:spPr>
            <a:xfrm>
              <a:off x="924179" y="2877349"/>
              <a:ext cx="9671050" cy="162560"/>
            </a:xfrm>
            <a:custGeom>
              <a:avLst/>
              <a:gdLst/>
              <a:ahLst/>
              <a:cxnLst/>
              <a:rect l="l" t="t" r="r" b="b"/>
              <a:pathLst>
                <a:path w="9671050" h="162560">
                  <a:moveTo>
                    <a:pt x="9670529" y="0"/>
                  </a:moveTo>
                  <a:lnTo>
                    <a:pt x="4811446" y="0"/>
                  </a:lnTo>
                  <a:lnTo>
                    <a:pt x="0" y="0"/>
                  </a:lnTo>
                  <a:lnTo>
                    <a:pt x="0" y="161963"/>
                  </a:lnTo>
                  <a:lnTo>
                    <a:pt x="4811446" y="161963"/>
                  </a:lnTo>
                  <a:lnTo>
                    <a:pt x="9670529" y="161963"/>
                  </a:lnTo>
                  <a:lnTo>
                    <a:pt x="967052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11" name="object 11"/>
            <p:cNvSpPr/>
            <p:nvPr/>
          </p:nvSpPr>
          <p:spPr>
            <a:xfrm>
              <a:off x="924179" y="2896398"/>
              <a:ext cx="9623425" cy="124460"/>
            </a:xfrm>
            <a:custGeom>
              <a:avLst/>
              <a:gdLst/>
              <a:ahLst/>
              <a:cxnLst/>
              <a:rect l="l" t="t" r="r" b="b"/>
              <a:pathLst>
                <a:path w="9623425" h="124460">
                  <a:moveTo>
                    <a:pt x="9622901" y="123859"/>
                  </a:moveTo>
                  <a:lnTo>
                    <a:pt x="0" y="123859"/>
                  </a:lnTo>
                  <a:lnTo>
                    <a:pt x="0" y="0"/>
                  </a:lnTo>
                  <a:lnTo>
                    <a:pt x="9622901" y="0"/>
                  </a:lnTo>
                  <a:lnTo>
                    <a:pt x="9622901" y="12385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15159" y="1933120"/>
            <a:ext cx="10562125" cy="1017903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Ordenar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por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la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satisfaccion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arrange(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Satisfaccion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View</a:t>
            </a:r>
            <a:endParaRPr sz="1427">
              <a:latin typeface="Courier New"/>
              <a:cs typeface="Courier New"/>
            </a:endParaRPr>
          </a:p>
          <a:p>
            <a:pPr marL="90594">
              <a:spcBef>
                <a:spcPts val="58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Ordenar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cada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Transaccion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y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dentro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de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cada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transaccion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de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mayor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a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menor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por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tiempo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de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servici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arrange(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Transaccion,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desc(Tiempo_Servicio_seg)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View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31B7F91A-BA46-DF43-8174-388B16E206D7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558830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Ordenar</a:t>
            </a:r>
            <a:r>
              <a:rPr lang="en-US" spc="-248" dirty="0">
                <a:solidFill>
                  <a:srgbClr val="000000"/>
                </a:solidFill>
              </a:rPr>
              <a:t> </a:t>
            </a:r>
            <a:r>
              <a:rPr lang="en-US" spc="-248" dirty="0" err="1">
                <a:solidFill>
                  <a:srgbClr val="000000"/>
                </a:solidFill>
              </a:rPr>
              <a:t>filas</a:t>
            </a:r>
            <a:r>
              <a:rPr lang="en-US" spc="-248" dirty="0">
                <a:solidFill>
                  <a:srgbClr val="000000"/>
                </a:solidFill>
              </a:rPr>
              <a:t>: arrange()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5041502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74" dirty="0">
                <a:latin typeface="Cambria"/>
                <a:cs typeface="Cambria"/>
              </a:rPr>
              <a:t>Crear</a:t>
            </a:r>
            <a:r>
              <a:rPr sz="1585" spc="5" dirty="0">
                <a:latin typeface="Cambria"/>
                <a:cs typeface="Cambria"/>
              </a:rPr>
              <a:t> </a:t>
            </a:r>
            <a:r>
              <a:rPr sz="1585" spc="137" dirty="0">
                <a:latin typeface="Cambria"/>
                <a:cs typeface="Cambria"/>
              </a:rPr>
              <a:t>una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132" dirty="0">
                <a:latin typeface="Cambria"/>
                <a:cs typeface="Cambria"/>
              </a:rPr>
              <a:t>nueva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127" dirty="0">
                <a:latin typeface="Cambria"/>
                <a:cs typeface="Cambria"/>
              </a:rPr>
              <a:t>columna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con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el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tiempo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minutos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33120"/>
            <a:ext cx="10562125" cy="54489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Crear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una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nueva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columna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con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el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tiempo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en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minutos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r>
              <a:rPr sz="1427" spc="79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</a:t>
            </a:r>
            <a:r>
              <a:rPr sz="1427" spc="79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mutate(Tiempo_Servicio_Min=</a:t>
            </a:r>
            <a:r>
              <a:rPr sz="1427" spc="79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Tiempo_Servicio_seg/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60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427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1608" y="2781759"/>
          <a:ext cx="8701337" cy="3006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0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822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65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1260">
                <a:tc>
                  <a:txBody>
                    <a:bodyPr/>
                    <a:lstStyle/>
                    <a:p>
                      <a:pPr marL="31750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45720" algn="r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tibble: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R="4572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Sucursal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24,299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Cajero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ID_Transaccion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Transaccion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69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45720" algn="r">
                        <a:lnSpc>
                          <a:spcPct val="1000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Tiempo_Servicio~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69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Satisfaccion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697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688">
                <a:tc>
                  <a:txBody>
                    <a:bodyPr/>
                    <a:lstStyle/>
                    <a:p>
                      <a:pPr marR="13970" algn="ct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1990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&lt;dbl&gt;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&lt;dbl&gt;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&lt;chr&gt;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&lt;chr&gt;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&lt;dbl&gt;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&lt;chr&gt;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54">
                <a:tc>
                  <a:txBody>
                    <a:bodyPr/>
                    <a:lstStyle/>
                    <a:p>
                      <a:pPr marR="13970" algn="ct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6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311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Muy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Bueno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156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Malo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248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Regular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Regular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123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Muy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Bueno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172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Bueno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140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Regular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247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Bueno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183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Muy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Bueno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688">
                <a:tc>
                  <a:txBody>
                    <a:bodyPr/>
                    <a:lstStyle/>
                    <a:p>
                      <a:pPr marR="13970" algn="ct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91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Muy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Bueno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01739" y="5761774"/>
            <a:ext cx="7334436" cy="47970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5369">
              <a:lnSpc>
                <a:spcPct val="106500"/>
              </a:lnSpc>
              <a:spcBef>
                <a:spcPts val="106"/>
              </a:spcBef>
              <a:tabLst>
                <a:tab pos="788505" algn="l"/>
              </a:tabLst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#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...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with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24,289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more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rows,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and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2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more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variables: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Monto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&lt;chr&gt;, </a:t>
            </a:r>
            <a:r>
              <a:rPr sz="1427" spc="-840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#	</a:t>
            </a:r>
            <a:r>
              <a:rPr sz="1427" spc="11" dirty="0">
                <a:latin typeface="Courier New"/>
                <a:cs typeface="Courier New"/>
              </a:rPr>
              <a:t>Tiempo_Servicio_Min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&lt;dbl&gt;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B6DA4D87-7C56-4544-999D-5BF1E46E3FC1}"/>
              </a:ext>
            </a:extLst>
          </p:cNvPr>
          <p:cNvSpPr txBox="1">
            <a:spLocks/>
          </p:cNvSpPr>
          <p:nvPr/>
        </p:nvSpPr>
        <p:spPr>
          <a:xfrm>
            <a:off x="801737" y="423573"/>
            <a:ext cx="8998479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Crear</a:t>
            </a:r>
            <a:r>
              <a:rPr lang="en-US" spc="-248" dirty="0">
                <a:solidFill>
                  <a:srgbClr val="000000"/>
                </a:solidFill>
              </a:rPr>
              <a:t> o </a:t>
            </a:r>
            <a:r>
              <a:rPr lang="en-US" spc="-248" dirty="0" err="1">
                <a:solidFill>
                  <a:srgbClr val="000000"/>
                </a:solidFill>
              </a:rPr>
              <a:t>modificar</a:t>
            </a:r>
            <a:r>
              <a:rPr lang="en-US" spc="-248" dirty="0">
                <a:solidFill>
                  <a:srgbClr val="000000"/>
                </a:solidFill>
              </a:rPr>
              <a:t> </a:t>
            </a:r>
            <a:r>
              <a:rPr lang="en-US" spc="-248" dirty="0" err="1">
                <a:solidFill>
                  <a:srgbClr val="000000"/>
                </a:solidFill>
              </a:rPr>
              <a:t>columnas</a:t>
            </a:r>
            <a:r>
              <a:rPr lang="en-US" spc="-248" dirty="0">
                <a:solidFill>
                  <a:srgbClr val="000000"/>
                </a:solidFill>
              </a:rPr>
              <a:t>: mutate()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5041502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74" dirty="0">
                <a:latin typeface="Cambria"/>
                <a:cs typeface="Cambria"/>
              </a:rPr>
              <a:t>Crear</a:t>
            </a:r>
            <a:r>
              <a:rPr sz="1585" spc="5" dirty="0">
                <a:latin typeface="Cambria"/>
                <a:cs typeface="Cambria"/>
              </a:rPr>
              <a:t> </a:t>
            </a:r>
            <a:r>
              <a:rPr sz="1585" spc="137" dirty="0">
                <a:latin typeface="Cambria"/>
                <a:cs typeface="Cambria"/>
              </a:rPr>
              <a:t>una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132" dirty="0">
                <a:latin typeface="Cambria"/>
                <a:cs typeface="Cambria"/>
              </a:rPr>
              <a:t>nueva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127" dirty="0">
                <a:latin typeface="Cambria"/>
                <a:cs typeface="Cambria"/>
              </a:rPr>
              <a:t>columna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con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el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tiempo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minutos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33120"/>
            <a:ext cx="10562125" cy="54489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Crear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una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nueva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columna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con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el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tiempo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en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minutos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r>
              <a:rPr sz="1427" spc="79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</a:t>
            </a:r>
            <a:r>
              <a:rPr sz="1427" spc="79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mutate(Tiempo_Servicio_Min=</a:t>
            </a:r>
            <a:r>
              <a:rPr sz="1427" spc="79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Tiempo_Servicio_seg/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60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427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1608" y="2781759"/>
          <a:ext cx="8701337" cy="3006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0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822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65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1260">
                <a:tc>
                  <a:txBody>
                    <a:bodyPr/>
                    <a:lstStyle/>
                    <a:p>
                      <a:pPr marL="31750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45720" algn="r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tibble: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R="4572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Sucursal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24,299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Cajero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ID_Transaccion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Transaccion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69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45720" algn="r">
                        <a:lnSpc>
                          <a:spcPct val="1000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Tiempo_Servicio~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69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Satisfaccion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697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688">
                <a:tc>
                  <a:txBody>
                    <a:bodyPr/>
                    <a:lstStyle/>
                    <a:p>
                      <a:pPr marR="13970" algn="ct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1990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&lt;dbl&gt;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&lt;dbl&gt;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&lt;chr&gt;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&lt;chr&gt;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&lt;dbl&gt;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&lt;chr&gt;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54">
                <a:tc>
                  <a:txBody>
                    <a:bodyPr/>
                    <a:lstStyle/>
                    <a:p>
                      <a:pPr marR="13970" algn="ct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6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311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Muy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Bueno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156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Malo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248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Regular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Regular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123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Muy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Bueno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172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Bueno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140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Regular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247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Bueno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183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Muy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Bueno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688">
                <a:tc>
                  <a:txBody>
                    <a:bodyPr/>
                    <a:lstStyle/>
                    <a:p>
                      <a:pPr marR="13970" algn="ct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91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Muy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Bueno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01739" y="5761774"/>
            <a:ext cx="7334436" cy="47970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5369">
              <a:lnSpc>
                <a:spcPct val="106500"/>
              </a:lnSpc>
              <a:spcBef>
                <a:spcPts val="106"/>
              </a:spcBef>
              <a:tabLst>
                <a:tab pos="788505" algn="l"/>
              </a:tabLst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#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...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with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24,289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more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rows,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and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2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more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variables: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Monto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&lt;chr&gt;, </a:t>
            </a:r>
            <a:r>
              <a:rPr sz="1427" spc="-840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#	</a:t>
            </a:r>
            <a:r>
              <a:rPr sz="1427" spc="11" dirty="0">
                <a:latin typeface="Courier New"/>
                <a:cs typeface="Courier New"/>
              </a:rPr>
              <a:t>Tiempo_Servicio_Min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&lt;dbl&gt;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6116126F-6039-0941-B910-395F69B14773}"/>
              </a:ext>
            </a:extLst>
          </p:cNvPr>
          <p:cNvSpPr txBox="1">
            <a:spLocks/>
          </p:cNvSpPr>
          <p:nvPr/>
        </p:nvSpPr>
        <p:spPr>
          <a:xfrm>
            <a:off x="801737" y="423573"/>
            <a:ext cx="8998479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Crear</a:t>
            </a:r>
            <a:r>
              <a:rPr lang="en-US" spc="-248" dirty="0">
                <a:solidFill>
                  <a:srgbClr val="000000"/>
                </a:solidFill>
              </a:rPr>
              <a:t> o </a:t>
            </a:r>
            <a:r>
              <a:rPr lang="en-US" spc="-248" dirty="0" err="1">
                <a:solidFill>
                  <a:srgbClr val="000000"/>
                </a:solidFill>
              </a:rPr>
              <a:t>modificar</a:t>
            </a:r>
            <a:r>
              <a:rPr lang="en-US" spc="-248" dirty="0">
                <a:solidFill>
                  <a:srgbClr val="000000"/>
                </a:solidFill>
              </a:rPr>
              <a:t> </a:t>
            </a:r>
            <a:r>
              <a:rPr lang="en-US" spc="-248" dirty="0" err="1">
                <a:solidFill>
                  <a:srgbClr val="000000"/>
                </a:solidFill>
              </a:rPr>
              <a:t>columnas</a:t>
            </a:r>
            <a:r>
              <a:rPr lang="en-US" spc="-248" dirty="0">
                <a:solidFill>
                  <a:srgbClr val="000000"/>
                </a:solidFill>
              </a:rPr>
              <a:t>: mutate()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97F5A2F-1687-104D-A8E3-5F54C2FFC7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0"/>
          <a:stretch/>
        </p:blipFill>
        <p:spPr>
          <a:xfrm>
            <a:off x="376079" y="1093791"/>
            <a:ext cx="11439842" cy="5653691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88FA91E7-0704-224D-8F17-092BD006F9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1738" y="418412"/>
            <a:ext cx="5426940" cy="694048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/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La </a:t>
            </a:r>
            <a:r>
              <a:rPr lang="en-US" spc="-248" dirty="0" err="1">
                <a:solidFill>
                  <a:srgbClr val="000000"/>
                </a:solidFill>
              </a:rPr>
              <a:t>combinación</a:t>
            </a:r>
            <a:r>
              <a:rPr lang="en-US" spc="-248" dirty="0">
                <a:solidFill>
                  <a:srgbClr val="000000"/>
                </a:solidFill>
              </a:rPr>
              <a:t> perfecta</a:t>
            </a:r>
            <a:endParaRPr spc="-306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579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5041502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74" dirty="0">
                <a:latin typeface="Cambria"/>
                <a:cs typeface="Cambria"/>
              </a:rPr>
              <a:t>Crear</a:t>
            </a:r>
            <a:r>
              <a:rPr sz="1585" spc="5" dirty="0">
                <a:latin typeface="Cambria"/>
                <a:cs typeface="Cambria"/>
              </a:rPr>
              <a:t> </a:t>
            </a:r>
            <a:r>
              <a:rPr sz="1585" spc="137" dirty="0">
                <a:latin typeface="Cambria"/>
                <a:cs typeface="Cambria"/>
              </a:rPr>
              <a:t>una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132" dirty="0">
                <a:latin typeface="Cambria"/>
                <a:cs typeface="Cambria"/>
              </a:rPr>
              <a:t>nueva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127" dirty="0">
                <a:latin typeface="Cambria"/>
                <a:cs typeface="Cambria"/>
              </a:rPr>
              <a:t>columna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con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el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tiempo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minutos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33120"/>
            <a:ext cx="10562125" cy="54489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Crear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una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nueva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columna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con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el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tiempo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en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minutos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r>
              <a:rPr sz="1427" spc="79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</a:t>
            </a:r>
            <a:r>
              <a:rPr sz="1427" spc="79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mutate(Tiempo_Servicio_Min=</a:t>
            </a:r>
            <a:r>
              <a:rPr sz="1427" spc="79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Tiempo_Servicio_seg/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60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39" y="2755369"/>
            <a:ext cx="8513449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69" dirty="0">
                <a:latin typeface="Cambria"/>
                <a:cs typeface="Cambria"/>
              </a:rPr>
              <a:t>Nótese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que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b="1" spc="69" dirty="0">
                <a:latin typeface="Cambria"/>
                <a:cs typeface="Cambria"/>
              </a:rPr>
              <a:t>no</a:t>
            </a:r>
            <a:r>
              <a:rPr sz="1585" b="1" spc="37" dirty="0">
                <a:latin typeface="Cambria"/>
                <a:cs typeface="Cambria"/>
              </a:rPr>
              <a:t> </a:t>
            </a:r>
            <a:r>
              <a:rPr sz="1585" b="1" spc="58" dirty="0">
                <a:latin typeface="Cambria"/>
                <a:cs typeface="Cambria"/>
              </a:rPr>
              <a:t>se</a:t>
            </a:r>
            <a:r>
              <a:rPr sz="1585" b="1" spc="16" dirty="0">
                <a:latin typeface="Cambria"/>
                <a:cs typeface="Cambria"/>
              </a:rPr>
              <a:t> </a:t>
            </a:r>
            <a:r>
              <a:rPr sz="1585" b="1" spc="63" dirty="0">
                <a:latin typeface="Cambria"/>
                <a:cs typeface="Cambria"/>
              </a:rPr>
              <a:t>asignó</a:t>
            </a:r>
            <a:r>
              <a:rPr sz="1585" spc="63" dirty="0">
                <a:latin typeface="Cambria"/>
                <a:cs typeface="Cambria"/>
              </a:rPr>
              <a:t>,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el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objeto</a:t>
            </a:r>
            <a:r>
              <a:rPr sz="1585" spc="85" dirty="0">
                <a:latin typeface="Cambria"/>
                <a:cs typeface="Cambria"/>
              </a:rPr>
              <a:t> data_banco</a:t>
            </a:r>
            <a:r>
              <a:rPr sz="1585" spc="90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no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tiene</a:t>
            </a:r>
            <a:r>
              <a:rPr sz="1585" spc="79" dirty="0">
                <a:latin typeface="Cambria"/>
                <a:cs typeface="Cambria"/>
              </a:rPr>
              <a:t> la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127" dirty="0">
                <a:latin typeface="Cambria"/>
                <a:cs typeface="Cambria"/>
              </a:rPr>
              <a:t>columna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Tiempo_Servicio_Min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2576847E-5068-E045-B536-98E1D0FEAED7}"/>
              </a:ext>
            </a:extLst>
          </p:cNvPr>
          <p:cNvSpPr txBox="1">
            <a:spLocks/>
          </p:cNvSpPr>
          <p:nvPr/>
        </p:nvSpPr>
        <p:spPr>
          <a:xfrm>
            <a:off x="801737" y="423573"/>
            <a:ext cx="8998479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Crear</a:t>
            </a:r>
            <a:r>
              <a:rPr lang="en-US" spc="-248" dirty="0">
                <a:solidFill>
                  <a:srgbClr val="000000"/>
                </a:solidFill>
              </a:rPr>
              <a:t> o </a:t>
            </a:r>
            <a:r>
              <a:rPr lang="en-US" spc="-248" dirty="0" err="1">
                <a:solidFill>
                  <a:srgbClr val="000000"/>
                </a:solidFill>
              </a:rPr>
              <a:t>modificar</a:t>
            </a:r>
            <a:r>
              <a:rPr lang="en-US" spc="-248" dirty="0">
                <a:solidFill>
                  <a:srgbClr val="000000"/>
                </a:solidFill>
              </a:rPr>
              <a:t> </a:t>
            </a:r>
            <a:r>
              <a:rPr lang="en-US" spc="-248" dirty="0" err="1">
                <a:solidFill>
                  <a:srgbClr val="000000"/>
                </a:solidFill>
              </a:rPr>
              <a:t>columnas</a:t>
            </a:r>
            <a:r>
              <a:rPr lang="en-US" spc="-248" dirty="0">
                <a:solidFill>
                  <a:srgbClr val="000000"/>
                </a:solidFill>
              </a:rPr>
              <a:t>: mutate()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5041502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74" dirty="0">
                <a:latin typeface="Cambria"/>
                <a:cs typeface="Cambria"/>
              </a:rPr>
              <a:t>Crear</a:t>
            </a:r>
            <a:r>
              <a:rPr sz="1585" spc="5" dirty="0">
                <a:latin typeface="Cambria"/>
                <a:cs typeface="Cambria"/>
              </a:rPr>
              <a:t> </a:t>
            </a:r>
            <a:r>
              <a:rPr sz="1585" spc="137" dirty="0">
                <a:latin typeface="Cambria"/>
                <a:cs typeface="Cambria"/>
              </a:rPr>
              <a:t>una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132" dirty="0">
                <a:latin typeface="Cambria"/>
                <a:cs typeface="Cambria"/>
              </a:rPr>
              <a:t>nueva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127" dirty="0">
                <a:latin typeface="Cambria"/>
                <a:cs typeface="Cambria"/>
              </a:rPr>
              <a:t>columna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con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el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tiempo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minutos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33120"/>
            <a:ext cx="10562125" cy="1468219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Crear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una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nueva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columna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con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el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tiempo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en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minutos</a:t>
            </a:r>
            <a:endParaRPr sz="1480">
              <a:latin typeface="Courier New"/>
              <a:cs typeface="Courier New"/>
            </a:endParaRPr>
          </a:p>
          <a:p>
            <a:pPr marL="312047" marR="4594803" indent="-222124">
              <a:lnSpc>
                <a:spcPts val="1828"/>
              </a:lnSpc>
              <a:spcBef>
                <a:spcPts val="63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&lt;-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 mutate(Tiempo_Servicio_Min=</a:t>
            </a:r>
            <a:r>
              <a:rPr sz="1427" spc="14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Tiempo_Servicio_seg/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60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427">
              <a:latin typeface="Courier New"/>
              <a:cs typeface="Courier New"/>
            </a:endParaRPr>
          </a:p>
          <a:p>
            <a:pPr marL="90594">
              <a:lnSpc>
                <a:spcPts val="1749"/>
              </a:lnSpc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58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Mostrar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endParaRPr sz="1427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1608" y="3476473"/>
          <a:ext cx="8701337" cy="3006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0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822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65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1260">
                <a:tc>
                  <a:txBody>
                    <a:bodyPr/>
                    <a:lstStyle/>
                    <a:p>
                      <a:pPr marL="31750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45720" algn="r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tibble: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R="4572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Sucursal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24,299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Cajero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ID_Transaccion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Transaccion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69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45720" algn="r">
                        <a:lnSpc>
                          <a:spcPct val="1000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Tiempo_Servicio~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69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Satisfaccion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697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688">
                <a:tc>
                  <a:txBody>
                    <a:bodyPr/>
                    <a:lstStyle/>
                    <a:p>
                      <a:pPr marR="13970" algn="ct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1990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&lt;dbl&gt;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&lt;dbl&gt;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&lt;chr&gt;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&lt;chr&gt;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&lt;dbl&gt;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&lt;chr&gt;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54">
                <a:tc>
                  <a:txBody>
                    <a:bodyPr/>
                    <a:lstStyle/>
                    <a:p>
                      <a:pPr marR="13970" algn="ct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6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311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Muy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Bueno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156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Malo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248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Regular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Regular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123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Muy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Bueno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172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Bueno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140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Regular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247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Bueno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183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Muy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Bueno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688">
                <a:tc>
                  <a:txBody>
                    <a:bodyPr/>
                    <a:lstStyle/>
                    <a:p>
                      <a:pPr marR="13970" algn="ct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91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Muy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Bueno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01739" y="6470585"/>
            <a:ext cx="7334436" cy="45277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#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...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with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24,289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more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rows,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and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2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more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variables: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Monto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&lt;chr&gt;,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A476A2A1-D3FC-5E49-B827-1E4C70D038BA}"/>
              </a:ext>
            </a:extLst>
          </p:cNvPr>
          <p:cNvSpPr txBox="1">
            <a:spLocks/>
          </p:cNvSpPr>
          <p:nvPr/>
        </p:nvSpPr>
        <p:spPr>
          <a:xfrm>
            <a:off x="801737" y="423573"/>
            <a:ext cx="8998479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Crear</a:t>
            </a:r>
            <a:r>
              <a:rPr lang="en-US" spc="-248" dirty="0">
                <a:solidFill>
                  <a:srgbClr val="000000"/>
                </a:solidFill>
              </a:rPr>
              <a:t> o </a:t>
            </a:r>
            <a:r>
              <a:rPr lang="en-US" spc="-248" dirty="0" err="1">
                <a:solidFill>
                  <a:srgbClr val="000000"/>
                </a:solidFill>
              </a:rPr>
              <a:t>modificar</a:t>
            </a:r>
            <a:r>
              <a:rPr lang="en-US" spc="-248" dirty="0">
                <a:solidFill>
                  <a:srgbClr val="000000"/>
                </a:solidFill>
              </a:rPr>
              <a:t> </a:t>
            </a:r>
            <a:r>
              <a:rPr lang="en-US" spc="-248" dirty="0" err="1">
                <a:solidFill>
                  <a:srgbClr val="000000"/>
                </a:solidFill>
              </a:rPr>
              <a:t>columnas</a:t>
            </a:r>
            <a:r>
              <a:rPr lang="en-US" spc="-248" dirty="0">
                <a:solidFill>
                  <a:srgbClr val="000000"/>
                </a:solidFill>
              </a:rPr>
              <a:t>: mutate()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6419813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74" dirty="0">
                <a:latin typeface="Cambria"/>
                <a:cs typeface="Cambria"/>
              </a:rPr>
              <a:t>Para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conservar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sólamente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las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nuevas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columnas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se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usa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transmute()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33120"/>
            <a:ext cx="10562125" cy="77732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Crear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una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nueva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columna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con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el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tiempo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en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minutos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</a:t>
            </a:r>
            <a:endParaRPr sz="1427">
              <a:latin typeface="Courier New"/>
              <a:cs typeface="Courier New"/>
            </a:endParaRPr>
          </a:p>
          <a:p>
            <a:pPr marL="312047">
              <a:spcBef>
                <a:spcPts val="111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transmute(Tiempo_Servicio_Min=</a:t>
            </a:r>
            <a:r>
              <a:rPr sz="1427" spc="11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Tiempo_Servicio_seg/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60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38" y="2997010"/>
            <a:ext cx="2794199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#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A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tibble: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24,299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x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1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739" y="3214486"/>
            <a:ext cx="246941" cy="47970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5369">
              <a:lnSpc>
                <a:spcPct val="106500"/>
              </a:lnSpc>
              <a:spcBef>
                <a:spcPts val="106"/>
              </a:spcBef>
            </a:pPr>
            <a:r>
              <a:rPr sz="1427" spc="11" dirty="0">
                <a:latin typeface="Courier New"/>
                <a:cs typeface="Courier New"/>
              </a:rPr>
              <a:t>#</a:t>
            </a:r>
            <a:r>
              <a:rPr sz="1427" spc="-5" dirty="0">
                <a:latin typeface="Courier New"/>
                <a:cs typeface="Courier New"/>
              </a:rPr>
              <a:t>#  </a:t>
            </a:r>
            <a:r>
              <a:rPr sz="1427" spc="11" dirty="0">
                <a:latin typeface="Courier New"/>
                <a:cs typeface="Courier New"/>
              </a:rPr>
              <a:t>#</a:t>
            </a:r>
            <a:r>
              <a:rPr sz="1427" spc="-5" dirty="0">
                <a:latin typeface="Courier New"/>
                <a:cs typeface="Courier New"/>
              </a:rPr>
              <a:t>#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6249" y="3214486"/>
            <a:ext cx="2129201" cy="479826"/>
          </a:xfrm>
          <a:prstGeom prst="rect">
            <a:avLst/>
          </a:prstGeom>
        </p:spPr>
        <p:txBody>
          <a:bodyPr vert="horz" wrap="square" lIns="0" tIns="27511" rIns="0" bIns="0" rtlCol="0">
            <a:spAutoFit/>
          </a:bodyPr>
          <a:lstStyle/>
          <a:p>
            <a:pPr marR="5369" algn="r">
              <a:spcBef>
                <a:spcPts val="216"/>
              </a:spcBef>
            </a:pPr>
            <a:r>
              <a:rPr sz="1427" spc="11" dirty="0">
                <a:latin typeface="Courier New"/>
                <a:cs typeface="Courier New"/>
              </a:rPr>
              <a:t>Tiempo_Servicio_Min</a:t>
            </a:r>
            <a:endParaRPr sz="1427">
              <a:latin typeface="Courier New"/>
              <a:cs typeface="Courier New"/>
            </a:endParaRPr>
          </a:p>
          <a:p>
            <a:pPr marR="5369" algn="r">
              <a:spcBef>
                <a:spcPts val="111"/>
              </a:spcBef>
            </a:pPr>
            <a:r>
              <a:rPr sz="1427" spc="11" dirty="0">
                <a:latin typeface="Courier New"/>
                <a:cs typeface="Courier New"/>
              </a:rPr>
              <a:t>&lt;dbl&gt;</a:t>
            </a:r>
            <a:endParaRPr sz="1427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81607" y="3708045"/>
          <a:ext cx="3387395" cy="2543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3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688">
                <a:tc>
                  <a:txBody>
                    <a:bodyPr/>
                    <a:lstStyle/>
                    <a:p>
                      <a:pPr marR="13970" algn="ct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6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5.18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2.6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4.13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1.65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2.05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2.87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2.33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4.12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3.05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1.52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688">
                <a:tc>
                  <a:txBody>
                    <a:bodyPr/>
                    <a:lstStyle/>
                    <a:p>
                      <a:pPr marR="13970" algn="ct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...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with</a:t>
                      </a:r>
                      <a:r>
                        <a:rPr sz="14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24,289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more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rows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object 2">
            <a:extLst>
              <a:ext uri="{FF2B5EF4-FFF2-40B4-BE49-F238E27FC236}">
                <a16:creationId xmlns:a16="http://schemas.microsoft.com/office/drawing/2014/main" id="{B0784854-CA6C-524B-A86F-1BA9C1A2A029}"/>
              </a:ext>
            </a:extLst>
          </p:cNvPr>
          <p:cNvSpPr txBox="1">
            <a:spLocks/>
          </p:cNvSpPr>
          <p:nvPr/>
        </p:nvSpPr>
        <p:spPr>
          <a:xfrm>
            <a:off x="801737" y="90181"/>
            <a:ext cx="8998479" cy="1350510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Crear</a:t>
            </a:r>
            <a:r>
              <a:rPr lang="en-US" spc="-248" dirty="0">
                <a:solidFill>
                  <a:srgbClr val="000000"/>
                </a:solidFill>
              </a:rPr>
              <a:t> o </a:t>
            </a:r>
            <a:r>
              <a:rPr lang="en-US" spc="-248" dirty="0" err="1">
                <a:solidFill>
                  <a:srgbClr val="000000"/>
                </a:solidFill>
              </a:rPr>
              <a:t>modificar</a:t>
            </a:r>
            <a:r>
              <a:rPr lang="en-US" spc="-248" dirty="0">
                <a:solidFill>
                  <a:srgbClr val="000000"/>
                </a:solidFill>
              </a:rPr>
              <a:t> y </a:t>
            </a:r>
            <a:r>
              <a:rPr lang="en-US" spc="-248" dirty="0" err="1">
                <a:solidFill>
                  <a:srgbClr val="000000"/>
                </a:solidFill>
              </a:rPr>
              <a:t>seleccionar</a:t>
            </a:r>
            <a:r>
              <a:rPr lang="en-US" spc="-248" dirty="0">
                <a:solidFill>
                  <a:srgbClr val="000000"/>
                </a:solidFill>
              </a:rPr>
              <a:t> </a:t>
            </a:r>
            <a:r>
              <a:rPr lang="en-US" spc="-248" dirty="0" err="1">
                <a:solidFill>
                  <a:srgbClr val="000000"/>
                </a:solidFill>
              </a:rPr>
              <a:t>columnas</a:t>
            </a:r>
            <a:r>
              <a:rPr lang="en-US" spc="-248" dirty="0">
                <a:solidFill>
                  <a:srgbClr val="000000"/>
                </a:solidFill>
              </a:rPr>
              <a:t>: transmute()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4"/>
            <a:ext cx="9951481" cy="501378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63" dirty="0">
                <a:latin typeface="Cambria"/>
                <a:cs typeface="Cambria"/>
              </a:rPr>
              <a:t>¿Está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bien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nuestros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tipos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 datos?</a:t>
            </a:r>
            <a:endParaRPr sz="1585">
              <a:latin typeface="Cambria"/>
              <a:cs typeface="Cambria"/>
            </a:endParaRPr>
          </a:p>
          <a:p>
            <a:pPr marL="13421"/>
            <a:r>
              <a:rPr sz="1585" spc="69" dirty="0">
                <a:latin typeface="Cambria"/>
                <a:cs typeface="Cambria"/>
              </a:rPr>
              <a:t>Si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no</a:t>
            </a:r>
            <a:r>
              <a:rPr sz="1585" spc="95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lo</a:t>
            </a:r>
            <a:r>
              <a:rPr sz="1585" spc="90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están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entonces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debemos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transformarlos,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para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esto</a:t>
            </a:r>
            <a:r>
              <a:rPr sz="1585" spc="95" dirty="0">
                <a:latin typeface="Cambria"/>
                <a:cs typeface="Cambria"/>
              </a:rPr>
              <a:t> aprenderemos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sobre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manipulación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datos.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2174760"/>
            <a:ext cx="10562125" cy="54489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Ver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la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estructura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del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data.frame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str(data_banco)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39" y="3007079"/>
            <a:ext cx="5562898" cy="45277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tibble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[24,299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x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8]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(S3: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tbl_df/tbl/data.frame)</a:t>
            </a:r>
            <a:endParaRPr sz="1427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81607" y="3254970"/>
          <a:ext cx="11455274" cy="1848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1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8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0948">
                <a:tc>
                  <a:txBody>
                    <a:bodyPr/>
                    <a:lstStyle/>
                    <a:p>
                      <a:pPr marL="31750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1750" marR="97790">
                        <a:lnSpc>
                          <a:spcPct val="106500"/>
                        </a:lnSpc>
                      </a:pPr>
                      <a:r>
                        <a:rPr sz="1400" spc="15" dirty="0"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#  </a:t>
                      </a:r>
                      <a:r>
                        <a:rPr sz="1400" spc="15" dirty="0"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Sucursal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Cajero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05410">
                        <a:lnSpc>
                          <a:spcPts val="1620"/>
                        </a:lnSpc>
                        <a:spcBef>
                          <a:spcPts val="10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ID_Transaccion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[1:24299]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r>
                        <a:rPr sz="14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...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2628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4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[1:24299]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r>
                        <a:rPr sz="14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262890">
                        <a:lnSpc>
                          <a:spcPts val="1620"/>
                        </a:lnSpc>
                        <a:spcBef>
                          <a:spcPts val="10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chr</a:t>
                      </a:r>
                      <a:r>
                        <a:rPr sz="14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[1:24299]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"2"</a:t>
                      </a:r>
                      <a:r>
                        <a:rPr sz="14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"2"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"2"</a:t>
                      </a:r>
                      <a:r>
                        <a:rPr sz="14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"2"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...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...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697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454">
                <a:tc>
                  <a:txBody>
                    <a:bodyPr/>
                    <a:lstStyle/>
                    <a:p>
                      <a:pPr marL="31750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05410">
                        <a:lnSpc>
                          <a:spcPts val="1600"/>
                        </a:lnSpc>
                        <a:tabLst>
                          <a:tab pos="230632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400" spc="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Transaccion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400" spc="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chr</a:t>
                      </a:r>
                      <a:r>
                        <a:rPr sz="14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[1:24299]</a:t>
                      </a:r>
                      <a:r>
                        <a:rPr sz="1400" spc="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"Cobro/Pago</a:t>
                      </a:r>
                      <a:r>
                        <a:rPr sz="14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(Cta</a:t>
                      </a:r>
                      <a:r>
                        <a:rPr sz="1400" spc="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externa)"</a:t>
                      </a:r>
                      <a:r>
                        <a:rPr sz="14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"Cobro/Pago</a:t>
                      </a:r>
                      <a:r>
                        <a:rPr sz="1400" spc="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(Cta</a:t>
                      </a:r>
                      <a:r>
                        <a:rPr sz="14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externa)"</a:t>
                      </a:r>
                      <a:r>
                        <a:rPr sz="1400" spc="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"Cobro/P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L="31750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05410">
                        <a:lnSpc>
                          <a:spcPts val="1614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4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Tiempo_Servicio_seg:</a:t>
                      </a:r>
                      <a:r>
                        <a:rPr sz="14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400" spc="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[1:24299]</a:t>
                      </a:r>
                      <a:r>
                        <a:rPr sz="14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311</a:t>
                      </a:r>
                      <a:r>
                        <a:rPr sz="14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156</a:t>
                      </a:r>
                      <a:r>
                        <a:rPr sz="1400" spc="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248</a:t>
                      </a:r>
                      <a:r>
                        <a:rPr sz="14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99</a:t>
                      </a:r>
                      <a:r>
                        <a:rPr sz="14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123</a:t>
                      </a:r>
                      <a:r>
                        <a:rPr sz="1400" spc="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172</a:t>
                      </a:r>
                      <a:r>
                        <a:rPr sz="14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140</a:t>
                      </a:r>
                      <a:r>
                        <a:rPr sz="14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247</a:t>
                      </a:r>
                      <a:r>
                        <a:rPr sz="1400" spc="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183</a:t>
                      </a:r>
                      <a:r>
                        <a:rPr sz="14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91</a:t>
                      </a:r>
                      <a:r>
                        <a:rPr sz="1400" spc="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...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L="31750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05410">
                        <a:lnSpc>
                          <a:spcPts val="1614"/>
                        </a:lnSpc>
                        <a:tabLst>
                          <a:tab pos="230632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400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Satisfaccion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4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chr</a:t>
                      </a:r>
                      <a:r>
                        <a:rPr sz="14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[1:24299]</a:t>
                      </a:r>
                      <a:r>
                        <a:rPr sz="14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"Muy</a:t>
                      </a:r>
                      <a:r>
                        <a:rPr sz="14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Bueno"</a:t>
                      </a:r>
                      <a:r>
                        <a:rPr sz="14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"Malo"</a:t>
                      </a:r>
                      <a:r>
                        <a:rPr sz="14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"Regular"</a:t>
                      </a:r>
                      <a:r>
                        <a:rPr sz="14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"Regular"</a:t>
                      </a:r>
                      <a:r>
                        <a:rPr sz="14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...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L="31750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05410">
                        <a:lnSpc>
                          <a:spcPts val="1614"/>
                        </a:lnSpc>
                        <a:tabLst>
                          <a:tab pos="230632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4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Monto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4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chr</a:t>
                      </a:r>
                      <a:r>
                        <a:rPr sz="14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[1:24299]</a:t>
                      </a:r>
                      <a:r>
                        <a:rPr sz="14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"2889,3"</a:t>
                      </a:r>
                      <a:r>
                        <a:rPr sz="14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"1670,69"</a:t>
                      </a:r>
                      <a:r>
                        <a:rPr sz="14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"3172,49"</a:t>
                      </a:r>
                      <a:r>
                        <a:rPr sz="14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"1764.92"</a:t>
                      </a:r>
                      <a:r>
                        <a:rPr sz="14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...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688">
                <a:tc>
                  <a:txBody>
                    <a:bodyPr/>
                    <a:lstStyle/>
                    <a:p>
                      <a:pPr marL="31750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05410">
                        <a:lnSpc>
                          <a:spcPts val="161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4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Tiempo_Servicio_Min:</a:t>
                      </a:r>
                      <a:r>
                        <a:rPr sz="14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4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[1:24299]</a:t>
                      </a:r>
                      <a:r>
                        <a:rPr sz="14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5.18</a:t>
                      </a:r>
                      <a:r>
                        <a:rPr sz="14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2.6</a:t>
                      </a:r>
                      <a:r>
                        <a:rPr sz="14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4.13</a:t>
                      </a:r>
                      <a:r>
                        <a:rPr sz="14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1.65</a:t>
                      </a:r>
                      <a:r>
                        <a:rPr sz="14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2.05</a:t>
                      </a:r>
                      <a:r>
                        <a:rPr sz="14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...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2">
            <a:extLst>
              <a:ext uri="{FF2B5EF4-FFF2-40B4-BE49-F238E27FC236}">
                <a16:creationId xmlns:a16="http://schemas.microsoft.com/office/drawing/2014/main" id="{A7DAF153-0BCA-3F4B-A502-151015148119}"/>
              </a:ext>
            </a:extLst>
          </p:cNvPr>
          <p:cNvSpPr txBox="1">
            <a:spLocks/>
          </p:cNvSpPr>
          <p:nvPr/>
        </p:nvSpPr>
        <p:spPr>
          <a:xfrm>
            <a:off x="801737" y="423573"/>
            <a:ext cx="8998479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Ejemplos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6595" y="203380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4" name="object 4"/>
          <p:cNvSpPr/>
          <p:nvPr/>
        </p:nvSpPr>
        <p:spPr>
          <a:xfrm>
            <a:off x="1026595" y="227544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5" name="object 5"/>
          <p:cNvSpPr/>
          <p:nvPr/>
        </p:nvSpPr>
        <p:spPr>
          <a:xfrm>
            <a:off x="1026595" y="251708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6" name="object 6"/>
          <p:cNvSpPr txBox="1"/>
          <p:nvPr/>
        </p:nvSpPr>
        <p:spPr>
          <a:xfrm>
            <a:off x="801739" y="1466624"/>
            <a:ext cx="6679504" cy="1194388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85" dirty="0">
                <a:latin typeface="Cambria"/>
                <a:cs typeface="Cambria"/>
              </a:rPr>
              <a:t>Lo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primero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que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necesitamos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es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corregir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58" dirty="0">
                <a:latin typeface="Cambria"/>
                <a:cs typeface="Cambria"/>
              </a:rPr>
              <a:t>los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tipos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datos,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nótese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que</a:t>
            </a:r>
            <a:endParaRPr sz="1585">
              <a:latin typeface="Cambria"/>
              <a:cs typeface="Cambria"/>
            </a:endParaRPr>
          </a:p>
          <a:p>
            <a:pPr marL="416062">
              <a:spcBef>
                <a:spcPts val="1585"/>
              </a:spcBef>
            </a:pPr>
            <a:r>
              <a:rPr sz="1585" b="1" spc="79" dirty="0">
                <a:latin typeface="Cambria"/>
                <a:cs typeface="Cambria"/>
              </a:rPr>
              <a:t>Monto</a:t>
            </a:r>
            <a:r>
              <a:rPr sz="1585" b="1" spc="21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tiene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137" dirty="0">
                <a:latin typeface="Cambria"/>
                <a:cs typeface="Cambria"/>
              </a:rPr>
              <a:t>una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mezcla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32" dirty="0">
                <a:latin typeface="Cambria"/>
                <a:cs typeface="Cambria"/>
              </a:rPr>
              <a:t>","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y </a:t>
            </a:r>
            <a:r>
              <a:rPr sz="1585" spc="58" dirty="0">
                <a:latin typeface="Cambria"/>
                <a:cs typeface="Cambria"/>
              </a:rPr>
              <a:t>"."</a:t>
            </a:r>
            <a:endParaRPr sz="1585">
              <a:latin typeface="Cambria"/>
              <a:cs typeface="Cambria"/>
            </a:endParaRPr>
          </a:p>
          <a:p>
            <a:pPr marL="416062"/>
            <a:r>
              <a:rPr sz="1585" b="1" spc="85" dirty="0">
                <a:latin typeface="Cambria"/>
                <a:cs typeface="Cambria"/>
              </a:rPr>
              <a:t>Sucursal</a:t>
            </a:r>
            <a:r>
              <a:rPr sz="1585" b="1" spc="42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y</a:t>
            </a:r>
            <a:r>
              <a:rPr sz="1585" spc="106" dirty="0">
                <a:latin typeface="Cambria"/>
                <a:cs typeface="Cambria"/>
              </a:rPr>
              <a:t> </a:t>
            </a:r>
            <a:r>
              <a:rPr sz="1585" b="1" spc="74" dirty="0">
                <a:latin typeface="Cambria"/>
                <a:cs typeface="Cambria"/>
              </a:rPr>
              <a:t>Cajero</a:t>
            </a:r>
            <a:r>
              <a:rPr sz="1585" b="1" spc="32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deberían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ser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42" dirty="0">
                <a:latin typeface="Cambria"/>
                <a:cs typeface="Cambria"/>
              </a:rPr>
              <a:t>tipo</a:t>
            </a:r>
            <a:r>
              <a:rPr sz="1585" spc="85" dirty="0">
                <a:latin typeface="Cambria"/>
                <a:cs typeface="Cambria"/>
              </a:rPr>
              <a:t> character</a:t>
            </a:r>
            <a:endParaRPr sz="1585">
              <a:latin typeface="Cambria"/>
              <a:cs typeface="Cambria"/>
            </a:endParaRPr>
          </a:p>
          <a:p>
            <a:pPr marL="416062"/>
            <a:r>
              <a:rPr sz="1585" b="1" spc="85" dirty="0">
                <a:latin typeface="Cambria"/>
                <a:cs typeface="Cambria"/>
              </a:rPr>
              <a:t>Satisfaccion</a:t>
            </a:r>
            <a:r>
              <a:rPr sz="1585" b="1" spc="11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debe</a:t>
            </a:r>
            <a:r>
              <a:rPr sz="1585" spc="69" dirty="0">
                <a:latin typeface="Cambria"/>
                <a:cs typeface="Cambria"/>
              </a:rPr>
              <a:t> ser</a:t>
            </a:r>
            <a:r>
              <a:rPr sz="1585" spc="5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factor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ordenado</a:t>
            </a:r>
            <a:endParaRPr sz="1585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15159" y="2859406"/>
            <a:ext cx="10562125" cy="1973520"/>
            <a:chOff x="762210" y="2705845"/>
            <a:chExt cx="9994900" cy="1867535"/>
          </a:xfrm>
        </p:grpSpPr>
        <p:sp>
          <p:nvSpPr>
            <p:cNvPr id="8" name="object 8"/>
            <p:cNvSpPr/>
            <p:nvPr/>
          </p:nvSpPr>
          <p:spPr>
            <a:xfrm>
              <a:off x="762210" y="2705845"/>
              <a:ext cx="9994900" cy="1867535"/>
            </a:xfrm>
            <a:custGeom>
              <a:avLst/>
              <a:gdLst/>
              <a:ahLst/>
              <a:cxnLst/>
              <a:rect l="l" t="t" r="r" b="b"/>
              <a:pathLst>
                <a:path w="9994900" h="1867535">
                  <a:moveTo>
                    <a:pt x="9994478" y="1867414"/>
                  </a:moveTo>
                  <a:lnTo>
                    <a:pt x="0" y="1867414"/>
                  </a:lnTo>
                  <a:lnTo>
                    <a:pt x="0" y="0"/>
                  </a:lnTo>
                  <a:lnTo>
                    <a:pt x="9994478" y="0"/>
                  </a:lnTo>
                  <a:lnTo>
                    <a:pt x="9994478" y="1867414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9" name="object 9"/>
            <p:cNvSpPr/>
            <p:nvPr/>
          </p:nvSpPr>
          <p:spPr>
            <a:xfrm>
              <a:off x="762210" y="4411290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59" h="162560">
                  <a:moveTo>
                    <a:pt x="161969" y="161969"/>
                  </a:moveTo>
                  <a:lnTo>
                    <a:pt x="0" y="161969"/>
                  </a:lnTo>
                  <a:lnTo>
                    <a:pt x="0" y="0"/>
                  </a:lnTo>
                  <a:lnTo>
                    <a:pt x="161969" y="0"/>
                  </a:lnTo>
                  <a:lnTo>
                    <a:pt x="161969" y="16196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10" name="object 10"/>
            <p:cNvSpPr/>
            <p:nvPr/>
          </p:nvSpPr>
          <p:spPr>
            <a:xfrm>
              <a:off x="819375" y="4458928"/>
              <a:ext cx="38735" cy="67310"/>
            </a:xfrm>
            <a:custGeom>
              <a:avLst/>
              <a:gdLst/>
              <a:ahLst/>
              <a:cxnLst/>
              <a:rect l="l" t="t" r="r" b="b"/>
              <a:pathLst>
                <a:path w="38734" h="67310">
                  <a:moveTo>
                    <a:pt x="38110" y="66693"/>
                  </a:moveTo>
                  <a:lnTo>
                    <a:pt x="0" y="33346"/>
                  </a:lnTo>
                  <a:lnTo>
                    <a:pt x="38110" y="0"/>
                  </a:lnTo>
                  <a:lnTo>
                    <a:pt x="38110" y="66693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594719" y="4411290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59" h="162560">
                  <a:moveTo>
                    <a:pt x="161969" y="161969"/>
                  </a:moveTo>
                  <a:lnTo>
                    <a:pt x="0" y="161969"/>
                  </a:lnTo>
                  <a:lnTo>
                    <a:pt x="0" y="0"/>
                  </a:lnTo>
                  <a:lnTo>
                    <a:pt x="161969" y="0"/>
                  </a:lnTo>
                  <a:lnTo>
                    <a:pt x="161969" y="16196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61412" y="4458928"/>
              <a:ext cx="38735" cy="67310"/>
            </a:xfrm>
            <a:custGeom>
              <a:avLst/>
              <a:gdLst/>
              <a:ahLst/>
              <a:cxnLst/>
              <a:rect l="l" t="t" r="r" b="b"/>
              <a:pathLst>
                <a:path w="38734" h="67310">
                  <a:moveTo>
                    <a:pt x="0" y="66693"/>
                  </a:moveTo>
                  <a:lnTo>
                    <a:pt x="0" y="0"/>
                  </a:lnTo>
                  <a:lnTo>
                    <a:pt x="38110" y="33346"/>
                  </a:lnTo>
                  <a:lnTo>
                    <a:pt x="0" y="66693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13" name="object 13"/>
            <p:cNvSpPr/>
            <p:nvPr/>
          </p:nvSpPr>
          <p:spPr>
            <a:xfrm>
              <a:off x="924179" y="4411293"/>
              <a:ext cx="9671050" cy="162560"/>
            </a:xfrm>
            <a:custGeom>
              <a:avLst/>
              <a:gdLst/>
              <a:ahLst/>
              <a:cxnLst/>
              <a:rect l="l" t="t" r="r" b="b"/>
              <a:pathLst>
                <a:path w="9671050" h="162560">
                  <a:moveTo>
                    <a:pt x="9670529" y="0"/>
                  </a:moveTo>
                  <a:lnTo>
                    <a:pt x="4011130" y="0"/>
                  </a:lnTo>
                  <a:lnTo>
                    <a:pt x="0" y="0"/>
                  </a:lnTo>
                  <a:lnTo>
                    <a:pt x="0" y="161975"/>
                  </a:lnTo>
                  <a:lnTo>
                    <a:pt x="4011130" y="161975"/>
                  </a:lnTo>
                  <a:lnTo>
                    <a:pt x="9670529" y="161975"/>
                  </a:lnTo>
                  <a:lnTo>
                    <a:pt x="967052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14" name="object 14"/>
            <p:cNvSpPr/>
            <p:nvPr/>
          </p:nvSpPr>
          <p:spPr>
            <a:xfrm>
              <a:off x="924179" y="4430345"/>
              <a:ext cx="8032115" cy="124460"/>
            </a:xfrm>
            <a:custGeom>
              <a:avLst/>
              <a:gdLst/>
              <a:ahLst/>
              <a:cxnLst/>
              <a:rect l="l" t="t" r="r" b="b"/>
              <a:pathLst>
                <a:path w="8032115" h="124460">
                  <a:moveTo>
                    <a:pt x="8031788" y="123859"/>
                  </a:moveTo>
                  <a:lnTo>
                    <a:pt x="0" y="123859"/>
                  </a:lnTo>
                  <a:lnTo>
                    <a:pt x="0" y="0"/>
                  </a:lnTo>
                  <a:lnTo>
                    <a:pt x="8031788" y="0"/>
                  </a:lnTo>
                  <a:lnTo>
                    <a:pt x="8031788" y="12385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15159" y="2859406"/>
            <a:ext cx="10629229" cy="195224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90590" rIns="0" bIns="0" rtlCol="0">
            <a:spAutoFit/>
          </a:bodyPr>
          <a:lstStyle/>
          <a:p>
            <a:pPr marL="90594" marR="51672">
              <a:spcBef>
                <a:spcPts val="713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&lt;-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</a:t>
            </a:r>
            <a:endParaRPr sz="1427">
              <a:latin typeface="Courier New"/>
              <a:cs typeface="Courier New"/>
            </a:endParaRPr>
          </a:p>
          <a:p>
            <a:pPr marL="312047" marR="2216538">
              <a:lnSpc>
                <a:spcPct val="106500"/>
              </a:lnSpc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mutate(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Monto=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str_replace(Monto,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pattern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","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replacement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"."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 </a:t>
            </a:r>
            <a:r>
              <a:rPr sz="1427" spc="-84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mutate(Sucursal=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as.character(Sucursal),</a:t>
            </a:r>
            <a:endParaRPr sz="1427">
              <a:latin typeface="Courier New"/>
              <a:cs typeface="Courier New"/>
            </a:endParaRPr>
          </a:p>
          <a:p>
            <a:pPr marL="1087130" marR="4986035">
              <a:lnSpc>
                <a:spcPct val="106500"/>
              </a:lnSpc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Cajero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as.character(Cajero), </a:t>
            </a:r>
            <a:r>
              <a:rPr sz="1427" spc="1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Satisfaccion</a:t>
            </a:r>
            <a:r>
              <a:rPr sz="1427" spc="5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6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parse_factor(Satisfaccion,</a:t>
            </a:r>
            <a:endParaRPr sz="1427">
              <a:latin typeface="Courier New"/>
              <a:cs typeface="Courier New"/>
            </a:endParaRPr>
          </a:p>
          <a:p>
            <a:pPr marL="1087130" indent="3101005">
              <a:lnSpc>
                <a:spcPct val="106500"/>
              </a:lnSpc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levels=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c(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'Muy</a:t>
            </a:r>
            <a:r>
              <a:rPr sz="1427" spc="37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Malo'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'Malo'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'Regular'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'Bueno'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'Muy</a:t>
            </a:r>
            <a:r>
              <a:rPr sz="1427" spc="37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DD1144"/>
                </a:solidFill>
                <a:latin typeface="Courier New"/>
                <a:cs typeface="Courier New"/>
              </a:rPr>
              <a:t>Bue </a:t>
            </a:r>
            <a:r>
              <a:rPr sz="1427" spc="-84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Monto=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parse_number(Monto,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locale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locale(decimal_mark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"."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)))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42C8BD2E-B3C2-E548-9B54-E9721EF3FD4B}"/>
              </a:ext>
            </a:extLst>
          </p:cNvPr>
          <p:cNvSpPr txBox="1">
            <a:spLocks/>
          </p:cNvSpPr>
          <p:nvPr/>
        </p:nvSpPr>
        <p:spPr>
          <a:xfrm>
            <a:off x="801737" y="423573"/>
            <a:ext cx="8998479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Ejemplos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6595" y="203380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4" name="object 4"/>
          <p:cNvSpPr/>
          <p:nvPr/>
        </p:nvSpPr>
        <p:spPr>
          <a:xfrm>
            <a:off x="1026595" y="227544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5" name="object 5"/>
          <p:cNvSpPr/>
          <p:nvPr/>
        </p:nvSpPr>
        <p:spPr>
          <a:xfrm>
            <a:off x="1026595" y="251708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6" name="object 6"/>
          <p:cNvSpPr/>
          <p:nvPr/>
        </p:nvSpPr>
        <p:spPr>
          <a:xfrm>
            <a:off x="1026595" y="3403097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7" name="object 7"/>
          <p:cNvSpPr/>
          <p:nvPr/>
        </p:nvSpPr>
        <p:spPr>
          <a:xfrm>
            <a:off x="1026595" y="3644737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8" name="object 8"/>
          <p:cNvSpPr/>
          <p:nvPr/>
        </p:nvSpPr>
        <p:spPr>
          <a:xfrm>
            <a:off x="1026595" y="3886376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9" name="object 9"/>
          <p:cNvSpPr txBox="1"/>
          <p:nvPr/>
        </p:nvSpPr>
        <p:spPr>
          <a:xfrm>
            <a:off x="801739" y="1466623"/>
            <a:ext cx="8844270" cy="2580409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85" dirty="0">
                <a:latin typeface="Cambria"/>
                <a:cs typeface="Cambria"/>
              </a:rPr>
              <a:t>Media.-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Promedio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58" dirty="0">
                <a:latin typeface="Cambria"/>
                <a:cs typeface="Cambria"/>
              </a:rPr>
              <a:t>los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valores</a:t>
            </a:r>
            <a:endParaRPr sz="1585" dirty="0">
              <a:latin typeface="Cambria"/>
              <a:cs typeface="Cambria"/>
            </a:endParaRPr>
          </a:p>
          <a:p>
            <a:pPr marL="416062" marR="3702282">
              <a:spcBef>
                <a:spcPts val="1585"/>
              </a:spcBef>
            </a:pPr>
            <a:r>
              <a:rPr sz="1585" spc="74" dirty="0">
                <a:latin typeface="Cambria"/>
                <a:cs typeface="Cambria"/>
              </a:rPr>
              <a:t>Se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puede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entender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132" dirty="0">
                <a:latin typeface="Cambria"/>
                <a:cs typeface="Cambria"/>
              </a:rPr>
              <a:t>como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el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punto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equilibrio </a:t>
            </a:r>
            <a:r>
              <a:rPr sz="1585" spc="-338" dirty="0">
                <a:latin typeface="Cambria"/>
                <a:cs typeface="Cambria"/>
              </a:rPr>
              <a:t> </a:t>
            </a:r>
            <a:r>
              <a:rPr sz="1585" spc="148" dirty="0">
                <a:latin typeface="Cambria"/>
                <a:cs typeface="Cambria"/>
              </a:rPr>
              <a:t>Muy</a:t>
            </a:r>
            <a:r>
              <a:rPr sz="1585" spc="95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sensible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valores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aberrantes</a:t>
            </a:r>
            <a:endParaRPr sz="1585" dirty="0">
              <a:latin typeface="Cambria"/>
              <a:cs typeface="Cambria"/>
            </a:endParaRPr>
          </a:p>
          <a:p>
            <a:pPr marL="416062"/>
            <a:r>
              <a:rPr sz="1585" spc="85" dirty="0">
                <a:latin typeface="Cambria"/>
                <a:cs typeface="Cambria"/>
              </a:rPr>
              <a:t>En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37" dirty="0">
                <a:latin typeface="Cambria"/>
                <a:cs typeface="Cambria"/>
              </a:rPr>
              <a:t>R: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120" dirty="0">
                <a:latin typeface="Cambria"/>
                <a:cs typeface="Cambria"/>
              </a:rPr>
              <a:t>mean(x,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na.rm=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37" dirty="0">
                <a:latin typeface="Cambria"/>
                <a:cs typeface="Cambria"/>
              </a:rPr>
              <a:t>TRUE)</a:t>
            </a:r>
            <a:endParaRPr sz="1585" dirty="0">
              <a:latin typeface="Cambria"/>
              <a:cs typeface="Cambria"/>
            </a:endParaRPr>
          </a:p>
          <a:p>
            <a:pPr marL="13421">
              <a:spcBef>
                <a:spcPts val="1585"/>
              </a:spcBef>
            </a:pPr>
            <a:r>
              <a:rPr sz="1585" spc="100" dirty="0">
                <a:latin typeface="Cambria"/>
                <a:cs typeface="Cambria"/>
              </a:rPr>
              <a:t>Media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Acotada.-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Promedio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58" dirty="0">
                <a:latin typeface="Cambria"/>
                <a:cs typeface="Cambria"/>
              </a:rPr>
              <a:t>los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valores,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pero</a:t>
            </a:r>
            <a:r>
              <a:rPr sz="1585" spc="90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quitando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143" dirty="0">
                <a:latin typeface="Cambria"/>
                <a:cs typeface="Cambria"/>
              </a:rPr>
              <a:t>un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porcentaje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valores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extremos.</a:t>
            </a:r>
            <a:endParaRPr sz="1585" dirty="0">
              <a:latin typeface="Cambria"/>
              <a:cs typeface="Cambria"/>
            </a:endParaRPr>
          </a:p>
          <a:p>
            <a:pPr marL="416062" marR="4476024">
              <a:spcBef>
                <a:spcPts val="1590"/>
              </a:spcBef>
            </a:pPr>
            <a:r>
              <a:rPr sz="1585" spc="32" dirty="0">
                <a:latin typeface="Cambria"/>
                <a:cs typeface="Cambria"/>
              </a:rPr>
              <a:t>Es </a:t>
            </a:r>
            <a:r>
              <a:rPr sz="1585" spc="127" dirty="0">
                <a:latin typeface="Cambria"/>
                <a:cs typeface="Cambria"/>
              </a:rPr>
              <a:t>menos </a:t>
            </a:r>
            <a:r>
              <a:rPr sz="1585" spc="63" dirty="0">
                <a:latin typeface="Cambria"/>
                <a:cs typeface="Cambria"/>
              </a:rPr>
              <a:t>sensible </a:t>
            </a:r>
            <a:r>
              <a:rPr sz="1585" spc="116" dirty="0">
                <a:latin typeface="Cambria"/>
                <a:cs typeface="Cambria"/>
              </a:rPr>
              <a:t>a </a:t>
            </a:r>
            <a:r>
              <a:rPr sz="1585" spc="79" dirty="0">
                <a:latin typeface="Cambria"/>
                <a:cs typeface="Cambria"/>
              </a:rPr>
              <a:t>valores </a:t>
            </a:r>
            <a:r>
              <a:rPr sz="1585" spc="74" dirty="0">
                <a:latin typeface="Cambria"/>
                <a:cs typeface="Cambria"/>
              </a:rPr>
              <a:t>aberrantes 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Se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puede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perder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información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importante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En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37" dirty="0">
                <a:latin typeface="Cambria"/>
                <a:cs typeface="Cambria"/>
              </a:rPr>
              <a:t>R: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120" dirty="0">
                <a:latin typeface="Cambria"/>
                <a:cs typeface="Cambria"/>
              </a:rPr>
              <a:t>mean(x,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na.rm=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TRUE,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58" dirty="0">
                <a:latin typeface="Cambria"/>
                <a:cs typeface="Cambria"/>
              </a:rPr>
              <a:t>trim)</a:t>
            </a:r>
            <a:endParaRPr sz="1585" dirty="0">
              <a:latin typeface="Cambria"/>
              <a:cs typeface="Cambria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178A3132-5466-EE40-AA13-5E7AD4C237D2}"/>
              </a:ext>
            </a:extLst>
          </p:cNvPr>
          <p:cNvSpPr txBox="1">
            <a:spLocks/>
          </p:cNvSpPr>
          <p:nvPr/>
        </p:nvSpPr>
        <p:spPr>
          <a:xfrm>
            <a:off x="801737" y="423573"/>
            <a:ext cx="8998479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Medidas</a:t>
            </a:r>
            <a:r>
              <a:rPr lang="en-US" spc="-248" dirty="0">
                <a:solidFill>
                  <a:srgbClr val="000000"/>
                </a:solidFill>
              </a:rPr>
              <a:t> de </a:t>
            </a:r>
            <a:r>
              <a:rPr lang="en-US" spc="-248" dirty="0" err="1">
                <a:solidFill>
                  <a:srgbClr val="000000"/>
                </a:solidFill>
              </a:rPr>
              <a:t>Tendencia</a:t>
            </a:r>
            <a:r>
              <a:rPr lang="en-US" spc="-248" dirty="0">
                <a:solidFill>
                  <a:srgbClr val="000000"/>
                </a:solidFill>
              </a:rPr>
              <a:t> Central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6595" y="203380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4" name="object 4"/>
          <p:cNvSpPr/>
          <p:nvPr/>
        </p:nvSpPr>
        <p:spPr>
          <a:xfrm>
            <a:off x="1026595" y="227544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5" name="object 5"/>
          <p:cNvSpPr/>
          <p:nvPr/>
        </p:nvSpPr>
        <p:spPr>
          <a:xfrm>
            <a:off x="1026595" y="251708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6" name="object 6"/>
          <p:cNvSpPr/>
          <p:nvPr/>
        </p:nvSpPr>
        <p:spPr>
          <a:xfrm>
            <a:off x="1026595" y="3403097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7" name="object 7"/>
          <p:cNvSpPr/>
          <p:nvPr/>
        </p:nvSpPr>
        <p:spPr>
          <a:xfrm>
            <a:off x="1026595" y="3644737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8" name="object 8"/>
          <p:cNvSpPr/>
          <p:nvPr/>
        </p:nvSpPr>
        <p:spPr>
          <a:xfrm>
            <a:off x="1026595" y="3886376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9" name="object 9"/>
          <p:cNvSpPr txBox="1"/>
          <p:nvPr/>
        </p:nvSpPr>
        <p:spPr>
          <a:xfrm>
            <a:off x="801739" y="1466624"/>
            <a:ext cx="10415168" cy="2580409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95" dirty="0">
                <a:latin typeface="Cambria"/>
                <a:cs typeface="Cambria"/>
              </a:rPr>
              <a:t>Mediana.-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Punto </a:t>
            </a:r>
            <a:r>
              <a:rPr sz="1585" spc="106" dirty="0">
                <a:latin typeface="Cambria"/>
                <a:cs typeface="Cambria"/>
              </a:rPr>
              <a:t>medio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58" dirty="0">
                <a:latin typeface="Cambria"/>
                <a:cs typeface="Cambria"/>
              </a:rPr>
              <a:t>los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valores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137" dirty="0">
                <a:latin typeface="Cambria"/>
                <a:cs typeface="Cambria"/>
              </a:rPr>
              <a:t>una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vez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que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se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127" dirty="0">
                <a:latin typeface="Cambria"/>
                <a:cs typeface="Cambria"/>
              </a:rPr>
              <a:t>han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ordenado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137" dirty="0">
                <a:latin typeface="Cambria"/>
                <a:cs typeface="Cambria"/>
              </a:rPr>
              <a:t>menor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137" dirty="0">
                <a:latin typeface="Cambria"/>
                <a:cs typeface="Cambria"/>
              </a:rPr>
              <a:t>mayor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137" dirty="0">
                <a:latin typeface="Cambria"/>
                <a:cs typeface="Cambria"/>
              </a:rPr>
              <a:t>mayor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127" dirty="0">
                <a:latin typeface="Cambria"/>
                <a:cs typeface="Cambria"/>
              </a:rPr>
              <a:t>menor.</a:t>
            </a:r>
            <a:endParaRPr sz="1585">
              <a:latin typeface="Cambria"/>
              <a:cs typeface="Cambria"/>
            </a:endParaRPr>
          </a:p>
          <a:p>
            <a:pPr marL="416062" marR="6637534">
              <a:spcBef>
                <a:spcPts val="1585"/>
              </a:spcBef>
            </a:pPr>
            <a:r>
              <a:rPr sz="1585" spc="79" dirty="0">
                <a:latin typeface="Cambria"/>
                <a:cs typeface="Cambria"/>
              </a:rPr>
              <a:t>Valor </a:t>
            </a:r>
            <a:r>
              <a:rPr sz="1585" spc="85" dirty="0">
                <a:latin typeface="Cambria"/>
                <a:cs typeface="Cambria"/>
              </a:rPr>
              <a:t>importante </a:t>
            </a:r>
            <a:r>
              <a:rPr sz="1585" spc="69" dirty="0">
                <a:latin typeface="Cambria"/>
                <a:cs typeface="Cambria"/>
              </a:rPr>
              <a:t>pero </a:t>
            </a:r>
            <a:r>
              <a:rPr sz="1585" spc="79" dirty="0">
                <a:latin typeface="Cambria"/>
                <a:cs typeface="Cambria"/>
              </a:rPr>
              <a:t>poco usado 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No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es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sensible </a:t>
            </a:r>
            <a:r>
              <a:rPr sz="1585" spc="116" dirty="0">
                <a:latin typeface="Cambria"/>
                <a:cs typeface="Cambria"/>
              </a:rPr>
              <a:t>a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valores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aberrantes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En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37" dirty="0">
                <a:latin typeface="Cambria"/>
                <a:cs typeface="Cambria"/>
              </a:rPr>
              <a:t>R: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median(x,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na.rm=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37" dirty="0">
                <a:latin typeface="Cambria"/>
                <a:cs typeface="Cambria"/>
              </a:rPr>
              <a:t>TRUE)</a:t>
            </a:r>
            <a:endParaRPr sz="1585">
              <a:latin typeface="Cambria"/>
              <a:cs typeface="Cambria"/>
            </a:endParaRPr>
          </a:p>
          <a:p>
            <a:pPr marL="13421">
              <a:spcBef>
                <a:spcPts val="1585"/>
              </a:spcBef>
            </a:pPr>
            <a:r>
              <a:rPr sz="1585" spc="100" dirty="0">
                <a:latin typeface="Cambria"/>
                <a:cs typeface="Cambria"/>
              </a:rPr>
              <a:t>Media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Ponderada.-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Promedio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58" dirty="0">
                <a:latin typeface="Cambria"/>
                <a:cs typeface="Cambria"/>
              </a:rPr>
              <a:t>los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valores,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pero</a:t>
            </a:r>
            <a:r>
              <a:rPr sz="1585" spc="85" dirty="0">
                <a:latin typeface="Cambria"/>
                <a:cs typeface="Cambria"/>
              </a:rPr>
              <a:t> asignando </a:t>
            </a:r>
            <a:r>
              <a:rPr sz="1585" spc="143" dirty="0">
                <a:latin typeface="Cambria"/>
                <a:cs typeface="Cambria"/>
              </a:rPr>
              <a:t>un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peso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diferente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cada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valor.</a:t>
            </a:r>
            <a:endParaRPr sz="1585">
              <a:latin typeface="Cambria"/>
              <a:cs typeface="Cambria"/>
            </a:endParaRPr>
          </a:p>
          <a:p>
            <a:pPr marL="416062" marR="4563262">
              <a:spcBef>
                <a:spcPts val="1590"/>
              </a:spcBef>
            </a:pPr>
            <a:r>
              <a:rPr sz="1585" spc="111" dirty="0">
                <a:latin typeface="Cambria"/>
                <a:cs typeface="Cambria"/>
              </a:rPr>
              <a:t>Normalmente </a:t>
            </a:r>
            <a:r>
              <a:rPr sz="1585" spc="48" dirty="0">
                <a:latin typeface="Cambria"/>
                <a:cs typeface="Cambria"/>
              </a:rPr>
              <a:t>se </a:t>
            </a:r>
            <a:r>
              <a:rPr sz="1585" spc="63" dirty="0">
                <a:latin typeface="Cambria"/>
                <a:cs typeface="Cambria"/>
              </a:rPr>
              <a:t>utiliza </a:t>
            </a:r>
            <a:r>
              <a:rPr sz="1585" spc="100" dirty="0">
                <a:latin typeface="Cambria"/>
                <a:cs typeface="Cambria"/>
              </a:rPr>
              <a:t>cuando </a:t>
            </a:r>
            <a:r>
              <a:rPr sz="1585" spc="48" dirty="0">
                <a:latin typeface="Cambria"/>
                <a:cs typeface="Cambria"/>
              </a:rPr>
              <a:t>se </a:t>
            </a:r>
            <a:r>
              <a:rPr sz="1585" spc="69" dirty="0">
                <a:latin typeface="Cambria"/>
                <a:cs typeface="Cambria"/>
              </a:rPr>
              <a:t>tiene </a:t>
            </a:r>
            <a:r>
              <a:rPr sz="1585" spc="63" dirty="0">
                <a:latin typeface="Cambria"/>
                <a:cs typeface="Cambria"/>
              </a:rPr>
              <a:t>datos </a:t>
            </a:r>
            <a:r>
              <a:rPr sz="1585" spc="79" dirty="0">
                <a:latin typeface="Cambria"/>
                <a:cs typeface="Cambria"/>
              </a:rPr>
              <a:t>agrupados </a:t>
            </a:r>
            <a:r>
              <a:rPr sz="1585" spc="-338" dirty="0">
                <a:latin typeface="Cambria"/>
                <a:cs typeface="Cambria"/>
              </a:rPr>
              <a:t> </a:t>
            </a:r>
            <a:r>
              <a:rPr sz="1585" spc="32" dirty="0">
                <a:latin typeface="Cambria"/>
                <a:cs typeface="Cambria"/>
              </a:rPr>
              <a:t>Es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también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sensible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valores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aberrantes</a:t>
            </a:r>
            <a:endParaRPr sz="1585">
              <a:latin typeface="Cambria"/>
              <a:cs typeface="Cambria"/>
            </a:endParaRPr>
          </a:p>
          <a:p>
            <a:pPr marL="416062"/>
            <a:r>
              <a:rPr sz="1585" spc="85" dirty="0">
                <a:latin typeface="Cambria"/>
                <a:cs typeface="Cambria"/>
              </a:rPr>
              <a:t>En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37" dirty="0">
                <a:latin typeface="Cambria"/>
                <a:cs typeface="Cambria"/>
              </a:rPr>
              <a:t>R: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weighted.mean(x,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w,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127" dirty="0">
                <a:latin typeface="Cambria"/>
                <a:cs typeface="Cambria"/>
              </a:rPr>
              <a:t>...,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120" dirty="0">
                <a:latin typeface="Cambria"/>
                <a:cs typeface="Cambria"/>
              </a:rPr>
              <a:t>na.rm</a:t>
            </a:r>
            <a:r>
              <a:rPr sz="1585" spc="127" dirty="0">
                <a:latin typeface="Cambria"/>
                <a:cs typeface="Cambria"/>
              </a:rPr>
              <a:t> </a:t>
            </a:r>
            <a:r>
              <a:rPr sz="1585" spc="5" dirty="0">
                <a:latin typeface="Cambria"/>
                <a:cs typeface="Cambria"/>
              </a:rPr>
              <a:t>=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37" dirty="0">
                <a:latin typeface="Cambria"/>
                <a:cs typeface="Cambria"/>
              </a:rPr>
              <a:t>TRUE)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AF2E7F9-8844-CB42-9752-6783011511E8}"/>
              </a:ext>
            </a:extLst>
          </p:cNvPr>
          <p:cNvSpPr txBox="1">
            <a:spLocks/>
          </p:cNvSpPr>
          <p:nvPr/>
        </p:nvSpPr>
        <p:spPr>
          <a:xfrm>
            <a:off x="801737" y="423573"/>
            <a:ext cx="8998479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Medidas</a:t>
            </a:r>
            <a:r>
              <a:rPr lang="en-US" spc="-248" dirty="0">
                <a:solidFill>
                  <a:srgbClr val="000000"/>
                </a:solidFill>
              </a:rPr>
              <a:t> de </a:t>
            </a:r>
            <a:r>
              <a:rPr lang="en-US" spc="-248" dirty="0" err="1">
                <a:solidFill>
                  <a:srgbClr val="000000"/>
                </a:solidFill>
              </a:rPr>
              <a:t>Tendencia</a:t>
            </a:r>
            <a:r>
              <a:rPr lang="en-US" spc="-248" dirty="0">
                <a:solidFill>
                  <a:srgbClr val="000000"/>
                </a:solidFill>
              </a:rPr>
              <a:t> Central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3070666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79" dirty="0">
                <a:latin typeface="Cambria"/>
                <a:cs typeface="Cambria"/>
              </a:rPr>
              <a:t>Entendiendo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media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vs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mediana</a:t>
            </a:r>
            <a:endParaRPr sz="1585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9509" y="1731753"/>
            <a:ext cx="6332979" cy="37353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108957" y="6788177"/>
            <a:ext cx="2898881" cy="24365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0264">
              <a:lnSpc>
                <a:spcPts val="1897"/>
              </a:lnSpc>
            </a:pPr>
            <a:fld id="{81D60167-4931-47E6-BA6A-407CBD079E47}" type="slidenum">
              <a:rPr spc="5" dirty="0"/>
              <a:pPr marL="40264">
                <a:lnSpc>
                  <a:spcPts val="1897"/>
                </a:lnSpc>
              </a:pPr>
              <a:t>127</a:t>
            </a:fld>
            <a:r>
              <a:rPr spc="32" dirty="0"/>
              <a:t> </a:t>
            </a:r>
            <a:r>
              <a:rPr spc="-322" dirty="0"/>
              <a:t>/</a:t>
            </a:r>
            <a:r>
              <a:rPr spc="63" dirty="0"/>
              <a:t> </a:t>
            </a:r>
            <a:r>
              <a:rPr spc="-11" dirty="0"/>
              <a:t>13</a:t>
            </a:r>
            <a:r>
              <a:rPr spc="5" dirty="0"/>
              <a:t>6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32E4C2D-E255-D247-BF8C-9BCA0EDE3E75}"/>
              </a:ext>
            </a:extLst>
          </p:cNvPr>
          <p:cNvSpPr txBox="1">
            <a:spLocks/>
          </p:cNvSpPr>
          <p:nvPr/>
        </p:nvSpPr>
        <p:spPr>
          <a:xfrm>
            <a:off x="801737" y="423573"/>
            <a:ext cx="8998479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Medidas</a:t>
            </a:r>
            <a:r>
              <a:rPr lang="en-US" spc="-248" dirty="0">
                <a:solidFill>
                  <a:srgbClr val="000000"/>
                </a:solidFill>
              </a:rPr>
              <a:t> de </a:t>
            </a:r>
            <a:r>
              <a:rPr lang="en-US" spc="-248" dirty="0" err="1">
                <a:solidFill>
                  <a:srgbClr val="000000"/>
                </a:solidFill>
              </a:rPr>
              <a:t>Tendencia</a:t>
            </a:r>
            <a:r>
              <a:rPr lang="en-US" spc="-248" dirty="0">
                <a:solidFill>
                  <a:srgbClr val="000000"/>
                </a:solidFill>
              </a:rPr>
              <a:t> Central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6595" y="275872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4" name="object 4"/>
          <p:cNvSpPr/>
          <p:nvPr/>
        </p:nvSpPr>
        <p:spPr>
          <a:xfrm>
            <a:off x="1026595" y="300036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5" name="object 5"/>
          <p:cNvSpPr/>
          <p:nvPr/>
        </p:nvSpPr>
        <p:spPr>
          <a:xfrm>
            <a:off x="1026595" y="324200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6" name="object 6"/>
          <p:cNvSpPr/>
          <p:nvPr/>
        </p:nvSpPr>
        <p:spPr>
          <a:xfrm>
            <a:off x="1026595" y="348364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7" name="object 7"/>
          <p:cNvSpPr txBox="1"/>
          <p:nvPr/>
        </p:nvSpPr>
        <p:spPr>
          <a:xfrm>
            <a:off x="801738" y="1466624"/>
            <a:ext cx="10225265" cy="2170040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356337">
              <a:spcBef>
                <a:spcPts val="106"/>
              </a:spcBef>
            </a:pPr>
            <a:r>
              <a:rPr sz="1585" spc="106" dirty="0">
                <a:latin typeface="Cambria"/>
                <a:cs typeface="Cambria"/>
              </a:rPr>
              <a:t>La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idea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general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58" dirty="0">
                <a:latin typeface="Cambria"/>
                <a:cs typeface="Cambria"/>
              </a:rPr>
              <a:t>los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b="1" spc="53" dirty="0">
                <a:latin typeface="Cambria"/>
                <a:cs typeface="Cambria"/>
              </a:rPr>
              <a:t>métodos</a:t>
            </a:r>
            <a:r>
              <a:rPr sz="1585" b="1" spc="74" dirty="0">
                <a:latin typeface="Cambria"/>
                <a:cs typeface="Cambria"/>
              </a:rPr>
              <a:t> </a:t>
            </a:r>
            <a:r>
              <a:rPr sz="1585" b="1" spc="58" dirty="0">
                <a:latin typeface="Cambria"/>
                <a:cs typeface="Cambria"/>
              </a:rPr>
              <a:t>robustos</a:t>
            </a:r>
            <a:r>
              <a:rPr sz="1585" b="1" spc="69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es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obtener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estimadores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que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no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se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vean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169" dirty="0">
                <a:latin typeface="Cambria"/>
                <a:cs typeface="Cambria"/>
              </a:rPr>
              <a:t>muy</a:t>
            </a:r>
            <a:r>
              <a:rPr sz="1585" spc="111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afectados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por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58" dirty="0">
                <a:latin typeface="Cambria"/>
                <a:cs typeface="Cambria"/>
              </a:rPr>
              <a:t>los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valores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aberrantes.</a:t>
            </a:r>
            <a:endParaRPr sz="1585">
              <a:latin typeface="Cambria"/>
              <a:cs typeface="Cambria"/>
            </a:endParaRPr>
          </a:p>
          <a:p>
            <a:pPr marL="13421" marR="5369"/>
            <a:r>
              <a:rPr sz="1585" spc="100" dirty="0">
                <a:latin typeface="Cambria"/>
                <a:cs typeface="Cambria"/>
              </a:rPr>
              <a:t>Media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Robusta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Huber-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Propuesto</a:t>
            </a:r>
            <a:r>
              <a:rPr sz="1585" spc="85" dirty="0">
                <a:latin typeface="Cambria"/>
                <a:cs typeface="Cambria"/>
              </a:rPr>
              <a:t> por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él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58" dirty="0">
                <a:latin typeface="Cambria"/>
                <a:cs typeface="Cambria"/>
              </a:rPr>
              <a:t> los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21" dirty="0">
                <a:latin typeface="Cambria"/>
                <a:cs typeface="Cambria"/>
              </a:rPr>
              <a:t>60s,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es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143" dirty="0">
                <a:latin typeface="Cambria"/>
                <a:cs typeface="Cambria"/>
              </a:rPr>
              <a:t>un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método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asigna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(por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medio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143" dirty="0">
                <a:latin typeface="Cambria"/>
                <a:cs typeface="Cambria"/>
              </a:rPr>
              <a:t>un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algoritmo)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143" dirty="0">
                <a:latin typeface="Cambria"/>
                <a:cs typeface="Cambria"/>
              </a:rPr>
              <a:t>un </a:t>
            </a:r>
            <a:r>
              <a:rPr sz="1585" spc="-338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peso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cada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observación,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siendo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58" dirty="0">
                <a:latin typeface="Cambria"/>
                <a:cs typeface="Cambria"/>
              </a:rPr>
              <a:t>los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outliers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castigados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con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143" dirty="0">
                <a:latin typeface="Cambria"/>
                <a:cs typeface="Cambria"/>
              </a:rPr>
              <a:t>un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peso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127" dirty="0">
                <a:latin typeface="Cambria"/>
                <a:cs typeface="Cambria"/>
              </a:rPr>
              <a:t>menor.</a:t>
            </a:r>
            <a:endParaRPr sz="1585">
              <a:latin typeface="Cambria"/>
              <a:cs typeface="Cambria"/>
            </a:endParaRPr>
          </a:p>
          <a:p>
            <a:pPr marL="416062" marR="5666498">
              <a:spcBef>
                <a:spcPts val="1585"/>
              </a:spcBef>
            </a:pPr>
            <a:r>
              <a:rPr sz="1585" spc="79" dirty="0">
                <a:latin typeface="Cambria"/>
                <a:cs typeface="Cambria"/>
              </a:rPr>
              <a:t>Poco usado </a:t>
            </a:r>
            <a:r>
              <a:rPr sz="1585" spc="69" dirty="0">
                <a:latin typeface="Cambria"/>
                <a:cs typeface="Cambria"/>
              </a:rPr>
              <a:t>pero </a:t>
            </a:r>
            <a:r>
              <a:rPr sz="1585" spc="85" dirty="0">
                <a:latin typeface="Cambria"/>
                <a:cs typeface="Cambria"/>
              </a:rPr>
              <a:t>totalmente </a:t>
            </a:r>
            <a:r>
              <a:rPr sz="1585" spc="106" dirty="0">
                <a:latin typeface="Cambria"/>
                <a:cs typeface="Cambria"/>
              </a:rPr>
              <a:t>recomendado. </a:t>
            </a:r>
            <a:r>
              <a:rPr sz="1585" spc="-338" dirty="0">
                <a:latin typeface="Cambria"/>
                <a:cs typeface="Cambria"/>
              </a:rPr>
              <a:t> </a:t>
            </a:r>
            <a:r>
              <a:rPr sz="1585" spc="127" dirty="0">
                <a:latin typeface="Cambria"/>
                <a:cs typeface="Cambria"/>
              </a:rPr>
              <a:t>Da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143" dirty="0">
                <a:latin typeface="Cambria"/>
                <a:cs typeface="Cambria"/>
              </a:rPr>
              <a:t>un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valor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entre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media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y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mediana</a:t>
            </a:r>
            <a:endParaRPr sz="1585">
              <a:latin typeface="Cambria"/>
              <a:cs typeface="Cambria"/>
            </a:endParaRPr>
          </a:p>
          <a:p>
            <a:pPr marL="416062" marR="2505768"/>
            <a:r>
              <a:rPr sz="1585" spc="69" dirty="0">
                <a:latin typeface="Cambria"/>
                <a:cs typeface="Cambria"/>
              </a:rPr>
              <a:t>Tiene </a:t>
            </a:r>
            <a:r>
              <a:rPr sz="1585" spc="143" dirty="0">
                <a:latin typeface="Cambria"/>
                <a:cs typeface="Cambria"/>
              </a:rPr>
              <a:t>un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algoritmo </a:t>
            </a:r>
            <a:r>
              <a:rPr sz="1585" spc="111" dirty="0">
                <a:latin typeface="Cambria"/>
                <a:cs typeface="Cambria"/>
              </a:rPr>
              <a:t>numérico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inmerso,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por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que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si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cálculo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no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es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inmediato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En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37" dirty="0">
                <a:latin typeface="Cambria"/>
                <a:cs typeface="Cambria"/>
              </a:rPr>
              <a:t>R:</a:t>
            </a:r>
            <a:r>
              <a:rPr sz="1585" spc="63" dirty="0">
                <a:latin typeface="Cambria"/>
                <a:cs typeface="Cambria"/>
              </a:rPr>
              <a:t> huber(y,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k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5" dirty="0">
                <a:latin typeface="Cambria"/>
                <a:cs typeface="Cambria"/>
              </a:rPr>
              <a:t>=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1.5,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58" dirty="0">
                <a:latin typeface="Cambria"/>
                <a:cs typeface="Cambria"/>
              </a:rPr>
              <a:t>tol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5" dirty="0">
                <a:latin typeface="Cambria"/>
                <a:cs typeface="Cambria"/>
              </a:rPr>
              <a:t>=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-11" dirty="0">
                <a:latin typeface="Cambria"/>
                <a:cs typeface="Cambria"/>
              </a:rPr>
              <a:t>1e-06)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01A60A2D-AA3A-814B-818E-ED3C9938B0B1}"/>
              </a:ext>
            </a:extLst>
          </p:cNvPr>
          <p:cNvSpPr txBox="1">
            <a:spLocks/>
          </p:cNvSpPr>
          <p:nvPr/>
        </p:nvSpPr>
        <p:spPr>
          <a:xfrm>
            <a:off x="801737" y="423573"/>
            <a:ext cx="8998479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Medidas</a:t>
            </a:r>
            <a:r>
              <a:rPr lang="en-US" spc="-248" dirty="0">
                <a:solidFill>
                  <a:srgbClr val="000000"/>
                </a:solidFill>
              </a:rPr>
              <a:t> de </a:t>
            </a:r>
            <a:r>
              <a:rPr lang="en-US" spc="-248" dirty="0" err="1">
                <a:solidFill>
                  <a:srgbClr val="000000"/>
                </a:solidFill>
              </a:rPr>
              <a:t>Tendencia</a:t>
            </a:r>
            <a:r>
              <a:rPr lang="en-US" spc="-248" dirty="0">
                <a:solidFill>
                  <a:srgbClr val="000000"/>
                </a:solidFill>
              </a:rPr>
              <a:t> Central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6595" y="203380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4" name="object 4"/>
          <p:cNvSpPr/>
          <p:nvPr/>
        </p:nvSpPr>
        <p:spPr>
          <a:xfrm>
            <a:off x="1026595" y="227544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294" y="2512049"/>
            <a:ext cx="70478" cy="7047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294" y="2753689"/>
            <a:ext cx="70478" cy="7047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01739" y="1466623"/>
            <a:ext cx="6427865" cy="1438301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95" dirty="0">
                <a:latin typeface="Cambria"/>
                <a:cs typeface="Cambria"/>
              </a:rPr>
              <a:t>Moda.-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Valor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observación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que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aparece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con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137" dirty="0">
                <a:latin typeface="Cambria"/>
                <a:cs typeface="Cambria"/>
              </a:rPr>
              <a:t>mayor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frecuencia.</a:t>
            </a:r>
            <a:endParaRPr sz="1585">
              <a:latin typeface="Cambria"/>
              <a:cs typeface="Cambria"/>
            </a:endParaRPr>
          </a:p>
          <a:p>
            <a:pPr marL="416062" marR="847559">
              <a:spcBef>
                <a:spcPts val="1585"/>
              </a:spcBef>
            </a:pPr>
            <a:r>
              <a:rPr sz="1585" spc="111" dirty="0">
                <a:latin typeface="Cambria"/>
                <a:cs typeface="Cambria"/>
              </a:rPr>
              <a:t>Mejor</a:t>
            </a:r>
            <a:r>
              <a:rPr sz="1585" spc="5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análisis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se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obtiene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con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137" dirty="0">
                <a:latin typeface="Cambria"/>
                <a:cs typeface="Cambria"/>
              </a:rPr>
              <a:t>una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tabla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85" dirty="0">
                <a:latin typeface="Cambria"/>
                <a:cs typeface="Cambria"/>
              </a:rPr>
              <a:t>frecuencias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En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37" dirty="0">
                <a:latin typeface="Cambria"/>
                <a:cs typeface="Cambria"/>
              </a:rPr>
              <a:t>R:</a:t>
            </a:r>
            <a:endParaRPr sz="1585">
              <a:latin typeface="Cambria"/>
              <a:cs typeface="Cambria"/>
            </a:endParaRPr>
          </a:p>
          <a:p>
            <a:pPr marL="818703" marR="3899576"/>
            <a:r>
              <a:rPr sz="1585" spc="48" dirty="0">
                <a:latin typeface="Cambria"/>
                <a:cs typeface="Cambria"/>
              </a:rPr>
              <a:t>library('modeest') </a:t>
            </a:r>
            <a:r>
              <a:rPr sz="1585" spc="-338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mlv(x)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4631C530-AB25-864B-8638-41454A0ADEB4}"/>
              </a:ext>
            </a:extLst>
          </p:cNvPr>
          <p:cNvSpPr txBox="1">
            <a:spLocks/>
          </p:cNvSpPr>
          <p:nvPr/>
        </p:nvSpPr>
        <p:spPr>
          <a:xfrm>
            <a:off x="801737" y="423573"/>
            <a:ext cx="8998479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Medidas</a:t>
            </a:r>
            <a:r>
              <a:rPr lang="en-US" spc="-248" dirty="0">
                <a:solidFill>
                  <a:srgbClr val="000000"/>
                </a:solidFill>
              </a:rPr>
              <a:t> de </a:t>
            </a:r>
            <a:r>
              <a:rPr lang="en-US" spc="-248" dirty="0" err="1">
                <a:solidFill>
                  <a:srgbClr val="000000"/>
                </a:solidFill>
              </a:rPr>
              <a:t>Tendencia</a:t>
            </a:r>
            <a:r>
              <a:rPr lang="en-US" spc="-248" dirty="0">
                <a:solidFill>
                  <a:srgbClr val="000000"/>
                </a:solidFill>
              </a:rPr>
              <a:t> Central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1738" y="1738469"/>
            <a:ext cx="195943" cy="561704"/>
          </a:xfrm>
          <a:prstGeom prst="rect">
            <a:avLst/>
          </a:prstGeom>
        </p:spPr>
        <p:txBody>
          <a:bodyPr vert="horz" wrap="square" lIns="0" tIns="16776" rIns="0" bIns="0" rtlCol="0">
            <a:spAutoFit/>
          </a:bodyPr>
          <a:lstStyle/>
          <a:p>
            <a:pPr marL="13421">
              <a:spcBef>
                <a:spcPts val="132"/>
              </a:spcBef>
            </a:pPr>
            <a:r>
              <a:rPr sz="3540" spc="-734" dirty="0">
                <a:latin typeface="Trebuchet MS"/>
                <a:cs typeface="Trebuchet MS"/>
              </a:rPr>
              <a:t>R</a:t>
            </a:r>
            <a:endParaRPr sz="354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6595" y="2788928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4" name="object 4"/>
          <p:cNvSpPr txBox="1"/>
          <p:nvPr/>
        </p:nvSpPr>
        <p:spPr>
          <a:xfrm>
            <a:off x="1204472" y="2664755"/>
            <a:ext cx="4552316" cy="2452681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369087">
              <a:spcBef>
                <a:spcPts val="106"/>
              </a:spcBef>
            </a:pPr>
            <a:r>
              <a:rPr sz="1585" spc="85" dirty="0">
                <a:latin typeface="Cambria"/>
                <a:cs typeface="Cambria"/>
              </a:rPr>
              <a:t>En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windows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y</a:t>
            </a:r>
            <a:r>
              <a:rPr sz="1585" spc="106" dirty="0">
                <a:latin typeface="Cambria"/>
                <a:cs typeface="Cambria"/>
              </a:rPr>
              <a:t> </a:t>
            </a:r>
            <a:r>
              <a:rPr sz="1585" spc="127" dirty="0">
                <a:latin typeface="Cambria"/>
                <a:cs typeface="Cambria"/>
              </a:rPr>
              <a:t>Mac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descargar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R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desde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85" dirty="0">
                <a:solidFill>
                  <a:srgbClr val="F92572"/>
                </a:solidFill>
                <a:latin typeface="Cambria"/>
                <a:cs typeface="Cambria"/>
                <a:hlinkClick r:id="rId2"/>
              </a:rPr>
              <a:t>CRAN </a:t>
            </a:r>
            <a:r>
              <a:rPr sz="1585" spc="-333" dirty="0">
                <a:solidFill>
                  <a:srgbClr val="F92572"/>
                </a:solidFill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Instalarlo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132" dirty="0">
                <a:latin typeface="Cambria"/>
                <a:cs typeface="Cambria"/>
              </a:rPr>
              <a:t>como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cualquier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58" dirty="0">
                <a:latin typeface="Cambria"/>
                <a:cs typeface="Cambria"/>
              </a:rPr>
              <a:t>otro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software</a:t>
            </a:r>
            <a:endParaRPr sz="1585" dirty="0">
              <a:latin typeface="Cambria"/>
              <a:cs typeface="Cambria"/>
            </a:endParaRPr>
          </a:p>
          <a:p>
            <a:pPr marL="13421" marR="391904"/>
            <a:r>
              <a:rPr sz="1585" spc="85" dirty="0">
                <a:latin typeface="Cambria"/>
                <a:cs typeface="Cambria"/>
              </a:rPr>
              <a:t>En </a:t>
            </a:r>
            <a:r>
              <a:rPr sz="1585" spc="127" dirty="0">
                <a:latin typeface="Cambria"/>
                <a:cs typeface="Cambria"/>
              </a:rPr>
              <a:t>Linux, </a:t>
            </a:r>
            <a:r>
              <a:rPr sz="1585" spc="69" dirty="0">
                <a:latin typeface="Cambria"/>
                <a:cs typeface="Cambria"/>
              </a:rPr>
              <a:t>distribuciones basadas </a:t>
            </a:r>
            <a:r>
              <a:rPr sz="1585" spc="116" dirty="0">
                <a:latin typeface="Cambria"/>
                <a:cs typeface="Cambria"/>
              </a:rPr>
              <a:t>en </a:t>
            </a:r>
            <a:r>
              <a:rPr sz="1585" spc="120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Debian/Ubuntu </a:t>
            </a:r>
            <a:r>
              <a:rPr sz="1585" spc="85" dirty="0">
                <a:latin typeface="Cambria"/>
                <a:cs typeface="Cambria"/>
              </a:rPr>
              <a:t>tienen </a:t>
            </a:r>
            <a:r>
              <a:rPr sz="1585" spc="53" dirty="0">
                <a:latin typeface="Cambria"/>
                <a:cs typeface="Cambria"/>
              </a:rPr>
              <a:t>R </a:t>
            </a:r>
            <a:r>
              <a:rPr sz="1585" spc="116" dirty="0">
                <a:latin typeface="Cambria"/>
                <a:cs typeface="Cambria"/>
              </a:rPr>
              <a:t>en </a:t>
            </a:r>
            <a:r>
              <a:rPr sz="1585" spc="58" dirty="0">
                <a:latin typeface="Cambria"/>
                <a:cs typeface="Cambria"/>
              </a:rPr>
              <a:t>los repositorios </a:t>
            </a:r>
            <a:r>
              <a:rPr sz="1585" spc="-338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oficiales</a:t>
            </a:r>
            <a:endParaRPr sz="1585" dirty="0">
              <a:latin typeface="Cambria"/>
              <a:cs typeface="Cambria"/>
            </a:endParaRPr>
          </a:p>
          <a:p>
            <a:pPr marL="13421" marR="5369"/>
            <a:r>
              <a:rPr sz="1585" spc="85" dirty="0">
                <a:latin typeface="Cambria"/>
                <a:cs typeface="Cambria"/>
              </a:rPr>
              <a:t>En </a:t>
            </a:r>
            <a:r>
              <a:rPr sz="1585" spc="127" dirty="0">
                <a:latin typeface="Cambria"/>
                <a:cs typeface="Cambria"/>
              </a:rPr>
              <a:t>Linux, </a:t>
            </a:r>
            <a:r>
              <a:rPr sz="1585" spc="69" dirty="0">
                <a:latin typeface="Cambria"/>
                <a:cs typeface="Cambria"/>
              </a:rPr>
              <a:t>distribuciones basadas </a:t>
            </a:r>
            <a:r>
              <a:rPr sz="1585" spc="116" dirty="0">
                <a:latin typeface="Cambria"/>
                <a:cs typeface="Cambria"/>
              </a:rPr>
              <a:t>en </a:t>
            </a:r>
            <a:r>
              <a:rPr sz="1585" spc="120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Fedora/RedHat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deben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habilitar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EPEL</a:t>
            </a:r>
            <a:r>
              <a:rPr sz="1585" spc="5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para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tener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R</a:t>
            </a:r>
            <a:endParaRPr sz="1585" dirty="0">
              <a:latin typeface="Cambria"/>
              <a:cs typeface="Cambria"/>
            </a:endParaRPr>
          </a:p>
          <a:p>
            <a:pPr marL="13421" marR="39593">
              <a:spcBef>
                <a:spcPts val="5"/>
              </a:spcBef>
            </a:pPr>
            <a:r>
              <a:rPr sz="1585" spc="85" dirty="0">
                <a:latin typeface="Cambria"/>
                <a:cs typeface="Cambria"/>
              </a:rPr>
              <a:t>En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Debian</a:t>
            </a:r>
            <a:r>
              <a:rPr sz="1585" spc="53" dirty="0">
                <a:latin typeface="Cambria"/>
                <a:cs typeface="Cambria"/>
              </a:rPr>
              <a:t> Estable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para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tener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nuevas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versiones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se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debe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utilizar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143" dirty="0">
                <a:latin typeface="Cambria"/>
                <a:cs typeface="Cambria"/>
              </a:rPr>
              <a:t>un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58" dirty="0">
                <a:solidFill>
                  <a:srgbClr val="F92572"/>
                </a:solidFill>
                <a:latin typeface="Cambria"/>
                <a:cs typeface="Cambria"/>
                <a:hlinkClick r:id="rId3"/>
              </a:rPr>
              <a:t>"backports"</a:t>
            </a:r>
            <a:endParaRPr sz="1585" dirty="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6595" y="3030568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6" name="object 6"/>
          <p:cNvSpPr/>
          <p:nvPr/>
        </p:nvSpPr>
        <p:spPr>
          <a:xfrm>
            <a:off x="1026595" y="3272208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7" name="object 7"/>
          <p:cNvSpPr/>
          <p:nvPr/>
        </p:nvSpPr>
        <p:spPr>
          <a:xfrm>
            <a:off x="1026595" y="3997128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39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8" name="object 8"/>
          <p:cNvSpPr/>
          <p:nvPr/>
        </p:nvSpPr>
        <p:spPr>
          <a:xfrm>
            <a:off x="1026595" y="4722048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9" name="object 9"/>
          <p:cNvSpPr txBox="1"/>
          <p:nvPr/>
        </p:nvSpPr>
        <p:spPr>
          <a:xfrm>
            <a:off x="6399573" y="1738469"/>
            <a:ext cx="1093791" cy="561704"/>
          </a:xfrm>
          <a:prstGeom prst="rect">
            <a:avLst/>
          </a:prstGeom>
        </p:spPr>
        <p:txBody>
          <a:bodyPr vert="horz" wrap="square" lIns="0" tIns="16776" rIns="0" bIns="0" rtlCol="0">
            <a:spAutoFit/>
          </a:bodyPr>
          <a:lstStyle/>
          <a:p>
            <a:pPr marL="13421">
              <a:spcBef>
                <a:spcPts val="132"/>
              </a:spcBef>
            </a:pPr>
            <a:r>
              <a:rPr sz="3540" spc="-719" dirty="0">
                <a:latin typeface="Trebuchet MS"/>
                <a:cs typeface="Trebuchet MS"/>
              </a:rPr>
              <a:t>R</a:t>
            </a:r>
            <a:r>
              <a:rPr sz="3540" spc="-439" dirty="0">
                <a:latin typeface="Trebuchet MS"/>
                <a:cs typeface="Trebuchet MS"/>
              </a:rPr>
              <a:t>S</a:t>
            </a:r>
            <a:r>
              <a:rPr sz="3540" spc="-380" dirty="0">
                <a:latin typeface="Trebuchet MS"/>
                <a:cs typeface="Trebuchet MS"/>
              </a:rPr>
              <a:t>t</a:t>
            </a:r>
            <a:r>
              <a:rPr sz="3540" spc="-511" dirty="0">
                <a:latin typeface="Trebuchet MS"/>
                <a:cs typeface="Trebuchet MS"/>
              </a:rPr>
              <a:t>u</a:t>
            </a:r>
            <a:r>
              <a:rPr sz="3540" spc="-634" dirty="0">
                <a:latin typeface="Trebuchet MS"/>
                <a:cs typeface="Trebuchet MS"/>
              </a:rPr>
              <a:t>d</a:t>
            </a:r>
            <a:r>
              <a:rPr sz="3540" spc="-380" dirty="0">
                <a:latin typeface="Trebuchet MS"/>
                <a:cs typeface="Trebuchet MS"/>
              </a:rPr>
              <a:t>i</a:t>
            </a:r>
            <a:r>
              <a:rPr sz="3540" spc="-560" dirty="0">
                <a:latin typeface="Trebuchet MS"/>
                <a:cs typeface="Trebuchet MS"/>
              </a:rPr>
              <a:t>o</a:t>
            </a:r>
            <a:endParaRPr sz="354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24587" y="2788928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32373" y="57165"/>
                </a:moveTo>
                <a:lnTo>
                  <a:pt x="24792" y="57165"/>
                </a:lnTo>
                <a:lnTo>
                  <a:pt x="21145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6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11" name="object 11"/>
          <p:cNvSpPr txBox="1"/>
          <p:nvPr/>
        </p:nvSpPr>
        <p:spPr>
          <a:xfrm>
            <a:off x="6802307" y="2664755"/>
            <a:ext cx="4562382" cy="2208768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95" dirty="0">
                <a:latin typeface="Cambria"/>
                <a:cs typeface="Cambria"/>
              </a:rPr>
              <a:t>Debe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estar</a:t>
            </a:r>
            <a:r>
              <a:rPr sz="1585" spc="5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R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132" dirty="0">
                <a:latin typeface="Cambria"/>
                <a:cs typeface="Cambria"/>
              </a:rPr>
              <a:t>ya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instalado</a:t>
            </a:r>
            <a:endParaRPr sz="1585" dirty="0">
              <a:latin typeface="Cambria"/>
              <a:cs typeface="Cambria"/>
            </a:endParaRPr>
          </a:p>
          <a:p>
            <a:pPr marL="13421" marR="47646"/>
            <a:r>
              <a:rPr sz="1585" spc="85" dirty="0">
                <a:latin typeface="Cambria"/>
                <a:cs typeface="Cambria"/>
              </a:rPr>
              <a:t>Descargar</a:t>
            </a:r>
            <a:r>
              <a:rPr sz="1585" spc="5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según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Sistema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Operativo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106" dirty="0">
                <a:solidFill>
                  <a:srgbClr val="F92572"/>
                </a:solidFill>
                <a:latin typeface="Cambria"/>
                <a:cs typeface="Cambria"/>
                <a:hlinkClick r:id="rId4"/>
              </a:rPr>
              <a:t>web</a:t>
            </a:r>
            <a:r>
              <a:rPr sz="1585" spc="21" dirty="0">
                <a:solidFill>
                  <a:srgbClr val="F92572"/>
                </a:solidFill>
                <a:latin typeface="Cambria"/>
                <a:cs typeface="Cambria"/>
                <a:hlinkClick r:id="rId4"/>
              </a:rPr>
              <a:t> </a:t>
            </a:r>
            <a:r>
              <a:rPr sz="1585" spc="69" dirty="0">
                <a:solidFill>
                  <a:srgbClr val="F92572"/>
                </a:solidFill>
                <a:latin typeface="Cambria"/>
                <a:cs typeface="Cambria"/>
                <a:hlinkClick r:id="rId4"/>
              </a:rPr>
              <a:t>oficial </a:t>
            </a:r>
            <a:r>
              <a:rPr sz="1585" spc="-333" dirty="0">
                <a:solidFill>
                  <a:srgbClr val="F92572"/>
                </a:solidFill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En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Windows/Mac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es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120" dirty="0">
                <a:latin typeface="Cambria"/>
                <a:cs typeface="Cambria"/>
              </a:rPr>
              <a:t>next&amp;next</a:t>
            </a:r>
            <a:endParaRPr sz="1585" dirty="0">
              <a:latin typeface="Cambria"/>
              <a:cs typeface="Cambria"/>
            </a:endParaRPr>
          </a:p>
          <a:p>
            <a:pPr marL="13421" marR="5369"/>
            <a:r>
              <a:rPr sz="1585" spc="85" dirty="0">
                <a:latin typeface="Cambria"/>
                <a:cs typeface="Cambria"/>
              </a:rPr>
              <a:t>En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linux</a:t>
            </a:r>
            <a:r>
              <a:rPr sz="1585" spc="164" dirty="0">
                <a:latin typeface="Cambria"/>
                <a:cs typeface="Cambria"/>
              </a:rPr>
              <a:t> </a:t>
            </a:r>
            <a:r>
              <a:rPr sz="1585" spc="58" dirty="0">
                <a:latin typeface="Cambria"/>
                <a:cs typeface="Cambria"/>
              </a:rPr>
              <a:t>Debian/Ubuntu/Mint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se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puede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instalar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desde </a:t>
            </a:r>
            <a:r>
              <a:rPr sz="1585" spc="74" dirty="0">
                <a:latin typeface="Cambria"/>
                <a:cs typeface="Cambria"/>
              </a:rPr>
              <a:t>el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.deb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y</a:t>
            </a:r>
            <a:r>
              <a:rPr sz="1585" spc="100" dirty="0">
                <a:latin typeface="Cambria"/>
                <a:cs typeface="Cambria"/>
              </a:rPr>
              <a:t> </a:t>
            </a:r>
            <a:r>
              <a:rPr sz="1585" spc="120" dirty="0">
                <a:latin typeface="Cambria"/>
                <a:cs typeface="Cambria"/>
              </a:rPr>
              <a:t>next&amp;next</a:t>
            </a:r>
            <a:endParaRPr sz="1585" dirty="0">
              <a:latin typeface="Cambria"/>
              <a:cs typeface="Cambria"/>
            </a:endParaRPr>
          </a:p>
          <a:p>
            <a:pPr marL="13421" marR="552960"/>
            <a:r>
              <a:rPr sz="1585" spc="85" dirty="0">
                <a:latin typeface="Cambria"/>
                <a:cs typeface="Cambria"/>
              </a:rPr>
              <a:t>En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linux</a:t>
            </a:r>
            <a:r>
              <a:rPr sz="1585" spc="159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desde </a:t>
            </a:r>
            <a:r>
              <a:rPr sz="1585" spc="90" dirty="0">
                <a:latin typeface="Cambria"/>
                <a:cs typeface="Cambria"/>
              </a:rPr>
              <a:t>consola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hay</a:t>
            </a:r>
            <a:r>
              <a:rPr sz="1585" spc="100" dirty="0">
                <a:latin typeface="Cambria"/>
                <a:cs typeface="Cambria"/>
              </a:rPr>
              <a:t> que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seguir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las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instrucciones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web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oficial</a:t>
            </a:r>
            <a:endParaRPr sz="1585" dirty="0">
              <a:latin typeface="Cambria"/>
              <a:cs typeface="Cambria"/>
            </a:endParaRPr>
          </a:p>
          <a:p>
            <a:pPr marL="13421" marR="64423"/>
            <a:r>
              <a:rPr sz="1585" spc="85" dirty="0">
                <a:latin typeface="Cambria"/>
                <a:cs typeface="Cambria"/>
              </a:rPr>
              <a:t>En </a:t>
            </a:r>
            <a:r>
              <a:rPr sz="1585" spc="100" dirty="0">
                <a:latin typeface="Cambria"/>
                <a:cs typeface="Cambria"/>
              </a:rPr>
              <a:t>linux </a:t>
            </a:r>
            <a:r>
              <a:rPr sz="1585" spc="74" dirty="0">
                <a:latin typeface="Cambria"/>
                <a:cs typeface="Cambria"/>
              </a:rPr>
              <a:t>Red </a:t>
            </a:r>
            <a:r>
              <a:rPr sz="1585" spc="37" dirty="0">
                <a:latin typeface="Cambria"/>
                <a:cs typeface="Cambria"/>
              </a:rPr>
              <a:t>Hat/CentOS/Fedora </a:t>
            </a:r>
            <a:r>
              <a:rPr sz="1585" spc="85" dirty="0">
                <a:latin typeface="Cambria"/>
                <a:cs typeface="Cambria"/>
              </a:rPr>
              <a:t>tener </a:t>
            </a:r>
            <a:r>
              <a:rPr sz="1585" spc="79" dirty="0">
                <a:latin typeface="Cambria"/>
                <a:cs typeface="Cambria"/>
              </a:rPr>
              <a:t>cuidado </a:t>
            </a:r>
            <a:r>
              <a:rPr sz="1585" spc="-338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con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las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dependencias</a:t>
            </a:r>
            <a:endParaRPr sz="1585" dirty="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24587" y="3030568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32373" y="57165"/>
                </a:moveTo>
                <a:lnTo>
                  <a:pt x="24792" y="57165"/>
                </a:lnTo>
                <a:lnTo>
                  <a:pt x="21145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6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13" name="object 13"/>
          <p:cNvSpPr/>
          <p:nvPr/>
        </p:nvSpPr>
        <p:spPr>
          <a:xfrm>
            <a:off x="6624587" y="3272208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32373" y="57165"/>
                </a:moveTo>
                <a:lnTo>
                  <a:pt x="24792" y="57165"/>
                </a:lnTo>
                <a:lnTo>
                  <a:pt x="21145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6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14" name="object 14"/>
          <p:cNvSpPr/>
          <p:nvPr/>
        </p:nvSpPr>
        <p:spPr>
          <a:xfrm>
            <a:off x="6624587" y="3513848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32373" y="57165"/>
                </a:moveTo>
                <a:lnTo>
                  <a:pt x="24792" y="57165"/>
                </a:lnTo>
                <a:lnTo>
                  <a:pt x="21145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6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15" name="object 15"/>
          <p:cNvSpPr/>
          <p:nvPr/>
        </p:nvSpPr>
        <p:spPr>
          <a:xfrm>
            <a:off x="6624587" y="3997128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32373" y="57165"/>
                </a:moveTo>
                <a:lnTo>
                  <a:pt x="24792" y="57165"/>
                </a:lnTo>
                <a:lnTo>
                  <a:pt x="21145" y="56439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6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16" name="object 16"/>
          <p:cNvSpPr/>
          <p:nvPr/>
        </p:nvSpPr>
        <p:spPr>
          <a:xfrm>
            <a:off x="6624587" y="4480408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32373" y="57165"/>
                </a:moveTo>
                <a:lnTo>
                  <a:pt x="24792" y="57165"/>
                </a:lnTo>
                <a:lnTo>
                  <a:pt x="21145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6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19" name="object 19"/>
          <p:cNvSpPr txBox="1"/>
          <p:nvPr/>
        </p:nvSpPr>
        <p:spPr>
          <a:xfrm>
            <a:off x="11336578" y="6484448"/>
            <a:ext cx="699892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64">
              <a:lnSpc>
                <a:spcPts val="1897"/>
              </a:lnSpc>
            </a:pPr>
            <a:fld id="{81D60167-4931-47E6-BA6A-407CBD079E47}" type="slidenum">
              <a:rPr sz="1585" spc="53" dirty="0">
                <a:solidFill>
                  <a:srgbClr val="D5D5D5"/>
                </a:solidFill>
                <a:latin typeface="Trebuchet MS"/>
                <a:cs typeface="Trebuchet MS"/>
              </a:rPr>
              <a:pPr marL="40264">
                <a:lnSpc>
                  <a:spcPts val="1897"/>
                </a:lnSpc>
              </a:pPr>
              <a:t>13</a:t>
            </a:fld>
            <a:r>
              <a:rPr sz="1585" spc="-100" dirty="0">
                <a:solidFill>
                  <a:srgbClr val="D5D5D5"/>
                </a:solidFill>
                <a:latin typeface="Trebuchet MS"/>
                <a:cs typeface="Trebuchet MS"/>
              </a:rPr>
              <a:t> </a:t>
            </a:r>
            <a:r>
              <a:rPr sz="1585" spc="-375" dirty="0">
                <a:solidFill>
                  <a:srgbClr val="D5D5D5"/>
                </a:solidFill>
                <a:latin typeface="Trebuchet MS"/>
                <a:cs typeface="Trebuchet MS"/>
              </a:rPr>
              <a:t>/</a:t>
            </a:r>
            <a:r>
              <a:rPr sz="1585" spc="-63" dirty="0">
                <a:solidFill>
                  <a:srgbClr val="D5D5D5"/>
                </a:solidFill>
                <a:latin typeface="Trebuchet MS"/>
                <a:cs typeface="Trebuchet MS"/>
              </a:rPr>
              <a:t> </a:t>
            </a:r>
            <a:r>
              <a:rPr sz="1585" spc="37" dirty="0">
                <a:solidFill>
                  <a:srgbClr val="D5D5D5"/>
                </a:solidFill>
                <a:latin typeface="Trebuchet MS"/>
                <a:cs typeface="Trebuchet MS"/>
              </a:rPr>
              <a:t>13</a:t>
            </a:r>
            <a:r>
              <a:rPr sz="1585" spc="53" dirty="0">
                <a:solidFill>
                  <a:srgbClr val="D5D5D5"/>
                </a:solidFill>
                <a:latin typeface="Trebuchet MS"/>
                <a:cs typeface="Trebuchet MS"/>
              </a:rPr>
              <a:t>6</a:t>
            </a:r>
            <a:endParaRPr sz="1585">
              <a:latin typeface="Trebuchet MS"/>
              <a:cs typeface="Trebuchet MS"/>
            </a:endParaRPr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743C142D-C4FE-2943-981D-4A390C5203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1738" y="418412"/>
            <a:ext cx="1812370" cy="694048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/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Instalar</a:t>
            </a:r>
            <a:endParaRPr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6123885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79" dirty="0">
                <a:latin typeface="Cambria"/>
                <a:cs typeface="Cambria"/>
              </a:rPr>
              <a:t>Calcular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las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medidas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Tendencia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central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para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data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90" dirty="0">
                <a:latin typeface="Cambria"/>
                <a:cs typeface="Cambria"/>
              </a:rPr>
              <a:t>Banco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33120"/>
            <a:ext cx="10562125" cy="77264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63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Media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48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mean(data_banco$Tiempo_Servicio_seg,</a:t>
            </a:r>
            <a:r>
              <a:rPr sz="1480" i="1" spc="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na.rm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=</a:t>
            </a:r>
            <a:r>
              <a:rPr sz="1480" i="1" spc="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TRUE)</a:t>
            </a:r>
            <a:r>
              <a:rPr sz="1480" i="1" spc="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##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Base</a:t>
            </a:r>
            <a:r>
              <a:rPr sz="1480" i="1" spc="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R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%$%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mean(Tiempo_Servicio_seg,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na.rm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TRUE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39" y="2997010"/>
            <a:ext cx="1464874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155.58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159" y="3443370"/>
            <a:ext cx="10562125" cy="54489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Media</a:t>
            </a:r>
            <a:r>
              <a:rPr sz="1480" i="1" spc="-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acotada</a:t>
            </a:r>
            <a:r>
              <a:rPr sz="1480" i="1" spc="-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al</a:t>
            </a:r>
            <a:r>
              <a:rPr sz="1480" i="1" spc="-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10%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%$%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mean(Tiempo_Servicio_seg,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trim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0.05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na.rm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TRUE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739" y="4275689"/>
            <a:ext cx="1686316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 </a:t>
            </a:r>
            <a:r>
              <a:rPr sz="1427" spc="11" dirty="0">
                <a:latin typeface="Courier New"/>
                <a:cs typeface="Courier New"/>
              </a:rPr>
              <a:t>141.9233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9FFFF3FC-4A3A-2D41-B395-ED53CF30885A}"/>
              </a:ext>
            </a:extLst>
          </p:cNvPr>
          <p:cNvSpPr txBox="1">
            <a:spLocks/>
          </p:cNvSpPr>
          <p:nvPr/>
        </p:nvSpPr>
        <p:spPr>
          <a:xfrm>
            <a:off x="801737" y="423573"/>
            <a:ext cx="8998479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Medidas</a:t>
            </a:r>
            <a:r>
              <a:rPr lang="en-US" spc="-248" dirty="0">
                <a:solidFill>
                  <a:srgbClr val="000000"/>
                </a:solidFill>
              </a:rPr>
              <a:t> de </a:t>
            </a:r>
            <a:r>
              <a:rPr lang="en-US" spc="-248" dirty="0" err="1">
                <a:solidFill>
                  <a:srgbClr val="000000"/>
                </a:solidFill>
              </a:rPr>
              <a:t>Tendencia</a:t>
            </a:r>
            <a:r>
              <a:rPr lang="en-US" spc="-248" dirty="0">
                <a:solidFill>
                  <a:srgbClr val="000000"/>
                </a:solidFill>
              </a:rPr>
              <a:t> Central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6123885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79" dirty="0">
                <a:latin typeface="Cambria"/>
                <a:cs typeface="Cambria"/>
              </a:rPr>
              <a:t>Calcular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las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medidas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Tendencia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central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para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data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90" dirty="0">
                <a:latin typeface="Cambria"/>
                <a:cs typeface="Cambria"/>
              </a:rPr>
              <a:t>Banco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33120"/>
            <a:ext cx="10562125" cy="54489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58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Mediana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%$%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median(Tiempo_Servicio_seg,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na.rm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TRUE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39" y="2765439"/>
            <a:ext cx="1686316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 </a:t>
            </a:r>
            <a:r>
              <a:rPr sz="1427" spc="11" dirty="0">
                <a:latin typeface="Courier New"/>
                <a:cs typeface="Courier New"/>
              </a:rPr>
              <a:t>122.4523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159" y="3211798"/>
            <a:ext cx="10562125" cy="77264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Media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de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 Huber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48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2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MASS::huber(data_banco$Tiempo_Servicio_seg)$mu</a:t>
            </a:r>
            <a:r>
              <a:rPr sz="1480" i="1" spc="32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##</a:t>
            </a:r>
            <a:r>
              <a:rPr sz="1480" i="1" spc="32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Base</a:t>
            </a:r>
            <a:r>
              <a:rPr sz="1480" i="1" spc="2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R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r>
              <a:rPr sz="1427" spc="6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%$%</a:t>
            </a:r>
            <a:r>
              <a:rPr sz="1427" spc="6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MASS::huber(Tiempo_Servicio_seg)</a:t>
            </a:r>
            <a:r>
              <a:rPr sz="1427" spc="69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</a:t>
            </a:r>
            <a:r>
              <a:rPr sz="1427" spc="6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as.data.frame()</a:t>
            </a:r>
            <a:r>
              <a:rPr sz="1427" spc="69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%&gt;%</a:t>
            </a:r>
            <a:r>
              <a:rPr sz="1427" spc="6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select(mu)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739" y="4261592"/>
            <a:ext cx="1464874" cy="479826"/>
          </a:xfrm>
          <a:prstGeom prst="rect">
            <a:avLst/>
          </a:prstGeom>
        </p:spPr>
        <p:txBody>
          <a:bodyPr vert="horz" wrap="square" lIns="0" tIns="27511" rIns="0" bIns="0" rtlCol="0">
            <a:spAutoFit/>
          </a:bodyPr>
          <a:lstStyle/>
          <a:p>
            <a:pPr marL="13421">
              <a:spcBef>
                <a:spcPts val="216"/>
              </a:spcBef>
              <a:tabLst>
                <a:tab pos="1231410" algn="l"/>
              </a:tabLst>
            </a:pPr>
            <a:r>
              <a:rPr sz="1427" spc="11" dirty="0">
                <a:latin typeface="Courier New"/>
                <a:cs typeface="Courier New"/>
              </a:rPr>
              <a:t>#</a:t>
            </a:r>
            <a:r>
              <a:rPr sz="1427" spc="-5" dirty="0">
                <a:latin typeface="Courier New"/>
                <a:cs typeface="Courier New"/>
              </a:rPr>
              <a:t>#</a:t>
            </a:r>
            <a:r>
              <a:rPr sz="1427" dirty="0">
                <a:latin typeface="Courier New"/>
                <a:cs typeface="Courier New"/>
              </a:rPr>
              <a:t>	</a:t>
            </a:r>
            <a:r>
              <a:rPr sz="1427" spc="11" dirty="0">
                <a:latin typeface="Courier New"/>
                <a:cs typeface="Courier New"/>
              </a:rPr>
              <a:t>m</a:t>
            </a:r>
            <a:r>
              <a:rPr sz="1427" spc="-5" dirty="0">
                <a:latin typeface="Courier New"/>
                <a:cs typeface="Courier New"/>
              </a:rPr>
              <a:t>u</a:t>
            </a:r>
            <a:endParaRPr sz="1427">
              <a:latin typeface="Courier New"/>
              <a:cs typeface="Courier New"/>
            </a:endParaRPr>
          </a:p>
          <a:p>
            <a:pPr marL="13421">
              <a:spcBef>
                <a:spcPts val="111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5" dirty="0">
                <a:latin typeface="Courier New"/>
                <a:cs typeface="Courier New"/>
              </a:rPr>
              <a:t> 1 </a:t>
            </a:r>
            <a:r>
              <a:rPr sz="1427" spc="11" dirty="0">
                <a:latin typeface="Courier New"/>
                <a:cs typeface="Courier New"/>
              </a:rPr>
              <a:t>138.0164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CBB50F5-9365-DA4E-A9F2-0F5B602F4AC7}"/>
              </a:ext>
            </a:extLst>
          </p:cNvPr>
          <p:cNvSpPr txBox="1">
            <a:spLocks/>
          </p:cNvSpPr>
          <p:nvPr/>
        </p:nvSpPr>
        <p:spPr>
          <a:xfrm>
            <a:off x="801737" y="423573"/>
            <a:ext cx="8998479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Medidas</a:t>
            </a:r>
            <a:r>
              <a:rPr lang="en-US" spc="-248" dirty="0">
                <a:solidFill>
                  <a:srgbClr val="000000"/>
                </a:solidFill>
              </a:rPr>
              <a:t> de </a:t>
            </a:r>
            <a:r>
              <a:rPr lang="en-US" spc="-248" dirty="0" err="1">
                <a:solidFill>
                  <a:srgbClr val="000000"/>
                </a:solidFill>
              </a:rPr>
              <a:t>Tendencia</a:t>
            </a:r>
            <a:r>
              <a:rPr lang="en-US" spc="-248" dirty="0">
                <a:solidFill>
                  <a:srgbClr val="000000"/>
                </a:solidFill>
              </a:rPr>
              <a:t> Central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6123885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79" dirty="0">
                <a:latin typeface="Cambria"/>
                <a:cs typeface="Cambria"/>
              </a:rPr>
              <a:t>Calcular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las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medidas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Tendencia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central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para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data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90" dirty="0">
                <a:latin typeface="Cambria"/>
                <a:cs typeface="Cambria"/>
              </a:rPr>
              <a:t>Banco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33120"/>
            <a:ext cx="10562125" cy="54489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Cargar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paquete</a:t>
            </a:r>
            <a:endParaRPr sz="1480" dirty="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b="1" spc="11" dirty="0">
                <a:solidFill>
                  <a:srgbClr val="333333"/>
                </a:solidFill>
                <a:latin typeface="Courier New"/>
                <a:cs typeface="Courier New"/>
              </a:rPr>
              <a:t>library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'modeest'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427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39" y="2765438"/>
            <a:ext cx="6780831" cy="1360396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Warning: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package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'modeest'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was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built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under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R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version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3.6.3</a:t>
            </a:r>
            <a:endParaRPr sz="1427">
              <a:latin typeface="Courier New"/>
              <a:cs typeface="Courier New"/>
            </a:endParaRPr>
          </a:p>
          <a:p>
            <a:pPr marL="13421" marR="1444809">
              <a:lnSpc>
                <a:spcPct val="106500"/>
              </a:lnSpc>
              <a:spcBef>
                <a:spcPts val="1585"/>
              </a:spcBef>
              <a:tabLst>
                <a:tab pos="567052" algn="l"/>
                <a:tab pos="2227946" algn="l"/>
              </a:tabLst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Registered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S3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method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overwritten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by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'rmutil': </a:t>
            </a:r>
            <a:r>
              <a:rPr sz="1427" spc="-840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##	</a:t>
            </a:r>
            <a:r>
              <a:rPr sz="1427" spc="11" dirty="0">
                <a:latin typeface="Courier New"/>
                <a:cs typeface="Courier New"/>
              </a:rPr>
              <a:t>method	from</a:t>
            </a:r>
            <a:endParaRPr sz="1427">
              <a:latin typeface="Courier New"/>
              <a:cs typeface="Courier New"/>
            </a:endParaRPr>
          </a:p>
          <a:p>
            <a:pPr marL="13421">
              <a:spcBef>
                <a:spcPts val="111"/>
              </a:spcBef>
              <a:tabLst>
                <a:tab pos="567052" algn="l"/>
              </a:tabLst>
            </a:pPr>
            <a:r>
              <a:rPr sz="1427" spc="5" dirty="0">
                <a:latin typeface="Courier New"/>
                <a:cs typeface="Courier New"/>
              </a:rPr>
              <a:t>##	</a:t>
            </a:r>
            <a:r>
              <a:rPr sz="1427" spc="11" dirty="0">
                <a:latin typeface="Courier New"/>
                <a:cs typeface="Courier New"/>
              </a:rPr>
              <a:t>print.response</a:t>
            </a:r>
            <a:r>
              <a:rPr sz="1427" spc="-1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httr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159" y="4107880"/>
            <a:ext cx="10562125" cy="54489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69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Moda</a:t>
            </a:r>
            <a:endParaRPr sz="1480" dirty="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lang="es-EC" sz="1427" spc="11" dirty="0">
                <a:solidFill>
                  <a:srgbClr val="333333"/>
                </a:solidFill>
                <a:latin typeface="Courier New"/>
                <a:cs typeface="Courier New"/>
              </a:rPr>
              <a:t>mlv(data_banco$Tiempo_Servicio_seg)</a:t>
            </a:r>
            <a:endParaRPr lang="es-EC" sz="1427" dirty="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81608" y="4956518"/>
          <a:ext cx="8593972" cy="459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9688">
                <a:tc>
                  <a:txBody>
                    <a:bodyPr/>
                    <a:lstStyle/>
                    <a:p>
                      <a:pPr marR="13970" algn="ct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Warning: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argument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'method'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missing.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Data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are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supposed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to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be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continuous.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688">
                <a:tc>
                  <a:txBody>
                    <a:bodyPr/>
                    <a:lstStyle/>
                    <a:p>
                      <a:pPr marR="13970" algn="ct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Default</a:t>
                      </a:r>
                      <a:r>
                        <a:rPr sz="14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method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'shorth'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is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used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01739" y="5604709"/>
            <a:ext cx="1686316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 </a:t>
            </a:r>
            <a:r>
              <a:rPr sz="1427" spc="11" dirty="0">
                <a:latin typeface="Courier New"/>
                <a:cs typeface="Courier New"/>
              </a:rPr>
              <a:t>84.13594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0D4917EE-C201-5A4F-A608-CD2223E8AEEB}"/>
              </a:ext>
            </a:extLst>
          </p:cNvPr>
          <p:cNvSpPr txBox="1">
            <a:spLocks/>
          </p:cNvSpPr>
          <p:nvPr/>
        </p:nvSpPr>
        <p:spPr>
          <a:xfrm>
            <a:off x="801737" y="423573"/>
            <a:ext cx="8998479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Medidas</a:t>
            </a:r>
            <a:r>
              <a:rPr lang="en-US" spc="-248" dirty="0">
                <a:solidFill>
                  <a:srgbClr val="000000"/>
                </a:solidFill>
              </a:rPr>
              <a:t> de </a:t>
            </a:r>
            <a:r>
              <a:rPr lang="en-US" spc="-248" dirty="0" err="1">
                <a:solidFill>
                  <a:srgbClr val="000000"/>
                </a:solidFill>
              </a:rPr>
              <a:t>Tendencia</a:t>
            </a:r>
            <a:r>
              <a:rPr lang="en-US" spc="-248" dirty="0">
                <a:solidFill>
                  <a:srgbClr val="000000"/>
                </a:solidFill>
              </a:rPr>
              <a:t> Central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6595" y="1590796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294" y="1837470"/>
            <a:ext cx="70478" cy="7047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26595" y="2084145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4294" y="2320750"/>
            <a:ext cx="70478" cy="7047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294" y="2572459"/>
            <a:ext cx="70478" cy="7047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26595" y="2819134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294" y="3055739"/>
            <a:ext cx="70478" cy="7047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294" y="3307447"/>
            <a:ext cx="70478" cy="70478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026595" y="3554121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294" y="3790727"/>
            <a:ext cx="70478" cy="7047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294" y="4042435"/>
            <a:ext cx="70478" cy="7047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04472" y="1466624"/>
            <a:ext cx="7558563" cy="2747890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127" dirty="0">
                <a:latin typeface="Cambria"/>
                <a:cs typeface="Cambria"/>
              </a:rPr>
              <a:t>Min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y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148" dirty="0">
                <a:latin typeface="Cambria"/>
                <a:cs typeface="Cambria"/>
              </a:rPr>
              <a:t>Max</a:t>
            </a:r>
            <a:endParaRPr sz="1585">
              <a:latin typeface="Cambria"/>
              <a:cs typeface="Cambria"/>
            </a:endParaRPr>
          </a:p>
          <a:p>
            <a:pPr marL="416062">
              <a:spcBef>
                <a:spcPts val="79"/>
              </a:spcBef>
            </a:pPr>
            <a:r>
              <a:rPr sz="1585" spc="85" dirty="0">
                <a:latin typeface="Cambria"/>
                <a:cs typeface="Cambria"/>
              </a:rPr>
              <a:t>En</a:t>
            </a:r>
            <a:r>
              <a:rPr sz="1585" spc="53" dirty="0">
                <a:latin typeface="Cambria"/>
                <a:cs typeface="Cambria"/>
              </a:rPr>
              <a:t> R,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min(x,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na.rm</a:t>
            </a:r>
            <a:r>
              <a:rPr sz="1585" spc="5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=</a:t>
            </a:r>
            <a:r>
              <a:rPr sz="1585" spc="11" dirty="0">
                <a:latin typeface="Courier New"/>
                <a:cs typeface="Courier New"/>
              </a:rPr>
              <a:t> TRUE)</a:t>
            </a:r>
            <a:r>
              <a:rPr sz="1585" spc="11" dirty="0">
                <a:latin typeface="Cambria"/>
                <a:cs typeface="Cambria"/>
              </a:rPr>
              <a:t>,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max(x,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na.rm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=</a:t>
            </a:r>
            <a:r>
              <a:rPr sz="1585" spc="5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TRUE)</a:t>
            </a:r>
            <a:endParaRPr sz="1585">
              <a:latin typeface="Courier New"/>
              <a:cs typeface="Courier New"/>
            </a:endParaRPr>
          </a:p>
          <a:p>
            <a:pPr marL="416062" marR="1092499" indent="-403312"/>
            <a:r>
              <a:rPr sz="1585" spc="58" dirty="0">
                <a:latin typeface="Cambria"/>
                <a:cs typeface="Cambria"/>
              </a:rPr>
              <a:t>Cuartiles.- </a:t>
            </a:r>
            <a:r>
              <a:rPr sz="1585" spc="90" dirty="0">
                <a:latin typeface="Cambria"/>
                <a:cs typeface="Cambria"/>
              </a:rPr>
              <a:t>Dividen </a:t>
            </a:r>
            <a:r>
              <a:rPr sz="1585" spc="79" dirty="0">
                <a:latin typeface="Cambria"/>
                <a:cs typeface="Cambria"/>
              </a:rPr>
              <a:t>al </a:t>
            </a:r>
            <a:r>
              <a:rPr sz="1585" spc="95" dirty="0">
                <a:latin typeface="Cambria"/>
                <a:cs typeface="Cambria"/>
              </a:rPr>
              <a:t>conjunto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85" dirty="0">
                <a:latin typeface="Cambria"/>
                <a:cs typeface="Cambria"/>
              </a:rPr>
              <a:t>observaciones </a:t>
            </a:r>
            <a:r>
              <a:rPr sz="1585" spc="116" dirty="0">
                <a:latin typeface="Cambria"/>
                <a:cs typeface="Cambria"/>
              </a:rPr>
              <a:t>en </a:t>
            </a:r>
            <a:r>
              <a:rPr sz="1585" b="1" spc="-53" dirty="0">
                <a:latin typeface="Cambria"/>
                <a:cs typeface="Cambria"/>
              </a:rPr>
              <a:t>4 </a:t>
            </a:r>
            <a:r>
              <a:rPr sz="1585" spc="58" dirty="0">
                <a:latin typeface="Cambria"/>
                <a:cs typeface="Cambria"/>
              </a:rPr>
              <a:t>partes </a:t>
            </a:r>
            <a:r>
              <a:rPr sz="1585" spc="74" dirty="0">
                <a:latin typeface="Cambria"/>
                <a:cs typeface="Cambria"/>
              </a:rPr>
              <a:t>iguales </a:t>
            </a:r>
            <a:r>
              <a:rPr sz="1585" spc="-338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El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segundo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cuartil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es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mediana</a:t>
            </a:r>
            <a:endParaRPr sz="1585">
              <a:latin typeface="Cambria"/>
              <a:cs typeface="Cambria"/>
            </a:endParaRPr>
          </a:p>
          <a:p>
            <a:pPr marL="416062">
              <a:spcBef>
                <a:spcPts val="79"/>
              </a:spcBef>
            </a:pPr>
            <a:r>
              <a:rPr sz="1585" spc="85" dirty="0">
                <a:latin typeface="Cambria"/>
                <a:cs typeface="Cambria"/>
              </a:rPr>
              <a:t>En</a:t>
            </a:r>
            <a:r>
              <a:rPr sz="1585" spc="53" dirty="0">
                <a:latin typeface="Cambria"/>
                <a:cs typeface="Cambria"/>
              </a:rPr>
              <a:t> R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quantile(x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,</a:t>
            </a:r>
            <a:r>
              <a:rPr sz="1585" spc="16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probs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=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c(0.25,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0.50,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0.75))</a:t>
            </a:r>
            <a:endParaRPr sz="1585">
              <a:latin typeface="Courier New"/>
              <a:cs typeface="Courier New"/>
            </a:endParaRPr>
          </a:p>
          <a:p>
            <a:pPr marL="416062" marR="1142829" indent="-403312"/>
            <a:r>
              <a:rPr sz="1585" spc="69" dirty="0">
                <a:latin typeface="Cambria"/>
                <a:cs typeface="Cambria"/>
              </a:rPr>
              <a:t>Deciles.- </a:t>
            </a:r>
            <a:r>
              <a:rPr sz="1585" spc="90" dirty="0">
                <a:latin typeface="Cambria"/>
                <a:cs typeface="Cambria"/>
              </a:rPr>
              <a:t>Dividen </a:t>
            </a:r>
            <a:r>
              <a:rPr sz="1585" spc="79" dirty="0">
                <a:latin typeface="Cambria"/>
                <a:cs typeface="Cambria"/>
              </a:rPr>
              <a:t>al </a:t>
            </a:r>
            <a:r>
              <a:rPr sz="1585" spc="95" dirty="0">
                <a:latin typeface="Cambria"/>
                <a:cs typeface="Cambria"/>
              </a:rPr>
              <a:t>conjunto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85" dirty="0">
                <a:latin typeface="Cambria"/>
                <a:cs typeface="Cambria"/>
              </a:rPr>
              <a:t>observaciones </a:t>
            </a:r>
            <a:r>
              <a:rPr sz="1585" spc="116" dirty="0">
                <a:latin typeface="Cambria"/>
                <a:cs typeface="Cambria"/>
              </a:rPr>
              <a:t>en </a:t>
            </a:r>
            <a:r>
              <a:rPr sz="1585" b="1" spc="-63" dirty="0">
                <a:latin typeface="Cambria"/>
                <a:cs typeface="Cambria"/>
              </a:rPr>
              <a:t>10 </a:t>
            </a:r>
            <a:r>
              <a:rPr sz="1585" spc="58" dirty="0">
                <a:latin typeface="Cambria"/>
                <a:cs typeface="Cambria"/>
              </a:rPr>
              <a:t>partes </a:t>
            </a:r>
            <a:r>
              <a:rPr sz="1585" spc="74" dirty="0">
                <a:latin typeface="Cambria"/>
                <a:cs typeface="Cambria"/>
              </a:rPr>
              <a:t>iguales </a:t>
            </a:r>
            <a:r>
              <a:rPr sz="1585" spc="-338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El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quinto </a:t>
            </a:r>
            <a:r>
              <a:rPr sz="1585" spc="69" dirty="0">
                <a:latin typeface="Cambria"/>
                <a:cs typeface="Cambria"/>
              </a:rPr>
              <a:t>decil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sería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igual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mediana</a:t>
            </a:r>
            <a:endParaRPr sz="1585">
              <a:latin typeface="Cambria"/>
              <a:cs typeface="Cambria"/>
            </a:endParaRPr>
          </a:p>
          <a:p>
            <a:pPr marL="416062">
              <a:spcBef>
                <a:spcPts val="79"/>
              </a:spcBef>
            </a:pPr>
            <a:r>
              <a:rPr sz="1585" spc="85" dirty="0">
                <a:latin typeface="Cambria"/>
                <a:cs typeface="Cambria"/>
              </a:rPr>
              <a:t>En</a:t>
            </a:r>
            <a:r>
              <a:rPr sz="1585" spc="53" dirty="0">
                <a:latin typeface="Cambria"/>
                <a:cs typeface="Cambria"/>
              </a:rPr>
              <a:t> R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quantile(x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,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probs</a:t>
            </a:r>
            <a:r>
              <a:rPr sz="1585" spc="5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=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seq(from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=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0.1,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to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=</a:t>
            </a:r>
            <a:r>
              <a:rPr sz="1585" spc="5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1,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by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=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0.1))</a:t>
            </a:r>
            <a:endParaRPr sz="1585">
              <a:latin typeface="Courier New"/>
              <a:cs typeface="Courier New"/>
            </a:endParaRPr>
          </a:p>
          <a:p>
            <a:pPr marL="416062" marR="961640" indent="-403312">
              <a:spcBef>
                <a:spcPts val="5"/>
              </a:spcBef>
            </a:pPr>
            <a:r>
              <a:rPr sz="1585" spc="58" dirty="0">
                <a:latin typeface="Cambria"/>
                <a:cs typeface="Cambria"/>
              </a:rPr>
              <a:t>Centiles.- </a:t>
            </a:r>
            <a:r>
              <a:rPr sz="1585" spc="90" dirty="0">
                <a:latin typeface="Cambria"/>
                <a:cs typeface="Cambria"/>
              </a:rPr>
              <a:t>Dividen </a:t>
            </a:r>
            <a:r>
              <a:rPr sz="1585" spc="79" dirty="0">
                <a:latin typeface="Cambria"/>
                <a:cs typeface="Cambria"/>
              </a:rPr>
              <a:t>al </a:t>
            </a:r>
            <a:r>
              <a:rPr sz="1585" spc="95" dirty="0">
                <a:latin typeface="Cambria"/>
                <a:cs typeface="Cambria"/>
              </a:rPr>
              <a:t>conjunto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85" dirty="0">
                <a:latin typeface="Cambria"/>
                <a:cs typeface="Cambria"/>
              </a:rPr>
              <a:t>observaciones </a:t>
            </a:r>
            <a:r>
              <a:rPr sz="1585" spc="116" dirty="0">
                <a:latin typeface="Cambria"/>
                <a:cs typeface="Cambria"/>
              </a:rPr>
              <a:t>en </a:t>
            </a:r>
            <a:r>
              <a:rPr sz="1585" b="1" spc="-63" dirty="0">
                <a:latin typeface="Cambria"/>
                <a:cs typeface="Cambria"/>
              </a:rPr>
              <a:t>100 </a:t>
            </a:r>
            <a:r>
              <a:rPr sz="1585" spc="58" dirty="0">
                <a:latin typeface="Cambria"/>
                <a:cs typeface="Cambria"/>
              </a:rPr>
              <a:t>partes </a:t>
            </a:r>
            <a:r>
              <a:rPr sz="1585" spc="74" dirty="0">
                <a:latin typeface="Cambria"/>
                <a:cs typeface="Cambria"/>
              </a:rPr>
              <a:t>iguales </a:t>
            </a:r>
            <a:r>
              <a:rPr sz="1585" spc="-338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El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quincuagésimo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centil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es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mediana</a:t>
            </a:r>
            <a:endParaRPr sz="1585">
              <a:latin typeface="Cambria"/>
              <a:cs typeface="Cambria"/>
            </a:endParaRPr>
          </a:p>
          <a:p>
            <a:pPr marL="416062">
              <a:spcBef>
                <a:spcPts val="79"/>
              </a:spcBef>
            </a:pPr>
            <a:r>
              <a:rPr sz="1585" spc="85" dirty="0">
                <a:latin typeface="Cambria"/>
                <a:cs typeface="Cambria"/>
              </a:rPr>
              <a:t>En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R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quantile(x,</a:t>
            </a:r>
            <a:r>
              <a:rPr sz="1585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probs )</a:t>
            </a:r>
            <a:endParaRPr sz="1585">
              <a:latin typeface="Courier New"/>
              <a:cs typeface="Courier New"/>
            </a:endParaRP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2DED38FF-E4E1-294F-9F49-08227E5D7553}"/>
              </a:ext>
            </a:extLst>
          </p:cNvPr>
          <p:cNvSpPr txBox="1">
            <a:spLocks/>
          </p:cNvSpPr>
          <p:nvPr/>
        </p:nvSpPr>
        <p:spPr>
          <a:xfrm>
            <a:off x="801737" y="423573"/>
            <a:ext cx="8998479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Medidas</a:t>
            </a:r>
            <a:r>
              <a:rPr lang="en-US" spc="-248" dirty="0">
                <a:solidFill>
                  <a:srgbClr val="000000"/>
                </a:solidFill>
              </a:rPr>
              <a:t> de </a:t>
            </a:r>
            <a:r>
              <a:rPr lang="en-US" spc="-248" dirty="0" err="1">
                <a:solidFill>
                  <a:srgbClr val="000000"/>
                </a:solidFill>
              </a:rPr>
              <a:t>Posición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2453983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79" dirty="0">
                <a:latin typeface="Cambria"/>
                <a:cs typeface="Cambria"/>
              </a:rPr>
              <a:t>Entendiendo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58" dirty="0">
                <a:latin typeface="Cambria"/>
                <a:cs typeface="Cambria"/>
              </a:rPr>
              <a:t>los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cuartiles</a:t>
            </a:r>
            <a:endParaRPr sz="1585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253" y="2245238"/>
            <a:ext cx="9504505" cy="227544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108957" y="6788177"/>
            <a:ext cx="2898881" cy="24365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0264">
              <a:lnSpc>
                <a:spcPts val="1897"/>
              </a:lnSpc>
            </a:pPr>
            <a:fld id="{81D60167-4931-47E6-BA6A-407CBD079E47}" type="slidenum">
              <a:rPr spc="5" dirty="0"/>
              <a:pPr marL="40264">
                <a:lnSpc>
                  <a:spcPts val="1897"/>
                </a:lnSpc>
              </a:pPr>
              <a:t>134</a:t>
            </a:fld>
            <a:r>
              <a:rPr spc="32" dirty="0"/>
              <a:t> </a:t>
            </a:r>
            <a:r>
              <a:rPr spc="-322" dirty="0"/>
              <a:t>/</a:t>
            </a:r>
            <a:r>
              <a:rPr spc="63" dirty="0"/>
              <a:t> </a:t>
            </a:r>
            <a:r>
              <a:rPr spc="-11" dirty="0"/>
              <a:t>13</a:t>
            </a:r>
            <a:r>
              <a:rPr spc="5" dirty="0"/>
              <a:t>6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2F33B61-638D-A544-B77B-226E6A8B0805}"/>
              </a:ext>
            </a:extLst>
          </p:cNvPr>
          <p:cNvSpPr txBox="1">
            <a:spLocks/>
          </p:cNvSpPr>
          <p:nvPr/>
        </p:nvSpPr>
        <p:spPr>
          <a:xfrm>
            <a:off x="801737" y="423573"/>
            <a:ext cx="8998479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Medidas</a:t>
            </a:r>
            <a:r>
              <a:rPr lang="en-US" spc="-248" dirty="0">
                <a:solidFill>
                  <a:srgbClr val="000000"/>
                </a:solidFill>
              </a:rPr>
              <a:t> de </a:t>
            </a:r>
            <a:r>
              <a:rPr lang="en-US" spc="-248" dirty="0" err="1">
                <a:solidFill>
                  <a:srgbClr val="000000"/>
                </a:solidFill>
              </a:rPr>
              <a:t>Posición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7040522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79" dirty="0">
                <a:latin typeface="Cambria"/>
                <a:cs typeface="Cambria"/>
              </a:rPr>
              <a:t>Calcular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las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medidas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Posición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para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el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tiempo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servicio</a:t>
            </a:r>
            <a:r>
              <a:rPr sz="1585" spc="90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data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Banco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33120"/>
            <a:ext cx="10562125" cy="54489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 Minimo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y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 Máximo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min(data_banco$Tiempo_Servicio_seg,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na.rm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5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TRUE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39" y="2765439"/>
            <a:ext cx="1686316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 </a:t>
            </a:r>
            <a:r>
              <a:rPr sz="1427" spc="11" dirty="0">
                <a:latin typeface="Courier New"/>
                <a:cs typeface="Courier New"/>
              </a:rPr>
              <a:t>18.13177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159" y="3211797"/>
            <a:ext cx="10562125" cy="311087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90590" rIns="0" bIns="0" rtlCol="0">
            <a:spAutoFit/>
          </a:bodyPr>
          <a:lstStyle/>
          <a:p>
            <a:pPr marL="90594">
              <a:spcBef>
                <a:spcPts val="713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max(data_banco$Tiempo_Servicio_seg,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na.rm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5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TRUE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739" y="3812545"/>
            <a:ext cx="1686316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 </a:t>
            </a:r>
            <a:r>
              <a:rPr sz="1427" spc="11" dirty="0">
                <a:latin typeface="Courier New"/>
                <a:cs typeface="Courier New"/>
              </a:rPr>
              <a:t>1602.698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159" y="4258905"/>
            <a:ext cx="10562125" cy="54489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48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Cuartiles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quantile(data_banco$Tiempo_Servicio_seg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probs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c(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0.25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0.50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5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0.75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1739" y="5077127"/>
            <a:ext cx="3569247" cy="479826"/>
          </a:xfrm>
          <a:prstGeom prst="rect">
            <a:avLst/>
          </a:prstGeom>
        </p:spPr>
        <p:txBody>
          <a:bodyPr vert="horz" wrap="square" lIns="0" tIns="27511" rIns="0" bIns="0" rtlCol="0">
            <a:spAutoFit/>
          </a:bodyPr>
          <a:lstStyle/>
          <a:p>
            <a:pPr marL="13421">
              <a:spcBef>
                <a:spcPts val="216"/>
              </a:spcBef>
              <a:tabLst>
                <a:tab pos="1009957" algn="l"/>
                <a:tab pos="2117220" algn="l"/>
                <a:tab pos="3225153" algn="l"/>
              </a:tabLst>
            </a:pPr>
            <a:r>
              <a:rPr sz="1427" spc="11" dirty="0">
                <a:latin typeface="Courier New"/>
                <a:cs typeface="Courier New"/>
              </a:rPr>
              <a:t>#</a:t>
            </a:r>
            <a:r>
              <a:rPr sz="1427" spc="-5" dirty="0">
                <a:latin typeface="Courier New"/>
                <a:cs typeface="Courier New"/>
              </a:rPr>
              <a:t>#</a:t>
            </a:r>
            <a:r>
              <a:rPr sz="1427" dirty="0">
                <a:latin typeface="Courier New"/>
                <a:cs typeface="Courier New"/>
              </a:rPr>
              <a:t>	</a:t>
            </a:r>
            <a:r>
              <a:rPr sz="1427" spc="11" dirty="0">
                <a:latin typeface="Courier New"/>
                <a:cs typeface="Courier New"/>
              </a:rPr>
              <a:t>25</a:t>
            </a:r>
            <a:r>
              <a:rPr sz="1427" spc="-5" dirty="0">
                <a:latin typeface="Courier New"/>
                <a:cs typeface="Courier New"/>
              </a:rPr>
              <a:t>%</a:t>
            </a:r>
            <a:r>
              <a:rPr sz="1427" dirty="0">
                <a:latin typeface="Courier New"/>
                <a:cs typeface="Courier New"/>
              </a:rPr>
              <a:t>	</a:t>
            </a:r>
            <a:r>
              <a:rPr sz="1427" spc="11" dirty="0">
                <a:latin typeface="Courier New"/>
                <a:cs typeface="Courier New"/>
              </a:rPr>
              <a:t>50</a:t>
            </a:r>
            <a:r>
              <a:rPr sz="1427" spc="-5" dirty="0">
                <a:latin typeface="Courier New"/>
                <a:cs typeface="Courier New"/>
              </a:rPr>
              <a:t>%</a:t>
            </a:r>
            <a:r>
              <a:rPr sz="1427" dirty="0">
                <a:latin typeface="Courier New"/>
                <a:cs typeface="Courier New"/>
              </a:rPr>
              <a:t>	</a:t>
            </a:r>
            <a:r>
              <a:rPr sz="1427" spc="11" dirty="0">
                <a:latin typeface="Courier New"/>
                <a:cs typeface="Courier New"/>
              </a:rPr>
              <a:t>75</a:t>
            </a:r>
            <a:r>
              <a:rPr sz="1427" spc="-5" dirty="0">
                <a:latin typeface="Courier New"/>
                <a:cs typeface="Courier New"/>
              </a:rPr>
              <a:t>%</a:t>
            </a:r>
            <a:endParaRPr sz="1427">
              <a:latin typeface="Courier New"/>
              <a:cs typeface="Courier New"/>
            </a:endParaRPr>
          </a:p>
          <a:p>
            <a:pPr marL="13421">
              <a:spcBef>
                <a:spcPts val="111"/>
              </a:spcBef>
              <a:tabLst>
                <a:tab pos="456326" algn="l"/>
              </a:tabLst>
            </a:pPr>
            <a:r>
              <a:rPr sz="1427" spc="5" dirty="0">
                <a:latin typeface="Courier New"/>
                <a:cs typeface="Courier New"/>
              </a:rPr>
              <a:t>##	</a:t>
            </a:r>
            <a:r>
              <a:rPr sz="1427" spc="11" dirty="0">
                <a:latin typeface="Courier New"/>
                <a:cs typeface="Courier New"/>
              </a:rPr>
              <a:t>75.69119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122.45229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197.73046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CAD5E73E-2CEE-C14E-A8F3-207806028C02}"/>
              </a:ext>
            </a:extLst>
          </p:cNvPr>
          <p:cNvSpPr txBox="1">
            <a:spLocks/>
          </p:cNvSpPr>
          <p:nvPr/>
        </p:nvSpPr>
        <p:spPr>
          <a:xfrm>
            <a:off x="801737" y="423573"/>
            <a:ext cx="8998479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Medidas</a:t>
            </a:r>
            <a:r>
              <a:rPr lang="en-US" spc="-248" dirty="0">
                <a:solidFill>
                  <a:srgbClr val="000000"/>
                </a:solidFill>
              </a:rPr>
              <a:t> de </a:t>
            </a:r>
            <a:r>
              <a:rPr lang="en-US" spc="-248" dirty="0" err="1">
                <a:solidFill>
                  <a:srgbClr val="000000"/>
                </a:solidFill>
              </a:rPr>
              <a:t>Posición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159" y="3906513"/>
            <a:ext cx="10562125" cy="644867"/>
          </a:xfrm>
          <a:custGeom>
            <a:avLst/>
            <a:gdLst/>
            <a:ahLst/>
            <a:cxnLst/>
            <a:rect l="l" t="t" r="r" b="b"/>
            <a:pathLst>
              <a:path w="9994900" h="610235">
                <a:moveTo>
                  <a:pt x="9994478" y="609768"/>
                </a:moveTo>
                <a:lnTo>
                  <a:pt x="0" y="609768"/>
                </a:lnTo>
                <a:lnTo>
                  <a:pt x="0" y="0"/>
                </a:lnTo>
                <a:lnTo>
                  <a:pt x="9994478" y="0"/>
                </a:lnTo>
                <a:lnTo>
                  <a:pt x="9994478" y="609768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4" name="object 4"/>
          <p:cNvSpPr txBox="1"/>
          <p:nvPr/>
        </p:nvSpPr>
        <p:spPr>
          <a:xfrm>
            <a:off x="801739" y="1466623"/>
            <a:ext cx="7040522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79" dirty="0">
                <a:latin typeface="Cambria"/>
                <a:cs typeface="Cambria"/>
              </a:rPr>
              <a:t>Calcular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las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medidas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Posición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para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el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tiempo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servicio</a:t>
            </a:r>
            <a:r>
              <a:rPr sz="1585" spc="90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data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Banco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159" y="1933120"/>
            <a:ext cx="10562125" cy="54489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58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Deciles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quantile(data_banco$Tiempo_Servicio_seg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probs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seq(from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0.1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to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by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0.1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))</a:t>
            </a:r>
            <a:endParaRPr sz="1427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81607" y="2781759"/>
          <a:ext cx="9148246" cy="2441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7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7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78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78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293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9688">
                <a:tc>
                  <a:txBody>
                    <a:bodyPr/>
                    <a:lstStyle/>
                    <a:p>
                      <a:pPr marR="4445" algn="ct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20%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30%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40%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50%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70%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80%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4445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49.6230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67.0000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84.0000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102.0000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122.4523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146.9901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178.8348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220.2469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4445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90%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100%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688">
                <a:tc>
                  <a:txBody>
                    <a:bodyPr/>
                    <a:lstStyle/>
                    <a:p>
                      <a:pPr marR="4445" algn="ct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298.7826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1602.6983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5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7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12065" algn="r">
                        <a:lnSpc>
                          <a:spcPct val="100000"/>
                        </a:lnSpc>
                      </a:pPr>
                      <a:r>
                        <a:rPr sz="15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Centil</a:t>
                      </a:r>
                      <a:r>
                        <a:rPr sz="1500" i="1" spc="-6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-2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5%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71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500" i="1" spc="-3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500" i="1" spc="-6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95%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71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048">
                <a:tc gridSpan="9">
                  <a:txBody>
                    <a:bodyPr/>
                    <a:lstStyle/>
                    <a:p>
                      <a:pPr marL="117475">
                        <a:lnSpc>
                          <a:spcPts val="1614"/>
                        </a:lnSpc>
                      </a:pPr>
                      <a:r>
                        <a:rPr sz="1400" spc="10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quantile(data_banco$Tiempo_Servicio_seg</a:t>
                      </a:r>
                      <a:r>
                        <a:rPr sz="1400" spc="50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55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probs</a:t>
                      </a:r>
                      <a:r>
                        <a:rPr sz="1400" spc="50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55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c(</a:t>
                      </a:r>
                      <a:r>
                        <a:rPr sz="1400" spc="10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0.05</a:t>
                      </a:r>
                      <a:r>
                        <a:rPr sz="1400" spc="10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55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0.95</a:t>
                      </a:r>
                      <a:r>
                        <a:rPr sz="1400" spc="10" dirty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))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4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38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97790" algn="r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5%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381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24510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95%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381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688">
                <a:tc>
                  <a:txBody>
                    <a:bodyPr/>
                    <a:lstStyle/>
                    <a:p>
                      <a:pPr marR="4445" algn="ct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39.0000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635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382.9779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object 2">
            <a:extLst>
              <a:ext uri="{FF2B5EF4-FFF2-40B4-BE49-F238E27FC236}">
                <a16:creationId xmlns:a16="http://schemas.microsoft.com/office/drawing/2014/main" id="{126627C6-4B3D-5D45-81E0-64931F221EF4}"/>
              </a:ext>
            </a:extLst>
          </p:cNvPr>
          <p:cNvSpPr txBox="1">
            <a:spLocks/>
          </p:cNvSpPr>
          <p:nvPr/>
        </p:nvSpPr>
        <p:spPr>
          <a:xfrm>
            <a:off x="801737" y="423573"/>
            <a:ext cx="8998479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Medidas</a:t>
            </a:r>
            <a:r>
              <a:rPr lang="en-US" spc="-248" dirty="0">
                <a:solidFill>
                  <a:srgbClr val="000000"/>
                </a:solidFill>
              </a:rPr>
              <a:t> de </a:t>
            </a:r>
            <a:r>
              <a:rPr lang="en-US" spc="-248" dirty="0" err="1">
                <a:solidFill>
                  <a:srgbClr val="000000"/>
                </a:solidFill>
              </a:rPr>
              <a:t>Posición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8" y="1466623"/>
            <a:ext cx="5392455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85" dirty="0">
                <a:latin typeface="Cambria"/>
                <a:cs typeface="Cambria"/>
              </a:rPr>
              <a:t>Boxplot.-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Muestra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gráficamente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las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medidas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posición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33120"/>
            <a:ext cx="10562125" cy="54489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Un</a:t>
            </a:r>
            <a:r>
              <a:rPr sz="1480" i="1" spc="-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primer</a:t>
            </a:r>
            <a:r>
              <a:rPr sz="1480" i="1" spc="-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Boxplot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boxplot(data_banco$Tiempo_Servicio_seg)</a:t>
            </a:r>
            <a:endParaRPr sz="1427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6068" y="3372891"/>
            <a:ext cx="4440134" cy="2295579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41C4E63A-3086-7A41-9209-50DB7A65603C}"/>
              </a:ext>
            </a:extLst>
          </p:cNvPr>
          <p:cNvSpPr txBox="1">
            <a:spLocks/>
          </p:cNvSpPr>
          <p:nvPr/>
        </p:nvSpPr>
        <p:spPr>
          <a:xfrm>
            <a:off x="801737" y="423573"/>
            <a:ext cx="8998479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Medidas</a:t>
            </a:r>
            <a:r>
              <a:rPr lang="en-US" spc="-248" dirty="0">
                <a:solidFill>
                  <a:srgbClr val="000000"/>
                </a:solidFill>
              </a:rPr>
              <a:t> de </a:t>
            </a:r>
            <a:r>
              <a:rPr lang="en-US" spc="-248" dirty="0" err="1">
                <a:solidFill>
                  <a:srgbClr val="000000"/>
                </a:solidFill>
              </a:rPr>
              <a:t>Posición</a:t>
            </a:r>
            <a:r>
              <a:rPr lang="en-US" spc="-248" dirty="0">
                <a:solidFill>
                  <a:srgbClr val="000000"/>
                </a:solidFill>
              </a:rPr>
              <a:t> - Boxplot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8" y="1466623"/>
            <a:ext cx="5392455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85" dirty="0">
                <a:latin typeface="Cambria"/>
                <a:cs typeface="Cambria"/>
              </a:rPr>
              <a:t>Boxplot.-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Muestra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gráficamente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las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medidas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posición</a:t>
            </a:r>
            <a:endParaRPr sz="1585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4088" y="2980226"/>
            <a:ext cx="4732115" cy="262783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15159" y="1933120"/>
            <a:ext cx="10562125" cy="584473"/>
            <a:chOff x="762210" y="1829304"/>
            <a:chExt cx="9994900" cy="553085"/>
          </a:xfrm>
        </p:grpSpPr>
        <p:sp>
          <p:nvSpPr>
            <p:cNvPr id="6" name="object 6"/>
            <p:cNvSpPr/>
            <p:nvPr/>
          </p:nvSpPr>
          <p:spPr>
            <a:xfrm>
              <a:off x="762210" y="1829304"/>
              <a:ext cx="9994900" cy="553085"/>
            </a:xfrm>
            <a:custGeom>
              <a:avLst/>
              <a:gdLst/>
              <a:ahLst/>
              <a:cxnLst/>
              <a:rect l="l" t="t" r="r" b="b"/>
              <a:pathLst>
                <a:path w="9994900" h="553085">
                  <a:moveTo>
                    <a:pt x="9994478" y="552602"/>
                  </a:moveTo>
                  <a:lnTo>
                    <a:pt x="0" y="552602"/>
                  </a:lnTo>
                  <a:lnTo>
                    <a:pt x="0" y="0"/>
                  </a:lnTo>
                  <a:lnTo>
                    <a:pt x="9994478" y="0"/>
                  </a:lnTo>
                  <a:lnTo>
                    <a:pt x="9994478" y="552602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7" name="object 7"/>
            <p:cNvSpPr/>
            <p:nvPr/>
          </p:nvSpPr>
          <p:spPr>
            <a:xfrm>
              <a:off x="762210" y="2219936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59" h="162560">
                  <a:moveTo>
                    <a:pt x="161969" y="161969"/>
                  </a:moveTo>
                  <a:lnTo>
                    <a:pt x="0" y="161969"/>
                  </a:lnTo>
                  <a:lnTo>
                    <a:pt x="0" y="0"/>
                  </a:lnTo>
                  <a:lnTo>
                    <a:pt x="161969" y="0"/>
                  </a:lnTo>
                  <a:lnTo>
                    <a:pt x="161969" y="16196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8" name="object 8"/>
            <p:cNvSpPr/>
            <p:nvPr/>
          </p:nvSpPr>
          <p:spPr>
            <a:xfrm>
              <a:off x="819375" y="2267574"/>
              <a:ext cx="38735" cy="67310"/>
            </a:xfrm>
            <a:custGeom>
              <a:avLst/>
              <a:gdLst/>
              <a:ahLst/>
              <a:cxnLst/>
              <a:rect l="l" t="t" r="r" b="b"/>
              <a:pathLst>
                <a:path w="38734" h="67310">
                  <a:moveTo>
                    <a:pt x="38110" y="66693"/>
                  </a:moveTo>
                  <a:lnTo>
                    <a:pt x="0" y="33346"/>
                  </a:lnTo>
                  <a:lnTo>
                    <a:pt x="38110" y="0"/>
                  </a:lnTo>
                  <a:lnTo>
                    <a:pt x="38110" y="66693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9" name="object 9"/>
            <p:cNvSpPr/>
            <p:nvPr/>
          </p:nvSpPr>
          <p:spPr>
            <a:xfrm>
              <a:off x="10594719" y="2219936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59" h="162560">
                  <a:moveTo>
                    <a:pt x="161969" y="161969"/>
                  </a:moveTo>
                  <a:lnTo>
                    <a:pt x="0" y="161969"/>
                  </a:lnTo>
                  <a:lnTo>
                    <a:pt x="0" y="0"/>
                  </a:lnTo>
                  <a:lnTo>
                    <a:pt x="161969" y="0"/>
                  </a:lnTo>
                  <a:lnTo>
                    <a:pt x="161969" y="16196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61412" y="2267574"/>
              <a:ext cx="38735" cy="67310"/>
            </a:xfrm>
            <a:custGeom>
              <a:avLst/>
              <a:gdLst/>
              <a:ahLst/>
              <a:cxnLst/>
              <a:rect l="l" t="t" r="r" b="b"/>
              <a:pathLst>
                <a:path w="38734" h="67310">
                  <a:moveTo>
                    <a:pt x="0" y="66693"/>
                  </a:moveTo>
                  <a:lnTo>
                    <a:pt x="0" y="0"/>
                  </a:lnTo>
                  <a:lnTo>
                    <a:pt x="38110" y="33346"/>
                  </a:lnTo>
                  <a:lnTo>
                    <a:pt x="0" y="66693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11" name="object 11"/>
            <p:cNvSpPr/>
            <p:nvPr/>
          </p:nvSpPr>
          <p:spPr>
            <a:xfrm>
              <a:off x="924179" y="2219946"/>
              <a:ext cx="9671050" cy="162560"/>
            </a:xfrm>
            <a:custGeom>
              <a:avLst/>
              <a:gdLst/>
              <a:ahLst/>
              <a:cxnLst/>
              <a:rect l="l" t="t" r="r" b="b"/>
              <a:pathLst>
                <a:path w="9671050" h="162560">
                  <a:moveTo>
                    <a:pt x="9670529" y="0"/>
                  </a:moveTo>
                  <a:lnTo>
                    <a:pt x="4477982" y="0"/>
                  </a:lnTo>
                  <a:lnTo>
                    <a:pt x="0" y="0"/>
                  </a:lnTo>
                  <a:lnTo>
                    <a:pt x="0" y="161963"/>
                  </a:lnTo>
                  <a:lnTo>
                    <a:pt x="4477982" y="161963"/>
                  </a:lnTo>
                  <a:lnTo>
                    <a:pt x="9670529" y="161963"/>
                  </a:lnTo>
                  <a:lnTo>
                    <a:pt x="967052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12" name="object 12"/>
            <p:cNvSpPr/>
            <p:nvPr/>
          </p:nvSpPr>
          <p:spPr>
            <a:xfrm>
              <a:off x="924179" y="2238991"/>
              <a:ext cx="8965565" cy="124460"/>
            </a:xfrm>
            <a:custGeom>
              <a:avLst/>
              <a:gdLst/>
              <a:ahLst/>
              <a:cxnLst/>
              <a:rect l="l" t="t" r="r" b="b"/>
              <a:pathLst>
                <a:path w="8965565" h="124460">
                  <a:moveTo>
                    <a:pt x="8965495" y="123859"/>
                  </a:moveTo>
                  <a:lnTo>
                    <a:pt x="0" y="123859"/>
                  </a:lnTo>
                  <a:lnTo>
                    <a:pt x="0" y="0"/>
                  </a:lnTo>
                  <a:lnTo>
                    <a:pt x="8965495" y="0"/>
                  </a:lnTo>
                  <a:lnTo>
                    <a:pt x="8965495" y="12385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15159" y="1933120"/>
            <a:ext cx="10629229" cy="530697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90590" rIns="0" bIns="0" rtlCol="0">
            <a:spAutoFit/>
          </a:bodyPr>
          <a:lstStyle/>
          <a:p>
            <a:pPr marL="90594">
              <a:spcBef>
                <a:spcPts val="713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boxplot(data_banco$Tiempo_Servicio_seg,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main=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"Boxplot</a:t>
            </a:r>
            <a:r>
              <a:rPr sz="1427" spc="53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para</a:t>
            </a:r>
            <a:r>
              <a:rPr sz="1427" spc="53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Tiempo</a:t>
            </a:r>
            <a:r>
              <a:rPr sz="1427" spc="58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DD1144"/>
                </a:solidFill>
                <a:latin typeface="Courier New"/>
                <a:cs typeface="Courier New"/>
              </a:rPr>
              <a:t>de</a:t>
            </a:r>
            <a:r>
              <a:rPr sz="1427" spc="53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Servicio</a:t>
            </a:r>
            <a:r>
              <a:rPr sz="1427" spc="53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(seg)"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ylab=</a:t>
            </a:r>
            <a:r>
              <a:rPr sz="1427" spc="5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DD1144"/>
                </a:solidFill>
                <a:latin typeface="Courier New"/>
                <a:cs typeface="Courier New"/>
              </a:rPr>
              <a:t>"T</a:t>
            </a:r>
            <a:endParaRPr sz="1427" dirty="0">
              <a:latin typeface="Courier New"/>
              <a:cs typeface="Courier New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CADD63D1-2C11-9E43-979C-743C0E34CDE7}"/>
              </a:ext>
            </a:extLst>
          </p:cNvPr>
          <p:cNvSpPr txBox="1">
            <a:spLocks/>
          </p:cNvSpPr>
          <p:nvPr/>
        </p:nvSpPr>
        <p:spPr>
          <a:xfrm>
            <a:off x="801737" y="423573"/>
            <a:ext cx="8998479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Medidas</a:t>
            </a:r>
            <a:r>
              <a:rPr lang="en-US" spc="-248" dirty="0">
                <a:solidFill>
                  <a:srgbClr val="000000"/>
                </a:solidFill>
              </a:rPr>
              <a:t> de </a:t>
            </a:r>
            <a:r>
              <a:rPr lang="en-US" spc="-248" dirty="0" err="1">
                <a:solidFill>
                  <a:srgbClr val="000000"/>
                </a:solidFill>
              </a:rPr>
              <a:t>Posición</a:t>
            </a:r>
            <a:r>
              <a:rPr lang="en-US" spc="-248" dirty="0">
                <a:solidFill>
                  <a:srgbClr val="000000"/>
                </a:solidFill>
              </a:rPr>
              <a:t> - Boxplot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4"/>
            <a:ext cx="9691790" cy="745291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85" dirty="0">
                <a:latin typeface="Cambria"/>
                <a:cs typeface="Cambria"/>
              </a:rPr>
              <a:t>Boxplot.-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Muestra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gráficamente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las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medidas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posición</a:t>
            </a:r>
            <a:endParaRPr sz="1585">
              <a:latin typeface="Cambria"/>
              <a:cs typeface="Cambria"/>
            </a:endParaRPr>
          </a:p>
          <a:p>
            <a:pPr marL="13421" marR="5369"/>
            <a:r>
              <a:rPr sz="1585" spc="74" dirty="0">
                <a:latin typeface="Cambria"/>
                <a:cs typeface="Cambria"/>
              </a:rPr>
              <a:t>Se </a:t>
            </a:r>
            <a:r>
              <a:rPr sz="1585" spc="90" dirty="0">
                <a:latin typeface="Cambria"/>
                <a:cs typeface="Cambria"/>
              </a:rPr>
              <a:t>puede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usar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el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paquete </a:t>
            </a:r>
            <a:r>
              <a:rPr sz="1585" spc="53" dirty="0">
                <a:latin typeface="Cambria"/>
                <a:cs typeface="Cambria"/>
              </a:rPr>
              <a:t>ggplot2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para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gráficos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profesionales,</a:t>
            </a:r>
            <a:r>
              <a:rPr sz="1585" spc="53" dirty="0">
                <a:latin typeface="Cambria"/>
                <a:cs typeface="Cambria"/>
              </a:rPr>
              <a:t> esto</a:t>
            </a:r>
            <a:r>
              <a:rPr sz="1585" spc="90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no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se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verá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el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presente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curso,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sin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mebargo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se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muestra: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2416400"/>
            <a:ext cx="10562125" cy="1013522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90590" rIns="0" bIns="0" rtlCol="0">
            <a:spAutoFit/>
          </a:bodyPr>
          <a:lstStyle/>
          <a:p>
            <a:pPr marL="90594">
              <a:spcBef>
                <a:spcPts val="713"/>
              </a:spcBef>
            </a:pPr>
            <a:r>
              <a:rPr sz="1427" b="1" spc="11" dirty="0">
                <a:solidFill>
                  <a:srgbClr val="333333"/>
                </a:solidFill>
                <a:latin typeface="Courier New"/>
                <a:cs typeface="Courier New"/>
              </a:rPr>
              <a:t>library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"ggplot2"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427" dirty="0">
              <a:latin typeface="Courier New"/>
              <a:cs typeface="Courier New"/>
            </a:endParaRPr>
          </a:p>
          <a:p>
            <a:pPr marL="312047" marR="3266088" indent="-222124">
              <a:lnSpc>
                <a:spcPct val="106500"/>
              </a:lnSpc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ggplot(data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data_banco,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aes(x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DD1144"/>
                </a:solidFill>
                <a:latin typeface="Courier New"/>
                <a:cs typeface="Courier New"/>
              </a:rPr>
              <a:t>""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y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Tiempo_Servicio_seg))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+ </a:t>
            </a:r>
            <a:r>
              <a:rPr sz="1427" spc="-84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geom_boxplot()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+</a:t>
            </a:r>
            <a:endParaRPr sz="1427" dirty="0">
              <a:latin typeface="Courier New"/>
              <a:cs typeface="Courier New"/>
            </a:endParaRPr>
          </a:p>
          <a:p>
            <a:pPr marL="422773">
              <a:spcBef>
                <a:spcPts val="111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coord_flip()</a:t>
            </a:r>
            <a:endParaRPr sz="1427" dirty="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4428" y="3775625"/>
            <a:ext cx="4923414" cy="2798995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9CE58343-AF68-0845-AAC5-88C6B7513B41}"/>
              </a:ext>
            </a:extLst>
          </p:cNvPr>
          <p:cNvSpPr txBox="1">
            <a:spLocks/>
          </p:cNvSpPr>
          <p:nvPr/>
        </p:nvSpPr>
        <p:spPr>
          <a:xfrm>
            <a:off x="801737" y="423573"/>
            <a:ext cx="8998479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Medidas</a:t>
            </a:r>
            <a:r>
              <a:rPr lang="en-US" spc="-248" dirty="0">
                <a:solidFill>
                  <a:srgbClr val="000000"/>
                </a:solidFill>
              </a:rPr>
              <a:t> de </a:t>
            </a:r>
            <a:r>
              <a:rPr lang="en-US" spc="-248" dirty="0" err="1">
                <a:solidFill>
                  <a:srgbClr val="000000"/>
                </a:solidFill>
              </a:rPr>
              <a:t>Posición</a:t>
            </a:r>
            <a:r>
              <a:rPr lang="en-US" spc="-248" dirty="0">
                <a:solidFill>
                  <a:srgbClr val="000000"/>
                </a:solidFill>
              </a:rPr>
              <a:t> - Boxplot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1321272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74" dirty="0">
                <a:latin typeface="Cambria"/>
                <a:cs typeface="Cambria"/>
              </a:rPr>
              <a:t>Abrir</a:t>
            </a:r>
            <a:r>
              <a:rPr sz="1585" spc="-42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RStudio</a:t>
            </a:r>
            <a:endParaRPr sz="1585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2333" y="1933120"/>
            <a:ext cx="8447331" cy="435958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108957" y="6788177"/>
            <a:ext cx="2898881" cy="24365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0990">
              <a:lnSpc>
                <a:spcPts val="1897"/>
              </a:lnSpc>
            </a:pPr>
            <a:fld id="{81D60167-4931-47E6-BA6A-407CBD079E47}" type="slidenum">
              <a:rPr spc="5" dirty="0"/>
              <a:pPr marL="150990">
                <a:lnSpc>
                  <a:spcPts val="1897"/>
                </a:lnSpc>
              </a:pPr>
              <a:t>14</a:t>
            </a:fld>
            <a:r>
              <a:rPr spc="32" dirty="0"/>
              <a:t> </a:t>
            </a:r>
            <a:r>
              <a:rPr spc="-322" dirty="0"/>
              <a:t>/</a:t>
            </a:r>
            <a:r>
              <a:rPr spc="63" dirty="0"/>
              <a:t> </a:t>
            </a:r>
            <a:r>
              <a:rPr spc="-11" dirty="0"/>
              <a:t>13</a:t>
            </a:r>
            <a:r>
              <a:rPr spc="5" dirty="0"/>
              <a:t>6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C191F71-2253-7D4F-A3CF-A8319E1AFE75}"/>
              </a:ext>
            </a:extLst>
          </p:cNvPr>
          <p:cNvSpPr txBox="1">
            <a:spLocks/>
          </p:cNvSpPr>
          <p:nvPr/>
        </p:nvSpPr>
        <p:spPr>
          <a:xfrm>
            <a:off x="801738" y="418412"/>
            <a:ext cx="1812370" cy="694048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RStudio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6595" y="1590796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4" name="object 4"/>
          <p:cNvSpPr txBox="1"/>
          <p:nvPr/>
        </p:nvSpPr>
        <p:spPr>
          <a:xfrm>
            <a:off x="1204472" y="1466623"/>
            <a:ext cx="7765242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74" dirty="0">
                <a:latin typeface="Cambria"/>
                <a:cs typeface="Cambria"/>
              </a:rPr>
              <a:t>Varianza.-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Media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aritmética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las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desviaciones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media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elevadas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al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cuadrado</a:t>
            </a:r>
            <a:endParaRPr sz="1585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294" y="1938153"/>
            <a:ext cx="70478" cy="7047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294" y="2250272"/>
            <a:ext cx="70478" cy="7047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026595" y="2496947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294" y="2733552"/>
            <a:ext cx="70478" cy="7047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04472" y="2131134"/>
            <a:ext cx="9683067" cy="745291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416062">
              <a:spcBef>
                <a:spcPts val="106"/>
              </a:spcBef>
            </a:pPr>
            <a:r>
              <a:rPr sz="1585" spc="85" dirty="0">
                <a:latin typeface="Cambria"/>
                <a:cs typeface="Cambria"/>
              </a:rPr>
              <a:t>En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37" dirty="0">
                <a:latin typeface="Cambria"/>
                <a:cs typeface="Cambria"/>
              </a:rPr>
              <a:t>R: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var(x,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120" dirty="0">
                <a:latin typeface="Cambria"/>
                <a:cs typeface="Cambria"/>
              </a:rPr>
              <a:t>na.rm </a:t>
            </a:r>
            <a:r>
              <a:rPr sz="1585" spc="5" dirty="0">
                <a:latin typeface="Cambria"/>
                <a:cs typeface="Cambria"/>
              </a:rPr>
              <a:t>=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37" dirty="0">
                <a:latin typeface="Cambria"/>
                <a:cs typeface="Cambria"/>
              </a:rPr>
              <a:t>TRUE)</a:t>
            </a:r>
            <a:endParaRPr sz="1585">
              <a:latin typeface="Cambria"/>
              <a:cs typeface="Cambria"/>
            </a:endParaRPr>
          </a:p>
          <a:p>
            <a:pPr marL="13421"/>
            <a:r>
              <a:rPr sz="1585" spc="90" dirty="0">
                <a:latin typeface="Cambria"/>
                <a:cs typeface="Cambria"/>
              </a:rPr>
              <a:t>Desviación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Estándar.-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Raíz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cuadrada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varianza.</a:t>
            </a:r>
            <a:endParaRPr sz="1585">
              <a:latin typeface="Cambria"/>
              <a:cs typeface="Cambria"/>
            </a:endParaRPr>
          </a:p>
          <a:p>
            <a:pPr marL="416062"/>
            <a:r>
              <a:rPr sz="1585" spc="48" dirty="0">
                <a:latin typeface="Cambria"/>
                <a:cs typeface="Cambria"/>
              </a:rPr>
              <a:t>Esta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medida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se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utiliza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frecuentemente</a:t>
            </a:r>
            <a:r>
              <a:rPr sz="1585" spc="79" dirty="0">
                <a:latin typeface="Cambria"/>
                <a:cs typeface="Cambria"/>
              </a:rPr>
              <a:t> para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realizar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comparaciones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entre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dos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conjuntos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datos</a:t>
            </a:r>
            <a:endParaRPr sz="1585">
              <a:latin typeface="Cambria"/>
              <a:cs typeface="Cambr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294" y="3136286"/>
            <a:ext cx="70478" cy="7047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294" y="3468540"/>
            <a:ext cx="70478" cy="70478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26595" y="3715214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294" y="3951821"/>
            <a:ext cx="70478" cy="7047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28025" y="1753269"/>
            <a:ext cx="115418" cy="227052"/>
          </a:xfrm>
          <a:prstGeom prst="rect">
            <a:avLst/>
          </a:prstGeom>
        </p:spPr>
        <p:txBody>
          <a:bodyPr vert="horz" wrap="square" lIns="0" tIns="15433" rIns="0" bIns="0" rtlCol="0">
            <a:spAutoFit/>
          </a:bodyPr>
          <a:lstStyle/>
          <a:p>
            <a:pPr marL="13421">
              <a:spcBef>
                <a:spcPts val="120"/>
              </a:spcBef>
            </a:pPr>
            <a:r>
              <a:rPr sz="1374" spc="-58" dirty="0">
                <a:latin typeface="Tahoma"/>
                <a:cs typeface="Tahoma"/>
              </a:rPr>
              <a:t>2</a:t>
            </a:r>
            <a:endParaRPr sz="1374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7205" y="1770687"/>
            <a:ext cx="514686" cy="315759"/>
          </a:xfrm>
          <a:prstGeom prst="rect">
            <a:avLst/>
          </a:prstGeom>
        </p:spPr>
        <p:txBody>
          <a:bodyPr vert="horz" wrap="square" lIns="0" tIns="14763" rIns="0" bIns="0" rtlCol="0">
            <a:spAutoFit/>
          </a:bodyPr>
          <a:lstStyle/>
          <a:p>
            <a:pPr marL="13421">
              <a:spcBef>
                <a:spcPts val="116"/>
              </a:spcBef>
              <a:tabLst>
                <a:tab pos="306007" algn="l"/>
              </a:tabLst>
            </a:pPr>
            <a:r>
              <a:rPr sz="1374" spc="216" dirty="0">
                <a:latin typeface="Lucida Sans Unicode"/>
                <a:cs typeface="Lucida Sans Unicode"/>
              </a:rPr>
              <a:t>s	</a:t>
            </a:r>
            <a:r>
              <a:rPr sz="1955" spc="106" dirty="0">
                <a:latin typeface="Tahoma"/>
                <a:cs typeface="Tahoma"/>
              </a:rPr>
              <a:t>=</a:t>
            </a:r>
            <a:endParaRPr sz="1955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5182" y="1702928"/>
            <a:ext cx="818665" cy="227052"/>
          </a:xfrm>
          <a:prstGeom prst="rect">
            <a:avLst/>
          </a:prstGeom>
        </p:spPr>
        <p:txBody>
          <a:bodyPr vert="horz" wrap="square" lIns="0" tIns="15433" rIns="0" bIns="0" rtlCol="0">
            <a:spAutoFit/>
          </a:bodyPr>
          <a:lstStyle/>
          <a:p>
            <a:pPr marL="40264">
              <a:spcBef>
                <a:spcPts val="120"/>
              </a:spcBef>
            </a:pPr>
            <a:r>
              <a:rPr sz="1374" spc="21" dirty="0">
                <a:latin typeface="Lucida Sans Unicode"/>
                <a:cs typeface="Lucida Sans Unicode"/>
              </a:rPr>
              <a:t>∑</a:t>
            </a:r>
            <a:r>
              <a:rPr sz="1374" spc="21" dirty="0">
                <a:latin typeface="Tahoma"/>
                <a:cs typeface="Tahoma"/>
              </a:rPr>
              <a:t>(</a:t>
            </a:r>
            <a:r>
              <a:rPr sz="951" spc="21" dirty="0">
                <a:latin typeface="Lucida Sans Unicode"/>
                <a:cs typeface="Lucida Sans Unicode"/>
              </a:rPr>
              <a:t>x</a:t>
            </a:r>
            <a:r>
              <a:rPr sz="1374" spc="21" dirty="0">
                <a:latin typeface="Tahoma"/>
                <a:cs typeface="Tahoma"/>
              </a:rPr>
              <a:t>−</a:t>
            </a:r>
            <a:r>
              <a:rPr sz="951" spc="21" dirty="0">
                <a:latin typeface="Lucida Sans Unicode"/>
                <a:cs typeface="Lucida Sans Unicode"/>
              </a:rPr>
              <a:t>x</a:t>
            </a:r>
            <a:r>
              <a:rPr sz="2061" spc="32" baseline="4273" dirty="0">
                <a:latin typeface="Tahoma"/>
                <a:cs typeface="Tahoma"/>
              </a:rPr>
              <a:t>¯</a:t>
            </a:r>
            <a:r>
              <a:rPr sz="1374" spc="21" dirty="0">
                <a:latin typeface="Tahoma"/>
                <a:cs typeface="Tahoma"/>
              </a:rPr>
              <a:t>)</a:t>
            </a:r>
            <a:r>
              <a:rPr sz="1427" spc="32" baseline="33950" dirty="0">
                <a:latin typeface="Tahoma"/>
                <a:cs typeface="Tahoma"/>
              </a:rPr>
              <a:t>2</a:t>
            </a:r>
            <a:endParaRPr sz="1427" baseline="339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3232" y="1934499"/>
            <a:ext cx="367057" cy="227052"/>
          </a:xfrm>
          <a:prstGeom prst="rect">
            <a:avLst/>
          </a:prstGeom>
        </p:spPr>
        <p:txBody>
          <a:bodyPr vert="horz" wrap="square" lIns="0" tIns="15433" rIns="0" bIns="0" rtlCol="0">
            <a:spAutoFit/>
          </a:bodyPr>
          <a:lstStyle/>
          <a:p>
            <a:pPr marL="13421">
              <a:spcBef>
                <a:spcPts val="120"/>
              </a:spcBef>
            </a:pPr>
            <a:r>
              <a:rPr sz="951" spc="280" dirty="0">
                <a:latin typeface="Lucida Sans Unicode"/>
                <a:cs typeface="Lucida Sans Unicode"/>
              </a:rPr>
              <a:t>n</a:t>
            </a:r>
            <a:r>
              <a:rPr sz="1374" spc="106" dirty="0">
                <a:latin typeface="Tahoma"/>
                <a:cs typeface="Tahoma"/>
              </a:rPr>
              <a:t>−</a:t>
            </a:r>
            <a:r>
              <a:rPr sz="1374" spc="-58" dirty="0">
                <a:latin typeface="Tahoma"/>
                <a:cs typeface="Tahoma"/>
              </a:rPr>
              <a:t>1</a:t>
            </a:r>
            <a:endParaRPr sz="1374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04590" y="1963324"/>
            <a:ext cx="765653" cy="20131"/>
          </a:xfrm>
          <a:custGeom>
            <a:avLst/>
            <a:gdLst/>
            <a:ahLst/>
            <a:cxnLst/>
            <a:rect l="l" t="t" r="r" b="b"/>
            <a:pathLst>
              <a:path w="724535" h="19050">
                <a:moveTo>
                  <a:pt x="724099" y="19055"/>
                </a:moveTo>
                <a:lnTo>
                  <a:pt x="0" y="19055"/>
                </a:lnTo>
                <a:lnTo>
                  <a:pt x="0" y="0"/>
                </a:lnTo>
                <a:lnTo>
                  <a:pt x="724099" y="0"/>
                </a:lnTo>
                <a:lnTo>
                  <a:pt x="724099" y="19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19" name="object 19"/>
          <p:cNvSpPr txBox="1"/>
          <p:nvPr/>
        </p:nvSpPr>
        <p:spPr>
          <a:xfrm>
            <a:off x="1607206" y="2968819"/>
            <a:ext cx="411346" cy="315759"/>
          </a:xfrm>
          <a:prstGeom prst="rect">
            <a:avLst/>
          </a:prstGeom>
        </p:spPr>
        <p:txBody>
          <a:bodyPr vert="horz" wrap="square" lIns="0" tIns="14763" rIns="0" bIns="0" rtlCol="0">
            <a:spAutoFit/>
          </a:bodyPr>
          <a:lstStyle/>
          <a:p>
            <a:pPr marL="13421">
              <a:spcBef>
                <a:spcPts val="116"/>
              </a:spcBef>
            </a:pPr>
            <a:r>
              <a:rPr sz="1374" spc="216" dirty="0">
                <a:latin typeface="Lucida Sans Unicode"/>
                <a:cs typeface="Lucida Sans Unicode"/>
              </a:rPr>
              <a:t>s</a:t>
            </a:r>
            <a:r>
              <a:rPr sz="1374" spc="53" dirty="0">
                <a:latin typeface="Lucida Sans Unicode"/>
                <a:cs typeface="Lucida Sans Unicode"/>
              </a:rPr>
              <a:t> </a:t>
            </a:r>
            <a:r>
              <a:rPr sz="1955" spc="106" dirty="0">
                <a:latin typeface="Tahoma"/>
                <a:cs typeface="Tahoma"/>
              </a:rPr>
              <a:t>=</a:t>
            </a:r>
            <a:endParaRPr sz="1955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58077" y="2728789"/>
            <a:ext cx="277138" cy="557639"/>
          </a:xfrm>
          <a:prstGeom prst="rect">
            <a:avLst/>
          </a:prstGeom>
        </p:spPr>
        <p:txBody>
          <a:bodyPr vert="horz" wrap="square" lIns="0" tIns="12750" rIns="0" bIns="0" rtlCol="0">
            <a:spAutoFit/>
          </a:bodyPr>
          <a:lstStyle/>
          <a:p>
            <a:pPr marL="13421">
              <a:spcBef>
                <a:spcPts val="100"/>
              </a:spcBef>
            </a:pPr>
            <a:r>
              <a:rPr sz="3540" spc="-892" dirty="0">
                <a:latin typeface="Lucida Sans Unicode"/>
                <a:cs typeface="Lucida Sans Unicode"/>
              </a:rPr>
              <a:t>√</a:t>
            </a:r>
            <a:endParaRPr sz="354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25409" y="2899680"/>
            <a:ext cx="826047" cy="20131"/>
          </a:xfrm>
          <a:custGeom>
            <a:avLst/>
            <a:gdLst/>
            <a:ahLst/>
            <a:cxnLst/>
            <a:rect l="l" t="t" r="r" b="b"/>
            <a:pathLst>
              <a:path w="781685" h="19050">
                <a:moveTo>
                  <a:pt x="781265" y="19055"/>
                </a:moveTo>
                <a:lnTo>
                  <a:pt x="0" y="19055"/>
                </a:lnTo>
                <a:lnTo>
                  <a:pt x="0" y="0"/>
                </a:lnTo>
                <a:lnTo>
                  <a:pt x="781265" y="0"/>
                </a:lnTo>
                <a:lnTo>
                  <a:pt x="781265" y="19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22" name="object 22"/>
          <p:cNvSpPr txBox="1"/>
          <p:nvPr/>
        </p:nvSpPr>
        <p:spPr>
          <a:xfrm>
            <a:off x="3026368" y="2892401"/>
            <a:ext cx="89248" cy="163939"/>
          </a:xfrm>
          <a:prstGeom prst="rect">
            <a:avLst/>
          </a:prstGeom>
        </p:spPr>
        <p:txBody>
          <a:bodyPr vert="horz" wrap="square" lIns="0" tIns="17447" rIns="0" bIns="0" rtlCol="0">
            <a:spAutoFit/>
          </a:bodyPr>
          <a:lstStyle/>
          <a:p>
            <a:pPr marL="13421">
              <a:spcBef>
                <a:spcPts val="137"/>
              </a:spcBef>
            </a:pPr>
            <a:r>
              <a:rPr sz="951" spc="-32" dirty="0">
                <a:latin typeface="Tahoma"/>
                <a:cs typeface="Tahoma"/>
              </a:rPr>
              <a:t>2</a:t>
            </a:r>
            <a:endParaRPr sz="951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50688" y="2861149"/>
            <a:ext cx="701234" cy="479284"/>
          </a:xfrm>
          <a:prstGeom prst="rect">
            <a:avLst/>
          </a:prstGeom>
        </p:spPr>
        <p:txBody>
          <a:bodyPr vert="horz" wrap="square" lIns="0" tIns="12750" rIns="0" bIns="0" rtlCol="0">
            <a:spAutoFit/>
          </a:bodyPr>
          <a:lstStyle/>
          <a:p>
            <a:pPr marL="214071" marR="5369" indent="-201320">
              <a:lnSpc>
                <a:spcPct val="115399"/>
              </a:lnSpc>
              <a:spcBef>
                <a:spcPts val="100"/>
              </a:spcBef>
            </a:pPr>
            <a:r>
              <a:rPr sz="1374" spc="391" dirty="0">
                <a:latin typeface="Lucida Sans Unicode"/>
                <a:cs typeface="Lucida Sans Unicode"/>
              </a:rPr>
              <a:t>∑</a:t>
            </a:r>
            <a:r>
              <a:rPr sz="1374" spc="21" dirty="0">
                <a:latin typeface="Tahoma"/>
                <a:cs typeface="Tahoma"/>
              </a:rPr>
              <a:t>(</a:t>
            </a:r>
            <a:r>
              <a:rPr sz="951" spc="206" dirty="0">
                <a:latin typeface="Lucida Sans Unicode"/>
                <a:cs typeface="Lucida Sans Unicode"/>
              </a:rPr>
              <a:t>x</a:t>
            </a:r>
            <a:r>
              <a:rPr sz="1374" spc="106" dirty="0">
                <a:latin typeface="Tahoma"/>
                <a:cs typeface="Tahoma"/>
              </a:rPr>
              <a:t>−</a:t>
            </a:r>
            <a:r>
              <a:rPr sz="951" spc="-497" dirty="0">
                <a:latin typeface="Lucida Sans Unicode"/>
                <a:cs typeface="Lucida Sans Unicode"/>
              </a:rPr>
              <a:t>x</a:t>
            </a:r>
            <a:r>
              <a:rPr sz="1374" spc="-42" dirty="0">
                <a:latin typeface="Tahoma"/>
                <a:cs typeface="Tahoma"/>
              </a:rPr>
              <a:t>¯</a:t>
            </a:r>
            <a:r>
              <a:rPr sz="1374" spc="11" dirty="0">
                <a:latin typeface="Tahoma"/>
                <a:cs typeface="Tahoma"/>
              </a:rPr>
              <a:t>)  </a:t>
            </a:r>
            <a:r>
              <a:rPr sz="951" spc="111" dirty="0">
                <a:latin typeface="Lucida Sans Unicode"/>
                <a:cs typeface="Lucida Sans Unicode"/>
              </a:rPr>
              <a:t>n</a:t>
            </a:r>
            <a:r>
              <a:rPr sz="1374" spc="111" dirty="0">
                <a:latin typeface="Tahoma"/>
                <a:cs typeface="Tahoma"/>
              </a:rPr>
              <a:t>−1</a:t>
            </a:r>
            <a:endParaRPr sz="1374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55614" y="3161456"/>
            <a:ext cx="765653" cy="10066"/>
          </a:xfrm>
          <a:custGeom>
            <a:avLst/>
            <a:gdLst/>
            <a:ahLst/>
            <a:cxnLst/>
            <a:rect l="l" t="t" r="r" b="b"/>
            <a:pathLst>
              <a:path w="724535" h="9525">
                <a:moveTo>
                  <a:pt x="724099" y="9527"/>
                </a:moveTo>
                <a:lnTo>
                  <a:pt x="0" y="9527"/>
                </a:lnTo>
                <a:lnTo>
                  <a:pt x="0" y="0"/>
                </a:lnTo>
                <a:lnTo>
                  <a:pt x="724099" y="0"/>
                </a:lnTo>
                <a:lnTo>
                  <a:pt x="724099" y="9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25" name="object 25"/>
          <p:cNvSpPr txBox="1"/>
          <p:nvPr/>
        </p:nvSpPr>
        <p:spPr>
          <a:xfrm>
            <a:off x="1204472" y="3349401"/>
            <a:ext cx="5681001" cy="757602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416062">
              <a:spcBef>
                <a:spcPts val="106"/>
              </a:spcBef>
            </a:pPr>
            <a:r>
              <a:rPr sz="1585" spc="85" dirty="0">
                <a:latin typeface="Cambria"/>
                <a:cs typeface="Cambria"/>
              </a:rPr>
              <a:t>En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37" dirty="0">
                <a:latin typeface="Cambria"/>
                <a:cs typeface="Cambria"/>
              </a:rPr>
              <a:t>R: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sd(x,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120" dirty="0">
                <a:latin typeface="Cambria"/>
                <a:cs typeface="Cambria"/>
              </a:rPr>
              <a:t>na.rm </a:t>
            </a:r>
            <a:r>
              <a:rPr sz="1585" spc="5" dirty="0">
                <a:latin typeface="Cambria"/>
                <a:cs typeface="Cambria"/>
              </a:rPr>
              <a:t>=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37" dirty="0">
                <a:latin typeface="Cambria"/>
                <a:cs typeface="Cambria"/>
              </a:rPr>
              <a:t>TRUE)</a:t>
            </a:r>
            <a:endParaRPr sz="1585">
              <a:latin typeface="Cambria"/>
              <a:cs typeface="Cambria"/>
            </a:endParaRPr>
          </a:p>
          <a:p>
            <a:pPr marL="13421">
              <a:lnSpc>
                <a:spcPts val="1717"/>
              </a:lnSpc>
            </a:pPr>
            <a:r>
              <a:rPr sz="1585" spc="106" dirty="0">
                <a:latin typeface="Cambria"/>
                <a:cs typeface="Cambria"/>
              </a:rPr>
              <a:t>Mediana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las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desviaciones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absolutas.-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Estimador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Robusto</a:t>
            </a:r>
            <a:endParaRPr sz="1585">
              <a:latin typeface="Cambria"/>
              <a:cs typeface="Cambria"/>
            </a:endParaRPr>
          </a:p>
          <a:p>
            <a:pPr marL="416062">
              <a:lnSpc>
                <a:spcPts val="2161"/>
              </a:lnSpc>
            </a:pPr>
            <a:r>
              <a:rPr sz="1374" spc="454" dirty="0">
                <a:latin typeface="Lucida Sans Unicode"/>
                <a:cs typeface="Lucida Sans Unicode"/>
              </a:rPr>
              <a:t>m</a:t>
            </a:r>
            <a:r>
              <a:rPr sz="1374" spc="268" dirty="0">
                <a:latin typeface="Lucida Sans Unicode"/>
                <a:cs typeface="Lucida Sans Unicode"/>
              </a:rPr>
              <a:t>a</a:t>
            </a:r>
            <a:r>
              <a:rPr sz="1374" spc="153" dirty="0">
                <a:latin typeface="Lucida Sans Unicode"/>
                <a:cs typeface="Lucida Sans Unicode"/>
              </a:rPr>
              <a:t>d</a:t>
            </a:r>
            <a:r>
              <a:rPr sz="1374" spc="120" dirty="0">
                <a:latin typeface="Lucida Sans Unicode"/>
                <a:cs typeface="Lucida Sans Unicode"/>
              </a:rPr>
              <a:t> </a:t>
            </a:r>
            <a:r>
              <a:rPr sz="1955" spc="106" dirty="0">
                <a:latin typeface="Tahoma"/>
                <a:cs typeface="Tahoma"/>
              </a:rPr>
              <a:t>=</a:t>
            </a:r>
            <a:r>
              <a:rPr sz="1955" spc="-90" dirty="0">
                <a:latin typeface="Tahoma"/>
                <a:cs typeface="Tahoma"/>
              </a:rPr>
              <a:t> </a:t>
            </a:r>
            <a:r>
              <a:rPr sz="1374" spc="454" dirty="0">
                <a:latin typeface="Lucida Sans Unicode"/>
                <a:cs typeface="Lucida Sans Unicode"/>
              </a:rPr>
              <a:t>m</a:t>
            </a:r>
            <a:r>
              <a:rPr sz="1374" spc="180" dirty="0">
                <a:latin typeface="Lucida Sans Unicode"/>
                <a:cs typeface="Lucida Sans Unicode"/>
              </a:rPr>
              <a:t>e</a:t>
            </a:r>
            <a:r>
              <a:rPr sz="1374" spc="164" dirty="0">
                <a:latin typeface="Lucida Sans Unicode"/>
                <a:cs typeface="Lucida Sans Unicode"/>
              </a:rPr>
              <a:t>d</a:t>
            </a:r>
            <a:r>
              <a:rPr sz="1374" spc="312" dirty="0">
                <a:latin typeface="Lucida Sans Unicode"/>
                <a:cs typeface="Lucida Sans Unicode"/>
              </a:rPr>
              <a:t>i</a:t>
            </a:r>
            <a:r>
              <a:rPr sz="1374" spc="268" dirty="0">
                <a:latin typeface="Lucida Sans Unicode"/>
                <a:cs typeface="Lucida Sans Unicode"/>
              </a:rPr>
              <a:t>a</a:t>
            </a:r>
            <a:r>
              <a:rPr sz="1374" spc="328" dirty="0">
                <a:latin typeface="Lucida Sans Unicode"/>
                <a:cs typeface="Lucida Sans Unicode"/>
              </a:rPr>
              <a:t>n</a:t>
            </a:r>
            <a:r>
              <a:rPr sz="1374" spc="268" dirty="0">
                <a:latin typeface="Lucida Sans Unicode"/>
                <a:cs typeface="Lucida Sans Unicode"/>
              </a:rPr>
              <a:t>a</a:t>
            </a:r>
            <a:r>
              <a:rPr sz="1955" spc="-201" dirty="0">
                <a:latin typeface="Tahoma"/>
                <a:cs typeface="Tahoma"/>
              </a:rPr>
              <a:t>[</a:t>
            </a:r>
            <a:r>
              <a:rPr sz="1374" spc="280" dirty="0">
                <a:latin typeface="Lucida Sans Unicode"/>
                <a:cs typeface="Lucida Sans Unicode"/>
              </a:rPr>
              <a:t>x</a:t>
            </a:r>
            <a:r>
              <a:rPr sz="1374" spc="-16" dirty="0">
                <a:latin typeface="Lucida Sans Unicode"/>
                <a:cs typeface="Lucida Sans Unicode"/>
              </a:rPr>
              <a:t> </a:t>
            </a:r>
            <a:r>
              <a:rPr sz="1955" spc="106" dirty="0">
                <a:latin typeface="Tahoma"/>
                <a:cs typeface="Tahoma"/>
              </a:rPr>
              <a:t>−</a:t>
            </a:r>
            <a:r>
              <a:rPr sz="1955" spc="-201" dirty="0">
                <a:latin typeface="Tahoma"/>
                <a:cs typeface="Tahoma"/>
              </a:rPr>
              <a:t> </a:t>
            </a:r>
            <a:r>
              <a:rPr sz="1374" spc="454" dirty="0">
                <a:latin typeface="Lucida Sans Unicode"/>
                <a:cs typeface="Lucida Sans Unicode"/>
              </a:rPr>
              <a:t>m</a:t>
            </a:r>
            <a:r>
              <a:rPr sz="1374" spc="180" dirty="0">
                <a:latin typeface="Lucida Sans Unicode"/>
                <a:cs typeface="Lucida Sans Unicode"/>
              </a:rPr>
              <a:t>e</a:t>
            </a:r>
            <a:r>
              <a:rPr sz="1374" spc="164" dirty="0">
                <a:latin typeface="Lucida Sans Unicode"/>
                <a:cs typeface="Lucida Sans Unicode"/>
              </a:rPr>
              <a:t>d</a:t>
            </a:r>
            <a:r>
              <a:rPr sz="1374" spc="312" dirty="0">
                <a:latin typeface="Lucida Sans Unicode"/>
                <a:cs typeface="Lucida Sans Unicode"/>
              </a:rPr>
              <a:t>i</a:t>
            </a:r>
            <a:r>
              <a:rPr sz="1374" spc="268" dirty="0">
                <a:latin typeface="Lucida Sans Unicode"/>
                <a:cs typeface="Lucida Sans Unicode"/>
              </a:rPr>
              <a:t>a</a:t>
            </a:r>
            <a:r>
              <a:rPr sz="1374" spc="328" dirty="0">
                <a:latin typeface="Lucida Sans Unicode"/>
                <a:cs typeface="Lucida Sans Unicode"/>
              </a:rPr>
              <a:t>n</a:t>
            </a:r>
            <a:r>
              <a:rPr sz="1374" spc="268" dirty="0">
                <a:latin typeface="Lucida Sans Unicode"/>
                <a:cs typeface="Lucida Sans Unicode"/>
              </a:rPr>
              <a:t>a</a:t>
            </a:r>
            <a:r>
              <a:rPr sz="1955" spc="42" dirty="0">
                <a:latin typeface="Tahoma"/>
                <a:cs typeface="Tahoma"/>
              </a:rPr>
              <a:t>(</a:t>
            </a:r>
            <a:r>
              <a:rPr sz="1374" spc="264" dirty="0">
                <a:latin typeface="Lucida Sans Unicode"/>
                <a:cs typeface="Lucida Sans Unicode"/>
              </a:rPr>
              <a:t>x</a:t>
            </a:r>
            <a:r>
              <a:rPr sz="1955" spc="42" dirty="0">
                <a:latin typeface="Tahoma"/>
                <a:cs typeface="Tahoma"/>
              </a:rPr>
              <a:t>)</a:t>
            </a:r>
            <a:r>
              <a:rPr sz="1955" spc="-206" dirty="0">
                <a:latin typeface="Tahoma"/>
                <a:cs typeface="Tahoma"/>
              </a:rPr>
              <a:t>]</a:t>
            </a:r>
            <a:endParaRPr sz="1955">
              <a:latin typeface="Tahoma"/>
              <a:cs typeface="Tahoma"/>
            </a:endParaRPr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A9EB0474-422F-D74D-8F6F-F746C44A7DEF}"/>
              </a:ext>
            </a:extLst>
          </p:cNvPr>
          <p:cNvSpPr txBox="1">
            <a:spLocks/>
          </p:cNvSpPr>
          <p:nvPr/>
        </p:nvSpPr>
        <p:spPr>
          <a:xfrm>
            <a:off x="801737" y="423573"/>
            <a:ext cx="8998479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Medidas</a:t>
            </a:r>
            <a:r>
              <a:rPr lang="en-US" spc="-248" dirty="0">
                <a:solidFill>
                  <a:srgbClr val="000000"/>
                </a:solidFill>
              </a:rPr>
              <a:t> de Dispersion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6595" y="1590796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294" y="1827403"/>
            <a:ext cx="70478" cy="7047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26595" y="2074076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294" y="2310682"/>
            <a:ext cx="70478" cy="7047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04472" y="1466623"/>
            <a:ext cx="4793890" cy="98920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416062" marR="17448" indent="-403312">
              <a:spcBef>
                <a:spcPts val="106"/>
              </a:spcBef>
            </a:pPr>
            <a:r>
              <a:rPr sz="1585" spc="85" dirty="0">
                <a:latin typeface="Cambria"/>
                <a:cs typeface="Cambria"/>
              </a:rPr>
              <a:t>Rango </a:t>
            </a:r>
            <a:r>
              <a:rPr sz="1585" spc="63" dirty="0">
                <a:latin typeface="Cambria"/>
                <a:cs typeface="Cambria"/>
              </a:rPr>
              <a:t>intercuartil.- </a:t>
            </a:r>
            <a:r>
              <a:rPr sz="1585" spc="74" dirty="0">
                <a:latin typeface="Cambria"/>
                <a:cs typeface="Cambria"/>
              </a:rPr>
              <a:t>Distancia entre el </a:t>
            </a:r>
            <a:r>
              <a:rPr sz="1585" spc="69" dirty="0">
                <a:latin typeface="Cambria"/>
                <a:cs typeface="Cambria"/>
              </a:rPr>
              <a:t>cuartil </a:t>
            </a:r>
            <a:r>
              <a:rPr sz="1585" spc="5" dirty="0">
                <a:latin typeface="Cambria"/>
                <a:cs typeface="Cambria"/>
              </a:rPr>
              <a:t>1 </a:t>
            </a:r>
            <a:r>
              <a:rPr sz="1585" spc="95" dirty="0">
                <a:latin typeface="Cambria"/>
                <a:cs typeface="Cambria"/>
              </a:rPr>
              <a:t>y </a:t>
            </a:r>
            <a:r>
              <a:rPr sz="1585" spc="5" dirty="0">
                <a:latin typeface="Cambria"/>
                <a:cs typeface="Cambria"/>
              </a:rPr>
              <a:t>3 </a:t>
            </a:r>
            <a:r>
              <a:rPr sz="1585" spc="-338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En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R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IQR(x,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120" dirty="0">
                <a:latin typeface="Cambria"/>
                <a:cs typeface="Cambria"/>
              </a:rPr>
              <a:t>na.rm</a:t>
            </a:r>
            <a:r>
              <a:rPr sz="1585" spc="132" dirty="0">
                <a:latin typeface="Cambria"/>
                <a:cs typeface="Cambria"/>
              </a:rPr>
              <a:t> </a:t>
            </a:r>
            <a:r>
              <a:rPr sz="1585" spc="5" dirty="0">
                <a:latin typeface="Cambria"/>
                <a:cs typeface="Cambria"/>
              </a:rPr>
              <a:t>=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37" dirty="0">
                <a:latin typeface="Cambria"/>
                <a:cs typeface="Cambria"/>
              </a:rPr>
              <a:t>TRUE)</a:t>
            </a:r>
            <a:endParaRPr sz="1585">
              <a:latin typeface="Cambria"/>
              <a:cs typeface="Cambria"/>
            </a:endParaRPr>
          </a:p>
          <a:p>
            <a:pPr marL="416062" marR="5369" indent="-403312"/>
            <a:r>
              <a:rPr sz="1585" spc="79" dirty="0">
                <a:latin typeface="Cambria"/>
                <a:cs typeface="Cambria"/>
              </a:rPr>
              <a:t>Rango.-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Diferencia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entre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164" dirty="0">
                <a:latin typeface="Cambria"/>
                <a:cs typeface="Cambria"/>
              </a:rPr>
              <a:t>maximo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y</a:t>
            </a:r>
            <a:r>
              <a:rPr sz="1585" spc="106" dirty="0">
                <a:latin typeface="Cambria"/>
                <a:cs typeface="Cambria"/>
              </a:rPr>
              <a:t> </a:t>
            </a:r>
            <a:r>
              <a:rPr sz="1585" spc="132" dirty="0">
                <a:latin typeface="Cambria"/>
                <a:cs typeface="Cambria"/>
              </a:rPr>
              <a:t>minimo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valor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En</a:t>
            </a:r>
            <a:r>
              <a:rPr sz="1585" spc="53" dirty="0">
                <a:latin typeface="Cambria"/>
                <a:cs typeface="Cambria"/>
              </a:rPr>
              <a:t> R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diff(range(x,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120" dirty="0">
                <a:latin typeface="Cambria"/>
                <a:cs typeface="Cambria"/>
              </a:rPr>
              <a:t>na.rm</a:t>
            </a:r>
            <a:r>
              <a:rPr sz="1585" spc="132" dirty="0">
                <a:latin typeface="Cambria"/>
                <a:cs typeface="Cambria"/>
              </a:rPr>
              <a:t> </a:t>
            </a:r>
            <a:r>
              <a:rPr sz="1585" spc="5" dirty="0">
                <a:latin typeface="Cambria"/>
                <a:cs typeface="Cambria"/>
              </a:rPr>
              <a:t>=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21" dirty="0">
                <a:latin typeface="Cambria"/>
                <a:cs typeface="Cambria"/>
              </a:rPr>
              <a:t>TRUE))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6DC7F3AA-08C0-5B4B-9732-D908E7503757}"/>
              </a:ext>
            </a:extLst>
          </p:cNvPr>
          <p:cNvSpPr txBox="1">
            <a:spLocks/>
          </p:cNvSpPr>
          <p:nvPr/>
        </p:nvSpPr>
        <p:spPr>
          <a:xfrm>
            <a:off x="801737" y="423573"/>
            <a:ext cx="8998479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Medidas</a:t>
            </a:r>
            <a:r>
              <a:rPr lang="en-US" spc="-248" dirty="0">
                <a:solidFill>
                  <a:srgbClr val="000000"/>
                </a:solidFill>
              </a:rPr>
              <a:t> de Dispersion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3318279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79" dirty="0">
                <a:latin typeface="Cambria"/>
                <a:cs typeface="Cambria"/>
              </a:rPr>
              <a:t>Calcular</a:t>
            </a:r>
            <a:r>
              <a:rPr sz="1585" spc="5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las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medidas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63" dirty="0">
                <a:latin typeface="Cambria"/>
                <a:cs typeface="Cambria"/>
              </a:rPr>
              <a:t> dispersión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33120"/>
            <a:ext cx="10562125" cy="54489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53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Varianza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var(data_banco$Tiempo_Servicio_seg,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na.rm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5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TRUE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39" y="2765439"/>
            <a:ext cx="1686316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 </a:t>
            </a:r>
            <a:r>
              <a:rPr sz="1427" spc="11" dirty="0">
                <a:latin typeface="Courier New"/>
                <a:cs typeface="Courier New"/>
              </a:rPr>
              <a:t>14402.27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159" y="3211798"/>
            <a:ext cx="10562125" cy="54489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48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Desviacion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sd(data_banco$Tiempo_Servicio_seg,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na.rm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TRUE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739" y="4044118"/>
            <a:ext cx="1686316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 </a:t>
            </a:r>
            <a:r>
              <a:rPr sz="1427" spc="11" dirty="0">
                <a:latin typeface="Courier New"/>
                <a:cs typeface="Courier New"/>
              </a:rPr>
              <a:t>120.0095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159" y="4490476"/>
            <a:ext cx="10562125" cy="54489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Mediana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de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las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desviaciones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absolutas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mad(data_banco$Tiempo_Servicio_seg,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na.rm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5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TRUE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1739" y="5322795"/>
            <a:ext cx="1686316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 </a:t>
            </a:r>
            <a:r>
              <a:rPr sz="1427" spc="11" dirty="0">
                <a:latin typeface="Courier New"/>
                <a:cs typeface="Courier New"/>
              </a:rPr>
              <a:t>82.35503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B4990D41-1737-2B46-A296-353C971B4E40}"/>
              </a:ext>
            </a:extLst>
          </p:cNvPr>
          <p:cNvSpPr txBox="1">
            <a:spLocks/>
          </p:cNvSpPr>
          <p:nvPr/>
        </p:nvSpPr>
        <p:spPr>
          <a:xfrm>
            <a:off x="801737" y="423573"/>
            <a:ext cx="8998479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Medidas</a:t>
            </a:r>
            <a:r>
              <a:rPr lang="en-US" spc="-248" dirty="0">
                <a:solidFill>
                  <a:srgbClr val="000000"/>
                </a:solidFill>
              </a:rPr>
              <a:t> de Dispersion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3318279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79" dirty="0">
                <a:latin typeface="Cambria"/>
                <a:cs typeface="Cambria"/>
              </a:rPr>
              <a:t>Calcular</a:t>
            </a:r>
            <a:r>
              <a:rPr sz="1585" spc="5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las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medidas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63" dirty="0">
                <a:latin typeface="Cambria"/>
                <a:cs typeface="Cambria"/>
              </a:rPr>
              <a:t> dispersión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33120"/>
            <a:ext cx="10562125" cy="54489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 Rango</a:t>
            </a:r>
            <a:r>
              <a:rPr sz="1480" i="1" spc="-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intercuartil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IQR(data_banco$Tiempo_Servicio_seg,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na.rm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5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TRUE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39" y="2765439"/>
            <a:ext cx="1686316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 </a:t>
            </a:r>
            <a:r>
              <a:rPr sz="1427" spc="11" dirty="0">
                <a:latin typeface="Courier New"/>
                <a:cs typeface="Courier New"/>
              </a:rPr>
              <a:t>122.0393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159" y="3211798"/>
            <a:ext cx="10562125" cy="54489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42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Min</a:t>
            </a:r>
            <a:r>
              <a:rPr sz="1480" i="1" spc="-42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Max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range(data_banco$Tiempo_Servicio_seg,</a:t>
            </a:r>
            <a:r>
              <a:rPr sz="1427" spc="5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na.rm</a:t>
            </a:r>
            <a:r>
              <a:rPr sz="1427" spc="5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5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TRUE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739" y="4044118"/>
            <a:ext cx="3126362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  <a:tabLst>
                <a:tab pos="1009957" algn="l"/>
              </a:tabLst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	</a:t>
            </a:r>
            <a:r>
              <a:rPr sz="1427" spc="11" dirty="0">
                <a:latin typeface="Courier New"/>
                <a:cs typeface="Courier New"/>
              </a:rPr>
              <a:t>18.13177</a:t>
            </a:r>
            <a:r>
              <a:rPr sz="1427" spc="-1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1602.69832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159" y="4490476"/>
            <a:ext cx="10562125" cy="54489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63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Rango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diff(range(data_banco$Tiempo_Servicio_seg,</a:t>
            </a:r>
            <a:r>
              <a:rPr sz="1427" spc="6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na.rm</a:t>
            </a:r>
            <a:r>
              <a:rPr sz="1427" spc="69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69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TRUE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1739" y="5322795"/>
            <a:ext cx="1686316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 </a:t>
            </a:r>
            <a:r>
              <a:rPr sz="1427" spc="11" dirty="0">
                <a:latin typeface="Courier New"/>
                <a:cs typeface="Courier New"/>
              </a:rPr>
              <a:t>1584.567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39C8213C-82EE-A648-A9CB-EC08AF24DA99}"/>
              </a:ext>
            </a:extLst>
          </p:cNvPr>
          <p:cNvSpPr txBox="1">
            <a:spLocks/>
          </p:cNvSpPr>
          <p:nvPr/>
        </p:nvSpPr>
        <p:spPr>
          <a:xfrm>
            <a:off x="801737" y="423573"/>
            <a:ext cx="8998479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Medidas</a:t>
            </a:r>
            <a:r>
              <a:rPr lang="en-US" spc="-248" dirty="0">
                <a:solidFill>
                  <a:srgbClr val="000000"/>
                </a:solidFill>
              </a:rPr>
              <a:t> de Dispersion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AC375-DC22-034A-A8D5-F1E63C7E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9819A-A35F-144B-931F-7E3996553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7917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4061787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85" dirty="0">
                <a:latin typeface="Cambria"/>
                <a:cs typeface="Cambria"/>
              </a:rPr>
              <a:t>Interfaz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63" dirty="0">
                <a:latin typeface="Cambria"/>
                <a:cs typeface="Cambria"/>
              </a:rPr>
              <a:t> RStudio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se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divide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5" dirty="0">
                <a:latin typeface="Cambria"/>
                <a:cs typeface="Cambria"/>
              </a:rPr>
              <a:t>4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paneles:</a:t>
            </a:r>
            <a:endParaRPr sz="1585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8713" y="1933119"/>
            <a:ext cx="9480543" cy="416828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108957" y="6788177"/>
            <a:ext cx="2898881" cy="24365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0990">
              <a:lnSpc>
                <a:spcPts val="1897"/>
              </a:lnSpc>
            </a:pPr>
            <a:fld id="{81D60167-4931-47E6-BA6A-407CBD079E47}" type="slidenum">
              <a:rPr spc="5" dirty="0"/>
              <a:pPr marL="150990">
                <a:lnSpc>
                  <a:spcPts val="1897"/>
                </a:lnSpc>
              </a:pPr>
              <a:t>15</a:t>
            </a:fld>
            <a:r>
              <a:rPr spc="32" dirty="0"/>
              <a:t> </a:t>
            </a:r>
            <a:r>
              <a:rPr spc="-322" dirty="0"/>
              <a:t>/</a:t>
            </a:r>
            <a:r>
              <a:rPr spc="63" dirty="0"/>
              <a:t> </a:t>
            </a:r>
            <a:r>
              <a:rPr spc="-11" dirty="0"/>
              <a:t>13</a:t>
            </a:r>
            <a:r>
              <a:rPr spc="5" dirty="0"/>
              <a:t>6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88C2122-2596-7A4C-AC4D-50601A99DE5D}"/>
              </a:ext>
            </a:extLst>
          </p:cNvPr>
          <p:cNvSpPr txBox="1">
            <a:spLocks/>
          </p:cNvSpPr>
          <p:nvPr/>
        </p:nvSpPr>
        <p:spPr>
          <a:xfrm>
            <a:off x="801738" y="418412"/>
            <a:ext cx="1812370" cy="694048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RStudio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294" y="4203529"/>
            <a:ext cx="70478" cy="7047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294" y="4445168"/>
            <a:ext cx="70478" cy="7047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294" y="4928448"/>
            <a:ext cx="70478" cy="7047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294" y="5411728"/>
            <a:ext cx="70478" cy="7047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82969" y="1667990"/>
            <a:ext cx="4746246" cy="3916159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234874" marR="85897" indent="-222124">
              <a:spcBef>
                <a:spcPts val="106"/>
              </a:spcBef>
              <a:buAutoNum type="arabicPeriod"/>
              <a:tabLst>
                <a:tab pos="235545" algn="l"/>
              </a:tabLst>
            </a:pPr>
            <a:r>
              <a:rPr sz="1585" spc="53" dirty="0">
                <a:latin typeface="Cambria"/>
                <a:cs typeface="Cambria"/>
              </a:rPr>
              <a:t>Script: </a:t>
            </a:r>
            <a:r>
              <a:rPr sz="1585" spc="74" dirty="0">
                <a:latin typeface="Cambria"/>
                <a:cs typeface="Cambria"/>
              </a:rPr>
              <a:t>Pantalla </a:t>
            </a:r>
            <a:r>
              <a:rPr sz="1585" spc="90" dirty="0">
                <a:latin typeface="Cambria"/>
                <a:cs typeface="Cambria"/>
              </a:rPr>
              <a:t>donde </a:t>
            </a:r>
            <a:r>
              <a:rPr sz="1585" spc="48" dirty="0">
                <a:latin typeface="Cambria"/>
                <a:cs typeface="Cambria"/>
              </a:rPr>
              <a:t>se </a:t>
            </a:r>
            <a:r>
              <a:rPr sz="1585" spc="74" dirty="0">
                <a:latin typeface="Cambria"/>
                <a:cs typeface="Cambria"/>
              </a:rPr>
              <a:t>escriben </a:t>
            </a:r>
            <a:r>
              <a:rPr sz="1585" spc="53" dirty="0">
                <a:latin typeface="Cambria"/>
                <a:cs typeface="Cambria"/>
              </a:rPr>
              <a:t>las </a:t>
            </a:r>
            <a:r>
              <a:rPr sz="1585" spc="74" dirty="0">
                <a:latin typeface="Cambria"/>
                <a:cs typeface="Cambria"/>
              </a:rPr>
              <a:t>líneas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-343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código</a:t>
            </a:r>
            <a:endParaRPr sz="1585">
              <a:latin typeface="Cambria"/>
              <a:cs typeface="Cambria"/>
            </a:endParaRPr>
          </a:p>
          <a:p>
            <a:pPr marL="234874" marR="6711" indent="-222124">
              <a:buAutoNum type="arabicPeriod"/>
              <a:tabLst>
                <a:tab pos="235545" algn="l"/>
              </a:tabLst>
            </a:pPr>
            <a:r>
              <a:rPr sz="1585" spc="74" dirty="0">
                <a:latin typeface="Cambria"/>
                <a:cs typeface="Cambria"/>
              </a:rPr>
              <a:t>Consola: </a:t>
            </a:r>
            <a:r>
              <a:rPr sz="1585" spc="100" dirty="0">
                <a:latin typeface="Cambria"/>
                <a:cs typeface="Cambria"/>
              </a:rPr>
              <a:t>Donde </a:t>
            </a:r>
            <a:r>
              <a:rPr sz="1585" spc="48" dirty="0">
                <a:latin typeface="Cambria"/>
                <a:cs typeface="Cambria"/>
              </a:rPr>
              <a:t>se </a:t>
            </a:r>
            <a:r>
              <a:rPr sz="1585" spc="100" dirty="0">
                <a:latin typeface="Cambria"/>
                <a:cs typeface="Cambria"/>
              </a:rPr>
              <a:t>muestra </a:t>
            </a:r>
            <a:r>
              <a:rPr sz="1585" spc="74" dirty="0">
                <a:latin typeface="Cambria"/>
                <a:cs typeface="Cambria"/>
              </a:rPr>
              <a:t>el código </a:t>
            </a:r>
            <a:r>
              <a:rPr sz="1585" spc="79" dirty="0">
                <a:latin typeface="Cambria"/>
                <a:cs typeface="Cambria"/>
              </a:rPr>
              <a:t>ejecutado </a:t>
            </a:r>
            <a:r>
              <a:rPr sz="1585" spc="-338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y </a:t>
            </a:r>
            <a:r>
              <a:rPr sz="1585" spc="74" dirty="0">
                <a:latin typeface="Cambria"/>
                <a:cs typeface="Cambria"/>
              </a:rPr>
              <a:t>el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resultado</a:t>
            </a:r>
            <a:endParaRPr sz="1585">
              <a:latin typeface="Cambria"/>
              <a:cs typeface="Cambria"/>
            </a:endParaRPr>
          </a:p>
          <a:p>
            <a:pPr marL="234874" marR="5369" indent="-222124">
              <a:buAutoNum type="arabicPeriod"/>
              <a:tabLst>
                <a:tab pos="235545" algn="l"/>
              </a:tabLst>
            </a:pPr>
            <a:r>
              <a:rPr sz="1585" spc="74" dirty="0">
                <a:latin typeface="Cambria"/>
                <a:cs typeface="Cambria"/>
              </a:rPr>
              <a:t>Environment/History: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Pantalla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donde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se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puede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observar </a:t>
            </a:r>
            <a:r>
              <a:rPr sz="1585" spc="79" dirty="0">
                <a:latin typeface="Cambria"/>
                <a:cs typeface="Cambria"/>
              </a:rPr>
              <a:t>la </a:t>
            </a:r>
            <a:r>
              <a:rPr sz="1585" spc="74" dirty="0">
                <a:latin typeface="Cambria"/>
                <a:cs typeface="Cambria"/>
              </a:rPr>
              <a:t>data </a:t>
            </a:r>
            <a:r>
              <a:rPr sz="1585" spc="106" dirty="0">
                <a:latin typeface="Cambria"/>
                <a:cs typeface="Cambria"/>
              </a:rPr>
              <a:t>almacenada, </a:t>
            </a:r>
            <a:r>
              <a:rPr sz="1585" spc="58" dirty="0">
                <a:latin typeface="Cambria"/>
                <a:cs typeface="Cambria"/>
              </a:rPr>
              <a:t>los </a:t>
            </a:r>
            <a:r>
              <a:rPr sz="1585" spc="79" dirty="0">
                <a:latin typeface="Cambria"/>
                <a:cs typeface="Cambria"/>
              </a:rPr>
              <a:t>valores 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determinados.</a:t>
            </a:r>
            <a:endParaRPr sz="1585">
              <a:latin typeface="Cambria"/>
              <a:cs typeface="Cambria"/>
            </a:endParaRPr>
          </a:p>
          <a:p>
            <a:pPr marL="234874" marR="223465" indent="-222124">
              <a:buAutoNum type="arabicPeriod"/>
              <a:tabLst>
                <a:tab pos="235545" algn="l"/>
              </a:tabLst>
            </a:pPr>
            <a:r>
              <a:rPr sz="1585" spc="26" dirty="0">
                <a:latin typeface="Cambria"/>
                <a:cs typeface="Cambria"/>
              </a:rPr>
              <a:t>File/plots/packages/help/viewer: </a:t>
            </a:r>
            <a:r>
              <a:rPr sz="1585" spc="116" dirty="0">
                <a:latin typeface="Cambria"/>
                <a:cs typeface="Cambria"/>
              </a:rPr>
              <a:t>en </a:t>
            </a:r>
            <a:r>
              <a:rPr sz="1585" spc="63" dirty="0">
                <a:latin typeface="Cambria"/>
                <a:cs typeface="Cambria"/>
              </a:rPr>
              <a:t>esta 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pantalla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esta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particionada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varias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pestañas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como:</a:t>
            </a:r>
            <a:endParaRPr sz="1585">
              <a:latin typeface="Cambria"/>
              <a:cs typeface="Cambria"/>
            </a:endParaRPr>
          </a:p>
          <a:p>
            <a:pPr marL="637515" marR="213400">
              <a:spcBef>
                <a:spcPts val="5"/>
              </a:spcBef>
            </a:pPr>
            <a:r>
              <a:rPr sz="1585" spc="58" dirty="0">
                <a:latin typeface="Cambria"/>
                <a:cs typeface="Cambria"/>
              </a:rPr>
              <a:t>Files.-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Explorador</a:t>
            </a:r>
            <a:r>
              <a:rPr sz="1585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carpetas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y</a:t>
            </a:r>
            <a:r>
              <a:rPr sz="1585" spc="90" dirty="0">
                <a:latin typeface="Cambria"/>
                <a:cs typeface="Cambria"/>
              </a:rPr>
              <a:t> archivos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42" dirty="0">
                <a:latin typeface="Cambria"/>
                <a:cs typeface="Cambria"/>
              </a:rPr>
              <a:t>Plots/Viewer.- </a:t>
            </a:r>
            <a:r>
              <a:rPr sz="1585" spc="79" dirty="0">
                <a:latin typeface="Cambria"/>
                <a:cs typeface="Cambria"/>
              </a:rPr>
              <a:t>Visor </a:t>
            </a:r>
            <a:r>
              <a:rPr sz="1585" spc="69" dirty="0">
                <a:latin typeface="Cambria"/>
                <a:cs typeface="Cambria"/>
              </a:rPr>
              <a:t>de gráficos o </a:t>
            </a:r>
            <a:r>
              <a:rPr sz="1585" spc="74" dirty="0">
                <a:latin typeface="Cambria"/>
                <a:cs typeface="Cambria"/>
              </a:rPr>
              <a:t> aplicaciones</a:t>
            </a:r>
            <a:endParaRPr sz="1585">
              <a:latin typeface="Cambria"/>
              <a:cs typeface="Cambria"/>
            </a:endParaRPr>
          </a:p>
          <a:p>
            <a:pPr marL="637515" marR="666371"/>
            <a:r>
              <a:rPr sz="1585" spc="58" dirty="0">
                <a:latin typeface="Cambria"/>
                <a:cs typeface="Cambria"/>
              </a:rPr>
              <a:t>Packages/Ayuda.-</a:t>
            </a:r>
            <a:r>
              <a:rPr sz="1585" spc="5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Muestra</a:t>
            </a:r>
            <a:r>
              <a:rPr sz="1585" spc="5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paquetes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instalados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del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R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y</a:t>
            </a:r>
            <a:r>
              <a:rPr sz="1585" spc="100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ayuda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53" dirty="0">
                <a:latin typeface="Cambria"/>
                <a:cs typeface="Cambria"/>
              </a:rPr>
              <a:t>R</a:t>
            </a:r>
            <a:endParaRPr sz="1585">
              <a:latin typeface="Cambria"/>
              <a:cs typeface="Cambria"/>
            </a:endParaRPr>
          </a:p>
          <a:p>
            <a:pPr marL="637515"/>
            <a:r>
              <a:rPr sz="1585" spc="79" dirty="0">
                <a:latin typeface="Cambria"/>
                <a:cs typeface="Cambria"/>
              </a:rPr>
              <a:t>Help.-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las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ayudas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internas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del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sistema</a:t>
            </a:r>
            <a:endParaRPr sz="1585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3151" y="1691480"/>
            <a:ext cx="4945935" cy="2174759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1D7C0788-3E48-F648-87BE-34049CD71DF5}"/>
              </a:ext>
            </a:extLst>
          </p:cNvPr>
          <p:cNvSpPr txBox="1">
            <a:spLocks/>
          </p:cNvSpPr>
          <p:nvPr/>
        </p:nvSpPr>
        <p:spPr>
          <a:xfrm>
            <a:off x="801738" y="418412"/>
            <a:ext cx="1812370" cy="694048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RStudio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6595" y="179216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3" name="object 3"/>
          <p:cNvSpPr/>
          <p:nvPr/>
        </p:nvSpPr>
        <p:spPr>
          <a:xfrm>
            <a:off x="1026595" y="324200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4" name="object 4"/>
          <p:cNvSpPr/>
          <p:nvPr/>
        </p:nvSpPr>
        <p:spPr>
          <a:xfrm>
            <a:off x="1026595" y="348364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5" name="object 5"/>
          <p:cNvSpPr/>
          <p:nvPr/>
        </p:nvSpPr>
        <p:spPr>
          <a:xfrm>
            <a:off x="1026595" y="396692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6" name="object 6"/>
          <p:cNvSpPr/>
          <p:nvPr/>
        </p:nvSpPr>
        <p:spPr>
          <a:xfrm>
            <a:off x="1026595" y="445020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294" y="4928448"/>
            <a:ext cx="70478" cy="7047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04472" y="1667991"/>
            <a:ext cx="4578487" cy="3428333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5369">
              <a:spcBef>
                <a:spcPts val="106"/>
              </a:spcBef>
            </a:pPr>
            <a:r>
              <a:rPr sz="1585" spc="143" dirty="0">
                <a:latin typeface="Cambria"/>
                <a:cs typeface="Cambria"/>
              </a:rPr>
              <a:t>Un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b="1" spc="74" dirty="0">
                <a:latin typeface="Cambria"/>
                <a:cs typeface="Cambria"/>
              </a:rPr>
              <a:t>Proyecto</a:t>
            </a:r>
            <a:r>
              <a:rPr sz="1585" b="1" spc="26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es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137" dirty="0">
                <a:latin typeface="Cambria"/>
                <a:cs typeface="Cambria"/>
              </a:rPr>
              <a:t>una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carpeta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que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contiene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todos </a:t>
            </a:r>
            <a:r>
              <a:rPr sz="1585" spc="-338" dirty="0">
                <a:latin typeface="Cambria"/>
                <a:cs typeface="Cambria"/>
              </a:rPr>
              <a:t> </a:t>
            </a:r>
            <a:r>
              <a:rPr sz="1585" spc="58" dirty="0">
                <a:latin typeface="Cambria"/>
                <a:cs typeface="Cambria"/>
              </a:rPr>
              <a:t>los </a:t>
            </a:r>
            <a:r>
              <a:rPr sz="1585" spc="48" dirty="0">
                <a:latin typeface="Cambria"/>
                <a:cs typeface="Cambria"/>
              </a:rPr>
              <a:t>scripts, </a:t>
            </a:r>
            <a:r>
              <a:rPr sz="1585" spc="58" dirty="0">
                <a:latin typeface="Cambria"/>
                <a:cs typeface="Cambria"/>
              </a:rPr>
              <a:t>los </a:t>
            </a:r>
            <a:r>
              <a:rPr sz="1585" spc="90" dirty="0">
                <a:latin typeface="Cambria"/>
                <a:cs typeface="Cambria"/>
              </a:rPr>
              <a:t>archivos </a:t>
            </a:r>
            <a:r>
              <a:rPr sz="1585" spc="63" dirty="0">
                <a:latin typeface="Cambria"/>
                <a:cs typeface="Cambria"/>
              </a:rPr>
              <a:t>desde </a:t>
            </a:r>
            <a:r>
              <a:rPr sz="1585" spc="90" dirty="0">
                <a:latin typeface="Cambria"/>
                <a:cs typeface="Cambria"/>
              </a:rPr>
              <a:t>donde </a:t>
            </a:r>
            <a:r>
              <a:rPr sz="1585" spc="48" dirty="0">
                <a:latin typeface="Cambria"/>
                <a:cs typeface="Cambria"/>
              </a:rPr>
              <a:t>se 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importan </a:t>
            </a:r>
            <a:r>
              <a:rPr sz="1585" spc="58" dirty="0">
                <a:latin typeface="Cambria"/>
                <a:cs typeface="Cambria"/>
              </a:rPr>
              <a:t>los </a:t>
            </a:r>
            <a:r>
              <a:rPr sz="1585" spc="63" dirty="0">
                <a:latin typeface="Cambria"/>
                <a:cs typeface="Cambria"/>
              </a:rPr>
              <a:t>datos </a:t>
            </a:r>
            <a:r>
              <a:rPr sz="1585" spc="95" dirty="0">
                <a:latin typeface="Cambria"/>
                <a:cs typeface="Cambria"/>
              </a:rPr>
              <a:t>y </a:t>
            </a:r>
            <a:r>
              <a:rPr sz="1585" spc="58" dirty="0">
                <a:latin typeface="Cambria"/>
                <a:cs typeface="Cambria"/>
              </a:rPr>
              <a:t>los </a:t>
            </a:r>
            <a:r>
              <a:rPr sz="1585" spc="90" dirty="0">
                <a:latin typeface="Cambria"/>
                <a:cs typeface="Cambria"/>
              </a:rPr>
              <a:t>archivos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79" dirty="0">
                <a:latin typeface="Cambria"/>
                <a:cs typeface="Cambria"/>
              </a:rPr>
              <a:t>proyecto 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132" dirty="0">
                <a:latin typeface="Cambria"/>
                <a:cs typeface="Cambria"/>
              </a:rPr>
              <a:t>como </a:t>
            </a:r>
            <a:r>
              <a:rPr sz="1585" spc="74" dirty="0">
                <a:latin typeface="Cambria"/>
                <a:cs typeface="Cambria"/>
              </a:rPr>
              <a:t>el </a:t>
            </a:r>
            <a:r>
              <a:rPr sz="1585" spc="90" dirty="0">
                <a:latin typeface="Cambria"/>
                <a:cs typeface="Cambria"/>
              </a:rPr>
              <a:t>.RData </a:t>
            </a:r>
            <a:r>
              <a:rPr sz="1585" spc="63" dirty="0">
                <a:latin typeface="Cambria"/>
                <a:cs typeface="Cambria"/>
              </a:rPr>
              <a:t>(que </a:t>
            </a:r>
            <a:r>
              <a:rPr sz="1585" spc="85" dirty="0">
                <a:latin typeface="Cambria"/>
                <a:cs typeface="Cambria"/>
              </a:rPr>
              <a:t>contiene </a:t>
            </a:r>
            <a:r>
              <a:rPr sz="1585" spc="58" dirty="0">
                <a:latin typeface="Cambria"/>
                <a:cs typeface="Cambria"/>
              </a:rPr>
              <a:t>los </a:t>
            </a:r>
            <a:r>
              <a:rPr sz="1585" spc="69" dirty="0">
                <a:latin typeface="Cambria"/>
                <a:cs typeface="Cambria"/>
              </a:rPr>
              <a:t>objetos </a:t>
            </a:r>
            <a:r>
              <a:rPr sz="1585" spc="111" dirty="0">
                <a:latin typeface="Cambria"/>
                <a:cs typeface="Cambria"/>
              </a:rPr>
              <a:t>con </a:t>
            </a:r>
            <a:r>
              <a:rPr sz="1585" spc="116" dirty="0">
                <a:latin typeface="Cambria"/>
                <a:cs typeface="Cambria"/>
              </a:rPr>
              <a:t> </a:t>
            </a:r>
            <a:r>
              <a:rPr sz="1585" spc="58" dirty="0">
                <a:latin typeface="Cambria"/>
                <a:cs typeface="Cambria"/>
              </a:rPr>
              <a:t>los </a:t>
            </a:r>
            <a:r>
              <a:rPr sz="1585" spc="100" dirty="0">
                <a:latin typeface="Cambria"/>
                <a:cs typeface="Cambria"/>
              </a:rPr>
              <a:t>que </a:t>
            </a:r>
            <a:r>
              <a:rPr sz="1585" spc="48" dirty="0">
                <a:latin typeface="Cambria"/>
                <a:cs typeface="Cambria"/>
              </a:rPr>
              <a:t>se </a:t>
            </a:r>
            <a:r>
              <a:rPr sz="1585" spc="63" dirty="0">
                <a:latin typeface="Cambria"/>
                <a:cs typeface="Cambria"/>
              </a:rPr>
              <a:t>está trabajando) </a:t>
            </a:r>
            <a:r>
              <a:rPr sz="1585" spc="95" dirty="0">
                <a:latin typeface="Cambria"/>
                <a:cs typeface="Cambria"/>
              </a:rPr>
              <a:t>y </a:t>
            </a:r>
            <a:r>
              <a:rPr sz="1585" spc="74" dirty="0">
                <a:latin typeface="Cambria"/>
                <a:cs typeface="Cambria"/>
              </a:rPr>
              <a:t>.Rhistory </a:t>
            </a:r>
            <a:r>
              <a:rPr sz="1585" spc="63" dirty="0">
                <a:latin typeface="Cambria"/>
                <a:cs typeface="Cambria"/>
              </a:rPr>
              <a:t>(que 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contiene </a:t>
            </a:r>
            <a:r>
              <a:rPr sz="1585" spc="79" dirty="0">
                <a:latin typeface="Cambria"/>
                <a:cs typeface="Cambria"/>
              </a:rPr>
              <a:t>la </a:t>
            </a:r>
            <a:r>
              <a:rPr sz="1585" spc="63" dirty="0">
                <a:latin typeface="Cambria"/>
                <a:cs typeface="Cambria"/>
              </a:rPr>
              <a:t>historia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111" dirty="0">
                <a:latin typeface="Cambria"/>
                <a:cs typeface="Cambria"/>
              </a:rPr>
              <a:t>comandos </a:t>
            </a:r>
            <a:r>
              <a:rPr sz="1585" spc="63" dirty="0">
                <a:latin typeface="Cambria"/>
                <a:cs typeface="Cambria"/>
              </a:rPr>
              <a:t>ejecutados) 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Permite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tener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nuestros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análisis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ordenados,</a:t>
            </a:r>
            <a:endParaRPr sz="1585">
              <a:latin typeface="Cambria"/>
              <a:cs typeface="Cambria"/>
            </a:endParaRPr>
          </a:p>
          <a:p>
            <a:pPr marL="13421" marR="320099"/>
            <a:r>
              <a:rPr sz="1585" spc="90" dirty="0">
                <a:latin typeface="Cambria"/>
                <a:cs typeface="Cambria"/>
              </a:rPr>
              <a:t>Al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abrir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143" dirty="0">
                <a:latin typeface="Cambria"/>
                <a:cs typeface="Cambria"/>
              </a:rPr>
              <a:t>un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proyecto </a:t>
            </a:r>
            <a:r>
              <a:rPr sz="1585" spc="85" dirty="0">
                <a:latin typeface="Cambria"/>
                <a:cs typeface="Cambria"/>
              </a:rPr>
              <a:t>antiguo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RStudio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abre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con </a:t>
            </a:r>
            <a:r>
              <a:rPr sz="1585" spc="53" dirty="0">
                <a:latin typeface="Cambria"/>
                <a:cs typeface="Cambria"/>
              </a:rPr>
              <a:t>las </a:t>
            </a:r>
            <a:r>
              <a:rPr sz="1585" spc="69" dirty="0">
                <a:latin typeface="Cambria"/>
                <a:cs typeface="Cambria"/>
              </a:rPr>
              <a:t>pestañas </a:t>
            </a:r>
            <a:r>
              <a:rPr sz="1585" spc="100" dirty="0">
                <a:latin typeface="Cambria"/>
                <a:cs typeface="Cambria"/>
              </a:rPr>
              <a:t>que </a:t>
            </a:r>
            <a:r>
              <a:rPr sz="1585" spc="48" dirty="0">
                <a:latin typeface="Cambria"/>
                <a:cs typeface="Cambria"/>
              </a:rPr>
              <a:t>se </a:t>
            </a:r>
            <a:r>
              <a:rPr sz="1585" spc="79" dirty="0">
                <a:latin typeface="Cambria"/>
                <a:cs typeface="Cambria"/>
              </a:rPr>
              <a:t>tenía </a:t>
            </a:r>
            <a:r>
              <a:rPr sz="1585" spc="69" dirty="0">
                <a:latin typeface="Cambria"/>
                <a:cs typeface="Cambria"/>
              </a:rPr>
              <a:t>activas, 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Permite </a:t>
            </a:r>
            <a:r>
              <a:rPr sz="1585" spc="85" dirty="0">
                <a:latin typeface="Cambria"/>
                <a:cs typeface="Cambria"/>
              </a:rPr>
              <a:t>colaboración </a:t>
            </a:r>
            <a:r>
              <a:rPr sz="1585" spc="69" dirty="0">
                <a:latin typeface="Cambria"/>
                <a:cs typeface="Cambria"/>
              </a:rPr>
              <a:t>utilizando </a:t>
            </a:r>
            <a:r>
              <a:rPr sz="1585" spc="90" dirty="0">
                <a:latin typeface="Cambria"/>
                <a:cs typeface="Cambria"/>
              </a:rPr>
              <a:t>GIT </a:t>
            </a:r>
            <a:r>
              <a:rPr sz="1585" spc="69" dirty="0">
                <a:latin typeface="Cambria"/>
                <a:cs typeface="Cambria"/>
              </a:rPr>
              <a:t>o 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Subversion,</a:t>
            </a:r>
            <a:endParaRPr sz="1585">
              <a:latin typeface="Cambria"/>
              <a:cs typeface="Cambria"/>
            </a:endParaRPr>
          </a:p>
          <a:p>
            <a:pPr marL="13421" marR="323455">
              <a:spcBef>
                <a:spcPts val="5"/>
              </a:spcBef>
            </a:pPr>
            <a:r>
              <a:rPr sz="1585" spc="74" dirty="0">
                <a:latin typeface="Cambria"/>
                <a:cs typeface="Cambria"/>
              </a:rPr>
              <a:t>Se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sugiere </a:t>
            </a:r>
            <a:r>
              <a:rPr sz="1585" spc="85" dirty="0">
                <a:latin typeface="Cambria"/>
                <a:cs typeface="Cambria"/>
              </a:rPr>
              <a:t>tener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137" dirty="0">
                <a:latin typeface="Cambria"/>
                <a:cs typeface="Cambria"/>
              </a:rPr>
              <a:t>una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estructura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interior,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por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ejemplo:</a:t>
            </a:r>
            <a:endParaRPr sz="1585">
              <a:latin typeface="Cambria"/>
              <a:cs typeface="Cambria"/>
            </a:endParaRPr>
          </a:p>
          <a:p>
            <a:pPr marL="416062"/>
            <a:r>
              <a:rPr sz="1585" spc="53" dirty="0">
                <a:latin typeface="Cambria"/>
                <a:cs typeface="Cambria"/>
              </a:rPr>
              <a:t>Scripts,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Data,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Exports,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Info</a:t>
            </a:r>
            <a:endParaRPr sz="1585">
              <a:latin typeface="Cambria"/>
              <a:cs typeface="Cambri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6384" y="1804607"/>
            <a:ext cx="2755583" cy="4253586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8E5C6C91-7EE4-D94D-959E-71CD8262B6FF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Proyectos</a:t>
            </a:r>
            <a:r>
              <a:rPr lang="en-US" spc="-248" dirty="0">
                <a:solidFill>
                  <a:srgbClr val="000000"/>
                </a:solidFill>
              </a:rPr>
              <a:t> </a:t>
            </a:r>
            <a:r>
              <a:rPr lang="en-US" spc="-248" dirty="0" err="1">
                <a:solidFill>
                  <a:srgbClr val="000000"/>
                </a:solidFill>
              </a:rPr>
              <a:t>en</a:t>
            </a:r>
            <a:r>
              <a:rPr lang="en-US" spc="-248" dirty="0">
                <a:solidFill>
                  <a:srgbClr val="000000"/>
                </a:solidFill>
              </a:rPr>
              <a:t> RStudio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67" y="1691479"/>
            <a:ext cx="4439873" cy="471496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624587" y="179216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32373" y="57165"/>
                </a:moveTo>
                <a:lnTo>
                  <a:pt x="24792" y="57165"/>
                </a:lnTo>
                <a:lnTo>
                  <a:pt x="21145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6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4" name="object 4"/>
          <p:cNvSpPr txBox="1"/>
          <p:nvPr/>
        </p:nvSpPr>
        <p:spPr>
          <a:xfrm>
            <a:off x="6802307" y="1667991"/>
            <a:ext cx="4293295" cy="2901779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1721960">
              <a:spcBef>
                <a:spcPts val="106"/>
              </a:spcBef>
            </a:pPr>
            <a:r>
              <a:rPr sz="1585" spc="74" dirty="0">
                <a:latin typeface="Cambria"/>
                <a:cs typeface="Cambria"/>
              </a:rPr>
              <a:t>Crear</a:t>
            </a:r>
            <a:r>
              <a:rPr sz="1585" dirty="0">
                <a:latin typeface="Cambria"/>
                <a:cs typeface="Cambria"/>
              </a:rPr>
              <a:t> </a:t>
            </a:r>
            <a:r>
              <a:rPr sz="1585" spc="143" dirty="0">
                <a:latin typeface="Cambria"/>
                <a:cs typeface="Cambria"/>
              </a:rPr>
              <a:t>un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Nuevo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Proyecto.-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Project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5" dirty="0">
                <a:latin typeface="Cambria"/>
                <a:cs typeface="Cambria"/>
              </a:rPr>
              <a:t>&gt;</a:t>
            </a:r>
            <a:endParaRPr sz="1585" dirty="0">
              <a:latin typeface="Cambria"/>
              <a:cs typeface="Cambria"/>
            </a:endParaRPr>
          </a:p>
          <a:p>
            <a:pPr marL="13421"/>
            <a:r>
              <a:rPr sz="1585" spc="127" dirty="0">
                <a:latin typeface="Cambria"/>
                <a:cs typeface="Cambria"/>
              </a:rPr>
              <a:t>..New</a:t>
            </a:r>
            <a:r>
              <a:rPr sz="1585" spc="5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Project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5" dirty="0">
                <a:latin typeface="Cambria"/>
                <a:cs typeface="Cambria"/>
              </a:rPr>
              <a:t>&gt;</a:t>
            </a:r>
            <a:endParaRPr sz="1585" dirty="0">
              <a:latin typeface="Cambria"/>
              <a:cs typeface="Cambria"/>
            </a:endParaRPr>
          </a:p>
          <a:p>
            <a:pPr marL="13421"/>
            <a:r>
              <a:rPr sz="1585" spc="132" dirty="0">
                <a:latin typeface="Cambria"/>
                <a:cs typeface="Cambria"/>
              </a:rPr>
              <a:t>...New</a:t>
            </a:r>
            <a:r>
              <a:rPr sz="1585" spc="-16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Directory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5" dirty="0">
                <a:latin typeface="Cambria"/>
                <a:cs typeface="Cambria"/>
              </a:rPr>
              <a:t>&gt;</a:t>
            </a:r>
            <a:endParaRPr sz="1585" dirty="0">
              <a:latin typeface="Cambria"/>
              <a:cs typeface="Cambria"/>
            </a:endParaRPr>
          </a:p>
          <a:p>
            <a:pPr marL="13421"/>
            <a:r>
              <a:rPr sz="1585" spc="116" dirty="0">
                <a:latin typeface="Cambria"/>
                <a:cs typeface="Cambria"/>
              </a:rPr>
              <a:t>....Empty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Project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5" dirty="0">
                <a:latin typeface="Cambria"/>
                <a:cs typeface="Cambria"/>
              </a:rPr>
              <a:t>&gt;</a:t>
            </a:r>
            <a:endParaRPr sz="1585" dirty="0">
              <a:latin typeface="Cambria"/>
              <a:cs typeface="Cambria"/>
            </a:endParaRPr>
          </a:p>
          <a:p>
            <a:pPr marL="13421" marR="30198"/>
            <a:r>
              <a:rPr sz="1585" spc="120" dirty="0">
                <a:latin typeface="Cambria"/>
                <a:cs typeface="Cambria"/>
              </a:rPr>
              <a:t>.....Poner</a:t>
            </a:r>
            <a:r>
              <a:rPr sz="1585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nombre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al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Proyecto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16" dirty="0">
                <a:latin typeface="Cambria"/>
                <a:cs typeface="Cambria"/>
              </a:rPr>
              <a:t>(se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creará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137" dirty="0">
                <a:latin typeface="Cambria"/>
                <a:cs typeface="Cambria"/>
              </a:rPr>
              <a:t>una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carpeta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con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ese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nombre)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5" dirty="0">
                <a:latin typeface="Cambria"/>
                <a:cs typeface="Cambria"/>
              </a:rPr>
              <a:t>&gt;</a:t>
            </a:r>
            <a:endParaRPr sz="1585" dirty="0">
              <a:latin typeface="Cambria"/>
              <a:cs typeface="Cambria"/>
            </a:endParaRPr>
          </a:p>
          <a:p>
            <a:pPr marL="13421"/>
            <a:r>
              <a:rPr sz="1585" spc="106" dirty="0">
                <a:latin typeface="Cambria"/>
                <a:cs typeface="Cambria"/>
              </a:rPr>
              <a:t>......Create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Project</a:t>
            </a:r>
            <a:endParaRPr sz="1585" dirty="0">
              <a:latin typeface="Cambria"/>
              <a:cs typeface="Cambria"/>
            </a:endParaRPr>
          </a:p>
          <a:p>
            <a:pPr marL="13421" marR="5369">
              <a:spcBef>
                <a:spcPts val="1590"/>
              </a:spcBef>
            </a:pPr>
            <a:r>
              <a:rPr sz="1585" spc="85" dirty="0">
                <a:latin typeface="Cambria"/>
                <a:cs typeface="Cambria"/>
              </a:rPr>
              <a:t>En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carpeta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del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proyecto </a:t>
            </a:r>
            <a:r>
              <a:rPr sz="1585" spc="85" dirty="0">
                <a:latin typeface="Cambria"/>
                <a:cs typeface="Cambria"/>
              </a:rPr>
              <a:t>crear</a:t>
            </a:r>
            <a:r>
              <a:rPr sz="1585" spc="5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las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carpetas: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Data, Exports, </a:t>
            </a:r>
            <a:r>
              <a:rPr sz="1585" spc="53" dirty="0">
                <a:latin typeface="Cambria"/>
                <a:cs typeface="Cambria"/>
              </a:rPr>
              <a:t>Scripts, </a:t>
            </a:r>
            <a:r>
              <a:rPr sz="1585" spc="100" dirty="0">
                <a:latin typeface="Cambria"/>
                <a:cs typeface="Cambria"/>
              </a:rPr>
              <a:t>Info </a:t>
            </a:r>
            <a:r>
              <a:rPr sz="1585" spc="63" dirty="0">
                <a:latin typeface="Cambria"/>
                <a:cs typeface="Cambria"/>
              </a:rPr>
              <a:t>(estructura 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recomendada,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no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obligatoria)</a:t>
            </a:r>
            <a:endParaRPr sz="1585" dirty="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24587" y="3926649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32373" y="57165"/>
                </a:moveTo>
                <a:lnTo>
                  <a:pt x="24792" y="57165"/>
                </a:lnTo>
                <a:lnTo>
                  <a:pt x="21145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6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F3A3B7D8-666E-2C45-ADDF-EDC50100F070}"/>
              </a:ext>
            </a:extLst>
          </p:cNvPr>
          <p:cNvSpPr txBox="1">
            <a:spLocks/>
          </p:cNvSpPr>
          <p:nvPr/>
        </p:nvSpPr>
        <p:spPr>
          <a:xfrm>
            <a:off x="801737" y="90181"/>
            <a:ext cx="6000569" cy="1350510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Iniciar</a:t>
            </a:r>
            <a:r>
              <a:rPr lang="en-US" spc="-248" dirty="0">
                <a:solidFill>
                  <a:srgbClr val="000000"/>
                </a:solidFill>
              </a:rPr>
              <a:t> un Proyecto </a:t>
            </a:r>
            <a:r>
              <a:rPr lang="en-US" spc="-248" dirty="0" err="1">
                <a:solidFill>
                  <a:srgbClr val="000000"/>
                </a:solidFill>
              </a:rPr>
              <a:t>en</a:t>
            </a:r>
            <a:r>
              <a:rPr lang="en-US" spc="-248" dirty="0">
                <a:solidFill>
                  <a:srgbClr val="000000"/>
                </a:solidFill>
              </a:rPr>
              <a:t> RStudio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6595" y="1600865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4" name="object 4"/>
          <p:cNvSpPr txBox="1"/>
          <p:nvPr/>
        </p:nvSpPr>
        <p:spPr>
          <a:xfrm>
            <a:off x="1204472" y="1476692"/>
            <a:ext cx="6682188" cy="305951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116" dirty="0">
                <a:latin typeface="Cambria"/>
                <a:cs typeface="Cambria"/>
              </a:rPr>
              <a:t>Nuevo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42" dirty="0">
                <a:latin typeface="Cambria"/>
                <a:cs typeface="Cambria"/>
              </a:rPr>
              <a:t>script: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ctrl</a:t>
            </a:r>
            <a:r>
              <a:rPr sz="1585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+ shift</a:t>
            </a:r>
            <a:r>
              <a:rPr sz="1585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+</a:t>
            </a:r>
            <a:r>
              <a:rPr sz="1585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n</a:t>
            </a:r>
            <a:endParaRPr sz="1585">
              <a:latin typeface="Courier New"/>
              <a:cs typeface="Courier New"/>
            </a:endParaRPr>
          </a:p>
          <a:p>
            <a:pPr marL="13421">
              <a:spcBef>
                <a:spcPts val="79"/>
              </a:spcBef>
            </a:pPr>
            <a:r>
              <a:rPr sz="1585" spc="85" dirty="0">
                <a:latin typeface="Cambria"/>
                <a:cs typeface="Cambria"/>
              </a:rPr>
              <a:t>Completado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comando: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tab</a:t>
            </a:r>
            <a:r>
              <a:rPr sz="1585" spc="-550" dirty="0">
                <a:latin typeface="Courier New"/>
                <a:cs typeface="Courier New"/>
              </a:rPr>
              <a:t> </a:t>
            </a:r>
            <a:r>
              <a:rPr sz="1585" spc="69" dirty="0">
                <a:latin typeface="Cambria"/>
                <a:cs typeface="Cambria"/>
              </a:rPr>
              <a:t>,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ctrl</a:t>
            </a:r>
            <a:r>
              <a:rPr sz="1585" spc="16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+</a:t>
            </a:r>
            <a:r>
              <a:rPr sz="1585" spc="16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barra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espaciadora</a:t>
            </a:r>
            <a:endParaRPr sz="1585">
              <a:latin typeface="Courier New"/>
              <a:cs typeface="Courier New"/>
            </a:endParaRPr>
          </a:p>
          <a:p>
            <a:pPr marL="13421">
              <a:spcBef>
                <a:spcPts val="79"/>
              </a:spcBef>
            </a:pPr>
            <a:r>
              <a:rPr sz="1585" spc="79" dirty="0">
                <a:latin typeface="Cambria"/>
                <a:cs typeface="Cambria"/>
              </a:rPr>
              <a:t>Ejecutar</a:t>
            </a:r>
            <a:r>
              <a:rPr sz="1585" spc="5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selección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linea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actual: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ctrl</a:t>
            </a:r>
            <a:r>
              <a:rPr sz="1585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+ enter</a:t>
            </a:r>
            <a:endParaRPr sz="1585">
              <a:latin typeface="Courier New"/>
              <a:cs typeface="Courier New"/>
            </a:endParaRPr>
          </a:p>
          <a:p>
            <a:pPr marL="13421">
              <a:spcBef>
                <a:spcPts val="79"/>
              </a:spcBef>
            </a:pPr>
            <a:r>
              <a:rPr sz="1585" spc="100" dirty="0">
                <a:latin typeface="Cambria"/>
                <a:cs typeface="Cambria"/>
              </a:rPr>
              <a:t>Ir</a:t>
            </a:r>
            <a:r>
              <a:rPr sz="1585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al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source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58" dirty="0">
                <a:latin typeface="Cambria"/>
                <a:cs typeface="Cambria"/>
              </a:rPr>
              <a:t>editor: </a:t>
            </a:r>
            <a:r>
              <a:rPr sz="1585" spc="-5" dirty="0">
                <a:latin typeface="Courier New"/>
                <a:cs typeface="Courier New"/>
              </a:rPr>
              <a:t>ctrl</a:t>
            </a:r>
            <a:r>
              <a:rPr sz="1585" spc="-16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+</a:t>
            </a:r>
            <a:r>
              <a:rPr sz="1585" spc="-16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1</a:t>
            </a:r>
            <a:endParaRPr sz="1585">
              <a:latin typeface="Courier New"/>
              <a:cs typeface="Courier New"/>
            </a:endParaRPr>
          </a:p>
          <a:p>
            <a:pPr marL="13421">
              <a:spcBef>
                <a:spcPts val="79"/>
              </a:spcBef>
            </a:pPr>
            <a:r>
              <a:rPr sz="1585" spc="100" dirty="0">
                <a:latin typeface="Cambria"/>
                <a:cs typeface="Cambria"/>
              </a:rPr>
              <a:t>Ir</a:t>
            </a:r>
            <a:r>
              <a:rPr sz="1585" spc="5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a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consola: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ctrl</a:t>
            </a:r>
            <a:r>
              <a:rPr sz="1585" spc="-16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+</a:t>
            </a:r>
            <a:r>
              <a:rPr sz="1585" spc="-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2</a:t>
            </a:r>
            <a:endParaRPr sz="1585">
              <a:latin typeface="Courier New"/>
              <a:cs typeface="Courier New"/>
            </a:endParaRPr>
          </a:p>
          <a:p>
            <a:pPr marL="13421" marR="2280289">
              <a:lnSpc>
                <a:spcPct val="104200"/>
              </a:lnSpc>
            </a:pPr>
            <a:r>
              <a:rPr sz="1585" spc="79" dirty="0">
                <a:latin typeface="Cambria"/>
                <a:cs typeface="Cambria"/>
              </a:rPr>
              <a:t>Insertar </a:t>
            </a:r>
            <a:r>
              <a:rPr sz="1585" spc="85" dirty="0">
                <a:latin typeface="Cambria"/>
                <a:cs typeface="Cambria"/>
              </a:rPr>
              <a:t>simbolo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85" dirty="0">
                <a:latin typeface="Cambria"/>
                <a:cs typeface="Cambria"/>
              </a:rPr>
              <a:t>asignación </a:t>
            </a:r>
            <a:r>
              <a:rPr sz="1585" spc="11" dirty="0">
                <a:latin typeface="Courier New"/>
                <a:cs typeface="Courier New"/>
              </a:rPr>
              <a:t>&lt;-</a:t>
            </a:r>
            <a:r>
              <a:rPr sz="1585" spc="11" dirty="0">
                <a:latin typeface="Cambria"/>
                <a:cs typeface="Cambria"/>
              </a:rPr>
              <a:t>: </a:t>
            </a:r>
            <a:r>
              <a:rPr sz="1585" spc="-5" dirty="0">
                <a:latin typeface="Courier New"/>
                <a:cs typeface="Courier New"/>
              </a:rPr>
              <a:t>alt + - </a:t>
            </a:r>
            <a:r>
              <a:rPr sz="1585" dirty="0">
                <a:latin typeface="Courier New"/>
                <a:cs typeface="Courier New"/>
              </a:rPr>
              <a:t> </a:t>
            </a:r>
            <a:r>
              <a:rPr sz="1585" spc="69" dirty="0">
                <a:latin typeface="Cambria"/>
                <a:cs typeface="Cambria"/>
              </a:rPr>
              <a:t>Comentar/des-comentar: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ctrl</a:t>
            </a:r>
            <a:r>
              <a:rPr sz="1585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+</a:t>
            </a:r>
            <a:r>
              <a:rPr sz="1585" spc="5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shift</a:t>
            </a:r>
            <a:r>
              <a:rPr sz="1585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+</a:t>
            </a:r>
            <a:r>
              <a:rPr sz="1585" spc="5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c </a:t>
            </a:r>
            <a:r>
              <a:rPr sz="1585" spc="-935" dirty="0">
                <a:latin typeface="Courier New"/>
                <a:cs typeface="Courier New"/>
              </a:rPr>
              <a:t> </a:t>
            </a:r>
            <a:r>
              <a:rPr sz="1585" spc="90" dirty="0">
                <a:latin typeface="Cambria"/>
                <a:cs typeface="Cambria"/>
              </a:rPr>
              <a:t>Reformatear</a:t>
            </a:r>
            <a:r>
              <a:rPr sz="1585" spc="5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linea: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ctrl</a:t>
            </a:r>
            <a:r>
              <a:rPr sz="1585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+</a:t>
            </a:r>
            <a:r>
              <a:rPr sz="1585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i</a:t>
            </a:r>
            <a:endParaRPr sz="1585">
              <a:latin typeface="Courier New"/>
              <a:cs typeface="Courier New"/>
            </a:endParaRPr>
          </a:p>
          <a:p>
            <a:pPr marL="13421"/>
            <a:r>
              <a:rPr sz="1585" spc="63" dirty="0">
                <a:latin typeface="Cambria"/>
                <a:cs typeface="Cambria"/>
              </a:rPr>
              <a:t>RStudio </a:t>
            </a:r>
            <a:r>
              <a:rPr sz="1585" spc="85" dirty="0">
                <a:latin typeface="Cambria"/>
                <a:cs typeface="Cambria"/>
              </a:rPr>
              <a:t>permite</a:t>
            </a:r>
            <a:r>
              <a:rPr sz="1585" spc="58" dirty="0">
                <a:latin typeface="Cambria"/>
                <a:cs typeface="Cambria"/>
              </a:rPr>
              <a:t> "plegar"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código</a:t>
            </a:r>
            <a:endParaRPr sz="1585">
              <a:latin typeface="Cambria"/>
              <a:cs typeface="Cambria"/>
            </a:endParaRPr>
          </a:p>
          <a:p>
            <a:pPr marL="13421">
              <a:spcBef>
                <a:spcPts val="79"/>
              </a:spcBef>
            </a:pPr>
            <a:r>
              <a:rPr sz="1585" spc="74" dirty="0">
                <a:latin typeface="Cambria"/>
                <a:cs typeface="Cambria"/>
              </a:rPr>
              <a:t>Crear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secciones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código: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ctrl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+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shift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+</a:t>
            </a:r>
            <a:r>
              <a:rPr sz="1585" spc="5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r</a:t>
            </a:r>
            <a:r>
              <a:rPr sz="1585" spc="-550" dirty="0">
                <a:latin typeface="Courier New"/>
                <a:cs typeface="Courier New"/>
              </a:rPr>
              <a:t> </a:t>
            </a:r>
            <a:r>
              <a:rPr sz="1585" spc="69" dirty="0">
                <a:latin typeface="Cambria"/>
                <a:cs typeface="Cambria"/>
              </a:rPr>
              <a:t>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####</a:t>
            </a:r>
            <a:r>
              <a:rPr sz="1585" spc="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nombre</a:t>
            </a:r>
            <a:r>
              <a:rPr sz="1585" spc="5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####</a:t>
            </a:r>
            <a:endParaRPr sz="1585">
              <a:latin typeface="Courier New"/>
              <a:cs typeface="Courier New"/>
            </a:endParaRPr>
          </a:p>
          <a:p>
            <a:pPr marL="13421">
              <a:spcBef>
                <a:spcPts val="79"/>
              </a:spcBef>
            </a:pPr>
            <a:r>
              <a:rPr sz="1585" spc="69" dirty="0">
                <a:latin typeface="Cambria"/>
                <a:cs typeface="Cambria"/>
              </a:rPr>
              <a:t>Saltar</a:t>
            </a:r>
            <a:r>
              <a:rPr sz="1585" spc="5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(función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sección): </a:t>
            </a:r>
            <a:r>
              <a:rPr sz="1585" spc="-5" dirty="0">
                <a:latin typeface="Courier New"/>
                <a:cs typeface="Courier New"/>
              </a:rPr>
              <a:t>alt +</a:t>
            </a:r>
            <a:r>
              <a:rPr sz="1585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shift</a:t>
            </a:r>
            <a:r>
              <a:rPr sz="1585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+ J</a:t>
            </a:r>
            <a:endParaRPr sz="1585">
              <a:latin typeface="Courier New"/>
              <a:cs typeface="Courier New"/>
            </a:endParaRPr>
          </a:p>
          <a:p>
            <a:pPr marL="13421">
              <a:spcBef>
                <a:spcPts val="85"/>
              </a:spcBef>
            </a:pPr>
            <a:r>
              <a:rPr sz="1585" spc="100" dirty="0">
                <a:latin typeface="Cambria"/>
                <a:cs typeface="Cambria"/>
              </a:rPr>
              <a:t>Ir</a:t>
            </a:r>
            <a:r>
              <a:rPr sz="1585" spc="5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a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137" dirty="0">
                <a:latin typeface="Cambria"/>
                <a:cs typeface="Cambria"/>
              </a:rPr>
              <a:t>una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función: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ctrl</a:t>
            </a:r>
            <a:r>
              <a:rPr sz="1585" spc="-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+</a:t>
            </a:r>
            <a:r>
              <a:rPr sz="1585" spc="-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.</a:t>
            </a:r>
            <a:endParaRPr sz="1585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6595" y="1852574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6" name="object 6"/>
          <p:cNvSpPr/>
          <p:nvPr/>
        </p:nvSpPr>
        <p:spPr>
          <a:xfrm>
            <a:off x="1026595" y="2104281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7" name="object 7"/>
          <p:cNvSpPr/>
          <p:nvPr/>
        </p:nvSpPr>
        <p:spPr>
          <a:xfrm>
            <a:off x="1026595" y="2355990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8" name="object 8"/>
          <p:cNvSpPr/>
          <p:nvPr/>
        </p:nvSpPr>
        <p:spPr>
          <a:xfrm>
            <a:off x="1026595" y="2607698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9" name="object 9"/>
          <p:cNvSpPr/>
          <p:nvPr/>
        </p:nvSpPr>
        <p:spPr>
          <a:xfrm>
            <a:off x="1026595" y="2859406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10" name="object 10"/>
          <p:cNvSpPr/>
          <p:nvPr/>
        </p:nvSpPr>
        <p:spPr>
          <a:xfrm>
            <a:off x="1026595" y="3111115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11" name="object 11"/>
          <p:cNvSpPr/>
          <p:nvPr/>
        </p:nvSpPr>
        <p:spPr>
          <a:xfrm>
            <a:off x="1026595" y="336282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12" name="object 12"/>
          <p:cNvSpPr/>
          <p:nvPr/>
        </p:nvSpPr>
        <p:spPr>
          <a:xfrm>
            <a:off x="1026595" y="360446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13" name="object 13"/>
          <p:cNvSpPr/>
          <p:nvPr/>
        </p:nvSpPr>
        <p:spPr>
          <a:xfrm>
            <a:off x="1026595" y="3856171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14" name="object 14"/>
          <p:cNvSpPr/>
          <p:nvPr/>
        </p:nvSpPr>
        <p:spPr>
          <a:xfrm>
            <a:off x="1026595" y="4107880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15" name="object 15"/>
          <p:cNvSpPr/>
          <p:nvPr/>
        </p:nvSpPr>
        <p:spPr>
          <a:xfrm>
            <a:off x="1026595" y="4359588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E390E043-6629-DE4F-9941-72BA3137F589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Atajos </a:t>
            </a:r>
            <a:r>
              <a:rPr lang="en-US" spc="-248" dirty="0" err="1">
                <a:solidFill>
                  <a:srgbClr val="000000"/>
                </a:solidFill>
              </a:rPr>
              <a:t>en</a:t>
            </a:r>
            <a:r>
              <a:rPr lang="en-US" spc="-248" dirty="0">
                <a:solidFill>
                  <a:srgbClr val="000000"/>
                </a:solidFill>
              </a:rPr>
              <a:t> RStudio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4DBAC30-295A-0043-BF4D-CB51C792718F}"/>
              </a:ext>
            </a:extLst>
          </p:cNvPr>
          <p:cNvSpPr txBox="1"/>
          <p:nvPr/>
        </p:nvSpPr>
        <p:spPr>
          <a:xfrm>
            <a:off x="763793" y="408791"/>
            <a:ext cx="8390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3600" dirty="0"/>
              <a:t>INSTRUCTOR :     Darwin Cubi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E2DF1E0-AE2B-5A43-93A7-4F08E69BA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93" y="1699708"/>
            <a:ext cx="2634920" cy="361457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76FD266-3CCA-124E-BEB2-047C1A0F9651}"/>
              </a:ext>
            </a:extLst>
          </p:cNvPr>
          <p:cNvSpPr txBox="1"/>
          <p:nvPr/>
        </p:nvSpPr>
        <p:spPr>
          <a:xfrm>
            <a:off x="4048461" y="1141184"/>
            <a:ext cx="7379746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s-EC" sz="2400" dirty="0"/>
              <a:t>Estudios: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400" dirty="0"/>
              <a:t>Ingenieria Matematica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400" dirty="0"/>
              <a:t>Diplomado en Ciencias Actuariales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2400" dirty="0"/>
          </a:p>
          <a:p>
            <a:r>
              <a:rPr lang="es-EC" sz="2400" dirty="0"/>
              <a:t>Experiencia laboral: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400" dirty="0"/>
              <a:t>Analista de datos, Analitycs Ideas.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400" dirty="0"/>
              <a:t>Data Scientist y Actuario, Aseguradora del Sur.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400" dirty="0"/>
              <a:t>Jefe de Inteligencia de Negocios, Megaprofer.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400" dirty="0"/>
              <a:t>Consultor en seguros generales y vida, Eko Actuarial.</a:t>
            </a:r>
          </a:p>
          <a:p>
            <a:endParaRPr lang="es-EC" sz="2400" dirty="0"/>
          </a:p>
          <a:p>
            <a:r>
              <a:rPr lang="es-EC" sz="2400" dirty="0"/>
              <a:t>Proyectos: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400" dirty="0"/>
              <a:t>Pricing de seguros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400" dirty="0"/>
              <a:t>Reservas de seguros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400" dirty="0"/>
              <a:t>Automatizacion de reportes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400" dirty="0"/>
              <a:t>Optimizacion de ventas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400" dirty="0"/>
              <a:t>Segmentacion de clientes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400" dirty="0"/>
              <a:t>Estimacion de siniestros mediante reconocimiento de imágenes.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400" dirty="0"/>
              <a:t>Estimacion de la demanda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400" dirty="0"/>
              <a:t>Control de inventarios.</a:t>
            </a:r>
          </a:p>
        </p:txBody>
      </p:sp>
    </p:spTree>
    <p:extLst>
      <p:ext uri="{BB962C8B-B14F-4D97-AF65-F5344CB8AC3E}">
        <p14:creationId xmlns:p14="http://schemas.microsoft.com/office/powerpoint/2010/main" val="2832169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6595" y="1600865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4" name="object 4"/>
          <p:cNvSpPr/>
          <p:nvPr/>
        </p:nvSpPr>
        <p:spPr>
          <a:xfrm>
            <a:off x="1026595" y="1842505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294" y="2079110"/>
            <a:ext cx="70478" cy="7047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04472" y="1476692"/>
            <a:ext cx="5551491" cy="745291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1634051">
              <a:spcBef>
                <a:spcPts val="106"/>
              </a:spcBef>
            </a:pPr>
            <a:r>
              <a:rPr sz="1585" spc="63" dirty="0">
                <a:latin typeface="Cambria"/>
                <a:cs typeface="Cambria"/>
              </a:rPr>
              <a:t>Case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58" dirty="0">
                <a:latin typeface="Cambria"/>
                <a:cs typeface="Cambria"/>
              </a:rPr>
              <a:t>sensitivity</a:t>
            </a:r>
            <a:r>
              <a:rPr sz="1585" spc="100" dirty="0">
                <a:latin typeface="Cambria"/>
                <a:cs typeface="Cambria"/>
              </a:rPr>
              <a:t> </a:t>
            </a:r>
            <a:r>
              <a:rPr sz="1585" spc="-16" dirty="0">
                <a:latin typeface="Cambria"/>
                <a:cs typeface="Cambria"/>
              </a:rPr>
              <a:t>(</a:t>
            </a:r>
            <a:r>
              <a:rPr sz="1585" spc="-16" dirty="0">
                <a:latin typeface="Courier New"/>
                <a:cs typeface="Courier New"/>
              </a:rPr>
              <a:t>Abc</a:t>
            </a:r>
            <a:r>
              <a:rPr sz="1585" spc="-555" dirty="0">
                <a:latin typeface="Courier New"/>
                <a:cs typeface="Courier New"/>
              </a:rPr>
              <a:t> </a:t>
            </a:r>
            <a:r>
              <a:rPr sz="1585" spc="63" dirty="0">
                <a:latin typeface="Cambria"/>
                <a:cs typeface="Cambria"/>
              </a:rPr>
              <a:t>es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diferente de </a:t>
            </a:r>
            <a:r>
              <a:rPr sz="1585" spc="-16" dirty="0">
                <a:latin typeface="Courier New"/>
                <a:cs typeface="Courier New"/>
              </a:rPr>
              <a:t>abc</a:t>
            </a:r>
            <a:r>
              <a:rPr sz="1585" spc="-16" dirty="0">
                <a:latin typeface="Cambria"/>
                <a:cs typeface="Cambria"/>
              </a:rPr>
              <a:t>)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R,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aparte</a:t>
            </a:r>
            <a:r>
              <a:rPr sz="1585" spc="69" dirty="0">
                <a:latin typeface="Cambria"/>
                <a:cs typeface="Cambria"/>
              </a:rPr>
              <a:t> de objetos,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tiene:</a:t>
            </a:r>
            <a:endParaRPr sz="1585">
              <a:latin typeface="Cambria"/>
              <a:cs typeface="Cambria"/>
            </a:endParaRPr>
          </a:p>
          <a:p>
            <a:pPr marL="416062"/>
            <a:r>
              <a:rPr sz="1585" spc="85" dirty="0">
                <a:latin typeface="Cambria"/>
                <a:cs typeface="Cambria"/>
              </a:rPr>
              <a:t>Expresión.-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Se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evalúa,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se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imprime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y </a:t>
            </a:r>
            <a:r>
              <a:rPr sz="1585" spc="74" dirty="0">
                <a:latin typeface="Cambria"/>
                <a:cs typeface="Cambria"/>
              </a:rPr>
              <a:t>el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valor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se</a:t>
            </a:r>
            <a:r>
              <a:rPr sz="1585" spc="63" dirty="0">
                <a:latin typeface="Cambria"/>
                <a:cs typeface="Cambria"/>
              </a:rPr>
              <a:t> pierde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159" y="2426468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312047">
              <a:spcBef>
                <a:spcPts val="661"/>
              </a:spcBef>
            </a:pP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5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+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5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 Expresión</a:t>
            </a:r>
            <a:endParaRPr sz="148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6595" y="3574259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9" name="object 9"/>
          <p:cNvSpPr txBox="1"/>
          <p:nvPr/>
        </p:nvSpPr>
        <p:spPr>
          <a:xfrm>
            <a:off x="801739" y="3027215"/>
            <a:ext cx="8745628" cy="696688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10</a:t>
            </a:r>
            <a:endParaRPr sz="1427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27">
              <a:latin typeface="Courier New"/>
              <a:cs typeface="Courier New"/>
            </a:endParaRPr>
          </a:p>
          <a:p>
            <a:pPr marL="416062"/>
            <a:r>
              <a:rPr sz="1585" spc="79" dirty="0">
                <a:latin typeface="Cambria"/>
                <a:cs typeface="Cambria"/>
              </a:rPr>
              <a:t>Asignación.-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Evalúa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expresión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y</a:t>
            </a:r>
            <a:r>
              <a:rPr sz="1585" spc="111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guarda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el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resultado</a:t>
            </a:r>
            <a:r>
              <a:rPr sz="1585" spc="90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137" dirty="0">
                <a:latin typeface="Cambria"/>
                <a:cs typeface="Cambria"/>
              </a:rPr>
              <a:t>una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variable </a:t>
            </a:r>
            <a:r>
              <a:rPr sz="1585" spc="53" dirty="0">
                <a:latin typeface="Cambria"/>
                <a:cs typeface="Cambria"/>
              </a:rPr>
              <a:t>(no</a:t>
            </a:r>
            <a:r>
              <a:rPr sz="1585" spc="90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imprime)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159" y="3916581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312047">
              <a:spcBef>
                <a:spcPts val="661"/>
              </a:spcBef>
            </a:pP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a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&lt;-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5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+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5</a:t>
            </a:r>
            <a:r>
              <a:rPr sz="1427" spc="32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Asigna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el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valor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a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la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variable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"a"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1A03DFB5-92FE-954E-B927-08FDAC5C3821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Generalidades</a:t>
            </a:r>
            <a:endParaRPr lang="en-US" spc="-306" dirty="0">
              <a:solidFill>
                <a:srgbClr val="000000"/>
              </a:solidFill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9A59DAA6-F469-9546-A1C9-3A5DCDE2A926}"/>
              </a:ext>
            </a:extLst>
          </p:cNvPr>
          <p:cNvSpPr/>
          <p:nvPr/>
        </p:nvSpPr>
        <p:spPr>
          <a:xfrm>
            <a:off x="972932" y="493134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041E6784-8A40-144A-A516-E3107B001FAA}"/>
              </a:ext>
            </a:extLst>
          </p:cNvPr>
          <p:cNvSpPr txBox="1"/>
          <p:nvPr/>
        </p:nvSpPr>
        <p:spPr>
          <a:xfrm>
            <a:off x="1141257" y="4813842"/>
            <a:ext cx="9142095" cy="11880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462905">
              <a:lnSpc>
                <a:spcPct val="104200"/>
              </a:lnSpc>
              <a:spcBef>
                <a:spcPts val="25"/>
              </a:spcBef>
            </a:pPr>
            <a:r>
              <a:rPr sz="1500" spc="50" dirty="0">
                <a:latin typeface="Cambria"/>
                <a:cs typeface="Cambria"/>
              </a:rPr>
              <a:t>C</a:t>
            </a:r>
            <a:r>
              <a:rPr sz="1500" spc="95" dirty="0">
                <a:latin typeface="Cambria"/>
                <a:cs typeface="Cambria"/>
              </a:rPr>
              <a:t>o</a:t>
            </a:r>
            <a:r>
              <a:rPr sz="1500" spc="245" dirty="0">
                <a:latin typeface="Cambria"/>
                <a:cs typeface="Cambria"/>
              </a:rPr>
              <a:t>m</a:t>
            </a:r>
            <a:r>
              <a:rPr sz="1500" spc="90" dirty="0">
                <a:latin typeface="Cambria"/>
                <a:cs typeface="Cambria"/>
              </a:rPr>
              <a:t>a</a:t>
            </a:r>
            <a:r>
              <a:rPr sz="1500" spc="135" dirty="0">
                <a:latin typeface="Cambria"/>
                <a:cs typeface="Cambria"/>
              </a:rPr>
              <a:t>n</a:t>
            </a:r>
            <a:r>
              <a:rPr sz="1500" spc="60" dirty="0">
                <a:latin typeface="Cambria"/>
                <a:cs typeface="Cambria"/>
              </a:rPr>
              <a:t>d</a:t>
            </a:r>
            <a:r>
              <a:rPr sz="1500" spc="95" dirty="0">
                <a:latin typeface="Cambria"/>
                <a:cs typeface="Cambria"/>
              </a:rPr>
              <a:t>o</a:t>
            </a:r>
            <a:r>
              <a:rPr sz="1500" spc="30" dirty="0">
                <a:latin typeface="Cambria"/>
                <a:cs typeface="Cambria"/>
              </a:rPr>
              <a:t>s</a:t>
            </a:r>
            <a:r>
              <a:rPr sz="1500" spc="40" dirty="0">
                <a:latin typeface="Cambria"/>
                <a:cs typeface="Cambria"/>
              </a:rPr>
              <a:t> </a:t>
            </a:r>
            <a:r>
              <a:rPr sz="1500" spc="25" dirty="0">
                <a:latin typeface="Cambria"/>
                <a:cs typeface="Cambria"/>
              </a:rPr>
              <a:t>s</a:t>
            </a:r>
            <a:r>
              <a:rPr sz="1500" spc="70" dirty="0">
                <a:latin typeface="Cambria"/>
                <a:cs typeface="Cambria"/>
              </a:rPr>
              <a:t>e</a:t>
            </a:r>
            <a:r>
              <a:rPr sz="1500" spc="65" dirty="0">
                <a:latin typeface="Cambria"/>
                <a:cs typeface="Cambria"/>
              </a:rPr>
              <a:t> </a:t>
            </a:r>
            <a:r>
              <a:rPr sz="1500" spc="25" dirty="0">
                <a:latin typeface="Cambria"/>
                <a:cs typeface="Cambria"/>
              </a:rPr>
              <a:t>s</a:t>
            </a:r>
            <a:r>
              <a:rPr sz="1500" spc="90" dirty="0">
                <a:latin typeface="Cambria"/>
                <a:cs typeface="Cambria"/>
              </a:rPr>
              <a:t>e</a:t>
            </a:r>
            <a:r>
              <a:rPr sz="1500" spc="60" dirty="0">
                <a:latin typeface="Cambria"/>
                <a:cs typeface="Cambria"/>
              </a:rPr>
              <a:t>p</a:t>
            </a:r>
            <a:r>
              <a:rPr sz="1500" spc="90" dirty="0">
                <a:latin typeface="Cambria"/>
                <a:cs typeface="Cambria"/>
              </a:rPr>
              <a:t>a</a:t>
            </a:r>
            <a:r>
              <a:rPr sz="1500" spc="50" dirty="0">
                <a:latin typeface="Cambria"/>
                <a:cs typeface="Cambria"/>
              </a:rPr>
              <a:t>r</a:t>
            </a:r>
            <a:r>
              <a:rPr sz="1500" spc="90" dirty="0">
                <a:latin typeface="Cambria"/>
                <a:cs typeface="Cambria"/>
              </a:rPr>
              <a:t>a</a:t>
            </a:r>
            <a:r>
              <a:rPr sz="1500" spc="130" dirty="0">
                <a:latin typeface="Cambria"/>
                <a:cs typeface="Cambria"/>
              </a:rPr>
              <a:t>n</a:t>
            </a:r>
            <a:r>
              <a:rPr sz="1500" spc="50" dirty="0">
                <a:latin typeface="Cambria"/>
                <a:cs typeface="Cambria"/>
              </a:rPr>
              <a:t> </a:t>
            </a:r>
            <a:r>
              <a:rPr sz="1500" spc="60" dirty="0">
                <a:latin typeface="Cambria"/>
                <a:cs typeface="Cambria"/>
              </a:rPr>
              <a:t>p</a:t>
            </a:r>
            <a:r>
              <a:rPr sz="1500" spc="95" dirty="0">
                <a:latin typeface="Cambria"/>
                <a:cs typeface="Cambria"/>
              </a:rPr>
              <a:t>o</a:t>
            </a:r>
            <a:r>
              <a:rPr sz="1500" spc="85" dirty="0">
                <a:latin typeface="Cambria"/>
                <a:cs typeface="Cambria"/>
              </a:rPr>
              <a:t>r</a:t>
            </a:r>
            <a:r>
              <a:rPr sz="1500" spc="10" dirty="0">
                <a:latin typeface="Cambria"/>
                <a:cs typeface="Cambria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;</a:t>
            </a:r>
            <a:r>
              <a:rPr sz="1500" spc="-525" dirty="0">
                <a:latin typeface="Courier New"/>
                <a:cs typeface="Courier New"/>
              </a:rPr>
              <a:t> </a:t>
            </a:r>
            <a:r>
              <a:rPr sz="1500" spc="65" dirty="0">
                <a:latin typeface="Cambria"/>
                <a:cs typeface="Cambria"/>
              </a:rPr>
              <a:t>o</a:t>
            </a:r>
            <a:r>
              <a:rPr sz="1500" spc="75" dirty="0">
                <a:latin typeface="Cambria"/>
                <a:cs typeface="Cambria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enter  </a:t>
            </a:r>
            <a:r>
              <a:rPr sz="1500" spc="100" dirty="0">
                <a:latin typeface="Cambria"/>
                <a:cs typeface="Cambria"/>
              </a:rPr>
              <a:t>Comandos</a:t>
            </a:r>
            <a:r>
              <a:rPr sz="1500" spc="4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pueden</a:t>
            </a:r>
            <a:r>
              <a:rPr sz="1500" spc="50" dirty="0">
                <a:latin typeface="Cambria"/>
                <a:cs typeface="Cambria"/>
              </a:rPr>
              <a:t> </a:t>
            </a:r>
            <a:r>
              <a:rPr sz="1500" spc="65" dirty="0">
                <a:latin typeface="Cambria"/>
                <a:cs typeface="Cambria"/>
              </a:rPr>
              <a:t>ser</a:t>
            </a:r>
            <a:r>
              <a:rPr sz="1500" spc="10" dirty="0">
                <a:latin typeface="Cambria"/>
                <a:cs typeface="Cambria"/>
              </a:rPr>
              <a:t> </a:t>
            </a:r>
            <a:r>
              <a:rPr sz="1500" spc="75" dirty="0">
                <a:latin typeface="Cambria"/>
                <a:cs typeface="Cambria"/>
              </a:rPr>
              <a:t>agrupados</a:t>
            </a:r>
            <a:r>
              <a:rPr sz="1500" spc="40" dirty="0">
                <a:latin typeface="Cambria"/>
                <a:cs typeface="Cambria"/>
              </a:rPr>
              <a:t> </a:t>
            </a:r>
            <a:r>
              <a:rPr sz="1500" spc="80" dirty="0">
                <a:latin typeface="Cambria"/>
                <a:cs typeface="Cambria"/>
              </a:rPr>
              <a:t>por</a:t>
            </a:r>
            <a:r>
              <a:rPr sz="1500" spc="10" dirty="0">
                <a:latin typeface="Cambria"/>
                <a:cs typeface="Cambria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{} </a:t>
            </a:r>
            <a:r>
              <a:rPr sz="1500" spc="-885" dirty="0">
                <a:latin typeface="Courier New"/>
                <a:cs typeface="Courier New"/>
              </a:rPr>
              <a:t> </a:t>
            </a:r>
            <a:r>
              <a:rPr sz="1500" spc="70" dirty="0">
                <a:latin typeface="Cambria"/>
                <a:cs typeface="Cambria"/>
              </a:rPr>
              <a:t>Para</a:t>
            </a:r>
            <a:r>
              <a:rPr sz="1500" spc="20" dirty="0">
                <a:latin typeface="Cambria"/>
                <a:cs typeface="Cambria"/>
              </a:rPr>
              <a:t> </a:t>
            </a:r>
            <a:r>
              <a:rPr sz="1500" spc="105" dirty="0">
                <a:latin typeface="Cambria"/>
                <a:cs typeface="Cambria"/>
              </a:rPr>
              <a:t>comentar</a:t>
            </a:r>
            <a:r>
              <a:rPr sz="1500" spc="10" dirty="0">
                <a:latin typeface="Cambria"/>
                <a:cs typeface="Cambria"/>
              </a:rPr>
              <a:t> </a:t>
            </a:r>
            <a:r>
              <a:rPr sz="1500" spc="45" dirty="0">
                <a:latin typeface="Cambria"/>
                <a:cs typeface="Cambria"/>
              </a:rPr>
              <a:t>se</a:t>
            </a:r>
            <a:r>
              <a:rPr sz="1500" spc="65" dirty="0">
                <a:latin typeface="Cambria"/>
                <a:cs typeface="Cambria"/>
              </a:rPr>
              <a:t> </a:t>
            </a:r>
            <a:r>
              <a:rPr sz="1500" spc="90" dirty="0">
                <a:latin typeface="Cambria"/>
                <a:cs typeface="Cambria"/>
              </a:rPr>
              <a:t>usa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#</a:t>
            </a:r>
            <a:endParaRPr sz="150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500" spc="85" dirty="0">
                <a:latin typeface="Cambria"/>
                <a:cs typeface="Cambria"/>
              </a:rPr>
              <a:t>SAS</a:t>
            </a:r>
            <a:r>
              <a:rPr sz="1500" spc="50" dirty="0">
                <a:latin typeface="Cambria"/>
                <a:cs typeface="Cambria"/>
              </a:rPr>
              <a:t> </a:t>
            </a:r>
            <a:r>
              <a:rPr sz="1500" spc="90" dirty="0">
                <a:latin typeface="Cambria"/>
                <a:cs typeface="Cambria"/>
              </a:rPr>
              <a:t>y</a:t>
            </a:r>
            <a:r>
              <a:rPr sz="1500" spc="95" dirty="0">
                <a:latin typeface="Cambria"/>
                <a:cs typeface="Cambria"/>
              </a:rPr>
              <a:t> </a:t>
            </a:r>
            <a:r>
              <a:rPr sz="1500" spc="65" dirty="0">
                <a:latin typeface="Cambria"/>
                <a:cs typeface="Cambria"/>
              </a:rPr>
              <a:t>SPSS</a:t>
            </a:r>
            <a:r>
              <a:rPr sz="1500" spc="55" dirty="0">
                <a:latin typeface="Cambria"/>
                <a:cs typeface="Cambria"/>
              </a:rPr>
              <a:t> </a:t>
            </a:r>
            <a:r>
              <a:rPr sz="1500" spc="75" dirty="0">
                <a:latin typeface="Cambria"/>
                <a:cs typeface="Cambria"/>
              </a:rPr>
              <a:t>presentan</a:t>
            </a:r>
            <a:r>
              <a:rPr sz="1500" spc="50" dirty="0">
                <a:latin typeface="Cambria"/>
                <a:cs typeface="Cambria"/>
              </a:rPr>
              <a:t> </a:t>
            </a:r>
            <a:r>
              <a:rPr sz="1500" spc="90" dirty="0">
                <a:latin typeface="Cambria"/>
                <a:cs typeface="Cambria"/>
              </a:rPr>
              <a:t>extensos</a:t>
            </a:r>
            <a:r>
              <a:rPr sz="1500" spc="40" dirty="0">
                <a:latin typeface="Cambria"/>
                <a:cs typeface="Cambria"/>
              </a:rPr>
              <a:t> </a:t>
            </a:r>
            <a:r>
              <a:rPr sz="1500" spc="65" dirty="0">
                <a:latin typeface="Cambria"/>
                <a:cs typeface="Cambria"/>
              </a:rPr>
              <a:t>resultados,</a:t>
            </a:r>
            <a:r>
              <a:rPr sz="1500" spc="40" dirty="0">
                <a:latin typeface="Cambria"/>
                <a:cs typeface="Cambria"/>
              </a:rPr>
              <a:t> </a:t>
            </a:r>
            <a:r>
              <a:rPr sz="1500" spc="85" dirty="0">
                <a:latin typeface="Cambria"/>
                <a:cs typeface="Cambria"/>
              </a:rPr>
              <a:t>mientras</a:t>
            </a:r>
            <a:r>
              <a:rPr sz="1500" spc="45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que</a:t>
            </a:r>
            <a:r>
              <a:rPr sz="1500" spc="65" dirty="0">
                <a:latin typeface="Cambria"/>
                <a:cs typeface="Cambria"/>
              </a:rPr>
              <a:t> </a:t>
            </a:r>
            <a:r>
              <a:rPr sz="1500" spc="110" dirty="0">
                <a:latin typeface="Cambria"/>
                <a:cs typeface="Cambria"/>
              </a:rPr>
              <a:t>en</a:t>
            </a:r>
            <a:r>
              <a:rPr sz="1500" spc="50" dirty="0">
                <a:latin typeface="Cambria"/>
                <a:cs typeface="Cambria"/>
              </a:rPr>
              <a:t> R</a:t>
            </a:r>
            <a:r>
              <a:rPr sz="1500" spc="40" dirty="0">
                <a:latin typeface="Cambria"/>
                <a:cs typeface="Cambria"/>
              </a:rPr>
              <a:t> </a:t>
            </a:r>
            <a:r>
              <a:rPr sz="1500" spc="75" dirty="0">
                <a:latin typeface="Cambria"/>
                <a:cs typeface="Cambria"/>
              </a:rPr>
              <a:t>la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60" dirty="0">
                <a:latin typeface="Cambria"/>
                <a:cs typeface="Cambria"/>
              </a:rPr>
              <a:t>salida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60" dirty="0">
                <a:latin typeface="Cambria"/>
                <a:cs typeface="Cambria"/>
              </a:rPr>
              <a:t>es</a:t>
            </a:r>
            <a:r>
              <a:rPr sz="1500" spc="45" dirty="0">
                <a:latin typeface="Cambria"/>
                <a:cs typeface="Cambria"/>
              </a:rPr>
              <a:t> </a:t>
            </a:r>
            <a:r>
              <a:rPr sz="1500" spc="135" dirty="0">
                <a:latin typeface="Cambria"/>
                <a:cs typeface="Cambria"/>
              </a:rPr>
              <a:t>mínima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30" dirty="0">
                <a:latin typeface="Cambria"/>
                <a:cs typeface="Cambria"/>
              </a:rPr>
              <a:t>(</a:t>
            </a:r>
            <a:r>
              <a:rPr sz="1500" i="1" spc="30" dirty="0">
                <a:latin typeface="Cambria"/>
                <a:cs typeface="Cambria"/>
              </a:rPr>
              <a:t>En</a:t>
            </a:r>
            <a:r>
              <a:rPr sz="1500" i="1" spc="45" dirty="0">
                <a:latin typeface="Cambria"/>
                <a:cs typeface="Cambria"/>
              </a:rPr>
              <a:t> </a:t>
            </a:r>
            <a:r>
              <a:rPr sz="1500" i="1" spc="85" dirty="0">
                <a:latin typeface="Cambria"/>
                <a:cs typeface="Cambria"/>
              </a:rPr>
              <a:t>R</a:t>
            </a:r>
            <a:r>
              <a:rPr sz="1500" i="1" spc="50" dirty="0">
                <a:latin typeface="Cambria"/>
                <a:cs typeface="Cambria"/>
              </a:rPr>
              <a:t> </a:t>
            </a:r>
            <a:r>
              <a:rPr sz="1500" i="1" spc="95" dirty="0">
                <a:latin typeface="Cambria"/>
                <a:cs typeface="Cambria"/>
              </a:rPr>
              <a:t>un</a:t>
            </a:r>
            <a:r>
              <a:rPr sz="1500" i="1" spc="45" dirty="0">
                <a:latin typeface="Cambria"/>
                <a:cs typeface="Cambria"/>
              </a:rPr>
              <a:t> </a:t>
            </a:r>
            <a:r>
              <a:rPr sz="1500" i="1" spc="90" dirty="0">
                <a:latin typeface="Cambria"/>
                <a:cs typeface="Cambria"/>
              </a:rPr>
              <a:t>análisis</a:t>
            </a:r>
            <a:r>
              <a:rPr sz="1500" i="1" spc="95" dirty="0">
                <a:latin typeface="Cambria"/>
                <a:cs typeface="Cambria"/>
              </a:rPr>
              <a:t> </a:t>
            </a:r>
            <a:r>
              <a:rPr sz="1500" i="1" spc="110" dirty="0">
                <a:latin typeface="Cambria"/>
                <a:cs typeface="Cambria"/>
              </a:rPr>
              <a:t>se </a:t>
            </a:r>
            <a:r>
              <a:rPr sz="1500" i="1" spc="-315" dirty="0">
                <a:latin typeface="Cambria"/>
                <a:cs typeface="Cambria"/>
              </a:rPr>
              <a:t> </a:t>
            </a:r>
            <a:r>
              <a:rPr sz="1500" i="1" spc="65" dirty="0">
                <a:latin typeface="Cambria"/>
                <a:cs typeface="Cambria"/>
              </a:rPr>
              <a:t>realiza</a:t>
            </a:r>
            <a:r>
              <a:rPr sz="1500" i="1" spc="75" dirty="0">
                <a:latin typeface="Cambria"/>
                <a:cs typeface="Cambria"/>
              </a:rPr>
              <a:t> mediante</a:t>
            </a:r>
            <a:r>
              <a:rPr sz="1500" i="1" spc="55" dirty="0">
                <a:latin typeface="Cambria"/>
                <a:cs typeface="Cambria"/>
              </a:rPr>
              <a:t> </a:t>
            </a:r>
            <a:r>
              <a:rPr sz="1500" i="1" spc="90" dirty="0">
                <a:latin typeface="Cambria"/>
                <a:cs typeface="Cambria"/>
              </a:rPr>
              <a:t>una</a:t>
            </a:r>
            <a:r>
              <a:rPr sz="1500" i="1" spc="80" dirty="0">
                <a:latin typeface="Cambria"/>
                <a:cs typeface="Cambria"/>
              </a:rPr>
              <a:t> </a:t>
            </a:r>
            <a:r>
              <a:rPr sz="1500" i="1" spc="75" dirty="0">
                <a:latin typeface="Cambria"/>
                <a:cs typeface="Cambria"/>
              </a:rPr>
              <a:t>serie</a:t>
            </a:r>
            <a:r>
              <a:rPr sz="1500" i="1" spc="55" dirty="0">
                <a:latin typeface="Cambria"/>
                <a:cs typeface="Cambria"/>
              </a:rPr>
              <a:t> </a:t>
            </a:r>
            <a:r>
              <a:rPr sz="1500" i="1" spc="80" dirty="0">
                <a:latin typeface="Cambria"/>
                <a:cs typeface="Cambria"/>
              </a:rPr>
              <a:t>de</a:t>
            </a:r>
            <a:r>
              <a:rPr sz="1500" i="1" spc="60" dirty="0">
                <a:latin typeface="Cambria"/>
                <a:cs typeface="Cambria"/>
              </a:rPr>
              <a:t> </a:t>
            </a:r>
            <a:r>
              <a:rPr sz="1500" i="1" spc="114" dirty="0">
                <a:latin typeface="Cambria"/>
                <a:cs typeface="Cambria"/>
              </a:rPr>
              <a:t>pasos,</a:t>
            </a:r>
            <a:r>
              <a:rPr sz="1500" i="1" spc="40" dirty="0">
                <a:latin typeface="Cambria"/>
                <a:cs typeface="Cambria"/>
              </a:rPr>
              <a:t> </a:t>
            </a:r>
            <a:r>
              <a:rPr sz="1500" i="1" spc="80" dirty="0">
                <a:latin typeface="Cambria"/>
                <a:cs typeface="Cambria"/>
              </a:rPr>
              <a:t>con</a:t>
            </a:r>
            <a:r>
              <a:rPr sz="1500" i="1" spc="50" dirty="0">
                <a:latin typeface="Cambria"/>
                <a:cs typeface="Cambria"/>
              </a:rPr>
              <a:t> </a:t>
            </a:r>
            <a:r>
              <a:rPr sz="1500" i="1" spc="85" dirty="0">
                <a:latin typeface="Cambria"/>
                <a:cs typeface="Cambria"/>
              </a:rPr>
              <a:t>resultados</a:t>
            </a:r>
            <a:r>
              <a:rPr sz="1500" i="1" spc="95" dirty="0">
                <a:latin typeface="Cambria"/>
                <a:cs typeface="Cambria"/>
              </a:rPr>
              <a:t> </a:t>
            </a:r>
            <a:r>
              <a:rPr sz="1500" i="1" spc="70" dirty="0">
                <a:latin typeface="Cambria"/>
                <a:cs typeface="Cambria"/>
              </a:rPr>
              <a:t>intermedios</a:t>
            </a:r>
            <a:r>
              <a:rPr sz="1500" i="1" spc="100" dirty="0">
                <a:latin typeface="Cambria"/>
                <a:cs typeface="Cambria"/>
              </a:rPr>
              <a:t> </a:t>
            </a:r>
            <a:r>
              <a:rPr sz="1500" i="1" spc="90" dirty="0">
                <a:latin typeface="Cambria"/>
                <a:cs typeface="Cambria"/>
              </a:rPr>
              <a:t>guardados</a:t>
            </a:r>
            <a:r>
              <a:rPr sz="1500" i="1" spc="95" dirty="0">
                <a:latin typeface="Cambria"/>
                <a:cs typeface="Cambria"/>
              </a:rPr>
              <a:t> </a:t>
            </a:r>
            <a:r>
              <a:rPr sz="1500" i="1" spc="80" dirty="0">
                <a:latin typeface="Cambria"/>
                <a:cs typeface="Cambria"/>
              </a:rPr>
              <a:t>en</a:t>
            </a:r>
            <a:r>
              <a:rPr sz="1500" i="1" spc="50" dirty="0">
                <a:latin typeface="Cambria"/>
                <a:cs typeface="Cambria"/>
              </a:rPr>
              <a:t> </a:t>
            </a:r>
            <a:r>
              <a:rPr sz="1500" i="1" spc="55" dirty="0">
                <a:latin typeface="Cambria"/>
                <a:cs typeface="Cambria"/>
              </a:rPr>
              <a:t>objetos</a:t>
            </a:r>
            <a:r>
              <a:rPr sz="1500" spc="55" dirty="0">
                <a:latin typeface="Cambria"/>
                <a:cs typeface="Cambria"/>
              </a:rPr>
              <a:t>)</a:t>
            </a:r>
            <a:endParaRPr sz="1500" dirty="0">
              <a:latin typeface="Cambria"/>
              <a:cs typeface="Cambria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041961E2-C635-C749-A1FF-CAD35D1D677A}"/>
              </a:ext>
            </a:extLst>
          </p:cNvPr>
          <p:cNvSpPr/>
          <p:nvPr/>
        </p:nvSpPr>
        <p:spPr>
          <a:xfrm>
            <a:off x="972932" y="516953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BC0414D-FB87-BC40-AEA3-3353D485295B}"/>
              </a:ext>
            </a:extLst>
          </p:cNvPr>
          <p:cNvSpPr/>
          <p:nvPr/>
        </p:nvSpPr>
        <p:spPr>
          <a:xfrm>
            <a:off x="972932" y="540772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D5C430FE-1C12-9F4C-8FCF-D9B716B757C3}"/>
              </a:ext>
            </a:extLst>
          </p:cNvPr>
          <p:cNvSpPr/>
          <p:nvPr/>
        </p:nvSpPr>
        <p:spPr>
          <a:xfrm>
            <a:off x="972932" y="563639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5159" y="1490112"/>
            <a:ext cx="10562125" cy="311087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90590" rIns="0" bIns="0" rtlCol="0">
            <a:spAutoFit/>
          </a:bodyPr>
          <a:lstStyle/>
          <a:p>
            <a:pPr marL="90594">
              <a:spcBef>
                <a:spcPts val="713"/>
              </a:spcBef>
            </a:pPr>
            <a:r>
              <a:rPr sz="1427" spc="-5" dirty="0">
                <a:solidFill>
                  <a:srgbClr val="008080"/>
                </a:solidFill>
                <a:latin typeface="Courier New"/>
                <a:cs typeface="Courier New"/>
              </a:rPr>
              <a:t>2</a:t>
            </a:r>
            <a:r>
              <a:rPr sz="1427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+</a:t>
            </a:r>
            <a:r>
              <a:rPr sz="142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3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*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5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739" y="2090861"/>
            <a:ext cx="1021990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1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17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159" y="2537220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log((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+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2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+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3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)/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4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sz="1427" spc="21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log</a:t>
            </a:r>
            <a:r>
              <a:rPr sz="1480" i="1" spc="-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natural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738" y="3137967"/>
            <a:ext cx="1797038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 [1] </a:t>
            </a:r>
            <a:r>
              <a:rPr sz="1427" spc="11" dirty="0">
                <a:latin typeface="Courier New"/>
                <a:cs typeface="Courier New"/>
              </a:rPr>
              <a:t>0.4054651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159" y="3584326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pi^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2</a:t>
            </a:r>
            <a:r>
              <a:rPr sz="1427" spc="16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pi</a:t>
            </a:r>
            <a:r>
              <a:rPr sz="1480" i="1" spc="-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y</a:t>
            </a:r>
            <a:r>
              <a:rPr sz="1480" i="1" spc="-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potencia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739" y="4185074"/>
            <a:ext cx="1686316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 </a:t>
            </a:r>
            <a:r>
              <a:rPr sz="1427" spc="11" dirty="0">
                <a:latin typeface="Courier New"/>
                <a:cs typeface="Courier New"/>
              </a:rPr>
              <a:t>9.869604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D562857E-7DD0-234C-AF84-37314932593B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R </a:t>
            </a:r>
            <a:r>
              <a:rPr lang="en-US" spc="-248" dirty="0" err="1">
                <a:solidFill>
                  <a:srgbClr val="000000"/>
                </a:solidFill>
              </a:rPr>
              <a:t>como</a:t>
            </a:r>
            <a:r>
              <a:rPr lang="en-US" spc="-248" dirty="0">
                <a:solidFill>
                  <a:srgbClr val="000000"/>
                </a:solidFill>
              </a:rPr>
              <a:t> </a:t>
            </a:r>
            <a:r>
              <a:rPr lang="en-US" spc="-248" dirty="0" err="1">
                <a:solidFill>
                  <a:srgbClr val="000000"/>
                </a:solidFill>
              </a:rPr>
              <a:t>calculadora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5159" y="1490113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abs(-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2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sz="1427" spc="1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valor</a:t>
            </a:r>
            <a:r>
              <a:rPr sz="1480" i="1" spc="-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abosluto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739" y="2090861"/>
            <a:ext cx="911268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1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-5" dirty="0">
                <a:latin typeface="Courier New"/>
                <a:cs typeface="Courier New"/>
              </a:rPr>
              <a:t> 2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159" y="2537220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factorial(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3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sz="1427" spc="1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factorial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739" y="3137967"/>
            <a:ext cx="911268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1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-5" dirty="0">
                <a:latin typeface="Courier New"/>
                <a:cs typeface="Courier New"/>
              </a:rPr>
              <a:t> 6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159" y="3584326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floor(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5.7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sz="1427" spc="1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funcion</a:t>
            </a:r>
            <a:r>
              <a:rPr sz="1480" i="1" spc="-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piso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739" y="4185074"/>
            <a:ext cx="911268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1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-5" dirty="0">
                <a:latin typeface="Courier New"/>
                <a:cs typeface="Courier New"/>
              </a:rPr>
              <a:t> 5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54A6EC40-E71F-A04D-A8D9-99DED2968421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R </a:t>
            </a:r>
            <a:r>
              <a:rPr lang="en-US" spc="-248" dirty="0" err="1">
                <a:solidFill>
                  <a:srgbClr val="000000"/>
                </a:solidFill>
              </a:rPr>
              <a:t>como</a:t>
            </a:r>
            <a:r>
              <a:rPr lang="en-US" spc="-248" dirty="0">
                <a:solidFill>
                  <a:srgbClr val="000000"/>
                </a:solidFill>
              </a:rPr>
              <a:t> </a:t>
            </a:r>
            <a:r>
              <a:rPr lang="en-US" spc="-248" dirty="0" err="1">
                <a:solidFill>
                  <a:srgbClr val="000000"/>
                </a:solidFill>
              </a:rPr>
              <a:t>calculadora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6595" y="1600865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294" y="2048905"/>
            <a:ext cx="70478" cy="7047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294" y="2300614"/>
            <a:ext cx="70478" cy="7047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294" y="2552322"/>
            <a:ext cx="70478" cy="7047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026595" y="3010432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294" y="3458472"/>
            <a:ext cx="70478" cy="7047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294" y="3710180"/>
            <a:ext cx="70478" cy="7047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04472" y="1476692"/>
            <a:ext cx="8594644" cy="3337282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95" dirty="0">
                <a:latin typeface="Cambria"/>
                <a:cs typeface="Cambria"/>
              </a:rPr>
              <a:t>a</a:t>
            </a:r>
            <a:r>
              <a:rPr sz="1585" spc="26" dirty="0">
                <a:latin typeface="Cambria"/>
                <a:cs typeface="Cambria"/>
              </a:rPr>
              <a:t>s</a:t>
            </a:r>
            <a:r>
              <a:rPr sz="1585" spc="32" dirty="0">
                <a:latin typeface="Cambria"/>
                <a:cs typeface="Cambria"/>
              </a:rPr>
              <a:t>i</a:t>
            </a:r>
            <a:r>
              <a:rPr sz="1585" spc="85" dirty="0">
                <a:latin typeface="Cambria"/>
                <a:cs typeface="Cambria"/>
              </a:rPr>
              <a:t>g</a:t>
            </a:r>
            <a:r>
              <a:rPr sz="1585" spc="143" dirty="0">
                <a:latin typeface="Cambria"/>
                <a:cs typeface="Cambria"/>
              </a:rPr>
              <a:t>n</a:t>
            </a:r>
            <a:r>
              <a:rPr sz="1585" spc="116" dirty="0">
                <a:latin typeface="Cambria"/>
                <a:cs typeface="Cambria"/>
              </a:rPr>
              <a:t>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e</a:t>
            </a:r>
            <a:r>
              <a:rPr sz="1585" spc="58" dirty="0">
                <a:latin typeface="Cambria"/>
                <a:cs typeface="Cambria"/>
              </a:rPr>
              <a:t>l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148" dirty="0">
                <a:latin typeface="Cambria"/>
                <a:cs typeface="Cambria"/>
              </a:rPr>
              <a:t>v</a:t>
            </a:r>
            <a:r>
              <a:rPr sz="1585" spc="95" dirty="0">
                <a:latin typeface="Cambria"/>
                <a:cs typeface="Cambria"/>
              </a:rPr>
              <a:t>a</a:t>
            </a:r>
            <a:r>
              <a:rPr sz="1585" spc="37" dirty="0">
                <a:latin typeface="Cambria"/>
                <a:cs typeface="Cambria"/>
              </a:rPr>
              <a:t>l</a:t>
            </a:r>
            <a:r>
              <a:rPr sz="1585" spc="100" dirty="0">
                <a:latin typeface="Cambria"/>
                <a:cs typeface="Cambria"/>
              </a:rPr>
              <a:t>o</a:t>
            </a:r>
            <a:r>
              <a:rPr sz="1585" spc="90" dirty="0">
                <a:latin typeface="Cambria"/>
                <a:cs typeface="Cambria"/>
              </a:rPr>
              <a:t>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5</a:t>
            </a:r>
            <a:r>
              <a:rPr sz="1585" spc="-555" dirty="0">
                <a:latin typeface="Courier New"/>
                <a:cs typeface="Courier New"/>
              </a:rPr>
              <a:t> </a:t>
            </a:r>
            <a:r>
              <a:rPr sz="1585" spc="116" dirty="0">
                <a:latin typeface="Cambria"/>
                <a:cs typeface="Cambria"/>
              </a:rPr>
              <a:t>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37" dirty="0">
                <a:latin typeface="Cambria"/>
                <a:cs typeface="Cambria"/>
              </a:rPr>
              <a:t>l</a:t>
            </a:r>
            <a:r>
              <a:rPr sz="1585" spc="116" dirty="0">
                <a:latin typeface="Cambria"/>
                <a:cs typeface="Cambria"/>
              </a:rPr>
              <a:t>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148" dirty="0">
                <a:latin typeface="Cambria"/>
                <a:cs typeface="Cambria"/>
              </a:rPr>
              <a:t>v</a:t>
            </a:r>
            <a:r>
              <a:rPr sz="1585" spc="95" dirty="0">
                <a:latin typeface="Cambria"/>
                <a:cs typeface="Cambria"/>
              </a:rPr>
              <a:t>a</a:t>
            </a:r>
            <a:r>
              <a:rPr sz="1585" spc="53" dirty="0">
                <a:latin typeface="Cambria"/>
                <a:cs typeface="Cambria"/>
              </a:rPr>
              <a:t>r</a:t>
            </a:r>
            <a:r>
              <a:rPr sz="1585" spc="32" dirty="0">
                <a:latin typeface="Cambria"/>
                <a:cs typeface="Cambria"/>
              </a:rPr>
              <a:t>i</a:t>
            </a:r>
            <a:r>
              <a:rPr sz="1585" spc="95" dirty="0">
                <a:latin typeface="Cambria"/>
                <a:cs typeface="Cambria"/>
              </a:rPr>
              <a:t>a</a:t>
            </a:r>
            <a:r>
              <a:rPr sz="1585" spc="74" dirty="0">
                <a:latin typeface="Cambria"/>
                <a:cs typeface="Cambria"/>
              </a:rPr>
              <a:t>b</a:t>
            </a:r>
            <a:r>
              <a:rPr sz="1585" spc="37" dirty="0">
                <a:latin typeface="Cambria"/>
                <a:cs typeface="Cambria"/>
              </a:rPr>
              <a:t>l</a:t>
            </a:r>
            <a:r>
              <a:rPr sz="1585" spc="74" dirty="0">
                <a:latin typeface="Cambria"/>
                <a:cs typeface="Cambria"/>
              </a:rPr>
              <a:t>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a</a:t>
            </a:r>
            <a:r>
              <a:rPr sz="1585" spc="-555" dirty="0">
                <a:latin typeface="Courier New"/>
                <a:cs typeface="Courier New"/>
              </a:rPr>
              <a:t> </a:t>
            </a:r>
            <a:r>
              <a:rPr sz="1585" spc="37" dirty="0">
                <a:latin typeface="Cambria"/>
                <a:cs typeface="Cambria"/>
              </a:rPr>
              <a:t>:</a:t>
            </a:r>
            <a:endParaRPr sz="1585" dirty="0">
              <a:latin typeface="Cambria"/>
              <a:cs typeface="Cambria"/>
            </a:endParaRPr>
          </a:p>
          <a:p>
            <a:pPr marL="416062">
              <a:spcBef>
                <a:spcPts val="1664"/>
              </a:spcBef>
            </a:pPr>
            <a:r>
              <a:rPr sz="1585" spc="-5" dirty="0">
                <a:latin typeface="Courier New"/>
                <a:cs typeface="Courier New"/>
              </a:rPr>
              <a:t>a</a:t>
            </a:r>
            <a:r>
              <a:rPr sz="1585" spc="-48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&lt;-</a:t>
            </a:r>
            <a:r>
              <a:rPr sz="1585" spc="-42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5</a:t>
            </a:r>
            <a:endParaRPr sz="1585" dirty="0">
              <a:latin typeface="Courier New"/>
              <a:cs typeface="Courier New"/>
            </a:endParaRPr>
          </a:p>
          <a:p>
            <a:pPr marL="416062">
              <a:spcBef>
                <a:spcPts val="79"/>
              </a:spcBef>
            </a:pPr>
            <a:r>
              <a:rPr sz="1585" spc="-5" dirty="0">
                <a:latin typeface="Courier New"/>
                <a:cs typeface="Courier New"/>
              </a:rPr>
              <a:t>5</a:t>
            </a:r>
            <a:r>
              <a:rPr sz="1585" spc="-48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-&gt;</a:t>
            </a:r>
            <a:r>
              <a:rPr sz="1585" spc="-42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a</a:t>
            </a:r>
            <a:endParaRPr sz="1585" dirty="0">
              <a:latin typeface="Courier New"/>
              <a:cs typeface="Courier New"/>
            </a:endParaRPr>
          </a:p>
          <a:p>
            <a:pPr marL="416062">
              <a:spcBef>
                <a:spcPts val="79"/>
              </a:spcBef>
            </a:pPr>
            <a:r>
              <a:rPr sz="1585" spc="-5" dirty="0">
                <a:latin typeface="Courier New"/>
                <a:cs typeface="Courier New"/>
              </a:rPr>
              <a:t>assign("a",</a:t>
            </a:r>
            <a:r>
              <a:rPr sz="1585" spc="-26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5)</a:t>
            </a:r>
            <a:endParaRPr sz="1585" dirty="0">
              <a:latin typeface="Courier New"/>
              <a:cs typeface="Courier New"/>
            </a:endParaRPr>
          </a:p>
          <a:p>
            <a:pPr marL="13421">
              <a:spcBef>
                <a:spcPts val="1664"/>
              </a:spcBef>
            </a:pPr>
            <a:r>
              <a:rPr sz="1585" spc="85" dirty="0">
                <a:latin typeface="Cambria"/>
                <a:cs typeface="Cambria"/>
              </a:rPr>
              <a:t>asigna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globalmente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el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valor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5</a:t>
            </a:r>
            <a:r>
              <a:rPr sz="1585" spc="-544" dirty="0">
                <a:latin typeface="Courier New"/>
                <a:cs typeface="Courier New"/>
              </a:rPr>
              <a:t> </a:t>
            </a:r>
            <a:r>
              <a:rPr sz="1585" spc="116" dirty="0">
                <a:latin typeface="Cambria"/>
                <a:cs typeface="Cambria"/>
              </a:rPr>
              <a:t>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variable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32" dirty="0">
                <a:latin typeface="Courier New"/>
                <a:cs typeface="Courier New"/>
              </a:rPr>
              <a:t>a</a:t>
            </a:r>
            <a:r>
              <a:rPr sz="1585" spc="32" dirty="0">
                <a:latin typeface="Cambria"/>
                <a:cs typeface="Cambria"/>
              </a:rPr>
              <a:t>,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(dentro</a:t>
            </a:r>
            <a:r>
              <a:rPr sz="1585" spc="90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137" dirty="0">
                <a:latin typeface="Cambria"/>
                <a:cs typeface="Cambria"/>
              </a:rPr>
              <a:t>una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función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a</a:t>
            </a:r>
            <a:r>
              <a:rPr sz="1585" spc="-544" dirty="0">
                <a:latin typeface="Courier New"/>
                <a:cs typeface="Courier New"/>
              </a:rPr>
              <a:t> </a:t>
            </a:r>
            <a:r>
              <a:rPr sz="1585" spc="79" dirty="0">
                <a:latin typeface="Cambria"/>
                <a:cs typeface="Cambria"/>
              </a:rPr>
              <a:t>seguirá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valiendo</a:t>
            </a:r>
            <a:r>
              <a:rPr sz="1585" spc="90" dirty="0">
                <a:latin typeface="Cambria"/>
                <a:cs typeface="Cambria"/>
              </a:rPr>
              <a:t> </a:t>
            </a:r>
            <a:r>
              <a:rPr sz="1585" spc="-37" dirty="0">
                <a:latin typeface="Cambria"/>
                <a:cs typeface="Cambria"/>
              </a:rPr>
              <a:t>5)</a:t>
            </a:r>
            <a:endParaRPr sz="1585" dirty="0">
              <a:latin typeface="Cambria"/>
              <a:cs typeface="Cambria"/>
            </a:endParaRPr>
          </a:p>
          <a:p>
            <a:pPr marL="416062">
              <a:spcBef>
                <a:spcPts val="1670"/>
              </a:spcBef>
            </a:pPr>
            <a:r>
              <a:rPr sz="1585" spc="-5" dirty="0">
                <a:latin typeface="Courier New"/>
                <a:cs typeface="Courier New"/>
              </a:rPr>
              <a:t>a</a:t>
            </a:r>
            <a:r>
              <a:rPr sz="1585" spc="-42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&lt;&lt;-</a:t>
            </a:r>
            <a:r>
              <a:rPr sz="1585" spc="-42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5</a:t>
            </a:r>
            <a:endParaRPr sz="1585" dirty="0">
              <a:latin typeface="Courier New"/>
              <a:cs typeface="Courier New"/>
            </a:endParaRPr>
          </a:p>
          <a:p>
            <a:pPr marL="416062">
              <a:spcBef>
                <a:spcPts val="79"/>
              </a:spcBef>
            </a:pPr>
            <a:r>
              <a:rPr sz="1585" spc="-5" dirty="0">
                <a:latin typeface="Courier New"/>
                <a:cs typeface="Courier New"/>
              </a:rPr>
              <a:t>5</a:t>
            </a:r>
            <a:r>
              <a:rPr sz="1585" spc="-42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-&gt;&gt;</a:t>
            </a:r>
            <a:r>
              <a:rPr sz="1585" spc="-42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a</a:t>
            </a:r>
            <a:endParaRPr sz="1585" dirty="0">
              <a:latin typeface="Courier New"/>
              <a:cs typeface="Courier New"/>
            </a:endParaRPr>
          </a:p>
          <a:p>
            <a:pPr marL="13421">
              <a:spcBef>
                <a:spcPts val="1664"/>
              </a:spcBef>
            </a:pPr>
            <a:r>
              <a:rPr sz="1585" spc="90" dirty="0">
                <a:latin typeface="Cambria"/>
                <a:cs typeface="Cambria"/>
              </a:rPr>
              <a:t>No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se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recomiendo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usar</a:t>
            </a:r>
            <a:r>
              <a:rPr sz="1585" spc="5" dirty="0">
                <a:latin typeface="Cambria"/>
                <a:cs typeface="Cambria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a</a:t>
            </a:r>
            <a:r>
              <a:rPr sz="1585" spc="-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=</a:t>
            </a:r>
            <a:r>
              <a:rPr sz="1585" spc="-11" dirty="0">
                <a:latin typeface="Courier New"/>
                <a:cs typeface="Courier New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5</a:t>
            </a:r>
            <a:endParaRPr sz="1585" dirty="0">
              <a:latin typeface="Courier New"/>
              <a:cs typeface="Courier New"/>
            </a:endParaRPr>
          </a:p>
          <a:p>
            <a:pPr marL="13421">
              <a:spcBef>
                <a:spcPts val="1664"/>
              </a:spcBef>
            </a:pPr>
            <a:r>
              <a:rPr sz="1585" spc="85" dirty="0">
                <a:latin typeface="Cambria"/>
                <a:cs typeface="Cambria"/>
              </a:rPr>
              <a:t>En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RStudio</a:t>
            </a:r>
            <a:r>
              <a:rPr sz="1585" spc="79" dirty="0">
                <a:latin typeface="Cambria"/>
                <a:cs typeface="Cambria"/>
              </a:rPr>
              <a:t> verificar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pestaña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Environment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variable </a:t>
            </a:r>
            <a:r>
              <a:rPr sz="1585" spc="-5" dirty="0">
                <a:latin typeface="Courier New"/>
                <a:cs typeface="Courier New"/>
              </a:rPr>
              <a:t>a</a:t>
            </a:r>
            <a:endParaRPr sz="1585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26595" y="4168289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12" name="object 12"/>
          <p:cNvSpPr/>
          <p:nvPr/>
        </p:nvSpPr>
        <p:spPr>
          <a:xfrm>
            <a:off x="1026595" y="4621364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F703AC69-6D80-EC4E-98F7-67D5453EBE09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Asignaciones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6595" y="1590796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4" name="object 4"/>
          <p:cNvSpPr txBox="1"/>
          <p:nvPr/>
        </p:nvSpPr>
        <p:spPr>
          <a:xfrm>
            <a:off x="1204472" y="1466623"/>
            <a:ext cx="10005164" cy="501378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5369">
              <a:spcBef>
                <a:spcPts val="106"/>
              </a:spcBef>
            </a:pPr>
            <a:r>
              <a:rPr sz="1585" spc="48" dirty="0">
                <a:latin typeface="Cambria"/>
                <a:cs typeface="Cambria"/>
              </a:rPr>
              <a:t>El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resultado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137" dirty="0">
                <a:latin typeface="Cambria"/>
                <a:cs typeface="Cambria"/>
              </a:rPr>
              <a:t>una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función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143" dirty="0">
                <a:latin typeface="Cambria"/>
                <a:cs typeface="Cambria"/>
              </a:rPr>
              <a:t>un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objeto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137" dirty="0">
                <a:latin typeface="Cambria"/>
                <a:cs typeface="Cambria"/>
              </a:rPr>
              <a:t>X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puede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ser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asignada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al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132" dirty="0">
                <a:latin typeface="Cambria"/>
                <a:cs typeface="Cambria"/>
              </a:rPr>
              <a:t>mismo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objeto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137" dirty="0">
                <a:latin typeface="Cambria"/>
                <a:cs typeface="Cambria"/>
              </a:rPr>
              <a:t>X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137" dirty="0">
                <a:latin typeface="Cambria"/>
                <a:cs typeface="Cambria"/>
              </a:rPr>
              <a:t>misma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sentencia,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es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decir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159" y="2174760"/>
            <a:ext cx="10562125" cy="54489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a</a:t>
            </a:r>
            <a:r>
              <a:rPr sz="1427" spc="1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&lt;-</a:t>
            </a:r>
            <a:r>
              <a:rPr sz="1427" spc="21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008080"/>
                </a:solidFill>
                <a:latin typeface="Courier New"/>
                <a:cs typeface="Courier New"/>
              </a:rPr>
              <a:t>5</a:t>
            </a:r>
            <a:r>
              <a:rPr sz="1427" spc="16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Expresión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a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739" y="3007079"/>
            <a:ext cx="911268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1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-5" dirty="0">
                <a:latin typeface="Courier New"/>
                <a:cs typeface="Courier New"/>
              </a:rPr>
              <a:t> 5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159" y="3453438"/>
            <a:ext cx="10562125" cy="543398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76498" rIns="0" bIns="0" rtlCol="0">
            <a:spAutoFit/>
          </a:bodyPr>
          <a:lstStyle/>
          <a:p>
            <a:pPr marL="90594" marR="9578825">
              <a:lnSpc>
                <a:spcPct val="106500"/>
              </a:lnSpc>
              <a:spcBef>
                <a:spcPts val="602"/>
              </a:spcBef>
            </a:pP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a</a:t>
            </a:r>
            <a:r>
              <a:rPr sz="1427" spc="-11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&lt;-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2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*a </a:t>
            </a:r>
            <a:r>
              <a:rPr sz="1427" spc="-84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a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739" y="4285757"/>
            <a:ext cx="1021990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1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10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F0B40570-0F7A-8841-9BF0-8D8B0BE4DD50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Asignaciones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1578950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48" dirty="0">
                <a:latin typeface="Cambria"/>
                <a:cs typeface="Cambria"/>
              </a:rPr>
              <a:t>Tipos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datos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R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33120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  <a:tabLst>
                <a:tab pos="422773" algn="l"/>
              </a:tabLst>
            </a:pPr>
            <a:r>
              <a:rPr sz="1427" spc="-5" dirty="0">
                <a:solidFill>
                  <a:srgbClr val="008080"/>
                </a:solidFill>
                <a:latin typeface="Courier New"/>
                <a:cs typeface="Courier New"/>
              </a:rPr>
              <a:t>1	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58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Entero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39" y="2533868"/>
            <a:ext cx="911268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1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-5" dirty="0">
                <a:latin typeface="Courier New"/>
                <a:cs typeface="Courier New"/>
              </a:rPr>
              <a:t> 1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159" y="2980227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  <a:tabLst>
                <a:tab pos="644225" algn="l"/>
              </a:tabLst>
            </a:pP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3.5	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53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Numérico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738" y="3580974"/>
            <a:ext cx="1132711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3.5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159" y="4027332"/>
            <a:ext cx="10562125" cy="540208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im</a:t>
            </a:r>
            <a:r>
              <a:rPr sz="1427" spc="21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&lt;-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3.5</a:t>
            </a:r>
            <a:r>
              <a:rPr sz="1427" spc="21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-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8i</a:t>
            </a:r>
            <a:r>
              <a:rPr sz="1427" spc="26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Complejo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48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Im(im)</a:t>
            </a:r>
            <a:r>
              <a:rPr sz="1427" spc="1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Parte</a:t>
            </a:r>
            <a:r>
              <a:rPr sz="1480" i="1" spc="-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imaginaria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1739" y="4859652"/>
            <a:ext cx="1021990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1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-8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159" y="5306011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Re(im)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 Parte real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1738" y="5906758"/>
            <a:ext cx="1132711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3.5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99A0782C-BEAA-4342-A7E0-9D7008939BDF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Tipos</a:t>
            </a:r>
            <a:r>
              <a:rPr lang="en-US" spc="-248" dirty="0">
                <a:solidFill>
                  <a:srgbClr val="000000"/>
                </a:solidFill>
              </a:rPr>
              <a:t> de </a:t>
            </a:r>
            <a:r>
              <a:rPr lang="en-US" spc="-248" dirty="0" err="1">
                <a:solidFill>
                  <a:srgbClr val="000000"/>
                </a:solidFill>
              </a:rPr>
              <a:t>datos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5159" y="1490113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  <a:tabLst>
                <a:tab pos="644225" algn="l"/>
              </a:tabLst>
            </a:pPr>
            <a:r>
              <a:rPr sz="1427" spc="5" dirty="0">
                <a:solidFill>
                  <a:srgbClr val="DD1144"/>
                </a:solidFill>
                <a:latin typeface="Courier New"/>
                <a:cs typeface="Courier New"/>
              </a:rPr>
              <a:t>'a'	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53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Caracter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738" y="2090861"/>
            <a:ext cx="1132711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"a"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159" y="2537219"/>
            <a:ext cx="10562125" cy="785792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74485" rIns="0" bIns="0" rtlCol="0">
            <a:spAutoFit/>
          </a:bodyPr>
          <a:lstStyle/>
          <a:p>
            <a:pPr marL="90594" marR="4484076">
              <a:lnSpc>
                <a:spcPct val="104200"/>
              </a:lnSpc>
              <a:spcBef>
                <a:spcPts val="587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fecha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&lt;-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lubridate::ymd(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"2010-01-01"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Fecha </a:t>
            </a:r>
            <a:r>
              <a:rPr sz="1480" i="1" spc="-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data_serie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&lt;-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ts(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: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24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start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2014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Serie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de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tiempo </a:t>
            </a:r>
            <a:r>
              <a:rPr sz="1480" i="1" spc="-872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data_serie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738" y="3587014"/>
            <a:ext cx="1797038" cy="1184707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116095" algn="just">
              <a:lnSpc>
                <a:spcPct val="106500"/>
              </a:lnSpc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1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Time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Series: </a:t>
            </a:r>
            <a:r>
              <a:rPr sz="1427" spc="-840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## </a:t>
            </a:r>
            <a:r>
              <a:rPr sz="1427" spc="11" dirty="0">
                <a:latin typeface="Courier New"/>
                <a:cs typeface="Courier New"/>
              </a:rPr>
              <a:t>Start </a:t>
            </a:r>
            <a:r>
              <a:rPr sz="1427" spc="-5" dirty="0">
                <a:latin typeface="Courier New"/>
                <a:cs typeface="Courier New"/>
              </a:rPr>
              <a:t>= </a:t>
            </a:r>
            <a:r>
              <a:rPr sz="1427" spc="11" dirty="0">
                <a:latin typeface="Courier New"/>
                <a:cs typeface="Courier New"/>
              </a:rPr>
              <a:t>2014 </a:t>
            </a:r>
            <a:r>
              <a:rPr sz="1427" spc="-845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End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=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2037</a:t>
            </a:r>
            <a:endParaRPr sz="1427">
              <a:latin typeface="Courier New"/>
              <a:cs typeface="Courier New"/>
            </a:endParaRPr>
          </a:p>
          <a:p>
            <a:pPr marL="13421" marR="5369" algn="just">
              <a:lnSpc>
                <a:spcPct val="106500"/>
              </a:lnSpc>
            </a:pPr>
            <a:r>
              <a:rPr sz="1427" spc="5" dirty="0">
                <a:latin typeface="Courier New"/>
                <a:cs typeface="Courier New"/>
              </a:rPr>
              <a:t>## </a:t>
            </a:r>
            <a:r>
              <a:rPr sz="1427" spc="11" dirty="0">
                <a:latin typeface="Courier New"/>
                <a:cs typeface="Courier New"/>
              </a:rPr>
              <a:t>Frequency </a:t>
            </a:r>
            <a:r>
              <a:rPr sz="1427" spc="-5" dirty="0">
                <a:latin typeface="Courier New"/>
                <a:cs typeface="Courier New"/>
              </a:rPr>
              <a:t>= 1 </a:t>
            </a:r>
            <a:r>
              <a:rPr sz="1427" spc="-845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1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2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3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95268" y="4527398"/>
            <a:ext cx="6780831" cy="45277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  <a:tabLst>
                <a:tab pos="345600" algn="l"/>
                <a:tab pos="677779" algn="l"/>
                <a:tab pos="1009957" algn="l"/>
                <a:tab pos="1342136" algn="l"/>
                <a:tab pos="1674315" algn="l"/>
              </a:tabLst>
            </a:pPr>
            <a:r>
              <a:rPr sz="1427" spc="-5" dirty="0">
                <a:latin typeface="Courier New"/>
                <a:cs typeface="Courier New"/>
              </a:rPr>
              <a:t>4	5	6	7	8	9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10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11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12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13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14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15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16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17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18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19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20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21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22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23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24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6C46F4D8-6C07-2E42-94D5-ECDE2FDCF1CC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Tipos</a:t>
            </a:r>
            <a:r>
              <a:rPr lang="en-US" spc="-248" dirty="0">
                <a:solidFill>
                  <a:srgbClr val="000000"/>
                </a:solidFill>
              </a:rPr>
              <a:t> de </a:t>
            </a:r>
            <a:r>
              <a:rPr lang="en-US" spc="-248" dirty="0" err="1">
                <a:solidFill>
                  <a:srgbClr val="000000"/>
                </a:solidFill>
              </a:rPr>
              <a:t>datos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6595" y="1590796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4" name="object 4"/>
          <p:cNvSpPr txBox="1"/>
          <p:nvPr/>
        </p:nvSpPr>
        <p:spPr>
          <a:xfrm>
            <a:off x="1204472" y="1466624"/>
            <a:ext cx="5484387" cy="98920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2330619">
              <a:spcBef>
                <a:spcPts val="106"/>
              </a:spcBef>
            </a:pPr>
            <a:r>
              <a:rPr sz="1585" spc="63" dirty="0">
                <a:latin typeface="Cambria"/>
                <a:cs typeface="Cambria"/>
              </a:rPr>
              <a:t>Util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para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tipos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63" dirty="0">
                <a:latin typeface="Cambria"/>
                <a:cs typeface="Cambria"/>
              </a:rPr>
              <a:t> datos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ordinales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148" dirty="0">
                <a:latin typeface="Cambria"/>
                <a:cs typeface="Cambria"/>
              </a:rPr>
              <a:t>x: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es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el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vector</a:t>
            </a:r>
            <a:r>
              <a:rPr sz="1585" spc="5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información</a:t>
            </a:r>
            <a:endParaRPr sz="1585">
              <a:latin typeface="Cambria"/>
              <a:cs typeface="Cambria"/>
            </a:endParaRPr>
          </a:p>
          <a:p>
            <a:pPr marL="13421" marR="5369"/>
            <a:r>
              <a:rPr sz="1585" spc="69" dirty="0">
                <a:latin typeface="Cambria"/>
                <a:cs typeface="Cambria"/>
              </a:rPr>
              <a:t>levels:</a:t>
            </a:r>
            <a:r>
              <a:rPr sz="1585" spc="58" dirty="0">
                <a:latin typeface="Cambria"/>
                <a:cs typeface="Cambria"/>
              </a:rPr>
              <a:t> los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niveles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del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factor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58" dirty="0">
                <a:latin typeface="Cambria"/>
                <a:cs typeface="Cambria"/>
              </a:rPr>
              <a:t>labels: </a:t>
            </a:r>
            <a:r>
              <a:rPr sz="1585" spc="116" dirty="0">
                <a:latin typeface="Cambria"/>
                <a:cs typeface="Cambria"/>
              </a:rPr>
              <a:t>nombre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58" dirty="0">
                <a:latin typeface="Cambria"/>
                <a:cs typeface="Cambria"/>
              </a:rPr>
              <a:t>los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niveles </a:t>
            </a:r>
            <a:r>
              <a:rPr sz="1585" spc="-338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El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factor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puede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tener</a:t>
            </a:r>
            <a:r>
              <a:rPr sz="1585" spc="5" dirty="0">
                <a:latin typeface="Cambria"/>
                <a:cs typeface="Cambria"/>
              </a:rPr>
              <a:t> </a:t>
            </a:r>
            <a:r>
              <a:rPr sz="1585" spc="143" dirty="0">
                <a:latin typeface="Cambria"/>
                <a:cs typeface="Cambria"/>
              </a:rPr>
              <a:t>un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orden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específico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6595" y="1832436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6" name="object 6"/>
          <p:cNvSpPr/>
          <p:nvPr/>
        </p:nvSpPr>
        <p:spPr>
          <a:xfrm>
            <a:off x="1026595" y="2074076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7" name="object 7"/>
          <p:cNvSpPr/>
          <p:nvPr/>
        </p:nvSpPr>
        <p:spPr>
          <a:xfrm>
            <a:off x="1026595" y="2315716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8" name="object 8"/>
          <p:cNvSpPr txBox="1"/>
          <p:nvPr/>
        </p:nvSpPr>
        <p:spPr>
          <a:xfrm>
            <a:off x="801739" y="3878996"/>
            <a:ext cx="3569247" cy="479826"/>
          </a:xfrm>
          <a:prstGeom prst="rect">
            <a:avLst/>
          </a:prstGeom>
        </p:spPr>
        <p:txBody>
          <a:bodyPr vert="horz" wrap="square" lIns="0" tIns="27511" rIns="0" bIns="0" rtlCol="0">
            <a:spAutoFit/>
          </a:bodyPr>
          <a:lstStyle/>
          <a:p>
            <a:pPr marL="13421">
              <a:spcBef>
                <a:spcPts val="21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alto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bajo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alto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alto</a:t>
            </a:r>
            <a:endParaRPr sz="1427">
              <a:latin typeface="Courier New"/>
              <a:cs typeface="Courier New"/>
            </a:endParaRPr>
          </a:p>
          <a:p>
            <a:pPr marL="13421">
              <a:spcBef>
                <a:spcPts val="111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Levels: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bajo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&lt;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mediano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&lt;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alto</a:t>
            </a:r>
            <a:endParaRPr sz="1427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15159" y="2658040"/>
            <a:ext cx="10562125" cy="1047489"/>
            <a:chOff x="762210" y="2515293"/>
            <a:chExt cx="9994900" cy="991235"/>
          </a:xfrm>
        </p:grpSpPr>
        <p:sp>
          <p:nvSpPr>
            <p:cNvPr id="10" name="object 10"/>
            <p:cNvSpPr/>
            <p:nvPr/>
          </p:nvSpPr>
          <p:spPr>
            <a:xfrm>
              <a:off x="762210" y="2515293"/>
              <a:ext cx="9994900" cy="991235"/>
            </a:xfrm>
            <a:custGeom>
              <a:avLst/>
              <a:gdLst/>
              <a:ahLst/>
              <a:cxnLst/>
              <a:rect l="l" t="t" r="r" b="b"/>
              <a:pathLst>
                <a:path w="9994900" h="991235">
                  <a:moveTo>
                    <a:pt x="9994478" y="990873"/>
                  </a:moveTo>
                  <a:lnTo>
                    <a:pt x="0" y="990873"/>
                  </a:lnTo>
                  <a:lnTo>
                    <a:pt x="0" y="0"/>
                  </a:lnTo>
                  <a:lnTo>
                    <a:pt x="9994478" y="0"/>
                  </a:lnTo>
                  <a:lnTo>
                    <a:pt x="9994478" y="99087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210" y="3344196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59" h="162560">
                  <a:moveTo>
                    <a:pt x="161969" y="161969"/>
                  </a:moveTo>
                  <a:lnTo>
                    <a:pt x="0" y="161969"/>
                  </a:lnTo>
                  <a:lnTo>
                    <a:pt x="0" y="0"/>
                  </a:lnTo>
                  <a:lnTo>
                    <a:pt x="161969" y="0"/>
                  </a:lnTo>
                  <a:lnTo>
                    <a:pt x="161969" y="16196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12" name="object 12"/>
            <p:cNvSpPr/>
            <p:nvPr/>
          </p:nvSpPr>
          <p:spPr>
            <a:xfrm>
              <a:off x="819375" y="3391834"/>
              <a:ext cx="38735" cy="67310"/>
            </a:xfrm>
            <a:custGeom>
              <a:avLst/>
              <a:gdLst/>
              <a:ahLst/>
              <a:cxnLst/>
              <a:rect l="l" t="t" r="r" b="b"/>
              <a:pathLst>
                <a:path w="38734" h="67310">
                  <a:moveTo>
                    <a:pt x="38110" y="66693"/>
                  </a:moveTo>
                  <a:lnTo>
                    <a:pt x="0" y="33346"/>
                  </a:lnTo>
                  <a:lnTo>
                    <a:pt x="38110" y="0"/>
                  </a:lnTo>
                  <a:lnTo>
                    <a:pt x="38110" y="66693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94719" y="3344196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59" h="162560">
                  <a:moveTo>
                    <a:pt x="161969" y="161969"/>
                  </a:moveTo>
                  <a:lnTo>
                    <a:pt x="0" y="161969"/>
                  </a:lnTo>
                  <a:lnTo>
                    <a:pt x="0" y="0"/>
                  </a:lnTo>
                  <a:lnTo>
                    <a:pt x="161969" y="0"/>
                  </a:lnTo>
                  <a:lnTo>
                    <a:pt x="161969" y="16196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61412" y="3391834"/>
              <a:ext cx="38735" cy="67310"/>
            </a:xfrm>
            <a:custGeom>
              <a:avLst/>
              <a:gdLst/>
              <a:ahLst/>
              <a:cxnLst/>
              <a:rect l="l" t="t" r="r" b="b"/>
              <a:pathLst>
                <a:path w="38734" h="67310">
                  <a:moveTo>
                    <a:pt x="0" y="66693"/>
                  </a:moveTo>
                  <a:lnTo>
                    <a:pt x="0" y="0"/>
                  </a:lnTo>
                  <a:lnTo>
                    <a:pt x="38110" y="33346"/>
                  </a:lnTo>
                  <a:lnTo>
                    <a:pt x="0" y="66693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15" name="object 15"/>
            <p:cNvSpPr/>
            <p:nvPr/>
          </p:nvSpPr>
          <p:spPr>
            <a:xfrm>
              <a:off x="924179" y="3344201"/>
              <a:ext cx="9671050" cy="162560"/>
            </a:xfrm>
            <a:custGeom>
              <a:avLst/>
              <a:gdLst/>
              <a:ahLst/>
              <a:cxnLst/>
              <a:rect l="l" t="t" r="r" b="b"/>
              <a:pathLst>
                <a:path w="9671050" h="162560">
                  <a:moveTo>
                    <a:pt x="9670529" y="0"/>
                  </a:moveTo>
                  <a:lnTo>
                    <a:pt x="4087342" y="0"/>
                  </a:lnTo>
                  <a:lnTo>
                    <a:pt x="0" y="0"/>
                  </a:lnTo>
                  <a:lnTo>
                    <a:pt x="0" y="161975"/>
                  </a:lnTo>
                  <a:lnTo>
                    <a:pt x="4087342" y="161975"/>
                  </a:lnTo>
                  <a:lnTo>
                    <a:pt x="9670529" y="161975"/>
                  </a:lnTo>
                  <a:lnTo>
                    <a:pt x="967052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16" name="object 16"/>
            <p:cNvSpPr/>
            <p:nvPr/>
          </p:nvSpPr>
          <p:spPr>
            <a:xfrm>
              <a:off x="924179" y="3363251"/>
              <a:ext cx="8174990" cy="124460"/>
            </a:xfrm>
            <a:custGeom>
              <a:avLst/>
              <a:gdLst/>
              <a:ahLst/>
              <a:cxnLst/>
              <a:rect l="l" t="t" r="r" b="b"/>
              <a:pathLst>
                <a:path w="8174990" h="124460">
                  <a:moveTo>
                    <a:pt x="8174702" y="123859"/>
                  </a:moveTo>
                  <a:lnTo>
                    <a:pt x="0" y="123859"/>
                  </a:lnTo>
                  <a:lnTo>
                    <a:pt x="0" y="0"/>
                  </a:lnTo>
                  <a:lnTo>
                    <a:pt x="8174702" y="0"/>
                  </a:lnTo>
                  <a:lnTo>
                    <a:pt x="8174702" y="12385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15159" y="2658040"/>
            <a:ext cx="10629229" cy="773286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 marR="51672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Crear</a:t>
            </a:r>
            <a:r>
              <a:rPr sz="1480" i="1" spc="-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un</a:t>
            </a:r>
            <a:r>
              <a:rPr sz="1480" i="1" spc="-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factor</a:t>
            </a:r>
            <a:r>
              <a:rPr sz="1480" i="1" spc="-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ordenado</a:t>
            </a:r>
            <a:endParaRPr sz="1480">
              <a:latin typeface="Courier New"/>
              <a:cs typeface="Courier New"/>
            </a:endParaRPr>
          </a:p>
          <a:p>
            <a:pPr marL="90594">
              <a:lnSpc>
                <a:spcPct val="103400"/>
              </a:lnSpc>
              <a:spcBef>
                <a:spcPts val="42"/>
              </a:spcBef>
              <a:tabLst>
                <a:tab pos="1530035" algn="l"/>
              </a:tabLst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data_factor	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&lt;-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factor(x=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c(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'alto'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'bajo'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'alto'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'alto'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),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levels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c(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'bajo'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'mediano'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'alt </a:t>
            </a:r>
            <a:r>
              <a:rPr sz="1427" spc="-84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data_factor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Mostrar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el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factor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29EE6AD0-EE07-BE40-ADB3-5A38CFE09427}"/>
              </a:ext>
            </a:extLst>
          </p:cNvPr>
          <p:cNvSpPr txBox="1">
            <a:spLocks/>
          </p:cNvSpPr>
          <p:nvPr/>
        </p:nvSpPr>
        <p:spPr>
          <a:xfrm>
            <a:off x="801737" y="423573"/>
            <a:ext cx="5484387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Tipos</a:t>
            </a:r>
            <a:r>
              <a:rPr lang="en-US" spc="-248" dirty="0">
                <a:solidFill>
                  <a:srgbClr val="000000"/>
                </a:solidFill>
              </a:rPr>
              <a:t> de </a:t>
            </a:r>
            <a:r>
              <a:rPr lang="en-US" spc="-248" dirty="0" err="1">
                <a:solidFill>
                  <a:srgbClr val="000000"/>
                </a:solidFill>
              </a:rPr>
              <a:t>datos</a:t>
            </a:r>
            <a:r>
              <a:rPr lang="en-US" spc="-248" dirty="0">
                <a:solidFill>
                  <a:srgbClr val="000000"/>
                </a:solidFill>
              </a:rPr>
              <a:t> -  factor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3098179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74" dirty="0">
                <a:latin typeface="Cambria"/>
                <a:cs typeface="Cambria"/>
              </a:rPr>
              <a:t>Datos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lógicos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y </a:t>
            </a:r>
            <a:r>
              <a:rPr sz="1585" spc="79" dirty="0">
                <a:latin typeface="Cambria"/>
                <a:cs typeface="Cambria"/>
              </a:rPr>
              <a:t>valores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perdidos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33120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  <a:tabLst>
                <a:tab pos="754952" algn="l"/>
              </a:tabLst>
            </a:pP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TRUE	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58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LOGICO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39" y="2533868"/>
            <a:ext cx="1243432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1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TRUE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159" y="2980227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FALSE</a:t>
            </a:r>
            <a:r>
              <a:rPr sz="1427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LOGICO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739" y="3580974"/>
            <a:ext cx="1354153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FALSE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159" y="4027332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  <a:tabLst>
                <a:tab pos="754952" algn="l"/>
              </a:tabLst>
            </a:pP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NA	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No</a:t>
            </a:r>
            <a:r>
              <a:rPr sz="1480" i="1" spc="-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disponible,</a:t>
            </a:r>
            <a:r>
              <a:rPr sz="1480" i="1" spc="-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perdido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1739" y="4628080"/>
            <a:ext cx="4549632" cy="704832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NA</a:t>
            </a:r>
            <a:endParaRPr sz="1427">
              <a:latin typeface="Courier New"/>
              <a:cs typeface="Courier New"/>
            </a:endParaRPr>
          </a:p>
          <a:p>
            <a:pPr>
              <a:spcBef>
                <a:spcPts val="21"/>
              </a:spcBef>
            </a:pPr>
            <a:endParaRPr sz="1480">
              <a:latin typeface="Courier New"/>
              <a:cs typeface="Courier New"/>
            </a:endParaRPr>
          </a:p>
          <a:p>
            <a:pPr marL="13421"/>
            <a:r>
              <a:rPr sz="1585" spc="69" dirty="0">
                <a:latin typeface="Cambria"/>
                <a:cs typeface="Cambria"/>
              </a:rPr>
              <a:t>Nota: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Los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NA</a:t>
            </a:r>
            <a:r>
              <a:rPr sz="1585" spc="-550" dirty="0">
                <a:latin typeface="Courier New"/>
                <a:cs typeface="Courier New"/>
              </a:rPr>
              <a:t> </a:t>
            </a:r>
            <a:r>
              <a:rPr sz="1585" spc="85" dirty="0">
                <a:latin typeface="Cambria"/>
                <a:cs typeface="Cambria"/>
              </a:rPr>
              <a:t>requieren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143" dirty="0">
                <a:latin typeface="Cambria"/>
                <a:cs typeface="Cambria"/>
              </a:rPr>
              <a:t>un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tratamiento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especial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350A19E8-4298-A648-8030-87DBD1828F51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Tipos</a:t>
            </a:r>
            <a:r>
              <a:rPr lang="en-US" spc="-248" dirty="0">
                <a:solidFill>
                  <a:srgbClr val="000000"/>
                </a:solidFill>
              </a:rPr>
              <a:t> de </a:t>
            </a:r>
            <a:r>
              <a:rPr lang="en-US" spc="-248" dirty="0" err="1">
                <a:solidFill>
                  <a:srgbClr val="000000"/>
                </a:solidFill>
              </a:rPr>
              <a:t>datos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1577608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-5" dirty="0">
                <a:latin typeface="Trebuchet MS"/>
                <a:cs typeface="Trebuchet MS"/>
              </a:rPr>
              <a:t>C</a:t>
            </a:r>
            <a:r>
              <a:rPr sz="1585" spc="37" dirty="0">
                <a:latin typeface="Trebuchet MS"/>
                <a:cs typeface="Trebuchet MS"/>
              </a:rPr>
              <a:t>a</a:t>
            </a:r>
            <a:r>
              <a:rPr sz="1585" spc="63" dirty="0">
                <a:latin typeface="Trebuchet MS"/>
                <a:cs typeface="Trebuchet MS"/>
              </a:rPr>
              <a:t>s</a:t>
            </a:r>
            <a:r>
              <a:rPr sz="1585" spc="95" dirty="0">
                <a:latin typeface="Trebuchet MS"/>
                <a:cs typeface="Trebuchet MS"/>
              </a:rPr>
              <a:t>o</a:t>
            </a:r>
            <a:r>
              <a:rPr sz="1585" spc="69" dirty="0">
                <a:latin typeface="Trebuchet MS"/>
                <a:cs typeface="Trebuchet MS"/>
              </a:rPr>
              <a:t>s</a:t>
            </a:r>
            <a:r>
              <a:rPr sz="1585" spc="-85" dirty="0">
                <a:latin typeface="Trebuchet MS"/>
                <a:cs typeface="Trebuchet MS"/>
              </a:rPr>
              <a:t> </a:t>
            </a:r>
            <a:r>
              <a:rPr sz="1585" dirty="0">
                <a:latin typeface="Trebuchet MS"/>
                <a:cs typeface="Trebuchet MS"/>
              </a:rPr>
              <a:t>e</a:t>
            </a:r>
            <a:r>
              <a:rPr sz="1585" spc="63" dirty="0">
                <a:latin typeface="Trebuchet MS"/>
                <a:cs typeface="Trebuchet MS"/>
              </a:rPr>
              <a:t>sp</a:t>
            </a:r>
            <a:r>
              <a:rPr sz="1585" dirty="0">
                <a:latin typeface="Trebuchet MS"/>
                <a:cs typeface="Trebuchet MS"/>
              </a:rPr>
              <a:t>e</a:t>
            </a:r>
            <a:r>
              <a:rPr sz="1585" spc="5" dirty="0">
                <a:latin typeface="Trebuchet MS"/>
                <a:cs typeface="Trebuchet MS"/>
              </a:rPr>
              <a:t>c</a:t>
            </a:r>
            <a:r>
              <a:rPr sz="1585" spc="21" dirty="0">
                <a:latin typeface="Trebuchet MS"/>
                <a:cs typeface="Trebuchet MS"/>
              </a:rPr>
              <a:t>i</a:t>
            </a:r>
            <a:r>
              <a:rPr sz="1585" spc="37" dirty="0">
                <a:latin typeface="Trebuchet MS"/>
                <a:cs typeface="Trebuchet MS"/>
              </a:rPr>
              <a:t>a</a:t>
            </a:r>
            <a:r>
              <a:rPr sz="1585" dirty="0">
                <a:latin typeface="Trebuchet MS"/>
                <a:cs typeface="Trebuchet MS"/>
              </a:rPr>
              <a:t>le</a:t>
            </a:r>
            <a:r>
              <a:rPr sz="1585" spc="69" dirty="0">
                <a:latin typeface="Trebuchet MS"/>
                <a:cs typeface="Trebuchet MS"/>
              </a:rPr>
              <a:t>s</a:t>
            </a:r>
            <a:endParaRPr sz="1585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33120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  <a:tabLst>
                <a:tab pos="754952" algn="l"/>
              </a:tabLst>
            </a:pP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/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0	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53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Infinito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38" y="2533868"/>
            <a:ext cx="1132711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Inf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159" y="2980227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  <a:tabLst>
                <a:tab pos="865678" algn="l"/>
              </a:tabLst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-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/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0	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 Infinito negativo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739" y="3580974"/>
            <a:ext cx="1243432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1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-Inf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159" y="4027332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Inf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/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Inf</a:t>
            </a:r>
            <a:r>
              <a:rPr sz="1427" spc="16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No</a:t>
            </a:r>
            <a:r>
              <a:rPr sz="1480" i="1" spc="-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un</a:t>
            </a:r>
            <a:r>
              <a:rPr sz="1480" i="1" spc="-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Numero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1738" y="4628081"/>
            <a:ext cx="1132711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NaN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158B9E11-80D9-8643-A085-9D7BB40FB68C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Tipos</a:t>
            </a:r>
            <a:r>
              <a:rPr lang="en-US" spc="-248" dirty="0">
                <a:solidFill>
                  <a:srgbClr val="000000"/>
                </a:solidFill>
              </a:rPr>
              <a:t> de </a:t>
            </a:r>
            <a:r>
              <a:rPr lang="en-US" spc="-248" dirty="0" err="1">
                <a:solidFill>
                  <a:srgbClr val="000000"/>
                </a:solidFill>
              </a:rPr>
              <a:t>datos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3" y="0"/>
            <a:ext cx="12172614" cy="6856658"/>
          </a:xfrm>
          <a:custGeom>
            <a:avLst/>
            <a:gdLst/>
            <a:ahLst/>
            <a:cxnLst/>
            <a:rect l="l" t="t" r="r" b="b"/>
            <a:pathLst>
              <a:path w="11518900" h="6488430">
                <a:moveTo>
                  <a:pt x="11518898" y="6488312"/>
                </a:moveTo>
                <a:lnTo>
                  <a:pt x="0" y="6488312"/>
                </a:lnTo>
                <a:lnTo>
                  <a:pt x="0" y="0"/>
                </a:lnTo>
                <a:lnTo>
                  <a:pt x="11518898" y="0"/>
                </a:lnTo>
                <a:lnTo>
                  <a:pt x="11518898" y="6488312"/>
                </a:lnTo>
                <a:close/>
              </a:path>
            </a:pathLst>
          </a:custGeom>
          <a:solidFill>
            <a:srgbClr val="262821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3" name="object 3"/>
          <p:cNvSpPr/>
          <p:nvPr/>
        </p:nvSpPr>
        <p:spPr>
          <a:xfrm>
            <a:off x="3665503" y="2109740"/>
            <a:ext cx="4867033" cy="1079028"/>
          </a:xfrm>
          <a:custGeom>
            <a:avLst/>
            <a:gdLst/>
            <a:ahLst/>
            <a:cxnLst/>
            <a:rect l="l" t="t" r="r" b="b"/>
            <a:pathLst>
              <a:path w="4605655" h="1021080">
                <a:moveTo>
                  <a:pt x="4605527" y="1021079"/>
                </a:moveTo>
                <a:lnTo>
                  <a:pt x="0" y="1021079"/>
                </a:lnTo>
                <a:lnTo>
                  <a:pt x="0" y="0"/>
                </a:lnTo>
                <a:lnTo>
                  <a:pt x="4605527" y="0"/>
                </a:lnTo>
                <a:lnTo>
                  <a:pt x="4605527" y="102107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5" name="object 5"/>
          <p:cNvSpPr/>
          <p:nvPr/>
        </p:nvSpPr>
        <p:spPr>
          <a:xfrm>
            <a:off x="2029246" y="3027719"/>
            <a:ext cx="8130285" cy="989109"/>
          </a:xfrm>
          <a:custGeom>
            <a:avLst/>
            <a:gdLst/>
            <a:ahLst/>
            <a:cxnLst/>
            <a:rect l="l" t="t" r="r" b="b"/>
            <a:pathLst>
              <a:path w="7693659" h="935989">
                <a:moveTo>
                  <a:pt x="7693151" y="935735"/>
                </a:moveTo>
                <a:lnTo>
                  <a:pt x="0" y="935735"/>
                </a:lnTo>
                <a:lnTo>
                  <a:pt x="0" y="0"/>
                </a:lnTo>
                <a:lnTo>
                  <a:pt x="7693151" y="0"/>
                </a:lnTo>
                <a:lnTo>
                  <a:pt x="7693151" y="93573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7" name="object 7"/>
          <p:cNvSpPr/>
          <p:nvPr/>
        </p:nvSpPr>
        <p:spPr>
          <a:xfrm>
            <a:off x="3907075" y="3855510"/>
            <a:ext cx="4377847" cy="844165"/>
          </a:xfrm>
          <a:custGeom>
            <a:avLst/>
            <a:gdLst/>
            <a:ahLst/>
            <a:cxnLst/>
            <a:rect l="l" t="t" r="r" b="b"/>
            <a:pathLst>
              <a:path w="4142740" h="798829">
                <a:moveTo>
                  <a:pt x="4142231" y="798575"/>
                </a:moveTo>
                <a:lnTo>
                  <a:pt x="0" y="798575"/>
                </a:lnTo>
                <a:lnTo>
                  <a:pt x="0" y="0"/>
                </a:lnTo>
                <a:lnTo>
                  <a:pt x="4142231" y="0"/>
                </a:lnTo>
                <a:lnTo>
                  <a:pt x="4142231" y="79857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EE686D9-B9C4-AE4C-B875-5A00B1D6C511}"/>
              </a:ext>
            </a:extLst>
          </p:cNvPr>
          <p:cNvSpPr txBox="1"/>
          <p:nvPr/>
        </p:nvSpPr>
        <p:spPr>
          <a:xfrm>
            <a:off x="2377621" y="3099265"/>
            <a:ext cx="743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600" dirty="0">
                <a:solidFill>
                  <a:schemeClr val="bg1"/>
                </a:solidFill>
                <a:latin typeface="American Typewriter" panose="02090604020004020304" pitchFamily="18" charset="77"/>
              </a:rPr>
              <a:t>Conceptos basicos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57D4FAD-6894-944A-A6B3-6183C84057D6}"/>
              </a:ext>
            </a:extLst>
          </p:cNvPr>
          <p:cNvSpPr txBox="1"/>
          <p:nvPr/>
        </p:nvSpPr>
        <p:spPr>
          <a:xfrm>
            <a:off x="4310411" y="4053812"/>
            <a:ext cx="356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600" dirty="0">
                <a:solidFill>
                  <a:schemeClr val="bg1"/>
                </a:solidFill>
                <a:latin typeface="American Typewriter" panose="02090604020004020304" pitchFamily="18" charset="77"/>
              </a:rPr>
              <a:t>Saberes 5.0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93211FB-B804-F647-A896-E11FA6649025}"/>
              </a:ext>
            </a:extLst>
          </p:cNvPr>
          <p:cNvSpPr txBox="1"/>
          <p:nvPr/>
        </p:nvSpPr>
        <p:spPr>
          <a:xfrm>
            <a:off x="4509799" y="2276342"/>
            <a:ext cx="316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dirty="0">
                <a:solidFill>
                  <a:schemeClr val="accent5">
                    <a:lumMod val="75000"/>
                  </a:schemeClr>
                </a:solidFill>
                <a:latin typeface="American Typewriter" panose="02090604020004020304" pitchFamily="18" charset="77"/>
              </a:rPr>
              <a:t>CAPITULO 1</a:t>
            </a:r>
          </a:p>
        </p:txBody>
      </p:sp>
    </p:spTree>
    <p:extLst>
      <p:ext uri="{BB962C8B-B14F-4D97-AF65-F5344CB8AC3E}">
        <p14:creationId xmlns:p14="http://schemas.microsoft.com/office/powerpoint/2010/main" val="3045581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3681981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120" dirty="0">
                <a:latin typeface="Cambria"/>
                <a:cs typeface="Cambria"/>
              </a:rPr>
              <a:t>Qué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creen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que</a:t>
            </a:r>
            <a:r>
              <a:rPr sz="1585" spc="63" dirty="0">
                <a:latin typeface="Cambria"/>
                <a:cs typeface="Cambria"/>
              </a:rPr>
              <a:t> resulte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lo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siguiente?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33120"/>
            <a:ext cx="10562125" cy="311087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90590" rIns="0" bIns="0" rtlCol="0">
            <a:spAutoFit/>
          </a:bodyPr>
          <a:lstStyle/>
          <a:p>
            <a:pPr marL="90594">
              <a:spcBef>
                <a:spcPts val="713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0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: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3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)^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Inf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ACC48B11-B920-7E49-ADC6-4FB46E350E17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Tipos</a:t>
            </a:r>
            <a:r>
              <a:rPr lang="en-US" spc="-248" dirty="0">
                <a:solidFill>
                  <a:srgbClr val="000000"/>
                </a:solidFill>
              </a:rPr>
              <a:t> de </a:t>
            </a:r>
            <a:r>
              <a:rPr lang="en-US" spc="-248" dirty="0" err="1">
                <a:solidFill>
                  <a:srgbClr val="000000"/>
                </a:solidFill>
              </a:rPr>
              <a:t>datos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3681981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120" dirty="0">
                <a:latin typeface="Cambria"/>
                <a:cs typeface="Cambria"/>
              </a:rPr>
              <a:t>Qué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creen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que</a:t>
            </a:r>
            <a:r>
              <a:rPr sz="1585" spc="63" dirty="0">
                <a:latin typeface="Cambria"/>
                <a:cs typeface="Cambria"/>
              </a:rPr>
              <a:t> resulte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lo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siguiente?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33120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0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: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3</a:t>
            </a:r>
            <a:r>
              <a:rPr sz="1427" spc="16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es</a:t>
            </a:r>
            <a:r>
              <a:rPr sz="1480" i="1" spc="-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una</a:t>
            </a:r>
            <a:r>
              <a:rPr sz="1480" i="1" spc="-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secuencia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39" y="2533868"/>
            <a:ext cx="1575595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0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1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2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3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159" y="2980227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  <a:tabLst>
                <a:tab pos="1308583" algn="l"/>
              </a:tabLst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0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: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3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)^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Inf	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ahora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se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eleva</a:t>
            </a:r>
            <a:r>
              <a:rPr sz="1480" i="1" spc="-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cada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elemnto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a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Inf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739" y="3580974"/>
            <a:ext cx="2461364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  <a:tabLst>
                <a:tab pos="1009957" algn="l"/>
                <a:tab pos="1452862" algn="l"/>
              </a:tabLst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	</a:t>
            </a:r>
            <a:r>
              <a:rPr sz="1427" spc="-5" dirty="0">
                <a:latin typeface="Courier New"/>
                <a:cs typeface="Courier New"/>
              </a:rPr>
              <a:t>0	1 </a:t>
            </a:r>
            <a:r>
              <a:rPr sz="1427" spc="5" dirty="0">
                <a:latin typeface="Courier New"/>
                <a:cs typeface="Courier New"/>
              </a:rPr>
              <a:t>Inf</a:t>
            </a:r>
            <a:r>
              <a:rPr sz="142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Inf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5F151EA3-337C-734C-85EC-C15631600B23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Tipos</a:t>
            </a:r>
            <a:r>
              <a:rPr lang="en-US" spc="-248" dirty="0">
                <a:solidFill>
                  <a:srgbClr val="000000"/>
                </a:solidFill>
              </a:rPr>
              <a:t> de </a:t>
            </a:r>
            <a:r>
              <a:rPr lang="en-US" spc="-248" dirty="0" err="1">
                <a:solidFill>
                  <a:srgbClr val="000000"/>
                </a:solidFill>
              </a:rPr>
              <a:t>datos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10443352" cy="501378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5369">
              <a:spcBef>
                <a:spcPts val="106"/>
              </a:spcBef>
            </a:pPr>
            <a:r>
              <a:rPr sz="1585" spc="90" dirty="0">
                <a:latin typeface="Cambria"/>
                <a:cs typeface="Cambria"/>
              </a:rPr>
              <a:t>Al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importar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58" dirty="0">
                <a:latin typeface="Cambria"/>
                <a:cs typeface="Cambria"/>
              </a:rPr>
              <a:t>los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datos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es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58" dirty="0">
                <a:latin typeface="Cambria"/>
                <a:cs typeface="Cambria"/>
              </a:rPr>
              <a:t>posible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que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no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estén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el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formato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correcto,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podemos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pasar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143" dirty="0">
                <a:latin typeface="Cambria"/>
                <a:cs typeface="Cambria"/>
              </a:rPr>
              <a:t>un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42" dirty="0">
                <a:latin typeface="Cambria"/>
                <a:cs typeface="Cambria"/>
              </a:rPr>
              <a:t>tipo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dato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58" dirty="0">
                <a:latin typeface="Cambria"/>
                <a:cs typeface="Cambria"/>
              </a:rPr>
              <a:t>otro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(siempre </a:t>
            </a:r>
            <a:r>
              <a:rPr sz="1585" spc="100" dirty="0">
                <a:latin typeface="Cambria"/>
                <a:cs typeface="Cambria"/>
              </a:rPr>
              <a:t>que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sea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posible),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usando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42" dirty="0">
                <a:latin typeface="Cambria"/>
                <a:cs typeface="Cambria"/>
              </a:rPr>
              <a:t>R-base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2174760"/>
            <a:ext cx="10562125" cy="311087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90590" rIns="0" bIns="0" rtlCol="0">
            <a:spAutoFit/>
          </a:bodyPr>
          <a:lstStyle/>
          <a:p>
            <a:pPr marL="90594">
              <a:spcBef>
                <a:spcPts val="713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as.numeric(x)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38" y="2775508"/>
            <a:ext cx="2018480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11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12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13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14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159" y="3221866"/>
            <a:ext cx="10562125" cy="311087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90590" rIns="0" bIns="0" rtlCol="0">
            <a:spAutoFit/>
          </a:bodyPr>
          <a:lstStyle/>
          <a:p>
            <a:pPr marL="90594">
              <a:spcBef>
                <a:spcPts val="713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as.integer(im)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739" y="3822614"/>
            <a:ext cx="6337946" cy="900141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Warning: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partes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imaginarias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descartadas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en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la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coerción</a:t>
            </a:r>
            <a:endParaRPr sz="1427">
              <a:latin typeface="Courier New"/>
              <a:cs typeface="Courier New"/>
            </a:endParaRPr>
          </a:p>
          <a:p>
            <a:pPr>
              <a:spcBef>
                <a:spcPts val="21"/>
              </a:spcBef>
            </a:pPr>
            <a:endParaRPr sz="1480">
              <a:latin typeface="Courier New"/>
              <a:cs typeface="Courier New"/>
            </a:endParaRPr>
          </a:p>
          <a:p>
            <a:pPr marL="13421"/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3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159" y="4701910"/>
            <a:ext cx="10562125" cy="311087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90590" rIns="0" bIns="0" rtlCol="0">
            <a:spAutoFit/>
          </a:bodyPr>
          <a:lstStyle/>
          <a:p>
            <a:pPr marL="90594">
              <a:spcBef>
                <a:spcPts val="713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as.character(data_factor)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1739" y="5302658"/>
            <a:ext cx="3790689" cy="45277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"alto"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"bajo"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"alto"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"alto"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159" y="5749017"/>
            <a:ext cx="10562125" cy="311087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90590" rIns="0" bIns="0" rtlCol="0">
            <a:spAutoFit/>
          </a:bodyPr>
          <a:lstStyle/>
          <a:p>
            <a:pPr marL="90594">
              <a:spcBef>
                <a:spcPts val="713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as.factor(x)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1739" y="6335669"/>
            <a:ext cx="2461364" cy="479826"/>
          </a:xfrm>
          <a:prstGeom prst="rect">
            <a:avLst/>
          </a:prstGeom>
        </p:spPr>
        <p:txBody>
          <a:bodyPr vert="horz" wrap="square" lIns="0" tIns="27511" rIns="0" bIns="0" rtlCol="0">
            <a:spAutoFit/>
          </a:bodyPr>
          <a:lstStyle/>
          <a:p>
            <a:pPr marL="13421">
              <a:spcBef>
                <a:spcPts val="21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11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12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13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14</a:t>
            </a:r>
            <a:endParaRPr sz="1427">
              <a:latin typeface="Courier New"/>
              <a:cs typeface="Courier New"/>
            </a:endParaRPr>
          </a:p>
          <a:p>
            <a:pPr marL="13421">
              <a:spcBef>
                <a:spcPts val="111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Levels: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11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12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13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14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58A584DF-DA2B-C041-B41D-0DD12D9537A7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Tipos</a:t>
            </a:r>
            <a:r>
              <a:rPr lang="en-US" spc="-248" dirty="0">
                <a:solidFill>
                  <a:srgbClr val="000000"/>
                </a:solidFill>
              </a:rPr>
              <a:t> de </a:t>
            </a:r>
            <a:r>
              <a:rPr lang="en-US" spc="-248" dirty="0" err="1">
                <a:solidFill>
                  <a:srgbClr val="000000"/>
                </a:solidFill>
              </a:rPr>
              <a:t>datos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10580914" cy="517536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135556">
              <a:lnSpc>
                <a:spcPct val="104200"/>
              </a:lnSpc>
            </a:pPr>
            <a:r>
              <a:rPr sz="1585" spc="74" dirty="0">
                <a:latin typeface="Cambria"/>
                <a:cs typeface="Cambria"/>
              </a:rPr>
              <a:t>Para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datos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numéricos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tenemos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varias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funiones,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parse_number</a:t>
            </a:r>
            <a:r>
              <a:rPr sz="1585" spc="-544" dirty="0">
                <a:latin typeface="Courier New"/>
                <a:cs typeface="Courier New"/>
              </a:rPr>
              <a:t> </a:t>
            </a:r>
            <a:r>
              <a:rPr sz="1585" spc="63" dirty="0">
                <a:latin typeface="Cambria"/>
                <a:cs typeface="Cambria"/>
              </a:rPr>
              <a:t>es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127" dirty="0">
                <a:latin typeface="Cambria"/>
                <a:cs typeface="Cambria"/>
              </a:rPr>
              <a:t>menos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restrictiva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(elimina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que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no</a:t>
            </a:r>
            <a:r>
              <a:rPr sz="1585" spc="90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sea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127" dirty="0">
                <a:latin typeface="Cambria"/>
                <a:cs typeface="Cambria"/>
              </a:rPr>
              <a:t>número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y</a:t>
            </a:r>
            <a:r>
              <a:rPr sz="1585" spc="106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convierte),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parse_integer</a:t>
            </a:r>
            <a:r>
              <a:rPr sz="1585" spc="-550" dirty="0">
                <a:latin typeface="Courier New"/>
                <a:cs typeface="Courier New"/>
              </a:rPr>
              <a:t> </a:t>
            </a:r>
            <a:r>
              <a:rPr sz="1585" spc="95" dirty="0">
                <a:latin typeface="Cambria"/>
                <a:cs typeface="Cambria"/>
              </a:rPr>
              <a:t>y</a:t>
            </a:r>
            <a:r>
              <a:rPr sz="1585" spc="106" dirty="0">
                <a:latin typeface="Cambria"/>
                <a:cs typeface="Cambria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parse_double</a:t>
            </a:r>
            <a:r>
              <a:rPr sz="1585" spc="-550" dirty="0">
                <a:latin typeface="Courier New"/>
                <a:cs typeface="Courier New"/>
              </a:rPr>
              <a:t> </a:t>
            </a:r>
            <a:r>
              <a:rPr sz="1585" spc="79" dirty="0">
                <a:latin typeface="Cambria"/>
                <a:cs typeface="Cambria"/>
              </a:rPr>
              <a:t>esperan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valores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el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formato</a:t>
            </a:r>
            <a:r>
              <a:rPr sz="1585" spc="90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indicado</a:t>
            </a:r>
            <a:endParaRPr sz="1585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2678176"/>
            <a:ext cx="10562125" cy="778399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76498" rIns="0" bIns="0" rtlCol="0">
            <a:spAutoFit/>
          </a:bodyPr>
          <a:lstStyle/>
          <a:p>
            <a:pPr marL="90594" marR="6367093">
              <a:lnSpc>
                <a:spcPct val="106500"/>
              </a:lnSpc>
              <a:spcBef>
                <a:spcPts val="602"/>
              </a:spcBef>
            </a:pPr>
            <a:r>
              <a:rPr sz="1427" b="1" spc="11" dirty="0">
                <a:solidFill>
                  <a:srgbClr val="333333"/>
                </a:solidFill>
                <a:latin typeface="Courier New"/>
                <a:cs typeface="Courier New"/>
              </a:rPr>
              <a:t>library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(tidyverse) </a:t>
            </a:r>
            <a:r>
              <a:rPr sz="1427" spc="1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parse_number(c(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"$1,234.5"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7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"$12.45"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39" y="3510495"/>
            <a:ext cx="2461364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  <a:tabLst>
                <a:tab pos="1895767" algn="l"/>
              </a:tabLst>
            </a:pPr>
            <a:r>
              <a:rPr sz="1427" spc="11" dirty="0">
                <a:latin typeface="Courier New"/>
                <a:cs typeface="Courier New"/>
              </a:rPr>
              <a:t>#</a:t>
            </a:r>
            <a:r>
              <a:rPr sz="1427" spc="-5" dirty="0">
                <a:latin typeface="Courier New"/>
                <a:cs typeface="Courier New"/>
              </a:rPr>
              <a:t>#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[1</a:t>
            </a:r>
            <a:r>
              <a:rPr sz="1427" spc="-5" dirty="0">
                <a:latin typeface="Courier New"/>
                <a:cs typeface="Courier New"/>
              </a:rPr>
              <a:t>]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1234.5</a:t>
            </a:r>
            <a:r>
              <a:rPr sz="1427" spc="-5" dirty="0">
                <a:latin typeface="Courier New"/>
                <a:cs typeface="Courier New"/>
              </a:rPr>
              <a:t>0</a:t>
            </a:r>
            <a:r>
              <a:rPr sz="1427" dirty="0">
                <a:latin typeface="Courier New"/>
                <a:cs typeface="Courier New"/>
              </a:rPr>
              <a:t>	</a:t>
            </a:r>
            <a:r>
              <a:rPr sz="1427" spc="11" dirty="0">
                <a:latin typeface="Courier New"/>
                <a:cs typeface="Courier New"/>
              </a:rPr>
              <a:t>12.4</a:t>
            </a:r>
            <a:r>
              <a:rPr sz="1427" spc="-5" dirty="0">
                <a:latin typeface="Courier New"/>
                <a:cs typeface="Courier New"/>
              </a:rPr>
              <a:t>5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159" y="3956854"/>
            <a:ext cx="10562125" cy="311087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90590" rIns="0" bIns="0" rtlCol="0">
            <a:spAutoFit/>
          </a:bodyPr>
          <a:lstStyle/>
          <a:p>
            <a:pPr marL="90594">
              <a:spcBef>
                <a:spcPts val="713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parse_double(c(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"1234.5"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"12.45"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739" y="4557601"/>
            <a:ext cx="2461364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  <a:tabLst>
                <a:tab pos="1895767" algn="l"/>
              </a:tabLst>
            </a:pPr>
            <a:r>
              <a:rPr sz="1427" spc="11" dirty="0">
                <a:latin typeface="Courier New"/>
                <a:cs typeface="Courier New"/>
              </a:rPr>
              <a:t>#</a:t>
            </a:r>
            <a:r>
              <a:rPr sz="1427" spc="-5" dirty="0">
                <a:latin typeface="Courier New"/>
                <a:cs typeface="Courier New"/>
              </a:rPr>
              <a:t>#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[1</a:t>
            </a:r>
            <a:r>
              <a:rPr sz="1427" spc="-5" dirty="0">
                <a:latin typeface="Courier New"/>
                <a:cs typeface="Courier New"/>
              </a:rPr>
              <a:t>]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1234.5</a:t>
            </a:r>
            <a:r>
              <a:rPr sz="1427" spc="-5" dirty="0">
                <a:latin typeface="Courier New"/>
                <a:cs typeface="Courier New"/>
              </a:rPr>
              <a:t>0</a:t>
            </a:r>
            <a:r>
              <a:rPr sz="1427" dirty="0">
                <a:latin typeface="Courier New"/>
                <a:cs typeface="Courier New"/>
              </a:rPr>
              <a:t>	</a:t>
            </a:r>
            <a:r>
              <a:rPr sz="1427" spc="11" dirty="0">
                <a:latin typeface="Courier New"/>
                <a:cs typeface="Courier New"/>
              </a:rPr>
              <a:t>12.4</a:t>
            </a:r>
            <a:r>
              <a:rPr sz="1427" spc="-5" dirty="0">
                <a:latin typeface="Courier New"/>
                <a:cs typeface="Courier New"/>
              </a:rPr>
              <a:t>5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159" y="5003961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parse_integer(c(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"$1,234.5"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"$12.45"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))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2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Error</a:t>
            </a:r>
            <a:endParaRPr sz="148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81608" y="5621029"/>
          <a:ext cx="3830280" cy="1154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7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688">
                <a:tc>
                  <a:txBody>
                    <a:bodyPr/>
                    <a:lstStyle/>
                    <a:p>
                      <a:pPr marR="13970" algn="ct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[1]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NA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NA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attr(,"problems")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4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tibble: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614"/>
                        </a:lnSpc>
                        <a:tabLst>
                          <a:tab pos="1101090" algn="l"/>
                        </a:tabLst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row	col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expected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actual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688">
                <a:tc>
                  <a:txBody>
                    <a:bodyPr/>
                    <a:lstStyle/>
                    <a:p>
                      <a:pPr marR="13970" algn="ct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&lt;int&gt;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&lt;int&gt;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&lt;chr&gt;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&lt;chr&gt;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2">
            <a:extLst>
              <a:ext uri="{FF2B5EF4-FFF2-40B4-BE49-F238E27FC236}">
                <a16:creationId xmlns:a16="http://schemas.microsoft.com/office/drawing/2014/main" id="{2486D259-3E67-C846-9C46-86A56A6D6325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Tipos</a:t>
            </a:r>
            <a:r>
              <a:rPr lang="en-US" spc="-248" dirty="0">
                <a:solidFill>
                  <a:srgbClr val="000000"/>
                </a:solidFill>
              </a:rPr>
              <a:t> de </a:t>
            </a:r>
            <a:r>
              <a:rPr lang="en-US" spc="-248" dirty="0" err="1">
                <a:solidFill>
                  <a:srgbClr val="000000"/>
                </a:solidFill>
              </a:rPr>
              <a:t>datos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2699583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74" dirty="0">
                <a:latin typeface="Cambria"/>
                <a:cs typeface="Cambria"/>
              </a:rPr>
              <a:t>Para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datos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42" dirty="0">
                <a:latin typeface="Cambria"/>
                <a:cs typeface="Cambria"/>
              </a:rPr>
              <a:t>tipo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character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33120"/>
            <a:ext cx="10562125" cy="311087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90590" rIns="0" bIns="0" rtlCol="0">
            <a:spAutoFit/>
          </a:bodyPr>
          <a:lstStyle/>
          <a:p>
            <a:pPr marL="90594">
              <a:spcBef>
                <a:spcPts val="713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as.character(data_factor)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39" y="2533868"/>
            <a:ext cx="3790689" cy="45277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"alto"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"bajo"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"alto"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"alto"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159" y="2980226"/>
            <a:ext cx="10562125" cy="311087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90590" rIns="0" bIns="0" rtlCol="0">
            <a:spAutoFit/>
          </a:bodyPr>
          <a:lstStyle/>
          <a:p>
            <a:pPr marL="90594">
              <a:spcBef>
                <a:spcPts val="713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as.character(lubridate::now())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739" y="3580974"/>
            <a:ext cx="3126362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"2020-10-16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11:25:18"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159" y="4027332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##</a:t>
            </a:r>
            <a:r>
              <a:rPr sz="1480" i="1" spc="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parse_character(data_factor)</a:t>
            </a:r>
            <a:r>
              <a:rPr sz="1480" i="1" spc="2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#ERROR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44E63169-2508-4E4C-9061-24E34D3AECFD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Tipos</a:t>
            </a:r>
            <a:r>
              <a:rPr lang="en-US" spc="-248" dirty="0">
                <a:solidFill>
                  <a:srgbClr val="000000"/>
                </a:solidFill>
              </a:rPr>
              <a:t> de </a:t>
            </a:r>
            <a:r>
              <a:rPr lang="en-US" spc="-248" dirty="0" err="1">
                <a:solidFill>
                  <a:srgbClr val="000000"/>
                </a:solidFill>
              </a:rPr>
              <a:t>datos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10315855" cy="501378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5369">
              <a:spcBef>
                <a:spcPts val="106"/>
              </a:spcBef>
            </a:pPr>
            <a:r>
              <a:rPr sz="1585" spc="74" dirty="0">
                <a:latin typeface="Cambria"/>
                <a:cs typeface="Cambria"/>
              </a:rPr>
              <a:t>Para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datos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42" dirty="0">
                <a:latin typeface="Cambria"/>
                <a:cs typeface="Cambria"/>
              </a:rPr>
              <a:t>tipo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factor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se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requiere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especificar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58" dirty="0">
                <a:latin typeface="Cambria"/>
                <a:cs typeface="Cambria"/>
              </a:rPr>
              <a:t>los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niveles,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y</a:t>
            </a:r>
            <a:r>
              <a:rPr sz="1585" spc="106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si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143" dirty="0">
                <a:latin typeface="Cambria"/>
                <a:cs typeface="Cambria"/>
              </a:rPr>
              <a:t>un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dato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no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está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58" dirty="0">
                <a:latin typeface="Cambria"/>
                <a:cs typeface="Cambria"/>
              </a:rPr>
              <a:t> los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niveles</a:t>
            </a:r>
            <a:r>
              <a:rPr sz="1585" spc="48" dirty="0">
                <a:latin typeface="Cambria"/>
                <a:cs typeface="Cambria"/>
              </a:rPr>
              <a:t> se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muestra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143" dirty="0">
                <a:latin typeface="Cambria"/>
                <a:cs typeface="Cambria"/>
              </a:rPr>
              <a:t>un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warning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2174760"/>
            <a:ext cx="10562125" cy="543521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90590" rIns="0" bIns="0" rtlCol="0">
            <a:spAutoFit/>
          </a:bodyPr>
          <a:lstStyle/>
          <a:p>
            <a:pPr marL="90594">
              <a:spcBef>
                <a:spcPts val="713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factor(c(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"Alto"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"Bajo"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"Medio"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"Alto"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),</a:t>
            </a:r>
            <a:endParaRPr sz="1427">
              <a:latin typeface="Courier New"/>
              <a:cs typeface="Courier New"/>
            </a:endParaRPr>
          </a:p>
          <a:p>
            <a:pPr marL="865678">
              <a:spcBef>
                <a:spcPts val="111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levels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c(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"Alto"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"Medio"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"Bajo"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),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ordered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T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39" y="2992983"/>
            <a:ext cx="3347805" cy="714706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5369">
              <a:lnSpc>
                <a:spcPct val="106500"/>
              </a:lnSpc>
              <a:spcBef>
                <a:spcPts val="106"/>
              </a:spcBef>
              <a:tabLst>
                <a:tab pos="1452862" algn="l"/>
                <a:tab pos="2117220" algn="l"/>
              </a:tabLst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Alto	Bajo	Medio Alto </a:t>
            </a:r>
            <a:r>
              <a:rPr sz="1427" spc="-840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Levels: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Alto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&lt;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Medio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&lt;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Bajo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159" y="3685009"/>
            <a:ext cx="10562125" cy="55166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90590" rIns="0" bIns="0" rtlCol="0">
            <a:spAutoFit/>
          </a:bodyPr>
          <a:lstStyle/>
          <a:p>
            <a:pPr marL="90594">
              <a:spcBef>
                <a:spcPts val="713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factor(c(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"Alto"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"Bajo"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"Medio</a:t>
            </a:r>
            <a:r>
              <a:rPr sz="1427" spc="37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bajo"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"Alto"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),</a:t>
            </a:r>
            <a:endParaRPr sz="1427">
              <a:latin typeface="Courier New"/>
              <a:cs typeface="Courier New"/>
            </a:endParaRPr>
          </a:p>
          <a:p>
            <a:pPr marL="1530035">
              <a:spcBef>
                <a:spcPts val="58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levels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c(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"Alto"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"Medio"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"Bajo"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))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#ERROR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739" y="4503232"/>
            <a:ext cx="2904920" cy="714706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5369">
              <a:lnSpc>
                <a:spcPct val="106500"/>
              </a:lnSpc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Alto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Bajo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&lt;NA&gt;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Alto </a:t>
            </a:r>
            <a:r>
              <a:rPr sz="1427" spc="-840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Levels: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Alto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Medio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Bajo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C65B12C5-279E-D743-B6C8-AFB9CE62D975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Tipos</a:t>
            </a:r>
            <a:r>
              <a:rPr lang="en-US" spc="-248" dirty="0">
                <a:solidFill>
                  <a:srgbClr val="000000"/>
                </a:solidFill>
              </a:rPr>
              <a:t> de </a:t>
            </a:r>
            <a:r>
              <a:rPr lang="en-US" spc="-248" dirty="0" err="1">
                <a:solidFill>
                  <a:srgbClr val="000000"/>
                </a:solidFill>
              </a:rPr>
              <a:t>datos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10315855" cy="501378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5369">
              <a:spcBef>
                <a:spcPts val="106"/>
              </a:spcBef>
            </a:pPr>
            <a:r>
              <a:rPr sz="1585" spc="74" dirty="0">
                <a:latin typeface="Cambria"/>
                <a:cs typeface="Cambria"/>
              </a:rPr>
              <a:t>Para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datos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42" dirty="0">
                <a:latin typeface="Cambria"/>
                <a:cs typeface="Cambria"/>
              </a:rPr>
              <a:t>tipo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factor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se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requiere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especificar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58" dirty="0">
                <a:latin typeface="Cambria"/>
                <a:cs typeface="Cambria"/>
              </a:rPr>
              <a:t>los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niveles,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y</a:t>
            </a:r>
            <a:r>
              <a:rPr sz="1585" spc="106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si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143" dirty="0">
                <a:latin typeface="Cambria"/>
                <a:cs typeface="Cambria"/>
              </a:rPr>
              <a:t>un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dato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no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está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58" dirty="0">
                <a:latin typeface="Cambria"/>
                <a:cs typeface="Cambria"/>
              </a:rPr>
              <a:t> los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niveles</a:t>
            </a:r>
            <a:r>
              <a:rPr sz="1585" spc="48" dirty="0">
                <a:latin typeface="Cambria"/>
                <a:cs typeface="Cambria"/>
              </a:rPr>
              <a:t> se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muestra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143" dirty="0">
                <a:latin typeface="Cambria"/>
                <a:cs typeface="Cambria"/>
              </a:rPr>
              <a:t>un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warning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739" y="2932572"/>
            <a:ext cx="3347805" cy="714706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5369">
              <a:lnSpc>
                <a:spcPct val="106500"/>
              </a:lnSpc>
              <a:spcBef>
                <a:spcPts val="106"/>
              </a:spcBef>
              <a:tabLst>
                <a:tab pos="1452862" algn="l"/>
                <a:tab pos="2117220" algn="l"/>
              </a:tabLst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Alto	Bajo	Medio Alto </a:t>
            </a:r>
            <a:r>
              <a:rPr sz="1427" spc="-840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Levels: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Alto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&lt;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Medio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&lt;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Bajo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159" y="3624599"/>
            <a:ext cx="10562125" cy="771069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209" rIns="0" bIns="0" rtlCol="0">
            <a:spAutoFit/>
          </a:bodyPr>
          <a:lstStyle/>
          <a:p>
            <a:pPr marL="1530035" marR="4262624" indent="-1440112">
              <a:lnSpc>
                <a:spcPct val="103400"/>
              </a:lnSpc>
              <a:spcBef>
                <a:spcPts val="655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parse_factor(c(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"Alto"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"Bajo"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"Medio</a:t>
            </a:r>
            <a:r>
              <a:rPr sz="1427" spc="42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bajo"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"Alto"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), </a:t>
            </a:r>
            <a:r>
              <a:rPr sz="1427" spc="1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levels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c(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"Alto"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"Medio"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"Bajo"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))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#ERROR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739" y="4442823"/>
            <a:ext cx="4455016" cy="948545"/>
          </a:xfrm>
          <a:prstGeom prst="rect">
            <a:avLst/>
          </a:prstGeom>
        </p:spPr>
        <p:txBody>
          <a:bodyPr vert="horz" wrap="square" lIns="0" tIns="27511" rIns="0" bIns="0" rtlCol="0">
            <a:spAutoFit/>
          </a:bodyPr>
          <a:lstStyle/>
          <a:p>
            <a:pPr marL="13421">
              <a:spcBef>
                <a:spcPts val="21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Warning: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1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parsing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failure.</a:t>
            </a:r>
            <a:endParaRPr sz="1427">
              <a:latin typeface="Courier New"/>
              <a:cs typeface="Courier New"/>
            </a:endParaRPr>
          </a:p>
          <a:p>
            <a:pPr marL="13421" marR="5369">
              <a:lnSpc>
                <a:spcPct val="106500"/>
              </a:lnSpc>
              <a:tabLst>
                <a:tab pos="567052" algn="l"/>
                <a:tab pos="899231" algn="l"/>
                <a:tab pos="2338672" algn="l"/>
                <a:tab pos="3778784" algn="l"/>
              </a:tabLst>
            </a:pPr>
            <a:r>
              <a:rPr sz="1427" spc="11" dirty="0">
                <a:latin typeface="Courier New"/>
                <a:cs typeface="Courier New"/>
              </a:rPr>
              <a:t>#</a:t>
            </a:r>
            <a:r>
              <a:rPr sz="1427" spc="-5" dirty="0">
                <a:latin typeface="Courier New"/>
                <a:cs typeface="Courier New"/>
              </a:rPr>
              <a:t>#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ro</a:t>
            </a:r>
            <a:r>
              <a:rPr sz="1427" spc="-5" dirty="0">
                <a:latin typeface="Courier New"/>
                <a:cs typeface="Courier New"/>
              </a:rPr>
              <a:t>w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co</a:t>
            </a:r>
            <a:r>
              <a:rPr sz="1427" spc="-5" dirty="0">
                <a:latin typeface="Courier New"/>
                <a:cs typeface="Courier New"/>
              </a:rPr>
              <a:t>l</a:t>
            </a:r>
            <a:r>
              <a:rPr sz="1427" dirty="0">
                <a:latin typeface="Courier New"/>
                <a:cs typeface="Courier New"/>
              </a:rPr>
              <a:t>	</a:t>
            </a:r>
            <a:r>
              <a:rPr sz="1427" spc="11" dirty="0">
                <a:latin typeface="Courier New"/>
                <a:cs typeface="Courier New"/>
              </a:rPr>
              <a:t>expecte</a:t>
            </a:r>
            <a:r>
              <a:rPr sz="1427" spc="-5" dirty="0">
                <a:latin typeface="Courier New"/>
                <a:cs typeface="Courier New"/>
              </a:rPr>
              <a:t>d</a:t>
            </a:r>
            <a:r>
              <a:rPr sz="1427" dirty="0">
                <a:latin typeface="Courier New"/>
                <a:cs typeface="Courier New"/>
              </a:rPr>
              <a:t>	</a:t>
            </a:r>
            <a:r>
              <a:rPr sz="1427" spc="11" dirty="0">
                <a:latin typeface="Courier New"/>
                <a:cs typeface="Courier New"/>
              </a:rPr>
              <a:t>actua</a:t>
            </a:r>
            <a:r>
              <a:rPr sz="1427" spc="-5" dirty="0">
                <a:latin typeface="Courier New"/>
                <a:cs typeface="Courier New"/>
              </a:rPr>
              <a:t>l  </a:t>
            </a:r>
            <a:r>
              <a:rPr sz="1427" spc="5" dirty="0">
                <a:latin typeface="Courier New"/>
                <a:cs typeface="Courier New"/>
              </a:rPr>
              <a:t>##	</a:t>
            </a:r>
            <a:r>
              <a:rPr sz="1427" spc="-5" dirty="0">
                <a:latin typeface="Courier New"/>
                <a:cs typeface="Courier New"/>
              </a:rPr>
              <a:t>3	</a:t>
            </a:r>
            <a:r>
              <a:rPr sz="1427" spc="5" dirty="0">
                <a:latin typeface="Courier New"/>
                <a:cs typeface="Courier New"/>
              </a:rPr>
              <a:t>--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value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in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level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set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Medio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bajo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739" y="5338904"/>
            <a:ext cx="2904920" cy="948423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5369">
              <a:lnSpc>
                <a:spcPct val="106500"/>
              </a:lnSpc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Alto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Bajo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&lt;NA&gt;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Alto </a:t>
            </a:r>
            <a:r>
              <a:rPr sz="1427" spc="-840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attr(,"problems")</a:t>
            </a:r>
            <a:endParaRPr sz="1427">
              <a:latin typeface="Courier New"/>
              <a:cs typeface="Courier New"/>
            </a:endParaRPr>
          </a:p>
          <a:p>
            <a:pPr marL="13421">
              <a:spcBef>
                <a:spcPts val="111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#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A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tibble: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1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x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4</a:t>
            </a:r>
            <a:endParaRPr sz="1427">
              <a:latin typeface="Courier New"/>
              <a:cs typeface="Courier New"/>
            </a:endParaRPr>
          </a:p>
          <a:p>
            <a:pPr marL="13421">
              <a:spcBef>
                <a:spcPts val="111"/>
              </a:spcBef>
              <a:tabLst>
                <a:tab pos="788505" algn="l"/>
                <a:tab pos="1452862" algn="l"/>
              </a:tabLst>
            </a:pPr>
            <a:r>
              <a:rPr sz="1427" spc="5" dirty="0">
                <a:latin typeface="Courier New"/>
                <a:cs typeface="Courier New"/>
              </a:rPr>
              <a:t>##	row	col</a:t>
            </a:r>
            <a:r>
              <a:rPr sz="1427" spc="-1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expected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739" y="6279287"/>
            <a:ext cx="2461364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  <a:tabLst>
                <a:tab pos="567052" algn="l"/>
              </a:tabLst>
            </a:pPr>
            <a:r>
              <a:rPr sz="1427" spc="5" dirty="0">
                <a:latin typeface="Courier New"/>
                <a:cs typeface="Courier New"/>
              </a:rPr>
              <a:t>##	</a:t>
            </a:r>
            <a:r>
              <a:rPr sz="1427" spc="11" dirty="0">
                <a:latin typeface="Courier New"/>
                <a:cs typeface="Courier New"/>
              </a:rPr>
              <a:t>&lt;int&gt;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&lt;int&gt;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&lt;chr&gt;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8797" y="6033619"/>
            <a:ext cx="689826" cy="479826"/>
          </a:xfrm>
          <a:prstGeom prst="rect">
            <a:avLst/>
          </a:prstGeom>
        </p:spPr>
        <p:txBody>
          <a:bodyPr vert="horz" wrap="square" lIns="0" tIns="27511" rIns="0" bIns="0" rtlCol="0">
            <a:spAutoFit/>
          </a:bodyPr>
          <a:lstStyle/>
          <a:p>
            <a:pPr marL="13421">
              <a:spcBef>
                <a:spcPts val="216"/>
              </a:spcBef>
            </a:pPr>
            <a:r>
              <a:rPr sz="1427" spc="11" dirty="0">
                <a:latin typeface="Courier New"/>
                <a:cs typeface="Courier New"/>
              </a:rPr>
              <a:t>actua</a:t>
            </a:r>
            <a:r>
              <a:rPr sz="1427" spc="-5" dirty="0">
                <a:latin typeface="Courier New"/>
                <a:cs typeface="Courier New"/>
              </a:rPr>
              <a:t>l</a:t>
            </a:r>
            <a:endParaRPr sz="1427">
              <a:latin typeface="Courier New"/>
              <a:cs typeface="Courier New"/>
            </a:endParaRPr>
          </a:p>
          <a:p>
            <a:pPr marL="13421">
              <a:spcBef>
                <a:spcPts val="111"/>
              </a:spcBef>
            </a:pPr>
            <a:r>
              <a:rPr sz="1427" spc="11" dirty="0">
                <a:latin typeface="Courier New"/>
                <a:cs typeface="Courier New"/>
              </a:rPr>
              <a:t>&lt;chr&gt;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1738" y="6510859"/>
            <a:ext cx="5120014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  <a:tabLst>
                <a:tab pos="1009957" algn="l"/>
                <a:tab pos="1563588" algn="l"/>
              </a:tabLst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1	3	</a:t>
            </a:r>
            <a:r>
              <a:rPr sz="1427" spc="5" dirty="0">
                <a:latin typeface="Courier New"/>
                <a:cs typeface="Courier New"/>
              </a:rPr>
              <a:t>NA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value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in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level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set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Medio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bajo</a:t>
            </a:r>
            <a:endParaRPr sz="1427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15159" y="2174760"/>
            <a:ext cx="10562125" cy="584473"/>
            <a:chOff x="762210" y="2057967"/>
            <a:chExt cx="9994900" cy="553085"/>
          </a:xfrm>
        </p:grpSpPr>
        <p:sp>
          <p:nvSpPr>
            <p:cNvPr id="12" name="object 12"/>
            <p:cNvSpPr/>
            <p:nvPr/>
          </p:nvSpPr>
          <p:spPr>
            <a:xfrm>
              <a:off x="762210" y="2057967"/>
              <a:ext cx="9994900" cy="553085"/>
            </a:xfrm>
            <a:custGeom>
              <a:avLst/>
              <a:gdLst/>
              <a:ahLst/>
              <a:cxnLst/>
              <a:rect l="l" t="t" r="r" b="b"/>
              <a:pathLst>
                <a:path w="9994900" h="553085">
                  <a:moveTo>
                    <a:pt x="9994478" y="552602"/>
                  </a:moveTo>
                  <a:lnTo>
                    <a:pt x="0" y="552602"/>
                  </a:lnTo>
                  <a:lnTo>
                    <a:pt x="0" y="0"/>
                  </a:lnTo>
                  <a:lnTo>
                    <a:pt x="9994478" y="0"/>
                  </a:lnTo>
                  <a:lnTo>
                    <a:pt x="9994478" y="552602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13" name="object 13"/>
            <p:cNvSpPr/>
            <p:nvPr/>
          </p:nvSpPr>
          <p:spPr>
            <a:xfrm>
              <a:off x="762210" y="2448599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59" h="162560">
                  <a:moveTo>
                    <a:pt x="161969" y="161969"/>
                  </a:moveTo>
                  <a:lnTo>
                    <a:pt x="0" y="161969"/>
                  </a:lnTo>
                  <a:lnTo>
                    <a:pt x="0" y="0"/>
                  </a:lnTo>
                  <a:lnTo>
                    <a:pt x="161969" y="0"/>
                  </a:lnTo>
                  <a:lnTo>
                    <a:pt x="161969" y="16196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14" name="object 14"/>
            <p:cNvSpPr/>
            <p:nvPr/>
          </p:nvSpPr>
          <p:spPr>
            <a:xfrm>
              <a:off x="819375" y="2496237"/>
              <a:ext cx="38735" cy="67310"/>
            </a:xfrm>
            <a:custGeom>
              <a:avLst/>
              <a:gdLst/>
              <a:ahLst/>
              <a:cxnLst/>
              <a:rect l="l" t="t" r="r" b="b"/>
              <a:pathLst>
                <a:path w="38734" h="67310">
                  <a:moveTo>
                    <a:pt x="38110" y="66693"/>
                  </a:moveTo>
                  <a:lnTo>
                    <a:pt x="0" y="33346"/>
                  </a:lnTo>
                  <a:lnTo>
                    <a:pt x="38110" y="0"/>
                  </a:lnTo>
                  <a:lnTo>
                    <a:pt x="38110" y="66693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15" name="object 15"/>
            <p:cNvSpPr/>
            <p:nvPr/>
          </p:nvSpPr>
          <p:spPr>
            <a:xfrm>
              <a:off x="10594719" y="2448599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59" h="162560">
                  <a:moveTo>
                    <a:pt x="161969" y="161969"/>
                  </a:moveTo>
                  <a:lnTo>
                    <a:pt x="0" y="161969"/>
                  </a:lnTo>
                  <a:lnTo>
                    <a:pt x="0" y="0"/>
                  </a:lnTo>
                  <a:lnTo>
                    <a:pt x="161969" y="0"/>
                  </a:lnTo>
                  <a:lnTo>
                    <a:pt x="161969" y="16196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61412" y="2496237"/>
              <a:ext cx="38735" cy="67310"/>
            </a:xfrm>
            <a:custGeom>
              <a:avLst/>
              <a:gdLst/>
              <a:ahLst/>
              <a:cxnLst/>
              <a:rect l="l" t="t" r="r" b="b"/>
              <a:pathLst>
                <a:path w="38734" h="67310">
                  <a:moveTo>
                    <a:pt x="0" y="66693"/>
                  </a:moveTo>
                  <a:lnTo>
                    <a:pt x="0" y="0"/>
                  </a:lnTo>
                  <a:lnTo>
                    <a:pt x="38110" y="33346"/>
                  </a:lnTo>
                  <a:lnTo>
                    <a:pt x="0" y="66693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17" name="object 17"/>
            <p:cNvSpPr/>
            <p:nvPr/>
          </p:nvSpPr>
          <p:spPr>
            <a:xfrm>
              <a:off x="924179" y="2448610"/>
              <a:ext cx="9671050" cy="162560"/>
            </a:xfrm>
            <a:custGeom>
              <a:avLst/>
              <a:gdLst/>
              <a:ahLst/>
              <a:cxnLst/>
              <a:rect l="l" t="t" r="r" b="b"/>
              <a:pathLst>
                <a:path w="9671050" h="162560">
                  <a:moveTo>
                    <a:pt x="9670529" y="0"/>
                  </a:moveTo>
                  <a:lnTo>
                    <a:pt x="4668532" y="0"/>
                  </a:lnTo>
                  <a:lnTo>
                    <a:pt x="0" y="0"/>
                  </a:lnTo>
                  <a:lnTo>
                    <a:pt x="0" y="161963"/>
                  </a:lnTo>
                  <a:lnTo>
                    <a:pt x="4668532" y="161963"/>
                  </a:lnTo>
                  <a:lnTo>
                    <a:pt x="9670529" y="161963"/>
                  </a:lnTo>
                  <a:lnTo>
                    <a:pt x="967052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  <p:sp>
          <p:nvSpPr>
            <p:cNvPr id="18" name="object 18"/>
            <p:cNvSpPr/>
            <p:nvPr/>
          </p:nvSpPr>
          <p:spPr>
            <a:xfrm>
              <a:off x="924179" y="2467654"/>
              <a:ext cx="9337675" cy="124460"/>
            </a:xfrm>
            <a:custGeom>
              <a:avLst/>
              <a:gdLst/>
              <a:ahLst/>
              <a:cxnLst/>
              <a:rect l="l" t="t" r="r" b="b"/>
              <a:pathLst>
                <a:path w="9337675" h="124460">
                  <a:moveTo>
                    <a:pt x="9337072" y="123859"/>
                  </a:moveTo>
                  <a:lnTo>
                    <a:pt x="0" y="123859"/>
                  </a:lnTo>
                  <a:lnTo>
                    <a:pt x="0" y="0"/>
                  </a:lnTo>
                  <a:lnTo>
                    <a:pt x="9337072" y="0"/>
                  </a:lnTo>
                  <a:lnTo>
                    <a:pt x="9337072" y="12385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1902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15159" y="2174760"/>
            <a:ext cx="10629229" cy="530697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90590" rIns="0" bIns="0" rtlCol="0">
            <a:spAutoFit/>
          </a:bodyPr>
          <a:lstStyle/>
          <a:p>
            <a:pPr marL="90594">
              <a:spcBef>
                <a:spcPts val="713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parse_factor(c(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"Alto"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"Bajo"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"Medio"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"Alto"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),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levels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c(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"Alto"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"Medio"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"Bajo"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),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ordered</a:t>
            </a:r>
            <a:r>
              <a:rPr sz="1427" spc="5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C789B301-CC55-5649-B132-11C2FBFB7431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Tipos</a:t>
            </a:r>
            <a:r>
              <a:rPr lang="en-US" spc="-248" dirty="0">
                <a:solidFill>
                  <a:srgbClr val="000000"/>
                </a:solidFill>
              </a:rPr>
              <a:t> de </a:t>
            </a:r>
            <a:r>
              <a:rPr lang="en-US" spc="-248" dirty="0" err="1">
                <a:solidFill>
                  <a:srgbClr val="000000"/>
                </a:solidFill>
              </a:rPr>
              <a:t>datos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8" y="1466623"/>
            <a:ext cx="3246478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74" dirty="0">
                <a:latin typeface="Cambria"/>
                <a:cs typeface="Cambria"/>
              </a:rPr>
              <a:t>Para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datos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42" dirty="0">
                <a:latin typeface="Cambria"/>
                <a:cs typeface="Cambria"/>
              </a:rPr>
              <a:t>tipo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fecha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tenemos: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33120"/>
            <a:ext cx="10562125" cy="311087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90590" rIns="0" bIns="0" rtlCol="0">
            <a:spAutoFit/>
          </a:bodyPr>
          <a:lstStyle/>
          <a:p>
            <a:pPr marL="90594">
              <a:spcBef>
                <a:spcPts val="713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parse_date(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"2010-10-01"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39" y="2533868"/>
            <a:ext cx="2129201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1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"2010-10-01"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159" y="2980226"/>
            <a:ext cx="10562125" cy="311087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90590" rIns="0" bIns="0" rtlCol="0">
            <a:spAutoFit/>
          </a:bodyPr>
          <a:lstStyle/>
          <a:p>
            <a:pPr marL="90594">
              <a:spcBef>
                <a:spcPts val="713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parse_date(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"2010/10/01"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739" y="3580974"/>
            <a:ext cx="9015385" cy="696688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"2010-10-01"</a:t>
            </a:r>
            <a:endParaRPr sz="1427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27">
              <a:latin typeface="Courier New"/>
              <a:cs typeface="Courier New"/>
            </a:endParaRPr>
          </a:p>
          <a:p>
            <a:pPr marL="13421"/>
            <a:r>
              <a:rPr sz="1585" spc="85" dirty="0">
                <a:latin typeface="Cambria"/>
                <a:cs typeface="Cambria"/>
              </a:rPr>
              <a:t>Sin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embargo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58" dirty="0">
                <a:latin typeface="Cambria"/>
                <a:cs typeface="Cambria"/>
              </a:rPr>
              <a:t>los</a:t>
            </a:r>
            <a:r>
              <a:rPr sz="1585" spc="48" dirty="0">
                <a:latin typeface="Cambria"/>
                <a:cs typeface="Cambria"/>
              </a:rPr>
              <a:t> tipos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dato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fecha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tienen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132" dirty="0">
                <a:latin typeface="Cambria"/>
                <a:cs typeface="Cambria"/>
              </a:rPr>
              <a:t>muchos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58" dirty="0">
                <a:latin typeface="Cambria"/>
                <a:cs typeface="Cambria"/>
              </a:rPr>
              <a:t>caracterísitcas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que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veremos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127" dirty="0">
                <a:latin typeface="Cambria"/>
                <a:cs typeface="Cambria"/>
              </a:rPr>
              <a:t>más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adelante.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42F2C682-91D0-6F4E-80A6-2F5D6EC029FF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Tipos</a:t>
            </a:r>
            <a:r>
              <a:rPr lang="en-US" spc="-248" dirty="0">
                <a:solidFill>
                  <a:srgbClr val="000000"/>
                </a:solidFill>
              </a:rPr>
              <a:t> de </a:t>
            </a:r>
            <a:r>
              <a:rPr lang="en-US" spc="-248" dirty="0" err="1">
                <a:solidFill>
                  <a:srgbClr val="000000"/>
                </a:solidFill>
              </a:rPr>
              <a:t>datos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3" y="0"/>
            <a:ext cx="12172614" cy="6856658"/>
          </a:xfrm>
          <a:custGeom>
            <a:avLst/>
            <a:gdLst/>
            <a:ahLst/>
            <a:cxnLst/>
            <a:rect l="l" t="t" r="r" b="b"/>
            <a:pathLst>
              <a:path w="11518900" h="6488430">
                <a:moveTo>
                  <a:pt x="11518898" y="6488312"/>
                </a:moveTo>
                <a:lnTo>
                  <a:pt x="0" y="6488312"/>
                </a:lnTo>
                <a:lnTo>
                  <a:pt x="0" y="0"/>
                </a:lnTo>
                <a:lnTo>
                  <a:pt x="11518898" y="0"/>
                </a:lnTo>
                <a:lnTo>
                  <a:pt x="11518898" y="6488312"/>
                </a:lnTo>
                <a:close/>
              </a:path>
            </a:pathLst>
          </a:custGeom>
          <a:solidFill>
            <a:srgbClr val="262821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3" name="object 3"/>
          <p:cNvSpPr/>
          <p:nvPr/>
        </p:nvSpPr>
        <p:spPr>
          <a:xfrm>
            <a:off x="3665503" y="2109740"/>
            <a:ext cx="4867033" cy="1079028"/>
          </a:xfrm>
          <a:custGeom>
            <a:avLst/>
            <a:gdLst/>
            <a:ahLst/>
            <a:cxnLst/>
            <a:rect l="l" t="t" r="r" b="b"/>
            <a:pathLst>
              <a:path w="4605655" h="1021080">
                <a:moveTo>
                  <a:pt x="4605527" y="1021079"/>
                </a:moveTo>
                <a:lnTo>
                  <a:pt x="0" y="1021079"/>
                </a:lnTo>
                <a:lnTo>
                  <a:pt x="0" y="0"/>
                </a:lnTo>
                <a:lnTo>
                  <a:pt x="4605527" y="0"/>
                </a:lnTo>
                <a:lnTo>
                  <a:pt x="4605527" y="102107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5" name="object 5"/>
          <p:cNvSpPr/>
          <p:nvPr/>
        </p:nvSpPr>
        <p:spPr>
          <a:xfrm>
            <a:off x="2029246" y="3027719"/>
            <a:ext cx="8130285" cy="989109"/>
          </a:xfrm>
          <a:custGeom>
            <a:avLst/>
            <a:gdLst/>
            <a:ahLst/>
            <a:cxnLst/>
            <a:rect l="l" t="t" r="r" b="b"/>
            <a:pathLst>
              <a:path w="7693659" h="935989">
                <a:moveTo>
                  <a:pt x="7693151" y="935735"/>
                </a:moveTo>
                <a:lnTo>
                  <a:pt x="0" y="935735"/>
                </a:lnTo>
                <a:lnTo>
                  <a:pt x="0" y="0"/>
                </a:lnTo>
                <a:lnTo>
                  <a:pt x="7693151" y="0"/>
                </a:lnTo>
                <a:lnTo>
                  <a:pt x="7693151" y="93573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7" name="object 7"/>
          <p:cNvSpPr/>
          <p:nvPr/>
        </p:nvSpPr>
        <p:spPr>
          <a:xfrm>
            <a:off x="3907075" y="3855510"/>
            <a:ext cx="4377847" cy="844165"/>
          </a:xfrm>
          <a:custGeom>
            <a:avLst/>
            <a:gdLst/>
            <a:ahLst/>
            <a:cxnLst/>
            <a:rect l="l" t="t" r="r" b="b"/>
            <a:pathLst>
              <a:path w="4142740" h="798829">
                <a:moveTo>
                  <a:pt x="4142231" y="798575"/>
                </a:moveTo>
                <a:lnTo>
                  <a:pt x="0" y="798575"/>
                </a:lnTo>
                <a:lnTo>
                  <a:pt x="0" y="0"/>
                </a:lnTo>
                <a:lnTo>
                  <a:pt x="4142231" y="0"/>
                </a:lnTo>
                <a:lnTo>
                  <a:pt x="4142231" y="79857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EE686D9-B9C4-AE4C-B875-5A00B1D6C511}"/>
              </a:ext>
            </a:extLst>
          </p:cNvPr>
          <p:cNvSpPr txBox="1"/>
          <p:nvPr/>
        </p:nvSpPr>
        <p:spPr>
          <a:xfrm>
            <a:off x="2377621" y="3099265"/>
            <a:ext cx="743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600" dirty="0">
                <a:solidFill>
                  <a:schemeClr val="bg1"/>
                </a:solidFill>
                <a:latin typeface="American Typewriter" panose="02090604020004020304" pitchFamily="18" charset="77"/>
              </a:rPr>
              <a:t>Vectores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57D4FAD-6894-944A-A6B3-6183C84057D6}"/>
              </a:ext>
            </a:extLst>
          </p:cNvPr>
          <p:cNvSpPr txBox="1"/>
          <p:nvPr/>
        </p:nvSpPr>
        <p:spPr>
          <a:xfrm>
            <a:off x="4310411" y="4053812"/>
            <a:ext cx="356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600" dirty="0">
                <a:solidFill>
                  <a:schemeClr val="bg1"/>
                </a:solidFill>
                <a:latin typeface="American Typewriter" panose="02090604020004020304" pitchFamily="18" charset="77"/>
              </a:rPr>
              <a:t>Saberes 5.0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93211FB-B804-F647-A896-E11FA6649025}"/>
              </a:ext>
            </a:extLst>
          </p:cNvPr>
          <p:cNvSpPr txBox="1"/>
          <p:nvPr/>
        </p:nvSpPr>
        <p:spPr>
          <a:xfrm>
            <a:off x="4509799" y="2276342"/>
            <a:ext cx="316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dirty="0">
                <a:solidFill>
                  <a:schemeClr val="accent5">
                    <a:lumMod val="75000"/>
                  </a:schemeClr>
                </a:solidFill>
                <a:latin typeface="American Typewriter" panose="02090604020004020304" pitchFamily="18" charset="77"/>
              </a:rPr>
              <a:t>CAPITULO 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6595" y="1590796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4" name="object 4"/>
          <p:cNvSpPr txBox="1"/>
          <p:nvPr/>
        </p:nvSpPr>
        <p:spPr>
          <a:xfrm>
            <a:off x="1204472" y="1466623"/>
            <a:ext cx="4851599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85" dirty="0">
                <a:latin typeface="Cambria"/>
                <a:cs typeface="Cambria"/>
              </a:rPr>
              <a:t>En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R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no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existen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escalares,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sino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vectores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dim</a:t>
            </a:r>
            <a:r>
              <a:rPr sz="1585" spc="127" dirty="0">
                <a:latin typeface="Cambria"/>
                <a:cs typeface="Cambria"/>
              </a:rPr>
              <a:t> </a:t>
            </a:r>
            <a:r>
              <a:rPr sz="1585" spc="5" dirty="0">
                <a:latin typeface="Cambria"/>
                <a:cs typeface="Cambria"/>
              </a:rPr>
              <a:t>=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5" dirty="0">
                <a:latin typeface="Cambria"/>
                <a:cs typeface="Cambria"/>
              </a:rPr>
              <a:t>1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159" y="1933120"/>
            <a:ext cx="10562125" cy="543521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90590" rIns="0" bIns="0" rtlCol="0">
            <a:spAutoFit/>
          </a:bodyPr>
          <a:lstStyle/>
          <a:p>
            <a:pPr marL="90594">
              <a:spcBef>
                <a:spcPts val="713"/>
              </a:spcBef>
            </a:pP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x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&lt;-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endParaRPr sz="1427">
              <a:latin typeface="Courier New"/>
              <a:cs typeface="Courier New"/>
            </a:endParaRPr>
          </a:p>
          <a:p>
            <a:pPr marL="90594">
              <a:spcBef>
                <a:spcPts val="111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is.vector(x)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6595" y="3322550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7" name="object 7"/>
          <p:cNvSpPr txBox="1"/>
          <p:nvPr/>
        </p:nvSpPr>
        <p:spPr>
          <a:xfrm>
            <a:off x="801739" y="2765438"/>
            <a:ext cx="4306046" cy="704832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TRUE</a:t>
            </a:r>
            <a:endParaRPr sz="1427">
              <a:latin typeface="Courier New"/>
              <a:cs typeface="Courier New"/>
            </a:endParaRPr>
          </a:p>
          <a:p>
            <a:pPr>
              <a:spcBef>
                <a:spcPts val="21"/>
              </a:spcBef>
            </a:pPr>
            <a:endParaRPr sz="1480">
              <a:latin typeface="Courier New"/>
              <a:cs typeface="Courier New"/>
            </a:endParaRPr>
          </a:p>
          <a:p>
            <a:pPr marL="416062"/>
            <a:r>
              <a:rPr sz="1585" spc="79" dirty="0">
                <a:latin typeface="Cambria"/>
                <a:cs typeface="Cambria"/>
              </a:rPr>
              <a:t>Los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vectores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se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crean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con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función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c()</a:t>
            </a:r>
            <a:endParaRPr sz="1585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159" y="3664873"/>
            <a:ext cx="10562125" cy="540208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x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&lt;-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c(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11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12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13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14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crea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x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48"/>
              </a:spcBef>
              <a:tabLst>
                <a:tab pos="422773" algn="l"/>
              </a:tabLst>
            </a:pP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x	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presenta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 x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1738" y="4497193"/>
            <a:ext cx="2018480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11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12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13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14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C06312C2-ED8A-1D41-B6CF-E32C441B268A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Vectores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738" y="423574"/>
            <a:ext cx="4006929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/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spc="-248" dirty="0">
                <a:solidFill>
                  <a:srgbClr val="000000"/>
                </a:solidFill>
              </a:rPr>
              <a:t>¿</a:t>
            </a:r>
            <a:r>
              <a:rPr lang="en-US" spc="-248" dirty="0">
                <a:solidFill>
                  <a:srgbClr val="000000"/>
                </a:solidFill>
              </a:rPr>
              <a:t> </a:t>
            </a:r>
            <a:r>
              <a:rPr spc="-914" dirty="0">
                <a:solidFill>
                  <a:srgbClr val="000000"/>
                </a:solidFill>
              </a:rPr>
              <a:t>P</a:t>
            </a:r>
            <a:r>
              <a:rPr lang="en-US" spc="-914" dirty="0">
                <a:solidFill>
                  <a:srgbClr val="000000"/>
                </a:solidFill>
              </a:rPr>
              <a:t>  </a:t>
            </a:r>
            <a:r>
              <a:rPr spc="-666" dirty="0">
                <a:solidFill>
                  <a:srgbClr val="000000"/>
                </a:solidFill>
              </a:rPr>
              <a:t>o</a:t>
            </a:r>
            <a:r>
              <a:rPr lang="en-US" spc="-666" dirty="0">
                <a:solidFill>
                  <a:srgbClr val="000000"/>
                </a:solidFill>
              </a:rPr>
              <a:t> </a:t>
            </a:r>
            <a:r>
              <a:rPr spc="-538" dirty="0">
                <a:solidFill>
                  <a:srgbClr val="000000"/>
                </a:solidFill>
              </a:rPr>
              <a:t>r</a:t>
            </a:r>
            <a:r>
              <a:rPr spc="-629" dirty="0">
                <a:solidFill>
                  <a:srgbClr val="000000"/>
                </a:solidFill>
              </a:rPr>
              <a:t> </a:t>
            </a:r>
            <a:r>
              <a:rPr spc="-756" dirty="0">
                <a:solidFill>
                  <a:srgbClr val="000000"/>
                </a:solidFill>
              </a:rPr>
              <a:t>q</a:t>
            </a:r>
            <a:r>
              <a:rPr lang="en-US" spc="-756" dirty="0">
                <a:solidFill>
                  <a:srgbClr val="000000"/>
                </a:solidFill>
              </a:rPr>
              <a:t> </a:t>
            </a:r>
            <a:r>
              <a:rPr spc="-708" dirty="0">
                <a:solidFill>
                  <a:srgbClr val="000000"/>
                </a:solidFill>
              </a:rPr>
              <a:t>u</a:t>
            </a:r>
            <a:r>
              <a:rPr lang="en-US" spc="-708" dirty="0">
                <a:solidFill>
                  <a:srgbClr val="000000"/>
                </a:solidFill>
              </a:rPr>
              <a:t> </a:t>
            </a:r>
            <a:r>
              <a:rPr spc="-798" dirty="0" err="1">
                <a:solidFill>
                  <a:srgbClr val="000000"/>
                </a:solidFill>
              </a:rPr>
              <a:t>é</a:t>
            </a:r>
            <a:r>
              <a:rPr spc="-576" dirty="0">
                <a:solidFill>
                  <a:srgbClr val="000000"/>
                </a:solidFill>
              </a:rPr>
              <a:t> </a:t>
            </a:r>
            <a:r>
              <a:rPr lang="en-US" spc="-576" dirty="0">
                <a:solidFill>
                  <a:srgbClr val="000000"/>
                </a:solidFill>
              </a:rPr>
              <a:t>  </a:t>
            </a:r>
            <a:r>
              <a:rPr spc="-941" dirty="0">
                <a:solidFill>
                  <a:srgbClr val="000000"/>
                </a:solidFill>
              </a:rPr>
              <a:t>R</a:t>
            </a:r>
            <a:r>
              <a:rPr lang="en-US" spc="-941" dirty="0">
                <a:solidFill>
                  <a:srgbClr val="000000"/>
                </a:solidFill>
              </a:rPr>
              <a:t>    </a:t>
            </a:r>
            <a:r>
              <a:rPr spc="-306" dirty="0">
                <a:solidFill>
                  <a:srgbClr val="000000"/>
                </a:solidFill>
              </a:rPr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5887" y="1490112"/>
            <a:ext cx="7400223" cy="47096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36578" y="6484448"/>
            <a:ext cx="699892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64">
              <a:lnSpc>
                <a:spcPts val="1897"/>
              </a:lnSpc>
            </a:pPr>
            <a:fld id="{81D60167-4931-47E6-BA6A-407CBD079E47}" type="slidenum">
              <a:rPr sz="1585" spc="53" dirty="0">
                <a:solidFill>
                  <a:srgbClr val="D5D5D5"/>
                </a:solidFill>
                <a:latin typeface="Trebuchet MS"/>
                <a:cs typeface="Trebuchet MS"/>
              </a:rPr>
              <a:pPr marL="40264">
                <a:lnSpc>
                  <a:spcPts val="1897"/>
                </a:lnSpc>
              </a:pPr>
              <a:t>4</a:t>
            </a:fld>
            <a:r>
              <a:rPr sz="1585" spc="-100" dirty="0">
                <a:solidFill>
                  <a:srgbClr val="D5D5D5"/>
                </a:solidFill>
                <a:latin typeface="Trebuchet MS"/>
                <a:cs typeface="Trebuchet MS"/>
              </a:rPr>
              <a:t> </a:t>
            </a:r>
            <a:r>
              <a:rPr sz="1585" spc="-375" dirty="0">
                <a:solidFill>
                  <a:srgbClr val="D5D5D5"/>
                </a:solidFill>
                <a:latin typeface="Trebuchet MS"/>
                <a:cs typeface="Trebuchet MS"/>
              </a:rPr>
              <a:t>/</a:t>
            </a:r>
            <a:r>
              <a:rPr sz="1585" spc="-63" dirty="0">
                <a:solidFill>
                  <a:srgbClr val="D5D5D5"/>
                </a:solidFill>
                <a:latin typeface="Trebuchet MS"/>
                <a:cs typeface="Trebuchet MS"/>
              </a:rPr>
              <a:t> </a:t>
            </a:r>
            <a:r>
              <a:rPr sz="1585" spc="37" dirty="0">
                <a:solidFill>
                  <a:srgbClr val="D5D5D5"/>
                </a:solidFill>
                <a:latin typeface="Trebuchet MS"/>
                <a:cs typeface="Trebuchet MS"/>
              </a:rPr>
              <a:t>13</a:t>
            </a:r>
            <a:r>
              <a:rPr sz="1585" spc="53" dirty="0">
                <a:solidFill>
                  <a:srgbClr val="D5D5D5"/>
                </a:solidFill>
                <a:latin typeface="Trebuchet MS"/>
                <a:cs typeface="Trebuchet MS"/>
              </a:rPr>
              <a:t>6</a:t>
            </a:r>
            <a:endParaRPr sz="1585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6595" y="1590796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4" name="object 4"/>
          <p:cNvSpPr txBox="1"/>
          <p:nvPr/>
        </p:nvSpPr>
        <p:spPr>
          <a:xfrm>
            <a:off x="1204472" y="1466623"/>
            <a:ext cx="1970836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5" dirty="0">
                <a:latin typeface="Trebuchet MS"/>
                <a:cs typeface="Trebuchet MS"/>
              </a:rPr>
              <a:t>c</a:t>
            </a:r>
            <a:r>
              <a:rPr sz="1585" spc="95" dirty="0">
                <a:latin typeface="Trebuchet MS"/>
                <a:cs typeface="Trebuchet MS"/>
              </a:rPr>
              <a:t>o</a:t>
            </a:r>
            <a:r>
              <a:rPr sz="1585" spc="159" dirty="0">
                <a:latin typeface="Trebuchet MS"/>
                <a:cs typeface="Trebuchet MS"/>
              </a:rPr>
              <a:t>n</a:t>
            </a:r>
            <a:r>
              <a:rPr sz="1585" spc="5" dirty="0">
                <a:latin typeface="Trebuchet MS"/>
                <a:cs typeface="Trebuchet MS"/>
              </a:rPr>
              <a:t>c</a:t>
            </a:r>
            <a:r>
              <a:rPr sz="1585" spc="37" dirty="0">
                <a:latin typeface="Trebuchet MS"/>
                <a:cs typeface="Trebuchet MS"/>
              </a:rPr>
              <a:t>a</a:t>
            </a:r>
            <a:r>
              <a:rPr sz="1585" spc="-79" dirty="0">
                <a:latin typeface="Trebuchet MS"/>
                <a:cs typeface="Trebuchet MS"/>
              </a:rPr>
              <a:t>t</a:t>
            </a:r>
            <a:r>
              <a:rPr sz="1585" dirty="0">
                <a:latin typeface="Trebuchet MS"/>
                <a:cs typeface="Trebuchet MS"/>
              </a:rPr>
              <a:t>e</a:t>
            </a:r>
            <a:r>
              <a:rPr sz="1585" spc="159" dirty="0">
                <a:latin typeface="Trebuchet MS"/>
                <a:cs typeface="Trebuchet MS"/>
              </a:rPr>
              <a:t>n</a:t>
            </a:r>
            <a:r>
              <a:rPr sz="1585" spc="37" dirty="0">
                <a:latin typeface="Trebuchet MS"/>
                <a:cs typeface="Trebuchet MS"/>
              </a:rPr>
              <a:t>a</a:t>
            </a:r>
            <a:r>
              <a:rPr sz="1585" spc="127" dirty="0">
                <a:latin typeface="Trebuchet MS"/>
                <a:cs typeface="Trebuchet MS"/>
              </a:rPr>
              <a:t>r</a:t>
            </a:r>
            <a:r>
              <a:rPr sz="1585" spc="-116" dirty="0">
                <a:latin typeface="Trebuchet MS"/>
                <a:cs typeface="Trebuchet MS"/>
              </a:rPr>
              <a:t> </a:t>
            </a:r>
            <a:r>
              <a:rPr sz="1585" spc="169" dirty="0">
                <a:latin typeface="Trebuchet MS"/>
                <a:cs typeface="Trebuchet MS"/>
              </a:rPr>
              <a:t>v</a:t>
            </a:r>
            <a:r>
              <a:rPr sz="1585" dirty="0">
                <a:latin typeface="Trebuchet MS"/>
                <a:cs typeface="Trebuchet MS"/>
              </a:rPr>
              <a:t>e</a:t>
            </a:r>
            <a:r>
              <a:rPr sz="1585" spc="5" dirty="0">
                <a:latin typeface="Trebuchet MS"/>
                <a:cs typeface="Trebuchet MS"/>
              </a:rPr>
              <a:t>c</a:t>
            </a:r>
            <a:r>
              <a:rPr sz="1585" spc="-79" dirty="0">
                <a:latin typeface="Trebuchet MS"/>
                <a:cs typeface="Trebuchet MS"/>
              </a:rPr>
              <a:t>t</a:t>
            </a:r>
            <a:r>
              <a:rPr sz="1585" spc="95" dirty="0">
                <a:latin typeface="Trebuchet MS"/>
                <a:cs typeface="Trebuchet MS"/>
              </a:rPr>
              <a:t>o</a:t>
            </a:r>
            <a:r>
              <a:rPr sz="1585" spc="90" dirty="0">
                <a:latin typeface="Trebuchet MS"/>
                <a:cs typeface="Trebuchet MS"/>
              </a:rPr>
              <a:t>r</a:t>
            </a:r>
            <a:r>
              <a:rPr sz="1585" dirty="0">
                <a:latin typeface="Trebuchet MS"/>
                <a:cs typeface="Trebuchet MS"/>
              </a:rPr>
              <a:t>e</a:t>
            </a:r>
            <a:r>
              <a:rPr sz="1585" spc="69" dirty="0">
                <a:latin typeface="Trebuchet MS"/>
                <a:cs typeface="Trebuchet MS"/>
              </a:rPr>
              <a:t>s</a:t>
            </a:r>
            <a:endParaRPr sz="1585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159" y="1933120"/>
            <a:ext cx="10562125" cy="540208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z</a:t>
            </a:r>
            <a:r>
              <a:rPr sz="1427" spc="21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&lt;-</a:t>
            </a:r>
            <a:r>
              <a:rPr sz="1427" spc="21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c(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'a'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'b'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21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'c'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sz="1427" spc="21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crea</a:t>
            </a:r>
            <a:r>
              <a:rPr sz="1480" i="1" spc="-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z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48"/>
              </a:spcBef>
              <a:tabLst>
                <a:tab pos="422773" algn="l"/>
              </a:tabLst>
            </a:pP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z	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presenta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 z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738" y="2765439"/>
            <a:ext cx="2018480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"a"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"b"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"c"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159" y="3211798"/>
            <a:ext cx="10562125" cy="540208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y</a:t>
            </a:r>
            <a:r>
              <a:rPr sz="1427" spc="21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&lt;-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c(x,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21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31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x)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crea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y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48"/>
              </a:spcBef>
              <a:tabLst>
                <a:tab pos="422773" algn="l"/>
              </a:tabLst>
            </a:pP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y	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presenta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 y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739" y="4044118"/>
            <a:ext cx="4122852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  <a:tabLst>
                <a:tab pos="456326" algn="l"/>
              </a:tabLst>
            </a:pPr>
            <a:r>
              <a:rPr sz="1427" spc="5" dirty="0">
                <a:latin typeface="Courier New"/>
                <a:cs typeface="Courier New"/>
              </a:rPr>
              <a:t>##	[1]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11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12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13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14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21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31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11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12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13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14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711CE43E-9A07-2A4E-B1B8-E93AA19069B5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Vectores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6595" y="1590796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4" name="object 4"/>
          <p:cNvSpPr txBox="1"/>
          <p:nvPr/>
        </p:nvSpPr>
        <p:spPr>
          <a:xfrm>
            <a:off x="1204472" y="1466623"/>
            <a:ext cx="1587674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63" dirty="0">
                <a:latin typeface="Cambria"/>
                <a:cs typeface="Cambria"/>
              </a:rPr>
              <a:t>Repetir</a:t>
            </a:r>
            <a:r>
              <a:rPr sz="1585" spc="-58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vectores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159" y="1933120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rep(z,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times=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5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repetir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todo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el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vector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5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veces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739" y="2533868"/>
            <a:ext cx="7445828" cy="45277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  <a:tabLst>
                <a:tab pos="456326" algn="l"/>
              </a:tabLst>
            </a:pPr>
            <a:r>
              <a:rPr sz="1427" spc="5" dirty="0">
                <a:latin typeface="Courier New"/>
                <a:cs typeface="Courier New"/>
              </a:rPr>
              <a:t>##	[1]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"a"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"b"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"c"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"a"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"b"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"c"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"a"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"b"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"c"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"a"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"b"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"c"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"a"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"b"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"c"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159" y="2980227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  <a:tabLst>
                <a:tab pos="1862214" algn="l"/>
              </a:tabLst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rep(z,</a:t>
            </a:r>
            <a:r>
              <a:rPr sz="1427" spc="4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each=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5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	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repetir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cada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elemento</a:t>
            </a:r>
            <a:r>
              <a:rPr sz="1480" i="1" spc="-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5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veces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739" y="3580974"/>
            <a:ext cx="7445828" cy="45277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  <a:tabLst>
                <a:tab pos="456326" algn="l"/>
              </a:tabLst>
            </a:pPr>
            <a:r>
              <a:rPr sz="1427" spc="5" dirty="0">
                <a:latin typeface="Courier New"/>
                <a:cs typeface="Courier New"/>
              </a:rPr>
              <a:t>##	[1]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"a"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"a"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"a"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"a"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"a"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"b"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"b"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"b"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"b"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"b"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"c"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"c"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"c"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"c"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"c"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53DA9728-12D1-DF4D-8FE5-51606EB43ED6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Vectores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6595" y="1590796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4" name="object 4"/>
          <p:cNvSpPr txBox="1"/>
          <p:nvPr/>
        </p:nvSpPr>
        <p:spPr>
          <a:xfrm>
            <a:off x="1204472" y="1466623"/>
            <a:ext cx="2655294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85" dirty="0">
                <a:latin typeface="Cambria"/>
                <a:cs typeface="Cambria"/>
              </a:rPr>
              <a:t>Operaciones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entre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vectores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159" y="1933120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x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 presenta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x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738" y="2533868"/>
            <a:ext cx="2018480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11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12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13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14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159" y="2980227"/>
            <a:ext cx="10562125" cy="54489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y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&lt;-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c(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10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20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30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40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Crea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y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x</a:t>
            </a:r>
            <a:r>
              <a:rPr sz="1427" spc="1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+</a:t>
            </a:r>
            <a:r>
              <a:rPr sz="1427" spc="1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3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*y</a:t>
            </a:r>
            <a:r>
              <a:rPr sz="1427" spc="1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-</a:t>
            </a:r>
            <a:r>
              <a:rPr sz="1427" spc="1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739" y="3812545"/>
            <a:ext cx="2461364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  <a:tabLst>
                <a:tab pos="899231" algn="l"/>
                <a:tab pos="1342136" algn="l"/>
              </a:tabLst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	40	71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102</a:t>
            </a:r>
            <a:r>
              <a:rPr sz="142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133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7AFBB29E-32B5-5A42-A19D-A23F5578B4CA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Vectores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5159" y="1490113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: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10</a:t>
            </a:r>
            <a:r>
              <a:rPr sz="1427" spc="26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secuencia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de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1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a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10,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de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1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en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1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739" y="2090861"/>
            <a:ext cx="4122852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  <a:tabLst>
                <a:tab pos="456326" algn="l"/>
                <a:tab pos="1009957" algn="l"/>
                <a:tab pos="1342136" algn="l"/>
                <a:tab pos="1674315" algn="l"/>
                <a:tab pos="2006493" algn="l"/>
                <a:tab pos="2338672" algn="l"/>
                <a:tab pos="2671522" algn="l"/>
                <a:tab pos="3003700" algn="l"/>
                <a:tab pos="3335879" algn="l"/>
                <a:tab pos="3668058" algn="l"/>
              </a:tabLst>
            </a:pPr>
            <a:r>
              <a:rPr sz="1427" spc="5" dirty="0">
                <a:latin typeface="Courier New"/>
                <a:cs typeface="Courier New"/>
              </a:rPr>
              <a:t>##	[1]	</a:t>
            </a:r>
            <a:r>
              <a:rPr sz="1427" spc="-5" dirty="0">
                <a:latin typeface="Courier New"/>
                <a:cs typeface="Courier New"/>
              </a:rPr>
              <a:t>1	2	3	4	5	6	7	8	9</a:t>
            </a:r>
            <a:r>
              <a:rPr sz="1427" spc="-58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10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159" y="2537220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seq(from=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0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to=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20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by=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5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función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seq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739" y="3137967"/>
            <a:ext cx="2350643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  <a:tabLst>
                <a:tab pos="899231" algn="l"/>
                <a:tab pos="1231410" algn="l"/>
              </a:tabLst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	</a:t>
            </a:r>
            <a:r>
              <a:rPr sz="1427" spc="-5" dirty="0">
                <a:latin typeface="Courier New"/>
                <a:cs typeface="Courier New"/>
              </a:rPr>
              <a:t>0	5</a:t>
            </a:r>
            <a:r>
              <a:rPr sz="142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10 15 20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159" y="3584326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seq(from=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5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by=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5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length.out=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5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función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seq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739" y="4185074"/>
            <a:ext cx="2350643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  <a:tabLst>
                <a:tab pos="899231" algn="l"/>
              </a:tabLst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	</a:t>
            </a:r>
            <a:r>
              <a:rPr sz="1427" spc="-5" dirty="0">
                <a:latin typeface="Courier New"/>
                <a:cs typeface="Courier New"/>
              </a:rPr>
              <a:t>5</a:t>
            </a:r>
            <a:r>
              <a:rPr sz="1427" spc="1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10</a:t>
            </a:r>
            <a:r>
              <a:rPr sz="1427" spc="1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15</a:t>
            </a:r>
            <a:r>
              <a:rPr sz="1427" spc="1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20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25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DAD03C0A-B907-EA4F-B696-18C40666B8FB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Vectores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5159" y="1490113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rep(x=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3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times=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5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repetir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5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veces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el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3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738" y="2090861"/>
            <a:ext cx="1797038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[1]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3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3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3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3</a:t>
            </a:r>
            <a:r>
              <a:rPr sz="1427" spc="21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3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159" y="2537220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runif(n=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10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min=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max=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5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Genera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aleatorios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uniformes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739" y="3123871"/>
            <a:ext cx="8774481" cy="699438"/>
          </a:xfrm>
          <a:prstGeom prst="rect">
            <a:avLst/>
          </a:prstGeom>
        </p:spPr>
        <p:txBody>
          <a:bodyPr vert="horz" wrap="square" lIns="0" tIns="27511" rIns="0" bIns="0" rtlCol="0">
            <a:spAutoFit/>
          </a:bodyPr>
          <a:lstStyle/>
          <a:p>
            <a:pPr marL="13421">
              <a:spcBef>
                <a:spcPts val="216"/>
              </a:spcBef>
              <a:tabLst>
                <a:tab pos="456326" algn="l"/>
              </a:tabLst>
            </a:pPr>
            <a:r>
              <a:rPr sz="1427" spc="5" dirty="0">
                <a:latin typeface="Courier New"/>
                <a:cs typeface="Courier New"/>
              </a:rPr>
              <a:t>##	[1]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1.540449</a:t>
            </a:r>
            <a:r>
              <a:rPr sz="1427" spc="48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4.544920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1.164407</a:t>
            </a:r>
            <a:r>
              <a:rPr sz="1427" spc="48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4.530139</a:t>
            </a:r>
            <a:r>
              <a:rPr sz="1427" spc="48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2.718758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3.885035</a:t>
            </a:r>
            <a:r>
              <a:rPr sz="1427" spc="48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2.353500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4.721928</a:t>
            </a:r>
            <a:endParaRPr sz="1427">
              <a:latin typeface="Courier New"/>
              <a:cs typeface="Courier New"/>
            </a:endParaRPr>
          </a:p>
          <a:p>
            <a:pPr marL="13421">
              <a:spcBef>
                <a:spcPts val="111"/>
              </a:spcBef>
              <a:tabLst>
                <a:tab pos="456326" algn="l"/>
              </a:tabLst>
            </a:pPr>
            <a:r>
              <a:rPr sz="1427" spc="5" dirty="0">
                <a:latin typeface="Courier New"/>
                <a:cs typeface="Courier New"/>
              </a:rPr>
              <a:t>##	[9]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4.531483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3.043049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159" y="3815897"/>
            <a:ext cx="10562125" cy="31245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rnorm(n=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10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mean=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100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sd=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10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Genera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aleatorios</a:t>
            </a:r>
            <a:r>
              <a:rPr sz="1480" i="1" spc="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normales</a:t>
            </a:r>
            <a:endParaRPr sz="148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739" y="4402549"/>
            <a:ext cx="8553039" cy="479826"/>
          </a:xfrm>
          <a:prstGeom prst="rect">
            <a:avLst/>
          </a:prstGeom>
        </p:spPr>
        <p:txBody>
          <a:bodyPr vert="horz" wrap="square" lIns="0" tIns="27511" rIns="0" bIns="0" rtlCol="0">
            <a:spAutoFit/>
          </a:bodyPr>
          <a:lstStyle/>
          <a:p>
            <a:pPr marL="13421">
              <a:spcBef>
                <a:spcPts val="216"/>
              </a:spcBef>
              <a:tabLst>
                <a:tab pos="456326" algn="l"/>
                <a:tab pos="1009957" algn="l"/>
                <a:tab pos="2117220" algn="l"/>
                <a:tab pos="7655544" algn="l"/>
              </a:tabLst>
            </a:pPr>
            <a:r>
              <a:rPr sz="1427" spc="11" dirty="0">
                <a:latin typeface="Courier New"/>
                <a:cs typeface="Courier New"/>
              </a:rPr>
              <a:t>#</a:t>
            </a:r>
            <a:r>
              <a:rPr sz="1427" spc="-5" dirty="0">
                <a:latin typeface="Courier New"/>
                <a:cs typeface="Courier New"/>
              </a:rPr>
              <a:t>#</a:t>
            </a:r>
            <a:r>
              <a:rPr sz="1427" dirty="0">
                <a:latin typeface="Courier New"/>
                <a:cs typeface="Courier New"/>
              </a:rPr>
              <a:t>	</a:t>
            </a:r>
            <a:r>
              <a:rPr sz="1427" spc="11" dirty="0">
                <a:latin typeface="Courier New"/>
                <a:cs typeface="Courier New"/>
              </a:rPr>
              <a:t>[1</a:t>
            </a:r>
            <a:r>
              <a:rPr sz="1427" spc="-5" dirty="0">
                <a:latin typeface="Courier New"/>
                <a:cs typeface="Courier New"/>
              </a:rPr>
              <a:t>]</a:t>
            </a:r>
            <a:r>
              <a:rPr sz="1427" dirty="0">
                <a:latin typeface="Courier New"/>
                <a:cs typeface="Courier New"/>
              </a:rPr>
              <a:t>	</a:t>
            </a:r>
            <a:r>
              <a:rPr sz="1427" spc="11" dirty="0">
                <a:latin typeface="Courier New"/>
                <a:cs typeface="Courier New"/>
              </a:rPr>
              <a:t>98.2375</a:t>
            </a:r>
            <a:r>
              <a:rPr sz="1427" spc="-5" dirty="0">
                <a:latin typeface="Courier New"/>
                <a:cs typeface="Courier New"/>
              </a:rPr>
              <a:t>7</a:t>
            </a:r>
            <a:r>
              <a:rPr sz="1427" dirty="0">
                <a:latin typeface="Courier New"/>
                <a:cs typeface="Courier New"/>
              </a:rPr>
              <a:t>	</a:t>
            </a:r>
            <a:r>
              <a:rPr sz="1427" spc="11" dirty="0">
                <a:latin typeface="Courier New"/>
                <a:cs typeface="Courier New"/>
              </a:rPr>
              <a:t>77.4143</a:t>
            </a:r>
            <a:r>
              <a:rPr sz="1427" spc="-5" dirty="0">
                <a:latin typeface="Courier New"/>
                <a:cs typeface="Courier New"/>
              </a:rPr>
              <a:t>8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102.2646</a:t>
            </a:r>
            <a:r>
              <a:rPr sz="1427" spc="-5" dirty="0">
                <a:latin typeface="Courier New"/>
                <a:cs typeface="Courier New"/>
              </a:rPr>
              <a:t>7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107.7962</a:t>
            </a:r>
            <a:r>
              <a:rPr sz="1427" spc="-5" dirty="0">
                <a:latin typeface="Courier New"/>
                <a:cs typeface="Courier New"/>
              </a:rPr>
              <a:t>9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109.4080</a:t>
            </a:r>
            <a:r>
              <a:rPr sz="1427" spc="-5" dirty="0">
                <a:latin typeface="Courier New"/>
                <a:cs typeface="Courier New"/>
              </a:rPr>
              <a:t>7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101.0414</a:t>
            </a:r>
            <a:r>
              <a:rPr sz="1427" spc="-5" dirty="0">
                <a:latin typeface="Courier New"/>
                <a:cs typeface="Courier New"/>
              </a:rPr>
              <a:t>2</a:t>
            </a:r>
            <a:r>
              <a:rPr sz="1427" dirty="0">
                <a:latin typeface="Courier New"/>
                <a:cs typeface="Courier New"/>
              </a:rPr>
              <a:t>	</a:t>
            </a:r>
            <a:r>
              <a:rPr sz="1427" spc="11" dirty="0">
                <a:latin typeface="Courier New"/>
                <a:cs typeface="Courier New"/>
              </a:rPr>
              <a:t>93.1116</a:t>
            </a:r>
            <a:r>
              <a:rPr sz="1427" spc="-5" dirty="0">
                <a:latin typeface="Courier New"/>
                <a:cs typeface="Courier New"/>
              </a:rPr>
              <a:t>6</a:t>
            </a:r>
            <a:endParaRPr sz="1427">
              <a:latin typeface="Courier New"/>
              <a:cs typeface="Courier New"/>
            </a:endParaRPr>
          </a:p>
          <a:p>
            <a:pPr marL="13421">
              <a:spcBef>
                <a:spcPts val="111"/>
              </a:spcBef>
              <a:tabLst>
                <a:tab pos="456326" algn="l"/>
                <a:tab pos="1009957" algn="l"/>
                <a:tab pos="3225153" algn="l"/>
              </a:tabLst>
            </a:pPr>
            <a:r>
              <a:rPr sz="1427" spc="5" dirty="0">
                <a:latin typeface="Courier New"/>
                <a:cs typeface="Courier New"/>
              </a:rPr>
              <a:t>##	[8]	</a:t>
            </a:r>
            <a:r>
              <a:rPr sz="1427" spc="11" dirty="0">
                <a:latin typeface="Courier New"/>
                <a:cs typeface="Courier New"/>
              </a:rPr>
              <a:t>88.23164</a:t>
            </a:r>
            <a:r>
              <a:rPr sz="1427" spc="58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101.18864	99.91806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310F6834-EDFF-7845-9C45-E99B4BA8F751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Vectores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3" y="0"/>
            <a:ext cx="12172614" cy="6856658"/>
          </a:xfrm>
          <a:custGeom>
            <a:avLst/>
            <a:gdLst/>
            <a:ahLst/>
            <a:cxnLst/>
            <a:rect l="l" t="t" r="r" b="b"/>
            <a:pathLst>
              <a:path w="11518900" h="6488430">
                <a:moveTo>
                  <a:pt x="11518898" y="6488312"/>
                </a:moveTo>
                <a:lnTo>
                  <a:pt x="0" y="6488312"/>
                </a:lnTo>
                <a:lnTo>
                  <a:pt x="0" y="0"/>
                </a:lnTo>
                <a:lnTo>
                  <a:pt x="11518898" y="0"/>
                </a:lnTo>
                <a:lnTo>
                  <a:pt x="11518898" y="6488312"/>
                </a:lnTo>
                <a:close/>
              </a:path>
            </a:pathLst>
          </a:custGeom>
          <a:solidFill>
            <a:srgbClr val="262821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3" name="object 3"/>
          <p:cNvSpPr/>
          <p:nvPr/>
        </p:nvSpPr>
        <p:spPr>
          <a:xfrm>
            <a:off x="3665503" y="2109740"/>
            <a:ext cx="4867033" cy="1079028"/>
          </a:xfrm>
          <a:custGeom>
            <a:avLst/>
            <a:gdLst/>
            <a:ahLst/>
            <a:cxnLst/>
            <a:rect l="l" t="t" r="r" b="b"/>
            <a:pathLst>
              <a:path w="4605655" h="1021080">
                <a:moveTo>
                  <a:pt x="4605527" y="1021079"/>
                </a:moveTo>
                <a:lnTo>
                  <a:pt x="0" y="1021079"/>
                </a:lnTo>
                <a:lnTo>
                  <a:pt x="0" y="0"/>
                </a:lnTo>
                <a:lnTo>
                  <a:pt x="4605527" y="0"/>
                </a:lnTo>
                <a:lnTo>
                  <a:pt x="4605527" y="102107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5" name="object 5"/>
          <p:cNvSpPr/>
          <p:nvPr/>
        </p:nvSpPr>
        <p:spPr>
          <a:xfrm>
            <a:off x="2029246" y="3027719"/>
            <a:ext cx="8130285" cy="989109"/>
          </a:xfrm>
          <a:custGeom>
            <a:avLst/>
            <a:gdLst/>
            <a:ahLst/>
            <a:cxnLst/>
            <a:rect l="l" t="t" r="r" b="b"/>
            <a:pathLst>
              <a:path w="7693659" h="935989">
                <a:moveTo>
                  <a:pt x="7693151" y="935735"/>
                </a:moveTo>
                <a:lnTo>
                  <a:pt x="0" y="935735"/>
                </a:lnTo>
                <a:lnTo>
                  <a:pt x="0" y="0"/>
                </a:lnTo>
                <a:lnTo>
                  <a:pt x="7693151" y="0"/>
                </a:lnTo>
                <a:lnTo>
                  <a:pt x="7693151" y="93573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7" name="object 7"/>
          <p:cNvSpPr/>
          <p:nvPr/>
        </p:nvSpPr>
        <p:spPr>
          <a:xfrm>
            <a:off x="3907075" y="3855510"/>
            <a:ext cx="4377847" cy="844165"/>
          </a:xfrm>
          <a:custGeom>
            <a:avLst/>
            <a:gdLst/>
            <a:ahLst/>
            <a:cxnLst/>
            <a:rect l="l" t="t" r="r" b="b"/>
            <a:pathLst>
              <a:path w="4142740" h="798829">
                <a:moveTo>
                  <a:pt x="4142231" y="798575"/>
                </a:moveTo>
                <a:lnTo>
                  <a:pt x="0" y="798575"/>
                </a:lnTo>
                <a:lnTo>
                  <a:pt x="0" y="0"/>
                </a:lnTo>
                <a:lnTo>
                  <a:pt x="4142231" y="0"/>
                </a:lnTo>
                <a:lnTo>
                  <a:pt x="4142231" y="79857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EE686D9-B9C4-AE4C-B875-5A00B1D6C511}"/>
              </a:ext>
            </a:extLst>
          </p:cNvPr>
          <p:cNvSpPr txBox="1"/>
          <p:nvPr/>
        </p:nvSpPr>
        <p:spPr>
          <a:xfrm>
            <a:off x="2377621" y="3099265"/>
            <a:ext cx="743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600" dirty="0">
                <a:solidFill>
                  <a:schemeClr val="bg1"/>
                </a:solidFill>
                <a:latin typeface="American Typewriter" panose="02090604020004020304" pitchFamily="18" charset="77"/>
              </a:rPr>
              <a:t>Matrices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57D4FAD-6894-944A-A6B3-6183C84057D6}"/>
              </a:ext>
            </a:extLst>
          </p:cNvPr>
          <p:cNvSpPr txBox="1"/>
          <p:nvPr/>
        </p:nvSpPr>
        <p:spPr>
          <a:xfrm>
            <a:off x="4310411" y="4053812"/>
            <a:ext cx="356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600" dirty="0">
                <a:solidFill>
                  <a:schemeClr val="bg1"/>
                </a:solidFill>
                <a:latin typeface="American Typewriter" panose="02090604020004020304" pitchFamily="18" charset="77"/>
              </a:rPr>
              <a:t>Saberes 5.0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93211FB-B804-F647-A896-E11FA6649025}"/>
              </a:ext>
            </a:extLst>
          </p:cNvPr>
          <p:cNvSpPr txBox="1"/>
          <p:nvPr/>
        </p:nvSpPr>
        <p:spPr>
          <a:xfrm>
            <a:off x="4509799" y="2276342"/>
            <a:ext cx="316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dirty="0">
                <a:solidFill>
                  <a:schemeClr val="accent5">
                    <a:lumMod val="75000"/>
                  </a:schemeClr>
                </a:solidFill>
                <a:latin typeface="American Typewriter" panose="02090604020004020304" pitchFamily="18" charset="77"/>
              </a:rPr>
              <a:t>CAPITULO 3</a:t>
            </a:r>
          </a:p>
        </p:txBody>
      </p:sp>
    </p:spTree>
    <p:extLst>
      <p:ext uri="{BB962C8B-B14F-4D97-AF65-F5344CB8AC3E}">
        <p14:creationId xmlns:p14="http://schemas.microsoft.com/office/powerpoint/2010/main" val="681049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025061-6E1F-EC4B-A65E-99071AAB0D51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Matrices</a:t>
            </a:r>
            <a:endParaRPr lang="en-US" spc="-306" dirty="0">
              <a:solidFill>
                <a:srgbClr val="0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A727E88-D50D-CC43-B58D-23E2B497E11F}"/>
              </a:ext>
            </a:extLst>
          </p:cNvPr>
          <p:cNvSpPr txBox="1"/>
          <p:nvPr/>
        </p:nvSpPr>
        <p:spPr>
          <a:xfrm>
            <a:off x="1303867" y="1430867"/>
            <a:ext cx="909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Una matriz bidimensional que tiene m número de filas y n número de columnas. En otras palabras, la matriz en la programación R es una combinación de dos o más vectores con el mismo tipo de datos.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78969D6-CC44-CD49-96FB-C521239FD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099" y="2497281"/>
            <a:ext cx="4728634" cy="393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081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025061-6E1F-EC4B-A65E-99071AAB0D51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Matrices</a:t>
            </a:r>
            <a:endParaRPr lang="en-US" spc="-306" dirty="0">
              <a:solidFill>
                <a:srgbClr val="000000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1672F98-EC3B-F04A-9BF4-ED80E824AA39}"/>
              </a:ext>
            </a:extLst>
          </p:cNvPr>
          <p:cNvSpPr/>
          <p:nvPr/>
        </p:nvSpPr>
        <p:spPr>
          <a:xfrm>
            <a:off x="1167516" y="1466334"/>
            <a:ext cx="4028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dirty="0"/>
              <a:t>matrix (datos, nrow, ncol, byrow = FALSE)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960B6F-916F-DF46-AF01-380B49176B96}"/>
              </a:ext>
            </a:extLst>
          </p:cNvPr>
          <p:cNvSpPr/>
          <p:nvPr/>
        </p:nvSpPr>
        <p:spPr>
          <a:xfrm>
            <a:off x="1167516" y="228461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b="1" dirty="0">
                <a:solidFill>
                  <a:srgbClr val="222222"/>
                </a:solidFill>
                <a:latin typeface="Source Sans Pro" panose="020B0503030403020204" pitchFamily="34" charset="0"/>
              </a:rPr>
              <a:t>Argumentos: </a:t>
            </a:r>
            <a:endParaRPr lang="es-EC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C" b="1" dirty="0">
                <a:solidFill>
                  <a:srgbClr val="222222"/>
                </a:solidFill>
                <a:latin typeface="Source Sans Pro" panose="020B0503030403020204" pitchFamily="34" charset="0"/>
              </a:rPr>
              <a:t>datos</a:t>
            </a:r>
            <a:r>
              <a:rPr lang="es-EC" dirty="0">
                <a:solidFill>
                  <a:srgbClr val="222222"/>
                </a:solidFill>
                <a:latin typeface="Source Sans Pro" panose="020B0503030403020204" pitchFamily="34" charset="0"/>
              </a:rPr>
              <a:t> : la colección de elementos que R organizará en las filas y columnas de la matriz \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C" b="1" dirty="0">
                <a:solidFill>
                  <a:srgbClr val="222222"/>
                </a:solidFill>
                <a:latin typeface="Source Sans Pro" panose="020B0503030403020204" pitchFamily="34" charset="0"/>
              </a:rPr>
              <a:t>nrow</a:t>
            </a:r>
            <a:r>
              <a:rPr lang="es-EC" dirty="0">
                <a:solidFill>
                  <a:srgbClr val="222222"/>
                </a:solidFill>
                <a:latin typeface="Source Sans Pro" panose="020B0503030403020204" pitchFamily="34" charset="0"/>
              </a:rPr>
              <a:t> : Número de filas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C" b="1" dirty="0">
                <a:solidFill>
                  <a:srgbClr val="222222"/>
                </a:solidFill>
                <a:latin typeface="Source Sans Pro" panose="020B0503030403020204" pitchFamily="34" charset="0"/>
              </a:rPr>
              <a:t>ncol</a:t>
            </a:r>
            <a:r>
              <a:rPr lang="es-EC" dirty="0">
                <a:solidFill>
                  <a:srgbClr val="222222"/>
                </a:solidFill>
                <a:latin typeface="Source Sans Pro" panose="020B0503030403020204" pitchFamily="34" charset="0"/>
              </a:rPr>
              <a:t> : número de columnas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C" b="1" dirty="0">
                <a:solidFill>
                  <a:srgbClr val="222222"/>
                </a:solidFill>
                <a:latin typeface="Source Sans Pro" panose="020B0503030403020204" pitchFamily="34" charset="0"/>
              </a:rPr>
              <a:t>byrow</a:t>
            </a:r>
            <a:r>
              <a:rPr lang="es-EC" dirty="0">
                <a:solidFill>
                  <a:srgbClr val="222222"/>
                </a:solidFill>
                <a:latin typeface="Source Sans Pro" panose="020B0503030403020204" pitchFamily="34" charset="0"/>
              </a:rPr>
              <a:t> : las filas se llenan de izquierda a derecha. Usamos `byrow = FALSE` (valores predeterminados), si queremos que las columnas llenen la matriz, es decir, que los valores se llenen de arriba a abajo.</a:t>
            </a:r>
          </a:p>
          <a:p>
            <a:br>
              <a:rPr lang="es-EC" dirty="0"/>
            </a:b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887693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025061-6E1F-EC4B-A65E-99071AAB0D51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Matrices</a:t>
            </a:r>
            <a:endParaRPr lang="en-US" spc="-306" dirty="0">
              <a:solidFill>
                <a:srgbClr val="000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FB1848C-16B9-E74F-A61F-6490D9A15612}"/>
              </a:ext>
            </a:extLst>
          </p:cNvPr>
          <p:cNvSpPr/>
          <p:nvPr/>
        </p:nvSpPr>
        <p:spPr>
          <a:xfrm>
            <a:off x="801738" y="1477202"/>
            <a:ext cx="74786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Construya una matriz con 5 filas que contengan los números del 1 al 10 y byrow = TRUE </a:t>
            </a:r>
          </a:p>
          <a:p>
            <a:r>
              <a:rPr lang="es-EC" dirty="0"/>
              <a:t>matrix_a &lt;-matrix (1:10, byrow = TRUE, nrow = 5) matrix_a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EBC8A67-C072-7542-8083-14787FF6F49C}"/>
              </a:ext>
            </a:extLst>
          </p:cNvPr>
          <p:cNvSpPr/>
          <p:nvPr/>
        </p:nvSpPr>
        <p:spPr>
          <a:xfrm>
            <a:off x="801738" y="25555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Imprimir dimensión de la matriz con dim () </a:t>
            </a:r>
          </a:p>
          <a:p>
            <a:r>
              <a:rPr lang="es-EC" dirty="0"/>
              <a:t>dim (matrix_a)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AA5EA81-845A-E346-89D8-22C873B90B1B}"/>
              </a:ext>
            </a:extLst>
          </p:cNvPr>
          <p:cNvSpPr/>
          <p:nvPr/>
        </p:nvSpPr>
        <p:spPr>
          <a:xfrm>
            <a:off x="801738" y="3429000"/>
            <a:ext cx="85031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Construya una matriz con 5 filas que contengan los números del 1 al 10 y byrow = FALSE </a:t>
            </a:r>
          </a:p>
          <a:p>
            <a:r>
              <a:rPr lang="es-EC" dirty="0"/>
              <a:t>matrix_b &lt;-matrix (1:10, byrow = FALSE, nrow = 5) </a:t>
            </a:r>
          </a:p>
          <a:p>
            <a:r>
              <a:rPr lang="es-EC" dirty="0"/>
              <a:t>matrix_b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AD4C7DC-AB82-8A45-8292-6D4602890D50}"/>
              </a:ext>
            </a:extLst>
          </p:cNvPr>
          <p:cNvSpPr/>
          <p:nvPr/>
        </p:nvSpPr>
        <p:spPr>
          <a:xfrm>
            <a:off x="801738" y="4850600"/>
            <a:ext cx="47956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Construya una matriz con 3 columnas </a:t>
            </a:r>
          </a:p>
          <a:p>
            <a:r>
              <a:rPr lang="es-EC" dirty="0"/>
              <a:t>matriz_c &lt;-matrix (1:12, byrow = FALSE, ncol = 3) </a:t>
            </a:r>
          </a:p>
          <a:p>
            <a:r>
              <a:rPr lang="es-EC" dirty="0"/>
              <a:t>matriz_c</a:t>
            </a:r>
          </a:p>
        </p:txBody>
      </p:sp>
    </p:spTree>
    <p:extLst>
      <p:ext uri="{BB962C8B-B14F-4D97-AF65-F5344CB8AC3E}">
        <p14:creationId xmlns:p14="http://schemas.microsoft.com/office/powerpoint/2010/main" val="39353603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025061-6E1F-EC4B-A65E-99071AAB0D51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Matrices</a:t>
            </a:r>
            <a:endParaRPr lang="en-US" spc="-306" dirty="0">
              <a:solidFill>
                <a:srgbClr val="000000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A9BCAF-0BA7-3649-9217-44283C8EB694}"/>
              </a:ext>
            </a:extLst>
          </p:cNvPr>
          <p:cNvSpPr/>
          <p:nvPr/>
        </p:nvSpPr>
        <p:spPr>
          <a:xfrm>
            <a:off x="1109133" y="13278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concatenar c (1: 5) a la matriz_a </a:t>
            </a:r>
          </a:p>
          <a:p>
            <a:endParaRPr lang="es-EC" dirty="0"/>
          </a:p>
          <a:p>
            <a:r>
              <a:rPr lang="es-EC" dirty="0"/>
              <a:t>matriz_a1 &lt;- cbind (matriz_a, c (1: 5)) </a:t>
            </a:r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Verificar la dimensión </a:t>
            </a:r>
            <a:r>
              <a:rPr lang="es-EC" dirty="0"/>
              <a:t>dim (matriz_a1)</a:t>
            </a:r>
          </a:p>
          <a:p>
            <a:r>
              <a:rPr lang="es-EC" dirty="0"/>
              <a:t>matriz_a1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4895DAD-BEEF-C241-8499-ABF13C6FD66A}"/>
              </a:ext>
            </a:extLst>
          </p:cNvPr>
          <p:cNvSpPr/>
          <p:nvPr/>
        </p:nvSpPr>
        <p:spPr>
          <a:xfrm>
            <a:off x="1109133" y="3059668"/>
            <a:ext cx="692830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También podemos agregar una columna a la matriz R, más de una vez. </a:t>
            </a:r>
          </a:p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Veamos la siguiente secuencia de números a la matriz matrix_a2.</a:t>
            </a:r>
          </a:p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La dimensión de las nuevas matrices en R será 4x6</a:t>
            </a:r>
          </a:p>
          <a:p>
            <a:endParaRPr lang="es-EC" dirty="0"/>
          </a:p>
          <a:p>
            <a:r>
              <a:rPr lang="es-EC" dirty="0"/>
              <a:t>matrix_a2 &lt;-matrix (13:24, byrow = FALSE, ncol = 3)</a:t>
            </a:r>
          </a:p>
          <a:p>
            <a:r>
              <a:rPr lang="es-EC" dirty="0"/>
              <a:t>matriz_c &lt;-matriz (1:12, byrow = FALSE, ncol = 3) </a:t>
            </a:r>
          </a:p>
          <a:p>
            <a:r>
              <a:rPr lang="es-EC" dirty="0"/>
              <a:t>matriz_d &lt;- cbind (matriz_a2, matriz_c) dim (matriz_d)</a:t>
            </a:r>
          </a:p>
        </p:txBody>
      </p:sp>
    </p:spTree>
    <p:extLst>
      <p:ext uri="{BB962C8B-B14F-4D97-AF65-F5344CB8AC3E}">
        <p14:creationId xmlns:p14="http://schemas.microsoft.com/office/powerpoint/2010/main" val="250433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85709" y="1864655"/>
            <a:ext cx="10581585" cy="501378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101331">
              <a:spcBef>
                <a:spcPts val="106"/>
              </a:spcBef>
            </a:pPr>
            <a:r>
              <a:rPr lang="es-EC" sz="1585" spc="106" dirty="0">
                <a:latin typeface="Cambria"/>
              </a:rPr>
              <a:t>R es un lenguaje de programación y un entorno para el análisis estadístico y gráfico que está optimizado para el análisis estadístico y la visualización de datos.</a:t>
            </a:r>
            <a:endParaRPr lang="en-US" sz="1585" spc="106" dirty="0">
              <a:latin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36578" y="6484448"/>
            <a:ext cx="699892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64">
              <a:lnSpc>
                <a:spcPts val="1897"/>
              </a:lnSpc>
            </a:pPr>
            <a:fld id="{81D60167-4931-47E6-BA6A-407CBD079E47}" type="slidenum">
              <a:rPr sz="1585" spc="53" dirty="0">
                <a:solidFill>
                  <a:srgbClr val="D5D5D5"/>
                </a:solidFill>
                <a:latin typeface="Trebuchet MS"/>
                <a:cs typeface="Trebuchet MS"/>
              </a:rPr>
              <a:pPr marL="40264">
                <a:lnSpc>
                  <a:spcPts val="1897"/>
                </a:lnSpc>
              </a:pPr>
              <a:t>5</a:t>
            </a:fld>
            <a:r>
              <a:rPr sz="1585" spc="-100" dirty="0">
                <a:solidFill>
                  <a:srgbClr val="D5D5D5"/>
                </a:solidFill>
                <a:latin typeface="Trebuchet MS"/>
                <a:cs typeface="Trebuchet MS"/>
              </a:rPr>
              <a:t> </a:t>
            </a:r>
            <a:r>
              <a:rPr sz="1585" spc="-375" dirty="0">
                <a:solidFill>
                  <a:srgbClr val="D5D5D5"/>
                </a:solidFill>
                <a:latin typeface="Trebuchet MS"/>
                <a:cs typeface="Trebuchet MS"/>
              </a:rPr>
              <a:t>/</a:t>
            </a:r>
            <a:r>
              <a:rPr sz="1585" spc="-63" dirty="0">
                <a:solidFill>
                  <a:srgbClr val="D5D5D5"/>
                </a:solidFill>
                <a:latin typeface="Trebuchet MS"/>
                <a:cs typeface="Trebuchet MS"/>
              </a:rPr>
              <a:t> </a:t>
            </a:r>
            <a:r>
              <a:rPr sz="1585" spc="37" dirty="0">
                <a:solidFill>
                  <a:srgbClr val="D5D5D5"/>
                </a:solidFill>
                <a:latin typeface="Trebuchet MS"/>
                <a:cs typeface="Trebuchet MS"/>
              </a:rPr>
              <a:t>13</a:t>
            </a:r>
            <a:r>
              <a:rPr sz="1585" spc="53" dirty="0">
                <a:solidFill>
                  <a:srgbClr val="D5D5D5"/>
                </a:solidFill>
                <a:latin typeface="Trebuchet MS"/>
                <a:cs typeface="Trebuchet MS"/>
              </a:rPr>
              <a:t>6</a:t>
            </a:r>
            <a:endParaRPr sz="1585">
              <a:latin typeface="Trebuchet MS"/>
              <a:cs typeface="Trebuchet M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BF666FE-D0C9-2D40-A1CB-53B8B896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R: Algo de historia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C7F250-B7B9-CA4D-98CA-A5D3C0D05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895" y="2746869"/>
            <a:ext cx="4331129" cy="335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025061-6E1F-EC4B-A65E-99071AAB0D51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Matrices</a:t>
            </a:r>
            <a:endParaRPr lang="en-US" spc="-306" dirty="0">
              <a:solidFill>
                <a:srgbClr val="000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EFDA2E5-09E0-7D40-8147-B98F2E4D93EC}"/>
              </a:ext>
            </a:extLst>
          </p:cNvPr>
          <p:cNvSpPr/>
          <p:nvPr/>
        </p:nvSpPr>
        <p:spPr>
          <a:xfrm>
            <a:off x="801738" y="2544033"/>
            <a:ext cx="1051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>
                <a:solidFill>
                  <a:srgbClr val="222222"/>
                </a:solidFill>
                <a:latin typeface="Source Sans Pro" panose="020B0503030403020204" pitchFamily="34" charset="0"/>
              </a:rPr>
              <a:t>matrix_c [1,2] </a:t>
            </a:r>
            <a:r>
              <a:rPr lang="es-EC" dirty="0">
                <a:solidFill>
                  <a:schemeClr val="bg2">
                    <a:lumMod val="75000"/>
                  </a:schemeClr>
                </a:solidFill>
                <a:latin typeface="Source Sans Pro" panose="020B0503030403020204" pitchFamily="34" charset="0"/>
              </a:rPr>
              <a:t>#selecciona el elemento en la primera fila y segunda columna.</a:t>
            </a:r>
          </a:p>
          <a:p>
            <a:pPr>
              <a:buFont typeface="Arial" panose="020B0604020202020204" pitchFamily="34" charset="0"/>
              <a:buChar char="•"/>
            </a:pPr>
            <a:endParaRPr lang="es-EC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r>
              <a:rPr lang="es-EC" dirty="0">
                <a:solidFill>
                  <a:srgbClr val="222222"/>
                </a:solidFill>
                <a:latin typeface="Source Sans Pro" panose="020B0503030403020204" pitchFamily="34" charset="0"/>
              </a:rPr>
              <a:t>matrix_c [1: 3,2: 3] </a:t>
            </a:r>
            <a:r>
              <a:rPr lang="es-EC" dirty="0">
                <a:solidFill>
                  <a:schemeClr val="bg2">
                    <a:lumMod val="75000"/>
                  </a:schemeClr>
                </a:solidFill>
                <a:latin typeface="Source Sans Pro" panose="020B0503030403020204" pitchFamily="34" charset="0"/>
              </a:rPr>
              <a:t>#da como resultado una matriz de corte R con los datos en las filas 1, 2, 3 y columnas 2, 3</a:t>
            </a:r>
          </a:p>
          <a:p>
            <a:pPr>
              <a:buFont typeface="Arial" panose="020B0604020202020204" pitchFamily="34" charset="0"/>
              <a:buChar char="•"/>
            </a:pPr>
            <a:endParaRPr lang="es-EC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r>
              <a:rPr lang="es-EC" dirty="0">
                <a:solidFill>
                  <a:srgbClr val="222222"/>
                </a:solidFill>
                <a:latin typeface="Source Sans Pro" panose="020B0503030403020204" pitchFamily="34" charset="0"/>
              </a:rPr>
              <a:t>matrix_c [, 1] </a:t>
            </a:r>
            <a:r>
              <a:rPr lang="es-EC" dirty="0">
                <a:solidFill>
                  <a:schemeClr val="bg2">
                    <a:lumMod val="75000"/>
                  </a:schemeClr>
                </a:solidFill>
                <a:latin typeface="Source Sans Pro" panose="020B0503030403020204" pitchFamily="34" charset="0"/>
              </a:rPr>
              <a:t>#selecciona todos los elementos de la primera columna.</a:t>
            </a:r>
          </a:p>
          <a:p>
            <a:pPr>
              <a:buFont typeface="Arial" panose="020B0604020202020204" pitchFamily="34" charset="0"/>
              <a:buChar char="•"/>
            </a:pPr>
            <a:endParaRPr lang="es-EC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r>
              <a:rPr lang="es-EC" dirty="0">
                <a:solidFill>
                  <a:srgbClr val="222222"/>
                </a:solidFill>
                <a:latin typeface="Source Sans Pro" panose="020B0503030403020204" pitchFamily="34" charset="0"/>
              </a:rPr>
              <a:t>matrix_c [1,] </a:t>
            </a:r>
            <a:r>
              <a:rPr lang="es-EC" dirty="0">
                <a:solidFill>
                  <a:schemeClr val="bg2">
                    <a:lumMod val="75000"/>
                  </a:schemeClr>
                </a:solidFill>
                <a:latin typeface="Source Sans Pro" panose="020B0503030403020204" pitchFamily="34" charset="0"/>
              </a:rPr>
              <a:t>#selecciona todos los elementos de la primera fila.</a:t>
            </a:r>
            <a:endParaRPr lang="es-EC" b="0" i="0" dirty="0">
              <a:solidFill>
                <a:schemeClr val="bg2">
                  <a:lumMod val="75000"/>
                </a:schemeClr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EC94FFB-6B87-AA4C-B41C-96C07E65F015}"/>
              </a:ext>
            </a:extLst>
          </p:cNvPr>
          <p:cNvSpPr/>
          <p:nvPr/>
        </p:nvSpPr>
        <p:spPr>
          <a:xfrm>
            <a:off x="702734" y="1216041"/>
            <a:ext cx="40470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32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Cortar una matriz</a:t>
            </a:r>
            <a:endParaRPr lang="es-EC" sz="3200" dirty="0"/>
          </a:p>
        </p:txBody>
      </p:sp>
    </p:spTree>
    <p:extLst>
      <p:ext uri="{BB962C8B-B14F-4D97-AF65-F5344CB8AC3E}">
        <p14:creationId xmlns:p14="http://schemas.microsoft.com/office/powerpoint/2010/main" val="20962117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025061-6E1F-EC4B-A65E-99071AAB0D51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Matrices</a:t>
            </a:r>
            <a:endParaRPr lang="en-US" spc="-306" dirty="0">
              <a:solidFill>
                <a:srgbClr val="00000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E7A1E30-9A81-674A-8D84-D6BF722DC063}"/>
              </a:ext>
            </a:extLst>
          </p:cNvPr>
          <p:cNvSpPr/>
          <p:nvPr/>
        </p:nvSpPr>
        <p:spPr>
          <a:xfrm>
            <a:off x="702734" y="1216041"/>
            <a:ext cx="40470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32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Suma</a:t>
            </a:r>
            <a:endParaRPr lang="es-EC" sz="32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E0B30AE-8748-7F4A-BB54-71212F878692}"/>
              </a:ext>
            </a:extLst>
          </p:cNvPr>
          <p:cNvSpPr/>
          <p:nvPr/>
        </p:nvSpPr>
        <p:spPr>
          <a:xfrm>
            <a:off x="702734" y="1800816"/>
            <a:ext cx="10701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>
                <a:solidFill>
                  <a:srgbClr val="444444"/>
                </a:solidFill>
                <a:latin typeface="Georgia" panose="02040502050405020303" pitchFamily="18" charset="0"/>
              </a:rPr>
              <a:t>Para realizar la suma en matrices en R, primero creamos dos matrices 'mat1' y 'mat2' con cuatro filas y cuatro columnas de la siguiente manera:</a:t>
            </a:r>
            <a:endParaRPr lang="es-EC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ECC2948-7C0B-D247-B45F-104DB061A700}"/>
              </a:ext>
            </a:extLst>
          </p:cNvPr>
          <p:cNvSpPr/>
          <p:nvPr/>
        </p:nvSpPr>
        <p:spPr>
          <a:xfrm>
            <a:off x="702734" y="28427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/>
              <a:t>mat1 &lt;- matrix(data = 1:8, nrow = 4, ncol = 4) </a:t>
            </a:r>
          </a:p>
          <a:p>
            <a:r>
              <a:rPr lang="es-EC" dirty="0"/>
              <a:t>mat2 &lt;- matrix(data = 1:16, nrow = 4, ncol = 4) </a:t>
            </a:r>
          </a:p>
          <a:p>
            <a:endParaRPr lang="es-EC" dirty="0"/>
          </a:p>
          <a:p>
            <a:r>
              <a:rPr lang="es-EC" dirty="0"/>
              <a:t>sum &lt;- mat1 + mat2 #Adding our two matrices</a:t>
            </a:r>
          </a:p>
          <a:p>
            <a:r>
              <a:rPr lang="es-EC" dirty="0"/>
              <a:t>print(sum)</a:t>
            </a:r>
          </a:p>
        </p:txBody>
      </p:sp>
    </p:spTree>
    <p:extLst>
      <p:ext uri="{BB962C8B-B14F-4D97-AF65-F5344CB8AC3E}">
        <p14:creationId xmlns:p14="http://schemas.microsoft.com/office/powerpoint/2010/main" val="40065268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025061-6E1F-EC4B-A65E-99071AAB0D51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Matrices</a:t>
            </a:r>
            <a:endParaRPr lang="en-US" spc="-306" dirty="0">
              <a:solidFill>
                <a:srgbClr val="00000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E7A1E30-9A81-674A-8D84-D6BF722DC063}"/>
              </a:ext>
            </a:extLst>
          </p:cNvPr>
          <p:cNvSpPr/>
          <p:nvPr/>
        </p:nvSpPr>
        <p:spPr>
          <a:xfrm>
            <a:off x="702734" y="1216041"/>
            <a:ext cx="40470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32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Resta</a:t>
            </a:r>
            <a:endParaRPr lang="es-EC" sz="32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0580B70-1D78-D549-A463-F5C182DFF636}"/>
              </a:ext>
            </a:extLst>
          </p:cNvPr>
          <p:cNvSpPr/>
          <p:nvPr/>
        </p:nvSpPr>
        <p:spPr>
          <a:xfrm>
            <a:off x="702734" y="19095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/>
              <a:t>sub &lt;- mat1 - mat2 </a:t>
            </a:r>
          </a:p>
          <a:p>
            <a:r>
              <a:rPr lang="es-EC" dirty="0"/>
              <a:t>print(sub)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CC15913-55AA-2645-810D-44532F3DFC49}"/>
              </a:ext>
            </a:extLst>
          </p:cNvPr>
          <p:cNvSpPr/>
          <p:nvPr/>
        </p:nvSpPr>
        <p:spPr>
          <a:xfrm>
            <a:off x="702734" y="34290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/>
              <a:t>prod &lt;- mat1*4 </a:t>
            </a:r>
          </a:p>
          <a:p>
            <a:r>
              <a:rPr lang="es-EC" dirty="0"/>
              <a:t>print(prod)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58A2296-F0D2-3A4F-B661-F787FB4DB9A5}"/>
              </a:ext>
            </a:extLst>
          </p:cNvPr>
          <p:cNvSpPr/>
          <p:nvPr/>
        </p:nvSpPr>
        <p:spPr>
          <a:xfrm>
            <a:off x="702733" y="2773376"/>
            <a:ext cx="627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32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Multiplicacion por un numero</a:t>
            </a:r>
            <a:endParaRPr lang="es-EC" sz="32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BD64122-251E-784D-B0A1-675344C2B198}"/>
              </a:ext>
            </a:extLst>
          </p:cNvPr>
          <p:cNvSpPr/>
          <p:nvPr/>
        </p:nvSpPr>
        <p:spPr>
          <a:xfrm>
            <a:off x="702733" y="4330711"/>
            <a:ext cx="627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32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Multiplicacion por otra matriz</a:t>
            </a:r>
            <a:endParaRPr lang="es-EC" sz="32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15868CA-E295-0C4C-A12C-60280C0949FD}"/>
              </a:ext>
            </a:extLst>
          </p:cNvPr>
          <p:cNvSpPr/>
          <p:nvPr/>
        </p:nvSpPr>
        <p:spPr>
          <a:xfrm>
            <a:off x="702734" y="51001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/>
              <a:t>prod &lt;- mat1*mat2 </a:t>
            </a:r>
          </a:p>
          <a:p>
            <a:r>
              <a:rPr lang="es-EC" dirty="0"/>
              <a:t>print(prod)</a:t>
            </a:r>
          </a:p>
        </p:txBody>
      </p:sp>
    </p:spTree>
    <p:extLst>
      <p:ext uri="{BB962C8B-B14F-4D97-AF65-F5344CB8AC3E}">
        <p14:creationId xmlns:p14="http://schemas.microsoft.com/office/powerpoint/2010/main" val="18397413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025061-6E1F-EC4B-A65E-99071AAB0D51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Matrices</a:t>
            </a:r>
            <a:endParaRPr lang="en-US" spc="-306" dirty="0">
              <a:solidFill>
                <a:srgbClr val="00000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E7A1E30-9A81-674A-8D84-D6BF722DC063}"/>
              </a:ext>
            </a:extLst>
          </p:cNvPr>
          <p:cNvSpPr/>
          <p:nvPr/>
        </p:nvSpPr>
        <p:spPr>
          <a:xfrm>
            <a:off x="702734" y="1216041"/>
            <a:ext cx="40470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32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Division</a:t>
            </a:r>
            <a:endParaRPr lang="es-EC" sz="32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1450BB5-7EDC-8745-867F-2723AAE6F164}"/>
              </a:ext>
            </a:extLst>
          </p:cNvPr>
          <p:cNvSpPr/>
          <p:nvPr/>
        </p:nvSpPr>
        <p:spPr>
          <a:xfrm>
            <a:off x="801738" y="19095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/>
              <a:t>div &lt;- mat1 / mat2 </a:t>
            </a:r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División de mat1 y mat2 </a:t>
            </a:r>
          </a:p>
          <a:p>
            <a:r>
              <a:rPr lang="es-EC" dirty="0"/>
              <a:t>print (div) </a:t>
            </a:r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#Imprimir la división</a:t>
            </a:r>
          </a:p>
        </p:txBody>
      </p:sp>
    </p:spTree>
    <p:extLst>
      <p:ext uri="{BB962C8B-B14F-4D97-AF65-F5344CB8AC3E}">
        <p14:creationId xmlns:p14="http://schemas.microsoft.com/office/powerpoint/2010/main" val="2612518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3" y="0"/>
            <a:ext cx="12172614" cy="6856658"/>
          </a:xfrm>
          <a:custGeom>
            <a:avLst/>
            <a:gdLst/>
            <a:ahLst/>
            <a:cxnLst/>
            <a:rect l="l" t="t" r="r" b="b"/>
            <a:pathLst>
              <a:path w="11518900" h="6488430">
                <a:moveTo>
                  <a:pt x="11518898" y="6488312"/>
                </a:moveTo>
                <a:lnTo>
                  <a:pt x="0" y="6488312"/>
                </a:lnTo>
                <a:lnTo>
                  <a:pt x="0" y="0"/>
                </a:lnTo>
                <a:lnTo>
                  <a:pt x="11518898" y="0"/>
                </a:lnTo>
                <a:lnTo>
                  <a:pt x="11518898" y="6488312"/>
                </a:lnTo>
                <a:close/>
              </a:path>
            </a:pathLst>
          </a:custGeom>
          <a:solidFill>
            <a:srgbClr val="262821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3" name="object 3"/>
          <p:cNvSpPr/>
          <p:nvPr/>
        </p:nvSpPr>
        <p:spPr>
          <a:xfrm>
            <a:off x="3665503" y="2109740"/>
            <a:ext cx="4867033" cy="1079028"/>
          </a:xfrm>
          <a:custGeom>
            <a:avLst/>
            <a:gdLst/>
            <a:ahLst/>
            <a:cxnLst/>
            <a:rect l="l" t="t" r="r" b="b"/>
            <a:pathLst>
              <a:path w="4605655" h="1021080">
                <a:moveTo>
                  <a:pt x="4605527" y="1021079"/>
                </a:moveTo>
                <a:lnTo>
                  <a:pt x="0" y="1021079"/>
                </a:lnTo>
                <a:lnTo>
                  <a:pt x="0" y="0"/>
                </a:lnTo>
                <a:lnTo>
                  <a:pt x="4605527" y="0"/>
                </a:lnTo>
                <a:lnTo>
                  <a:pt x="4605527" y="102107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5" name="object 5"/>
          <p:cNvSpPr/>
          <p:nvPr/>
        </p:nvSpPr>
        <p:spPr>
          <a:xfrm>
            <a:off x="2029246" y="3027719"/>
            <a:ext cx="8130285" cy="989109"/>
          </a:xfrm>
          <a:custGeom>
            <a:avLst/>
            <a:gdLst/>
            <a:ahLst/>
            <a:cxnLst/>
            <a:rect l="l" t="t" r="r" b="b"/>
            <a:pathLst>
              <a:path w="7693659" h="935989">
                <a:moveTo>
                  <a:pt x="7693151" y="935735"/>
                </a:moveTo>
                <a:lnTo>
                  <a:pt x="0" y="935735"/>
                </a:lnTo>
                <a:lnTo>
                  <a:pt x="0" y="0"/>
                </a:lnTo>
                <a:lnTo>
                  <a:pt x="7693151" y="0"/>
                </a:lnTo>
                <a:lnTo>
                  <a:pt x="7693151" y="93573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7" name="object 7"/>
          <p:cNvSpPr/>
          <p:nvPr/>
        </p:nvSpPr>
        <p:spPr>
          <a:xfrm>
            <a:off x="3907075" y="3855510"/>
            <a:ext cx="4377847" cy="844165"/>
          </a:xfrm>
          <a:custGeom>
            <a:avLst/>
            <a:gdLst/>
            <a:ahLst/>
            <a:cxnLst/>
            <a:rect l="l" t="t" r="r" b="b"/>
            <a:pathLst>
              <a:path w="4142740" h="798829">
                <a:moveTo>
                  <a:pt x="4142231" y="798575"/>
                </a:moveTo>
                <a:lnTo>
                  <a:pt x="0" y="798575"/>
                </a:lnTo>
                <a:lnTo>
                  <a:pt x="0" y="0"/>
                </a:lnTo>
                <a:lnTo>
                  <a:pt x="4142231" y="0"/>
                </a:lnTo>
                <a:lnTo>
                  <a:pt x="4142231" y="79857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EE686D9-B9C4-AE4C-B875-5A00B1D6C511}"/>
              </a:ext>
            </a:extLst>
          </p:cNvPr>
          <p:cNvSpPr txBox="1"/>
          <p:nvPr/>
        </p:nvSpPr>
        <p:spPr>
          <a:xfrm>
            <a:off x="2377621" y="3099265"/>
            <a:ext cx="743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600" dirty="0">
                <a:solidFill>
                  <a:schemeClr val="bg1"/>
                </a:solidFill>
                <a:latin typeface="American Typewriter" panose="02090604020004020304" pitchFamily="18" charset="77"/>
              </a:rPr>
              <a:t>Factores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57D4FAD-6894-944A-A6B3-6183C84057D6}"/>
              </a:ext>
            </a:extLst>
          </p:cNvPr>
          <p:cNvSpPr txBox="1"/>
          <p:nvPr/>
        </p:nvSpPr>
        <p:spPr>
          <a:xfrm>
            <a:off x="4310411" y="4053812"/>
            <a:ext cx="356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600" dirty="0">
                <a:solidFill>
                  <a:schemeClr val="bg1"/>
                </a:solidFill>
                <a:latin typeface="American Typewriter" panose="02090604020004020304" pitchFamily="18" charset="77"/>
              </a:rPr>
              <a:t>Saberes 5.0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93211FB-B804-F647-A896-E11FA6649025}"/>
              </a:ext>
            </a:extLst>
          </p:cNvPr>
          <p:cNvSpPr txBox="1"/>
          <p:nvPr/>
        </p:nvSpPr>
        <p:spPr>
          <a:xfrm>
            <a:off x="4509799" y="2276342"/>
            <a:ext cx="316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dirty="0">
                <a:solidFill>
                  <a:schemeClr val="accent5">
                    <a:lumMod val="75000"/>
                  </a:schemeClr>
                </a:solidFill>
                <a:latin typeface="American Typewriter" panose="02090604020004020304" pitchFamily="18" charset="77"/>
              </a:rPr>
              <a:t>CAPITULO 4</a:t>
            </a:r>
          </a:p>
        </p:txBody>
      </p:sp>
    </p:spTree>
    <p:extLst>
      <p:ext uri="{BB962C8B-B14F-4D97-AF65-F5344CB8AC3E}">
        <p14:creationId xmlns:p14="http://schemas.microsoft.com/office/powerpoint/2010/main" val="28721788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025061-6E1F-EC4B-A65E-99071AAB0D51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Factores</a:t>
            </a:r>
            <a:endParaRPr lang="en-US" spc="-306" dirty="0">
              <a:solidFill>
                <a:srgbClr val="000000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E8173E1-653F-6A41-93A9-758C8720EF32}"/>
              </a:ext>
            </a:extLst>
          </p:cNvPr>
          <p:cNvSpPr/>
          <p:nvPr/>
        </p:nvSpPr>
        <p:spPr>
          <a:xfrm>
            <a:off x="2743200" y="221911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>
                <a:solidFill>
                  <a:srgbClr val="444444"/>
                </a:solidFill>
                <a:latin typeface="Georgia" panose="02040502050405020303" pitchFamily="18" charset="0"/>
              </a:rPr>
              <a:t>Los factores R son variables. Requiere un número limitado de valores diferentes. Por lo tanto, esas variables a menudo se conocen como </a:t>
            </a:r>
            <a:r>
              <a:rPr lang="es-EC" i="1" dirty="0">
                <a:solidFill>
                  <a:srgbClr val="444444"/>
                </a:solidFill>
                <a:latin typeface="Georgia" panose="02040502050405020303" pitchFamily="18" charset="0"/>
              </a:rPr>
              <a:t>variables categóricas</a:t>
            </a:r>
            <a:r>
              <a:rPr lang="es-EC" dirty="0">
                <a:solidFill>
                  <a:srgbClr val="444444"/>
                </a:solidFill>
                <a:latin typeface="Georgia" panose="02040502050405020303" pitchFamily="18" charset="0"/>
              </a:rPr>
              <a:t> .</a:t>
            </a:r>
            <a:endParaRPr lang="es-EC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75C682B-41B3-A947-BF25-DBE28F2F241A}"/>
              </a:ext>
            </a:extLst>
          </p:cNvPr>
          <p:cNvSpPr/>
          <p:nvPr/>
        </p:nvSpPr>
        <p:spPr>
          <a:xfrm>
            <a:off x="2743200" y="42542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>
                <a:solidFill>
                  <a:srgbClr val="444444"/>
                </a:solidFill>
                <a:latin typeface="Georgia" panose="02040502050405020303" pitchFamily="18" charset="0"/>
              </a:rPr>
              <a:t>El factor contiene un valor establecido predefinido llamado niveles. De forma predeterminada, R siempre ordena los niveles en orden alfabético.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467101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025061-6E1F-EC4B-A65E-99071AAB0D51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Factores</a:t>
            </a:r>
            <a:endParaRPr lang="en-US" spc="-306" dirty="0">
              <a:solidFill>
                <a:srgbClr val="000000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99CE446-F908-DF45-B076-4C5A38A873E9}"/>
              </a:ext>
            </a:extLst>
          </p:cNvPr>
          <p:cNvSpPr/>
          <p:nvPr/>
        </p:nvSpPr>
        <p:spPr>
          <a:xfrm>
            <a:off x="1049867" y="1581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Sex vector</a:t>
            </a:r>
          </a:p>
          <a:p>
            <a:r>
              <a:rPr lang="es-EC" dirty="0"/>
              <a:t>sex_vector &lt;- c("Male", "Female", "Female", "Male", "Male")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6853685-EB7D-2B4D-A717-9FD959350558}"/>
              </a:ext>
            </a:extLst>
          </p:cNvPr>
          <p:cNvSpPr/>
          <p:nvPr/>
        </p:nvSpPr>
        <p:spPr>
          <a:xfrm>
            <a:off x="1117600" y="263170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Convertir sex_vector  a factor</a:t>
            </a:r>
          </a:p>
          <a:p>
            <a:r>
              <a:rPr lang="es-EC" dirty="0"/>
              <a:t>factor_sex_vector &lt;- factor(sex_vector)</a:t>
            </a:r>
          </a:p>
          <a:p>
            <a:endParaRPr lang="es-EC" dirty="0"/>
          </a:p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imprimir factor_sex_vector</a:t>
            </a:r>
          </a:p>
          <a:p>
            <a:r>
              <a:rPr lang="es-EC" dirty="0"/>
              <a:t>print(factor_sex_vector)</a:t>
            </a:r>
          </a:p>
        </p:txBody>
      </p:sp>
    </p:spTree>
    <p:extLst>
      <p:ext uri="{BB962C8B-B14F-4D97-AF65-F5344CB8AC3E}">
        <p14:creationId xmlns:p14="http://schemas.microsoft.com/office/powerpoint/2010/main" val="41995232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025061-6E1F-EC4B-A65E-99071AAB0D51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Factores</a:t>
            </a:r>
            <a:endParaRPr lang="en-US" spc="-306" dirty="0">
              <a:solidFill>
                <a:srgbClr val="000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82E7363-F3EC-4449-A2B5-4F9AB2FEE9D7}"/>
              </a:ext>
            </a:extLst>
          </p:cNvPr>
          <p:cNvSpPr/>
          <p:nvPr/>
        </p:nvSpPr>
        <p:spPr>
          <a:xfrm>
            <a:off x="702734" y="1216041"/>
            <a:ext cx="9160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32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Factores ordenados y no ordenados</a:t>
            </a:r>
            <a:endParaRPr lang="es-EC" sz="32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883762D-DB37-174D-86BE-763F7DEB773A}"/>
              </a:ext>
            </a:extLst>
          </p:cNvPr>
          <p:cNvSpPr/>
          <p:nvPr/>
        </p:nvSpPr>
        <p:spPr>
          <a:xfrm>
            <a:off x="801737" y="2130273"/>
            <a:ext cx="1094999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Variable categorica nominal</a:t>
            </a:r>
          </a:p>
          <a:p>
            <a:r>
              <a:rPr lang="es-EC" dirty="0"/>
              <a:t>animals_vector &lt;- c("Elephant", "Giraffe", "Donkey", "Horse")</a:t>
            </a:r>
          </a:p>
          <a:p>
            <a:r>
              <a:rPr lang="es-EC" dirty="0"/>
              <a:t>factor_animals_vector &lt;- factor(animals_vector)</a:t>
            </a:r>
          </a:p>
          <a:p>
            <a:r>
              <a:rPr lang="es-EC" dirty="0"/>
              <a:t>factor_animals_vector</a:t>
            </a:r>
          </a:p>
          <a:p>
            <a:endParaRPr lang="es-EC" dirty="0"/>
          </a:p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Variable categorica ordinal</a:t>
            </a:r>
          </a:p>
          <a:p>
            <a:r>
              <a:rPr lang="es-EC" dirty="0"/>
              <a:t>temperature_vector &lt;- c("High", "Low", "High","Low", "Medium")</a:t>
            </a:r>
          </a:p>
          <a:p>
            <a:r>
              <a:rPr lang="es-EC" dirty="0"/>
              <a:t>factor_temperature_vector &lt;- factor(temperature_vector, order = TRUE, levels = c("Low", "Medium", "High"))</a:t>
            </a:r>
          </a:p>
          <a:p>
            <a:r>
              <a:rPr lang="es-EC" dirty="0"/>
              <a:t>factor_temperature_vector</a:t>
            </a:r>
          </a:p>
        </p:txBody>
      </p:sp>
    </p:spTree>
    <p:extLst>
      <p:ext uri="{BB962C8B-B14F-4D97-AF65-F5344CB8AC3E}">
        <p14:creationId xmlns:p14="http://schemas.microsoft.com/office/powerpoint/2010/main" val="31840845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025061-6E1F-EC4B-A65E-99071AAB0D51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Factores</a:t>
            </a:r>
            <a:endParaRPr lang="en-US" spc="-306" dirty="0">
              <a:solidFill>
                <a:srgbClr val="000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82E7363-F3EC-4449-A2B5-4F9AB2FEE9D7}"/>
              </a:ext>
            </a:extLst>
          </p:cNvPr>
          <p:cNvSpPr/>
          <p:nvPr/>
        </p:nvSpPr>
        <p:spPr>
          <a:xfrm>
            <a:off x="702734" y="1216041"/>
            <a:ext cx="9160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32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Factores ordenados y no ordenados</a:t>
            </a:r>
            <a:endParaRPr lang="es-EC" sz="32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0C842EB-B411-5E4A-B2C9-863C90162F12}"/>
              </a:ext>
            </a:extLst>
          </p:cNvPr>
          <p:cNvSpPr/>
          <p:nvPr/>
        </p:nvSpPr>
        <p:spPr>
          <a:xfrm>
            <a:off x="939800" y="223793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Cambiar niveles de un factor</a:t>
            </a:r>
            <a:endParaRPr lang="es-EC" dirty="0"/>
          </a:p>
          <a:p>
            <a:r>
              <a:rPr lang="es-EC" dirty="0"/>
              <a:t>survey_vector &lt;- c("M", "F", "F", "M", "M")</a:t>
            </a:r>
          </a:p>
          <a:p>
            <a:r>
              <a:rPr lang="es-EC" dirty="0"/>
              <a:t>factor_survey_vector &lt;- factor(survey_vector)</a:t>
            </a:r>
          </a:p>
          <a:p>
            <a:endParaRPr lang="es-EC" dirty="0"/>
          </a:p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Especificar los niveles nuevos de factor_survey_vector</a:t>
            </a:r>
          </a:p>
          <a:p>
            <a:r>
              <a:rPr lang="es-EC" dirty="0"/>
              <a:t>levels(factor_survey_vector) &lt;- c("Female", "Male")</a:t>
            </a:r>
          </a:p>
          <a:p>
            <a:endParaRPr lang="es-EC" dirty="0"/>
          </a:p>
          <a:p>
            <a:r>
              <a:rPr lang="es-EC" dirty="0"/>
              <a:t>factor_survey_vector</a:t>
            </a:r>
          </a:p>
        </p:txBody>
      </p:sp>
    </p:spTree>
    <p:extLst>
      <p:ext uri="{BB962C8B-B14F-4D97-AF65-F5344CB8AC3E}">
        <p14:creationId xmlns:p14="http://schemas.microsoft.com/office/powerpoint/2010/main" val="17489676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025061-6E1F-EC4B-A65E-99071AAB0D51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Factores</a:t>
            </a:r>
            <a:endParaRPr lang="en-US" spc="-306" dirty="0">
              <a:solidFill>
                <a:srgbClr val="000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82E7363-F3EC-4449-A2B5-4F9AB2FEE9D7}"/>
              </a:ext>
            </a:extLst>
          </p:cNvPr>
          <p:cNvSpPr/>
          <p:nvPr/>
        </p:nvSpPr>
        <p:spPr>
          <a:xfrm>
            <a:off x="702734" y="1216041"/>
            <a:ext cx="9160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32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Summary de un factor</a:t>
            </a:r>
            <a:endParaRPr lang="es-EC" sz="32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BE4F51F-7141-864E-88FB-63CAFED44319}"/>
              </a:ext>
            </a:extLst>
          </p:cNvPr>
          <p:cNvSpPr/>
          <p:nvPr/>
        </p:nvSpPr>
        <p:spPr>
          <a:xfrm>
            <a:off x="801738" y="219194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C" dirty="0"/>
          </a:p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construir  factor_survey_vector </a:t>
            </a:r>
          </a:p>
          <a:p>
            <a:r>
              <a:rPr lang="es-EC" dirty="0"/>
              <a:t>survey_vector &lt;- c("M", "F", "F", "M", "M")</a:t>
            </a:r>
          </a:p>
          <a:p>
            <a:r>
              <a:rPr lang="es-EC" dirty="0"/>
              <a:t>factor_survey_vector &lt;- factor(survey_vector)</a:t>
            </a:r>
          </a:p>
          <a:p>
            <a:r>
              <a:rPr lang="es-EC" dirty="0"/>
              <a:t>levels(factor_survey_vector) &lt;- c("Female", "Male")</a:t>
            </a:r>
          </a:p>
          <a:p>
            <a:r>
              <a:rPr lang="es-EC" dirty="0"/>
              <a:t>factor_survey_vector</a:t>
            </a:r>
          </a:p>
          <a:p>
            <a:endParaRPr lang="es-EC" dirty="0"/>
          </a:p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summary de  survey_vector (vector de caracteres)</a:t>
            </a:r>
          </a:p>
          <a:p>
            <a:r>
              <a:rPr lang="es-EC" dirty="0"/>
              <a:t>summary(survey_vector)</a:t>
            </a:r>
          </a:p>
          <a:p>
            <a:endParaRPr lang="es-EC" dirty="0"/>
          </a:p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summary de factor_survey_vector (factor)</a:t>
            </a:r>
          </a:p>
          <a:p>
            <a:r>
              <a:rPr lang="es-EC" dirty="0"/>
              <a:t>summary(factor_survey_vector)</a:t>
            </a:r>
          </a:p>
        </p:txBody>
      </p:sp>
    </p:spTree>
    <p:extLst>
      <p:ext uri="{BB962C8B-B14F-4D97-AF65-F5344CB8AC3E}">
        <p14:creationId xmlns:p14="http://schemas.microsoft.com/office/powerpoint/2010/main" val="395703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5207" y="1786023"/>
            <a:ext cx="10581585" cy="4043886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101331">
              <a:spcBef>
                <a:spcPts val="106"/>
              </a:spcBef>
            </a:pPr>
            <a:r>
              <a:rPr lang="es-ES_tradnl" sz="1585" spc="85" dirty="0">
                <a:latin typeface="Cambria"/>
                <a:cs typeface="Cambria"/>
              </a:rPr>
              <a:t>Mientras</a:t>
            </a:r>
            <a:r>
              <a:rPr lang="es-ES_tradnl" sz="1585" spc="48" dirty="0">
                <a:latin typeface="Cambria"/>
                <a:cs typeface="Cambria"/>
              </a:rPr>
              <a:t> </a:t>
            </a:r>
            <a:r>
              <a:rPr lang="es-ES_tradnl" sz="1585" spc="74" dirty="0">
                <a:latin typeface="Cambria"/>
                <a:cs typeface="Cambria"/>
              </a:rPr>
              <a:t>S</a:t>
            </a:r>
            <a:r>
              <a:rPr lang="es-ES_tradnl" sz="1585" spc="69" dirty="0">
                <a:latin typeface="Cambria"/>
                <a:cs typeface="Cambria"/>
              </a:rPr>
              <a:t> </a:t>
            </a:r>
            <a:r>
              <a:rPr lang="es-ES_tradnl" sz="1585" spc="106" dirty="0">
                <a:latin typeface="Cambria"/>
                <a:cs typeface="Cambria"/>
              </a:rPr>
              <a:t>cambiaba</a:t>
            </a:r>
            <a:r>
              <a:rPr lang="es-ES_tradnl" sz="1585" spc="32" dirty="0">
                <a:latin typeface="Cambria"/>
                <a:cs typeface="Cambria"/>
              </a:rPr>
              <a:t> </a:t>
            </a:r>
            <a:r>
              <a:rPr lang="es-ES_tradnl" sz="1585" spc="69" dirty="0">
                <a:latin typeface="Cambria"/>
                <a:cs typeface="Cambria"/>
              </a:rPr>
              <a:t>de</a:t>
            </a:r>
            <a:r>
              <a:rPr lang="es-ES_tradnl" sz="1585" spc="85" dirty="0">
                <a:latin typeface="Cambria"/>
                <a:cs typeface="Cambria"/>
              </a:rPr>
              <a:t> </a:t>
            </a:r>
            <a:r>
              <a:rPr lang="es-ES_tradnl" sz="1585" spc="106" dirty="0">
                <a:latin typeface="Cambria"/>
                <a:cs typeface="Cambria"/>
              </a:rPr>
              <a:t>dueño</a:t>
            </a:r>
            <a:r>
              <a:rPr lang="es-ES_tradnl" sz="1585" spc="90" dirty="0">
                <a:latin typeface="Cambria"/>
                <a:cs typeface="Cambria"/>
              </a:rPr>
              <a:t> </a:t>
            </a:r>
            <a:r>
              <a:rPr lang="es-ES_tradnl" sz="1585" spc="95" dirty="0">
                <a:latin typeface="Cambria"/>
                <a:cs typeface="Cambria"/>
              </a:rPr>
              <a:t>y</a:t>
            </a:r>
            <a:r>
              <a:rPr lang="es-ES_tradnl" sz="1585" spc="111" dirty="0">
                <a:latin typeface="Cambria"/>
                <a:cs typeface="Cambria"/>
              </a:rPr>
              <a:t> </a:t>
            </a:r>
            <a:r>
              <a:rPr lang="es-ES_tradnl" sz="1585" spc="106" dirty="0">
                <a:latin typeface="Cambria"/>
                <a:cs typeface="Cambria"/>
              </a:rPr>
              <a:t>denominación</a:t>
            </a:r>
            <a:r>
              <a:rPr lang="es-ES_tradnl" sz="1585" spc="63" dirty="0">
                <a:latin typeface="Cambria"/>
                <a:cs typeface="Cambria"/>
              </a:rPr>
              <a:t> </a:t>
            </a:r>
            <a:r>
              <a:rPr lang="es-ES_tradnl" sz="1585" spc="69" dirty="0">
                <a:latin typeface="Cambria"/>
                <a:cs typeface="Cambria"/>
              </a:rPr>
              <a:t>,</a:t>
            </a:r>
            <a:r>
              <a:rPr lang="es-ES_tradnl" sz="1585" spc="53" dirty="0">
                <a:latin typeface="Cambria"/>
                <a:cs typeface="Cambria"/>
              </a:rPr>
              <a:t> Ross </a:t>
            </a:r>
            <a:r>
              <a:rPr lang="es-ES_tradnl" sz="1585" spc="116" dirty="0" err="1">
                <a:latin typeface="Cambria"/>
                <a:cs typeface="Cambria"/>
              </a:rPr>
              <a:t>Ihaka</a:t>
            </a:r>
            <a:r>
              <a:rPr lang="es-ES_tradnl" sz="1585" spc="37" dirty="0">
                <a:latin typeface="Cambria"/>
                <a:cs typeface="Cambria"/>
              </a:rPr>
              <a:t> </a:t>
            </a:r>
            <a:r>
              <a:rPr lang="es-ES_tradnl" sz="1585" spc="95" dirty="0">
                <a:latin typeface="Cambria"/>
                <a:cs typeface="Cambria"/>
              </a:rPr>
              <a:t>y</a:t>
            </a:r>
            <a:r>
              <a:rPr lang="es-ES_tradnl" sz="1585" spc="111" dirty="0">
                <a:latin typeface="Cambria"/>
                <a:cs typeface="Cambria"/>
              </a:rPr>
              <a:t> </a:t>
            </a:r>
            <a:r>
              <a:rPr lang="es-ES_tradnl" sz="1585" spc="63" dirty="0">
                <a:latin typeface="Cambria"/>
                <a:cs typeface="Cambria"/>
              </a:rPr>
              <a:t>Robert</a:t>
            </a:r>
            <a:r>
              <a:rPr lang="es-ES_tradnl" sz="1585" spc="53" dirty="0">
                <a:latin typeface="Cambria"/>
                <a:cs typeface="Cambria"/>
              </a:rPr>
              <a:t> </a:t>
            </a:r>
            <a:r>
              <a:rPr lang="es-ES_tradnl" sz="1585" spc="106" dirty="0">
                <a:latin typeface="Cambria"/>
                <a:cs typeface="Cambria"/>
              </a:rPr>
              <a:t>Gentleman,</a:t>
            </a:r>
            <a:r>
              <a:rPr lang="es-ES_tradnl" sz="1585" spc="53" dirty="0">
                <a:latin typeface="Cambria"/>
                <a:cs typeface="Cambria"/>
              </a:rPr>
              <a:t> </a:t>
            </a:r>
            <a:r>
              <a:rPr lang="es-ES_tradnl" sz="1585" spc="74" dirty="0">
                <a:latin typeface="Cambria"/>
                <a:cs typeface="Cambria"/>
              </a:rPr>
              <a:t>decidieron</a:t>
            </a:r>
            <a:r>
              <a:rPr lang="es-ES_tradnl" sz="1585" spc="63" dirty="0">
                <a:latin typeface="Cambria"/>
                <a:cs typeface="Cambria"/>
              </a:rPr>
              <a:t> </a:t>
            </a:r>
            <a:r>
              <a:rPr lang="es-ES_tradnl" sz="1585" spc="106" dirty="0">
                <a:latin typeface="Cambria"/>
                <a:cs typeface="Cambria"/>
              </a:rPr>
              <a:t>implementar</a:t>
            </a:r>
            <a:r>
              <a:rPr lang="es-ES_tradnl" sz="1585" spc="21" dirty="0">
                <a:latin typeface="Cambria"/>
                <a:cs typeface="Cambria"/>
              </a:rPr>
              <a:t> </a:t>
            </a:r>
            <a:r>
              <a:rPr lang="es-ES_tradnl" sz="1585" spc="79" dirty="0">
                <a:latin typeface="Cambria"/>
                <a:cs typeface="Cambria"/>
              </a:rPr>
              <a:t>su </a:t>
            </a:r>
            <a:r>
              <a:rPr lang="es-ES_tradnl" sz="1585" spc="-333" dirty="0">
                <a:latin typeface="Cambria"/>
                <a:cs typeface="Cambria"/>
              </a:rPr>
              <a:t> </a:t>
            </a:r>
            <a:r>
              <a:rPr lang="es-ES_tradnl" sz="1585" spc="63" dirty="0">
                <a:latin typeface="Cambria"/>
                <a:cs typeface="Cambria"/>
              </a:rPr>
              <a:t>propio</a:t>
            </a:r>
            <a:r>
              <a:rPr lang="es-ES_tradnl" sz="1585" spc="79" dirty="0">
                <a:latin typeface="Cambria"/>
                <a:cs typeface="Cambria"/>
              </a:rPr>
              <a:t> </a:t>
            </a:r>
            <a:r>
              <a:rPr lang="es-ES_tradnl" sz="1585" spc="69" dirty="0">
                <a:latin typeface="Cambria"/>
                <a:cs typeface="Cambria"/>
              </a:rPr>
              <a:t>dialecto,</a:t>
            </a:r>
            <a:r>
              <a:rPr lang="es-ES_tradnl" sz="1585" spc="42" dirty="0">
                <a:latin typeface="Cambria"/>
                <a:cs typeface="Cambria"/>
              </a:rPr>
              <a:t> </a:t>
            </a:r>
            <a:r>
              <a:rPr lang="es-ES_tradnl" sz="1585" spc="85" dirty="0">
                <a:latin typeface="Cambria"/>
                <a:cs typeface="Cambria"/>
              </a:rPr>
              <a:t>era</a:t>
            </a:r>
            <a:r>
              <a:rPr lang="es-ES_tradnl" sz="1585" spc="26" dirty="0">
                <a:latin typeface="Cambria"/>
                <a:cs typeface="Cambria"/>
              </a:rPr>
              <a:t> </a:t>
            </a:r>
            <a:r>
              <a:rPr lang="es-ES_tradnl" sz="1585" spc="-5" dirty="0">
                <a:latin typeface="Cambria"/>
                <a:cs typeface="Cambria"/>
              </a:rPr>
              <a:t>1991</a:t>
            </a:r>
            <a:r>
              <a:rPr lang="es-ES_tradnl" sz="1585" spc="32" dirty="0">
                <a:latin typeface="Cambria"/>
                <a:cs typeface="Cambria"/>
              </a:rPr>
              <a:t> </a:t>
            </a:r>
            <a:r>
              <a:rPr lang="es-ES_tradnl" sz="1585" spc="100" dirty="0">
                <a:latin typeface="Cambria"/>
                <a:cs typeface="Cambria"/>
              </a:rPr>
              <a:t>cuando</a:t>
            </a:r>
            <a:r>
              <a:rPr lang="es-ES_tradnl" sz="1585" spc="79" dirty="0">
                <a:latin typeface="Cambria"/>
                <a:cs typeface="Cambria"/>
              </a:rPr>
              <a:t> </a:t>
            </a:r>
            <a:r>
              <a:rPr lang="es-ES_tradnl" sz="1585" spc="53" dirty="0">
                <a:latin typeface="Cambria"/>
                <a:cs typeface="Cambria"/>
              </a:rPr>
              <a:t>estos</a:t>
            </a:r>
            <a:r>
              <a:rPr lang="es-ES_tradnl" sz="1585" spc="42" dirty="0">
                <a:latin typeface="Cambria"/>
                <a:cs typeface="Cambria"/>
              </a:rPr>
              <a:t> </a:t>
            </a:r>
            <a:r>
              <a:rPr lang="es-ES_tradnl" sz="1585" spc="69" dirty="0">
                <a:latin typeface="Cambria"/>
                <a:cs typeface="Cambria"/>
              </a:rPr>
              <a:t>dos</a:t>
            </a:r>
            <a:r>
              <a:rPr lang="es-ES_tradnl" sz="1585" spc="42" dirty="0">
                <a:latin typeface="Cambria"/>
                <a:cs typeface="Cambria"/>
              </a:rPr>
              <a:t> </a:t>
            </a:r>
            <a:r>
              <a:rPr lang="es-ES_tradnl" sz="1585" spc="85" dirty="0">
                <a:latin typeface="Cambria"/>
                <a:cs typeface="Cambria"/>
              </a:rPr>
              <a:t>neozelandeses</a:t>
            </a:r>
            <a:r>
              <a:rPr lang="es-ES_tradnl" sz="1585" spc="42" dirty="0">
                <a:latin typeface="Cambria"/>
                <a:cs typeface="Cambria"/>
              </a:rPr>
              <a:t> </a:t>
            </a:r>
            <a:r>
              <a:rPr lang="es-ES_tradnl" sz="1585" spc="90" dirty="0">
                <a:latin typeface="Cambria"/>
                <a:cs typeface="Cambria"/>
              </a:rPr>
              <a:t>crearon</a:t>
            </a:r>
            <a:r>
              <a:rPr lang="es-ES_tradnl" sz="1585" spc="53" dirty="0">
                <a:latin typeface="Cambria"/>
                <a:cs typeface="Cambria"/>
              </a:rPr>
              <a:t> </a:t>
            </a:r>
            <a:r>
              <a:rPr lang="es-ES_tradnl" sz="1585" spc="85" dirty="0">
                <a:latin typeface="Cambria"/>
                <a:cs typeface="Cambria"/>
              </a:rPr>
              <a:t>R.</a:t>
            </a:r>
            <a:endParaRPr lang="es-ES_tradnl" sz="1585" dirty="0">
              <a:latin typeface="Cambria"/>
              <a:cs typeface="Cambria"/>
            </a:endParaRPr>
          </a:p>
          <a:p>
            <a:pPr marL="13421" marR="548934">
              <a:spcBef>
                <a:spcPts val="1585"/>
              </a:spcBef>
            </a:pPr>
            <a:r>
              <a:rPr lang="es-ES_tradnl" sz="1585" spc="63" dirty="0">
                <a:latin typeface="Cambria"/>
                <a:cs typeface="Cambria"/>
              </a:rPr>
              <a:t>Tardaron</a:t>
            </a:r>
            <a:r>
              <a:rPr lang="es-ES_tradnl" sz="1585" spc="58" dirty="0">
                <a:latin typeface="Cambria"/>
                <a:cs typeface="Cambria"/>
              </a:rPr>
              <a:t> </a:t>
            </a:r>
            <a:r>
              <a:rPr lang="es-ES_tradnl" sz="1585" spc="69" dirty="0">
                <a:latin typeface="Cambria"/>
                <a:cs typeface="Cambria"/>
              </a:rPr>
              <a:t>dos</a:t>
            </a:r>
            <a:r>
              <a:rPr lang="es-ES_tradnl" sz="1585" spc="53" dirty="0">
                <a:latin typeface="Cambria"/>
                <a:cs typeface="Cambria"/>
              </a:rPr>
              <a:t> </a:t>
            </a:r>
            <a:r>
              <a:rPr lang="es-ES_tradnl" sz="1585" spc="90" dirty="0">
                <a:latin typeface="Cambria"/>
                <a:cs typeface="Cambria"/>
              </a:rPr>
              <a:t>años</a:t>
            </a:r>
            <a:r>
              <a:rPr lang="es-ES_tradnl" sz="1585" spc="53" dirty="0">
                <a:latin typeface="Cambria"/>
                <a:cs typeface="Cambria"/>
              </a:rPr>
              <a:t> </a:t>
            </a:r>
            <a:r>
              <a:rPr lang="es-ES_tradnl" sz="1585" spc="116" dirty="0">
                <a:latin typeface="Cambria"/>
                <a:cs typeface="Cambria"/>
              </a:rPr>
              <a:t>en</a:t>
            </a:r>
            <a:r>
              <a:rPr lang="es-ES_tradnl" sz="1585" spc="58" dirty="0">
                <a:latin typeface="Cambria"/>
                <a:cs typeface="Cambria"/>
              </a:rPr>
              <a:t> </a:t>
            </a:r>
            <a:r>
              <a:rPr lang="es-ES_tradnl" sz="1585" spc="90" dirty="0">
                <a:latin typeface="Cambria"/>
                <a:cs typeface="Cambria"/>
              </a:rPr>
              <a:t>anunciarlo </a:t>
            </a:r>
            <a:r>
              <a:rPr lang="es-ES_tradnl" sz="1585" spc="95" dirty="0">
                <a:latin typeface="Cambria"/>
                <a:cs typeface="Cambria"/>
              </a:rPr>
              <a:t>públicamente</a:t>
            </a:r>
            <a:r>
              <a:rPr lang="es-ES_tradnl" sz="1585" spc="79" dirty="0">
                <a:latin typeface="Cambria"/>
                <a:cs typeface="Cambria"/>
              </a:rPr>
              <a:t> </a:t>
            </a:r>
            <a:r>
              <a:rPr lang="es-ES_tradnl" sz="1585" spc="95" dirty="0">
                <a:latin typeface="Cambria"/>
                <a:cs typeface="Cambria"/>
              </a:rPr>
              <a:t>y</a:t>
            </a:r>
            <a:r>
              <a:rPr lang="es-ES_tradnl" sz="1585" spc="111" dirty="0">
                <a:latin typeface="Cambria"/>
                <a:cs typeface="Cambria"/>
              </a:rPr>
              <a:t> </a:t>
            </a:r>
            <a:r>
              <a:rPr lang="es-ES_tradnl" sz="1585" spc="58" dirty="0">
                <a:latin typeface="Cambria"/>
                <a:cs typeface="Cambria"/>
              </a:rPr>
              <a:t>otros</a:t>
            </a:r>
            <a:r>
              <a:rPr lang="es-ES_tradnl" sz="1585" spc="53" dirty="0">
                <a:latin typeface="Cambria"/>
                <a:cs typeface="Cambria"/>
              </a:rPr>
              <a:t> </a:t>
            </a:r>
            <a:r>
              <a:rPr lang="es-ES_tradnl" sz="1585" spc="69" dirty="0">
                <a:latin typeface="Cambria"/>
                <a:cs typeface="Cambria"/>
              </a:rPr>
              <a:t>dos</a:t>
            </a:r>
            <a:r>
              <a:rPr lang="es-ES_tradnl" sz="1585" spc="48" dirty="0">
                <a:latin typeface="Cambria"/>
                <a:cs typeface="Cambria"/>
              </a:rPr>
              <a:t> </a:t>
            </a:r>
            <a:r>
              <a:rPr lang="es-ES_tradnl" sz="1585" spc="90" dirty="0">
                <a:latin typeface="Cambria"/>
                <a:cs typeface="Cambria"/>
              </a:rPr>
              <a:t>años</a:t>
            </a:r>
            <a:r>
              <a:rPr lang="es-ES_tradnl" sz="1585" spc="53" dirty="0">
                <a:latin typeface="Cambria"/>
                <a:cs typeface="Cambria"/>
              </a:rPr>
              <a:t> </a:t>
            </a:r>
            <a:r>
              <a:rPr lang="es-ES_tradnl" sz="1585" spc="127" dirty="0">
                <a:latin typeface="Cambria"/>
                <a:cs typeface="Cambria"/>
              </a:rPr>
              <a:t>más</a:t>
            </a:r>
            <a:r>
              <a:rPr lang="es-ES_tradnl" sz="1585" spc="53" dirty="0">
                <a:latin typeface="Cambria"/>
                <a:cs typeface="Cambria"/>
              </a:rPr>
              <a:t> </a:t>
            </a:r>
            <a:r>
              <a:rPr lang="es-ES_tradnl" sz="1585" spc="116" dirty="0">
                <a:latin typeface="Cambria"/>
                <a:cs typeface="Cambria"/>
              </a:rPr>
              <a:t>en</a:t>
            </a:r>
            <a:r>
              <a:rPr lang="es-ES_tradnl" sz="1585" spc="58" dirty="0">
                <a:latin typeface="Cambria"/>
                <a:cs typeface="Cambria"/>
              </a:rPr>
              <a:t> </a:t>
            </a:r>
            <a:r>
              <a:rPr lang="es-ES_tradnl" sz="1585" spc="69" dirty="0">
                <a:latin typeface="Cambria"/>
                <a:cs typeface="Cambria"/>
              </a:rPr>
              <a:t>licenciarlo</a:t>
            </a:r>
            <a:r>
              <a:rPr lang="es-ES_tradnl" sz="1585" spc="90" dirty="0">
                <a:latin typeface="Cambria"/>
                <a:cs typeface="Cambria"/>
              </a:rPr>
              <a:t> </a:t>
            </a:r>
            <a:r>
              <a:rPr lang="es-ES_tradnl" sz="1585" spc="74" dirty="0">
                <a:latin typeface="Cambria"/>
                <a:cs typeface="Cambria"/>
              </a:rPr>
              <a:t>bajo</a:t>
            </a:r>
            <a:r>
              <a:rPr lang="es-ES_tradnl" sz="1585" spc="90" dirty="0">
                <a:latin typeface="Cambria"/>
                <a:cs typeface="Cambria"/>
              </a:rPr>
              <a:t> </a:t>
            </a:r>
            <a:r>
              <a:rPr lang="es-ES_tradnl" sz="1585" spc="85" dirty="0">
                <a:latin typeface="Cambria"/>
                <a:cs typeface="Cambria"/>
              </a:rPr>
              <a:t>GPL,</a:t>
            </a:r>
            <a:r>
              <a:rPr lang="es-ES_tradnl" sz="1585" spc="53" dirty="0">
                <a:latin typeface="Cambria"/>
                <a:cs typeface="Cambria"/>
              </a:rPr>
              <a:t> </a:t>
            </a:r>
            <a:r>
              <a:rPr lang="es-ES_tradnl" sz="1585" spc="63" dirty="0">
                <a:latin typeface="Cambria"/>
                <a:cs typeface="Cambria"/>
              </a:rPr>
              <a:t>ésta</a:t>
            </a:r>
            <a:r>
              <a:rPr lang="es-ES_tradnl" sz="1585" spc="32" dirty="0">
                <a:latin typeface="Cambria"/>
                <a:cs typeface="Cambria"/>
              </a:rPr>
              <a:t> </a:t>
            </a:r>
            <a:r>
              <a:rPr lang="es-ES_tradnl" sz="1585" spc="100" dirty="0">
                <a:latin typeface="Cambria"/>
                <a:cs typeface="Cambria"/>
              </a:rPr>
              <a:t>última </a:t>
            </a:r>
            <a:r>
              <a:rPr lang="es-ES_tradnl" sz="1585" spc="-333" dirty="0">
                <a:latin typeface="Cambria"/>
                <a:cs typeface="Cambria"/>
              </a:rPr>
              <a:t> </a:t>
            </a:r>
            <a:r>
              <a:rPr lang="es-ES_tradnl" sz="1585" spc="74" dirty="0">
                <a:latin typeface="Cambria"/>
                <a:cs typeface="Cambria"/>
              </a:rPr>
              <a:t>decisión</a:t>
            </a:r>
            <a:r>
              <a:rPr lang="es-ES_tradnl" sz="1585" spc="53" dirty="0">
                <a:latin typeface="Cambria"/>
                <a:cs typeface="Cambria"/>
              </a:rPr>
              <a:t> </a:t>
            </a:r>
            <a:r>
              <a:rPr lang="es-ES_tradnl" sz="1585" spc="95" dirty="0">
                <a:latin typeface="Cambria"/>
                <a:cs typeface="Cambria"/>
              </a:rPr>
              <a:t>fue</a:t>
            </a:r>
            <a:r>
              <a:rPr lang="es-ES_tradnl" sz="1585" spc="69" dirty="0">
                <a:latin typeface="Cambria"/>
                <a:cs typeface="Cambria"/>
              </a:rPr>
              <a:t> </a:t>
            </a:r>
            <a:r>
              <a:rPr lang="es-ES_tradnl" sz="1585" spc="85" dirty="0">
                <a:latin typeface="Cambria"/>
                <a:cs typeface="Cambria"/>
              </a:rPr>
              <a:t>posiblemente</a:t>
            </a:r>
            <a:r>
              <a:rPr lang="es-ES_tradnl" sz="1585" spc="69" dirty="0">
                <a:latin typeface="Cambria"/>
                <a:cs typeface="Cambria"/>
              </a:rPr>
              <a:t> </a:t>
            </a:r>
            <a:r>
              <a:rPr lang="es-ES_tradnl" sz="1585" spc="79" dirty="0">
                <a:latin typeface="Cambria"/>
                <a:cs typeface="Cambria"/>
              </a:rPr>
              <a:t>la</a:t>
            </a:r>
            <a:r>
              <a:rPr lang="es-ES_tradnl" sz="1585" spc="32" dirty="0">
                <a:latin typeface="Cambria"/>
                <a:cs typeface="Cambria"/>
              </a:rPr>
              <a:t> </a:t>
            </a:r>
            <a:r>
              <a:rPr lang="es-ES_tradnl" sz="1585" spc="69" dirty="0">
                <a:latin typeface="Cambria"/>
                <a:cs typeface="Cambria"/>
              </a:rPr>
              <a:t>responsable de </a:t>
            </a:r>
            <a:r>
              <a:rPr lang="es-ES_tradnl" sz="1585" spc="100" dirty="0">
                <a:latin typeface="Cambria"/>
                <a:cs typeface="Cambria"/>
              </a:rPr>
              <a:t>que</a:t>
            </a:r>
            <a:r>
              <a:rPr lang="es-ES_tradnl" sz="1585" spc="74" dirty="0">
                <a:latin typeface="Cambria"/>
                <a:cs typeface="Cambria"/>
              </a:rPr>
              <a:t> </a:t>
            </a:r>
            <a:r>
              <a:rPr lang="es-ES_tradnl" sz="1585" spc="116" dirty="0">
                <a:latin typeface="Cambria"/>
                <a:cs typeface="Cambria"/>
              </a:rPr>
              <a:t>hoy</a:t>
            </a:r>
            <a:r>
              <a:rPr lang="es-ES_tradnl" sz="1585" spc="100" dirty="0">
                <a:latin typeface="Cambria"/>
                <a:cs typeface="Cambria"/>
              </a:rPr>
              <a:t> </a:t>
            </a:r>
            <a:r>
              <a:rPr lang="es-ES_tradnl" sz="1585" spc="53" dirty="0">
                <a:latin typeface="Cambria"/>
                <a:cs typeface="Cambria"/>
              </a:rPr>
              <a:t>R</a:t>
            </a:r>
            <a:r>
              <a:rPr lang="es-ES_tradnl" sz="1585" spc="37" dirty="0">
                <a:latin typeface="Cambria"/>
                <a:cs typeface="Cambria"/>
              </a:rPr>
              <a:t> </a:t>
            </a:r>
            <a:r>
              <a:rPr lang="es-ES_tradnl" sz="1585" spc="90" dirty="0">
                <a:latin typeface="Cambria"/>
                <a:cs typeface="Cambria"/>
              </a:rPr>
              <a:t>tenga</a:t>
            </a:r>
            <a:r>
              <a:rPr lang="es-ES_tradnl" sz="1585" spc="26" dirty="0">
                <a:latin typeface="Cambria"/>
                <a:cs typeface="Cambria"/>
              </a:rPr>
              <a:t> </a:t>
            </a:r>
            <a:r>
              <a:rPr lang="es-ES_tradnl" sz="1585" spc="74" dirty="0">
                <a:latin typeface="Cambria"/>
                <a:cs typeface="Cambria"/>
              </a:rPr>
              <a:t>tanta</a:t>
            </a:r>
            <a:r>
              <a:rPr lang="es-ES_tradnl" sz="1585" spc="32" dirty="0">
                <a:latin typeface="Cambria"/>
                <a:cs typeface="Cambria"/>
              </a:rPr>
              <a:t> </a:t>
            </a:r>
            <a:r>
              <a:rPr lang="es-ES_tradnl" sz="1585" spc="85" dirty="0">
                <a:latin typeface="Cambria"/>
                <a:cs typeface="Cambria"/>
              </a:rPr>
              <a:t>repercusión.</a:t>
            </a:r>
          </a:p>
          <a:p>
            <a:pPr marL="13421" marR="548934">
              <a:spcBef>
                <a:spcPts val="1585"/>
              </a:spcBef>
            </a:pPr>
            <a:r>
              <a:rPr lang="es-ES_tradnl" sz="1585" spc="90" dirty="0">
                <a:latin typeface="Cambria"/>
              </a:rPr>
              <a:t>En el último recuento, más de 13.000 paquetes R estaban disponibles a través de </a:t>
            </a:r>
            <a:r>
              <a:rPr lang="es-ES_tradnl" sz="1585" spc="90" dirty="0" err="1">
                <a:latin typeface="Cambria"/>
              </a:rPr>
              <a:t>Comprehensive</a:t>
            </a:r>
            <a:r>
              <a:rPr lang="es-ES_tradnl" sz="1585" spc="90" dirty="0">
                <a:latin typeface="Cambria"/>
              </a:rPr>
              <a:t> R Archive Network (CRAN) para un análisis profundo.</a:t>
            </a:r>
          </a:p>
          <a:p>
            <a:pPr marL="13421" marR="548934">
              <a:spcBef>
                <a:spcPts val="1585"/>
              </a:spcBef>
            </a:pPr>
            <a:endParaRPr lang="es-ES_tradnl" sz="1585" spc="85" dirty="0">
              <a:latin typeface="Cambria"/>
              <a:cs typeface="Cambria"/>
            </a:endParaRPr>
          </a:p>
          <a:p>
            <a:pPr fontAlgn="base"/>
            <a:r>
              <a:rPr lang="es-ES_tradnl" sz="1585" spc="69" dirty="0">
                <a:latin typeface="Cambria"/>
              </a:rPr>
              <a:t>Popular entre los </a:t>
            </a:r>
            <a:r>
              <a:rPr lang="es-ES_tradnl" sz="1585" b="1" spc="69" dirty="0">
                <a:latin typeface="Cambria"/>
              </a:rPr>
              <a:t>académicos e investigadores</a:t>
            </a:r>
            <a:r>
              <a:rPr lang="es-ES_tradnl" sz="1585" spc="69" dirty="0">
                <a:latin typeface="Cambria"/>
              </a:rPr>
              <a:t> de la ciencia de datos, R proporciona una amplia variedad de bibliotecas y herramientas para lo siguiente:</a:t>
            </a:r>
          </a:p>
          <a:p>
            <a:pPr fontAlgn="base"/>
            <a:endParaRPr lang="es-ES_tradnl" sz="1585" spc="69" dirty="0">
              <a:latin typeface="Cambria"/>
            </a:endParaRPr>
          </a:p>
          <a:p>
            <a:pPr fontAlgn="base"/>
            <a:endParaRPr lang="es-ES_tradnl" sz="1585" spc="69" dirty="0">
              <a:latin typeface="Cambria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_tradnl" sz="1585" spc="69" dirty="0">
                <a:latin typeface="Cambria"/>
              </a:rPr>
              <a:t>Limpieza y preparación de datos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_tradnl" sz="1585" spc="69" dirty="0">
                <a:latin typeface="Cambria"/>
              </a:rPr>
              <a:t>Creando visualizaciones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_tradnl" sz="1585" spc="69" dirty="0">
                <a:latin typeface="Cambria"/>
              </a:rPr>
              <a:t>Capacitación y evaluación de algoritmos de aprendizaje automático y aprendizaje profundo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36578" y="6484448"/>
            <a:ext cx="699892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64">
              <a:lnSpc>
                <a:spcPts val="1897"/>
              </a:lnSpc>
            </a:pPr>
            <a:fld id="{81D60167-4931-47E6-BA6A-407CBD079E47}" type="slidenum">
              <a:rPr sz="1585" spc="53" dirty="0">
                <a:solidFill>
                  <a:srgbClr val="D5D5D5"/>
                </a:solidFill>
                <a:latin typeface="Trebuchet MS"/>
                <a:cs typeface="Trebuchet MS"/>
              </a:rPr>
              <a:pPr marL="40264">
                <a:lnSpc>
                  <a:spcPts val="1897"/>
                </a:lnSpc>
              </a:pPr>
              <a:t>6</a:t>
            </a:fld>
            <a:r>
              <a:rPr sz="1585" spc="-100" dirty="0">
                <a:solidFill>
                  <a:srgbClr val="D5D5D5"/>
                </a:solidFill>
                <a:latin typeface="Trebuchet MS"/>
                <a:cs typeface="Trebuchet MS"/>
              </a:rPr>
              <a:t> </a:t>
            </a:r>
            <a:r>
              <a:rPr sz="1585" spc="-375" dirty="0">
                <a:solidFill>
                  <a:srgbClr val="D5D5D5"/>
                </a:solidFill>
                <a:latin typeface="Trebuchet MS"/>
                <a:cs typeface="Trebuchet MS"/>
              </a:rPr>
              <a:t>/</a:t>
            </a:r>
            <a:r>
              <a:rPr sz="1585" spc="-63" dirty="0">
                <a:solidFill>
                  <a:srgbClr val="D5D5D5"/>
                </a:solidFill>
                <a:latin typeface="Trebuchet MS"/>
                <a:cs typeface="Trebuchet MS"/>
              </a:rPr>
              <a:t> </a:t>
            </a:r>
            <a:r>
              <a:rPr sz="1585" spc="37" dirty="0">
                <a:solidFill>
                  <a:srgbClr val="D5D5D5"/>
                </a:solidFill>
                <a:latin typeface="Trebuchet MS"/>
                <a:cs typeface="Trebuchet MS"/>
              </a:rPr>
              <a:t>13</a:t>
            </a:r>
            <a:r>
              <a:rPr sz="1585" spc="53" dirty="0">
                <a:solidFill>
                  <a:srgbClr val="D5D5D5"/>
                </a:solidFill>
                <a:latin typeface="Trebuchet MS"/>
                <a:cs typeface="Trebuchet MS"/>
              </a:rPr>
              <a:t>6</a:t>
            </a:r>
            <a:endParaRPr sz="1585">
              <a:latin typeface="Trebuchet MS"/>
              <a:cs typeface="Trebuchet M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BF666FE-D0C9-2D40-A1CB-53B8B896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R: Algo de historia</a:t>
            </a:r>
          </a:p>
        </p:txBody>
      </p:sp>
    </p:spTree>
    <p:extLst>
      <p:ext uri="{BB962C8B-B14F-4D97-AF65-F5344CB8AC3E}">
        <p14:creationId xmlns:p14="http://schemas.microsoft.com/office/powerpoint/2010/main" val="12694616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025061-6E1F-EC4B-A65E-99071AAB0D51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Factores</a:t>
            </a:r>
            <a:endParaRPr lang="en-US" spc="-306" dirty="0">
              <a:solidFill>
                <a:srgbClr val="000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82E7363-F3EC-4449-A2B5-4F9AB2FEE9D7}"/>
              </a:ext>
            </a:extLst>
          </p:cNvPr>
          <p:cNvSpPr/>
          <p:nvPr/>
        </p:nvSpPr>
        <p:spPr>
          <a:xfrm>
            <a:off x="702734" y="1216041"/>
            <a:ext cx="9160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32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Comparando factores no ordenados</a:t>
            </a:r>
            <a:endParaRPr lang="es-EC" sz="32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B2334EE-1295-D543-A704-1F7546516360}"/>
              </a:ext>
            </a:extLst>
          </p:cNvPr>
          <p:cNvSpPr/>
          <p:nvPr/>
        </p:nvSpPr>
        <p:spPr>
          <a:xfrm>
            <a:off x="1185333" y="209337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/>
              <a:t>survey_vector &lt;- c("M", "F", "F", "M", "M")</a:t>
            </a:r>
          </a:p>
          <a:p>
            <a:r>
              <a:rPr lang="es-EC" dirty="0"/>
              <a:t>factor_survey_vector &lt;- factor(survey_vector)</a:t>
            </a:r>
          </a:p>
          <a:p>
            <a:r>
              <a:rPr lang="es-EC" dirty="0"/>
              <a:t>levels(factor_survey_vector) &lt;- c("Female", "Male")</a:t>
            </a:r>
          </a:p>
          <a:p>
            <a:endParaRPr lang="es-EC" dirty="0"/>
          </a:p>
          <a:p>
            <a:r>
              <a:rPr lang="es-EC" dirty="0"/>
              <a:t># Male</a:t>
            </a:r>
          </a:p>
          <a:p>
            <a:r>
              <a:rPr lang="es-EC" dirty="0"/>
              <a:t>male &lt;- factor_survey_vector[1]</a:t>
            </a:r>
          </a:p>
          <a:p>
            <a:endParaRPr lang="es-EC" dirty="0"/>
          </a:p>
          <a:p>
            <a:r>
              <a:rPr lang="es-EC" dirty="0"/>
              <a:t># Female</a:t>
            </a:r>
          </a:p>
          <a:p>
            <a:r>
              <a:rPr lang="es-EC" dirty="0"/>
              <a:t>female &lt;- factor_survey_vector[2]</a:t>
            </a:r>
          </a:p>
          <a:p>
            <a:endParaRPr lang="es-EC" dirty="0"/>
          </a:p>
          <a:p>
            <a:r>
              <a:rPr lang="es-EC" dirty="0"/>
              <a:t># cual genero es mayor</a:t>
            </a:r>
          </a:p>
          <a:p>
            <a:r>
              <a:rPr lang="es-EC" dirty="0"/>
              <a:t>male &gt; female</a:t>
            </a:r>
          </a:p>
        </p:txBody>
      </p:sp>
    </p:spTree>
    <p:extLst>
      <p:ext uri="{BB962C8B-B14F-4D97-AF65-F5344CB8AC3E}">
        <p14:creationId xmlns:p14="http://schemas.microsoft.com/office/powerpoint/2010/main" val="41517562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025061-6E1F-EC4B-A65E-99071AAB0D51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759966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Factores</a:t>
            </a:r>
            <a:endParaRPr lang="en-US" spc="-306" dirty="0">
              <a:solidFill>
                <a:srgbClr val="000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82E7363-F3EC-4449-A2B5-4F9AB2FEE9D7}"/>
              </a:ext>
            </a:extLst>
          </p:cNvPr>
          <p:cNvSpPr/>
          <p:nvPr/>
        </p:nvSpPr>
        <p:spPr>
          <a:xfrm>
            <a:off x="702734" y="1216041"/>
            <a:ext cx="9160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32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Comparando factores ordenados</a:t>
            </a:r>
            <a:endParaRPr lang="es-EC" sz="32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7ACBA60-BD18-7644-B126-3C1573CA616B}"/>
              </a:ext>
            </a:extLst>
          </p:cNvPr>
          <p:cNvSpPr/>
          <p:nvPr/>
        </p:nvSpPr>
        <p:spPr>
          <a:xfrm>
            <a:off x="702734" y="1909559"/>
            <a:ext cx="10007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/>
              <a:t>speed_vector &lt;- c("medium", "slow", "slow", "medium", "fast")</a:t>
            </a:r>
          </a:p>
          <a:p>
            <a:endParaRPr lang="es-EC" dirty="0"/>
          </a:p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convertir a un factor ordenado</a:t>
            </a:r>
          </a:p>
          <a:p>
            <a:r>
              <a:rPr lang="es-EC" dirty="0"/>
              <a:t>factor_speed_vector &lt;- factor(speed_vector, ordered = TRUE, levels = c("slow", "medium", "fast"))</a:t>
            </a:r>
          </a:p>
          <a:p>
            <a:endParaRPr lang="es-EC" dirty="0"/>
          </a:p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Print factor_speed_vector</a:t>
            </a:r>
          </a:p>
          <a:p>
            <a:r>
              <a:rPr lang="es-EC" dirty="0"/>
              <a:t>factor_speed_vector</a:t>
            </a:r>
          </a:p>
          <a:p>
            <a:r>
              <a:rPr lang="es-EC" dirty="0"/>
              <a:t>summary(factor_speed_vector)</a:t>
            </a:r>
          </a:p>
          <a:p>
            <a:endParaRPr lang="es-EC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seleccionar nivel 2</a:t>
            </a:r>
          </a:p>
          <a:p>
            <a:r>
              <a:rPr lang="es-EC" dirty="0"/>
              <a:t>da2 &lt;- factor_speed_vector[2]</a:t>
            </a:r>
          </a:p>
          <a:p>
            <a:endParaRPr lang="es-EC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seleccionar nivel 5</a:t>
            </a:r>
          </a:p>
          <a:p>
            <a:r>
              <a:rPr lang="es-EC" dirty="0"/>
              <a:t>da5 &lt;- factor_speed_vector[5]</a:t>
            </a:r>
          </a:p>
          <a:p>
            <a:endParaRPr lang="es-EC" dirty="0"/>
          </a:p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es el nivel 2 mas rapido que el nivel 5</a:t>
            </a:r>
          </a:p>
          <a:p>
            <a:r>
              <a:rPr lang="es-EC" dirty="0"/>
              <a:t>da2 &gt; da5</a:t>
            </a:r>
          </a:p>
        </p:txBody>
      </p:sp>
    </p:spTree>
    <p:extLst>
      <p:ext uri="{BB962C8B-B14F-4D97-AF65-F5344CB8AC3E}">
        <p14:creationId xmlns:p14="http://schemas.microsoft.com/office/powerpoint/2010/main" val="29196758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3" y="0"/>
            <a:ext cx="12172614" cy="6856658"/>
          </a:xfrm>
          <a:custGeom>
            <a:avLst/>
            <a:gdLst/>
            <a:ahLst/>
            <a:cxnLst/>
            <a:rect l="l" t="t" r="r" b="b"/>
            <a:pathLst>
              <a:path w="11518900" h="6488430">
                <a:moveTo>
                  <a:pt x="11518898" y="6488312"/>
                </a:moveTo>
                <a:lnTo>
                  <a:pt x="0" y="6488312"/>
                </a:lnTo>
                <a:lnTo>
                  <a:pt x="0" y="0"/>
                </a:lnTo>
                <a:lnTo>
                  <a:pt x="11518898" y="0"/>
                </a:lnTo>
                <a:lnTo>
                  <a:pt x="11518898" y="6488312"/>
                </a:lnTo>
                <a:close/>
              </a:path>
            </a:pathLst>
          </a:custGeom>
          <a:solidFill>
            <a:srgbClr val="262821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3" name="object 3"/>
          <p:cNvSpPr/>
          <p:nvPr/>
        </p:nvSpPr>
        <p:spPr>
          <a:xfrm>
            <a:off x="3665503" y="2109740"/>
            <a:ext cx="4867033" cy="1079028"/>
          </a:xfrm>
          <a:custGeom>
            <a:avLst/>
            <a:gdLst/>
            <a:ahLst/>
            <a:cxnLst/>
            <a:rect l="l" t="t" r="r" b="b"/>
            <a:pathLst>
              <a:path w="4605655" h="1021080">
                <a:moveTo>
                  <a:pt x="4605527" y="1021079"/>
                </a:moveTo>
                <a:lnTo>
                  <a:pt x="0" y="1021079"/>
                </a:lnTo>
                <a:lnTo>
                  <a:pt x="0" y="0"/>
                </a:lnTo>
                <a:lnTo>
                  <a:pt x="4605527" y="0"/>
                </a:lnTo>
                <a:lnTo>
                  <a:pt x="4605527" y="102107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5" name="object 5"/>
          <p:cNvSpPr/>
          <p:nvPr/>
        </p:nvSpPr>
        <p:spPr>
          <a:xfrm>
            <a:off x="2029246" y="3027719"/>
            <a:ext cx="8130285" cy="989109"/>
          </a:xfrm>
          <a:custGeom>
            <a:avLst/>
            <a:gdLst/>
            <a:ahLst/>
            <a:cxnLst/>
            <a:rect l="l" t="t" r="r" b="b"/>
            <a:pathLst>
              <a:path w="7693659" h="935989">
                <a:moveTo>
                  <a:pt x="7693151" y="935735"/>
                </a:moveTo>
                <a:lnTo>
                  <a:pt x="0" y="935735"/>
                </a:lnTo>
                <a:lnTo>
                  <a:pt x="0" y="0"/>
                </a:lnTo>
                <a:lnTo>
                  <a:pt x="7693151" y="0"/>
                </a:lnTo>
                <a:lnTo>
                  <a:pt x="7693151" y="93573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7" name="object 7"/>
          <p:cNvSpPr/>
          <p:nvPr/>
        </p:nvSpPr>
        <p:spPr>
          <a:xfrm>
            <a:off x="3907075" y="3855510"/>
            <a:ext cx="4377847" cy="844165"/>
          </a:xfrm>
          <a:custGeom>
            <a:avLst/>
            <a:gdLst/>
            <a:ahLst/>
            <a:cxnLst/>
            <a:rect l="l" t="t" r="r" b="b"/>
            <a:pathLst>
              <a:path w="4142740" h="798829">
                <a:moveTo>
                  <a:pt x="4142231" y="798575"/>
                </a:moveTo>
                <a:lnTo>
                  <a:pt x="0" y="798575"/>
                </a:lnTo>
                <a:lnTo>
                  <a:pt x="0" y="0"/>
                </a:lnTo>
                <a:lnTo>
                  <a:pt x="4142231" y="0"/>
                </a:lnTo>
                <a:lnTo>
                  <a:pt x="4142231" y="79857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EE686D9-B9C4-AE4C-B875-5A00B1D6C511}"/>
              </a:ext>
            </a:extLst>
          </p:cNvPr>
          <p:cNvSpPr txBox="1"/>
          <p:nvPr/>
        </p:nvSpPr>
        <p:spPr>
          <a:xfrm>
            <a:off x="2377621" y="3099265"/>
            <a:ext cx="743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600" dirty="0">
                <a:solidFill>
                  <a:schemeClr val="bg1"/>
                </a:solidFill>
                <a:latin typeface="American Typewriter" panose="02090604020004020304" pitchFamily="18" charset="77"/>
              </a:rPr>
              <a:t>Dataframes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57D4FAD-6894-944A-A6B3-6183C84057D6}"/>
              </a:ext>
            </a:extLst>
          </p:cNvPr>
          <p:cNvSpPr txBox="1"/>
          <p:nvPr/>
        </p:nvSpPr>
        <p:spPr>
          <a:xfrm>
            <a:off x="4310411" y="4053812"/>
            <a:ext cx="356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600" dirty="0">
                <a:solidFill>
                  <a:schemeClr val="bg1"/>
                </a:solidFill>
                <a:latin typeface="American Typewriter" panose="02090604020004020304" pitchFamily="18" charset="77"/>
              </a:rPr>
              <a:t>Saberes 5.0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93211FB-B804-F647-A896-E11FA6649025}"/>
              </a:ext>
            </a:extLst>
          </p:cNvPr>
          <p:cNvSpPr txBox="1"/>
          <p:nvPr/>
        </p:nvSpPr>
        <p:spPr>
          <a:xfrm>
            <a:off x="4509799" y="2276342"/>
            <a:ext cx="316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dirty="0">
                <a:solidFill>
                  <a:schemeClr val="accent5">
                    <a:lumMod val="75000"/>
                  </a:schemeClr>
                </a:solidFill>
                <a:latin typeface="American Typewriter" panose="02090604020004020304" pitchFamily="18" charset="77"/>
              </a:rPr>
              <a:t>CAPITULO 5</a:t>
            </a:r>
          </a:p>
        </p:txBody>
      </p:sp>
    </p:spTree>
    <p:extLst>
      <p:ext uri="{BB962C8B-B14F-4D97-AF65-F5344CB8AC3E}">
        <p14:creationId xmlns:p14="http://schemas.microsoft.com/office/powerpoint/2010/main" val="942909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6595" y="1590796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294" y="1827403"/>
            <a:ext cx="70478" cy="7047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294" y="2069043"/>
            <a:ext cx="70478" cy="7047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294" y="2310682"/>
            <a:ext cx="70478" cy="7047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294" y="2552322"/>
            <a:ext cx="70478" cy="7047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04472" y="1466623"/>
            <a:ext cx="7117019" cy="1477030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416062" marR="2859421" indent="-403312">
              <a:spcBef>
                <a:spcPts val="106"/>
              </a:spcBef>
            </a:pPr>
            <a:r>
              <a:rPr sz="1585" spc="106" dirty="0">
                <a:latin typeface="Cambria"/>
                <a:cs typeface="Cambria"/>
              </a:rPr>
              <a:t>Data.frame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es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137" dirty="0">
                <a:latin typeface="Cambria"/>
                <a:cs typeface="Cambria"/>
              </a:rPr>
              <a:t>una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lista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vectores,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cumple: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Las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componentes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son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vectores</a:t>
            </a:r>
            <a:endParaRPr sz="1585">
              <a:latin typeface="Cambria"/>
              <a:cs typeface="Cambria"/>
            </a:endParaRPr>
          </a:p>
          <a:p>
            <a:pPr marL="416062" marR="2125943"/>
            <a:r>
              <a:rPr sz="1585" spc="79" dirty="0">
                <a:latin typeface="Cambria"/>
                <a:cs typeface="Cambria"/>
              </a:rPr>
              <a:t>Cada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vector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puede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se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143" dirty="0">
                <a:latin typeface="Cambria"/>
                <a:cs typeface="Cambria"/>
              </a:rPr>
              <a:t>un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42" dirty="0">
                <a:latin typeface="Cambria"/>
                <a:cs typeface="Cambria"/>
              </a:rPr>
              <a:t>tipo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dato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distinto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Cada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elemento,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127" dirty="0">
                <a:latin typeface="Cambria"/>
                <a:cs typeface="Cambria"/>
              </a:rPr>
              <a:t>columna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es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137" dirty="0">
                <a:latin typeface="Cambria"/>
                <a:cs typeface="Cambria"/>
              </a:rPr>
              <a:t>una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variable</a:t>
            </a:r>
            <a:endParaRPr sz="1585">
              <a:latin typeface="Cambria"/>
              <a:cs typeface="Cambria"/>
            </a:endParaRPr>
          </a:p>
          <a:p>
            <a:pPr marL="416062"/>
            <a:r>
              <a:rPr sz="1585" spc="74" dirty="0">
                <a:latin typeface="Cambria"/>
                <a:cs typeface="Cambria"/>
              </a:rPr>
              <a:t>Las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columnas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tienen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el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132" dirty="0">
                <a:latin typeface="Cambria"/>
                <a:cs typeface="Cambria"/>
              </a:rPr>
              <a:t>mismo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largo</a:t>
            </a:r>
            <a:endParaRPr sz="1585">
              <a:latin typeface="Cambria"/>
              <a:cs typeface="Cambria"/>
            </a:endParaRPr>
          </a:p>
          <a:p>
            <a:pPr marL="13421"/>
            <a:r>
              <a:rPr sz="1585" spc="74" dirty="0">
                <a:latin typeface="Cambria"/>
                <a:cs typeface="Cambria"/>
              </a:rPr>
              <a:t>Se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podría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decir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que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143" dirty="0">
                <a:latin typeface="Cambria"/>
                <a:cs typeface="Cambria"/>
              </a:rPr>
              <a:t>un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data.frame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es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132" dirty="0">
                <a:latin typeface="Cambria"/>
                <a:cs typeface="Cambria"/>
              </a:rPr>
              <a:t>como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137" dirty="0">
                <a:latin typeface="Cambria"/>
                <a:cs typeface="Cambria"/>
              </a:rPr>
              <a:t>una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tabla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137" dirty="0">
                <a:latin typeface="Cambria"/>
                <a:cs typeface="Cambria"/>
              </a:rPr>
              <a:t>una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hoja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excel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6595" y="2798996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5EACD433-C3FF-3B4A-9F8B-13237A7FA251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247934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Dataframe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1967481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74" dirty="0">
                <a:latin typeface="Cambria"/>
                <a:cs typeface="Cambria"/>
              </a:rPr>
              <a:t>Crear</a:t>
            </a:r>
            <a:r>
              <a:rPr sz="1585" spc="-5" dirty="0">
                <a:latin typeface="Cambria"/>
                <a:cs typeface="Cambria"/>
              </a:rPr>
              <a:t> </a:t>
            </a:r>
            <a:r>
              <a:rPr sz="1585" spc="143" dirty="0">
                <a:latin typeface="Cambria"/>
                <a:cs typeface="Cambria"/>
              </a:rPr>
              <a:t>un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data.frame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33120"/>
            <a:ext cx="10562125" cy="1248399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76498" rIns="0" bIns="0" rtlCol="0">
            <a:spAutoFit/>
          </a:bodyPr>
          <a:lstStyle/>
          <a:p>
            <a:pPr marL="90594" marR="6367093">
              <a:lnSpc>
                <a:spcPct val="106500"/>
              </a:lnSpc>
              <a:spcBef>
                <a:spcPts val="602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Nombre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&lt;-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c(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'Ana'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'Berni'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'Carlos'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 </a:t>
            </a:r>
            <a:r>
              <a:rPr sz="1427" spc="-84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Edad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&lt;-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c(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20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19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20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427">
              <a:latin typeface="Courier New"/>
              <a:cs typeface="Courier New"/>
            </a:endParaRPr>
          </a:p>
          <a:p>
            <a:pPr marL="90594" marR="5924188">
              <a:lnSpc>
                <a:spcPct val="106500"/>
              </a:lnSpc>
              <a:tabLst>
                <a:tab pos="754952" algn="l"/>
              </a:tabLst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Ciudad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&lt;-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factor(c(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'Gye'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'Uio'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'Cue'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)) </a:t>
            </a:r>
            <a:r>
              <a:rPr sz="1427" spc="1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df_1	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&lt;-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data.frame(Nombre,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Edad,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Ciudad) </a:t>
            </a:r>
            <a:r>
              <a:rPr sz="1427" spc="-84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df_1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38" y="3460154"/>
            <a:ext cx="2572757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  <a:tabLst>
                <a:tab pos="567052" algn="l"/>
              </a:tabLst>
            </a:pPr>
            <a:r>
              <a:rPr sz="1427" spc="5" dirty="0">
                <a:latin typeface="Courier New"/>
                <a:cs typeface="Courier New"/>
              </a:rPr>
              <a:t>##	</a:t>
            </a:r>
            <a:r>
              <a:rPr sz="1427" spc="11" dirty="0">
                <a:latin typeface="Courier New"/>
                <a:cs typeface="Courier New"/>
              </a:rPr>
              <a:t>Nombre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Edad</a:t>
            </a:r>
            <a:r>
              <a:rPr sz="142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Ciudad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739" y="4154868"/>
            <a:ext cx="1243432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11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3 </a:t>
            </a:r>
            <a:r>
              <a:rPr sz="1427" spc="11" dirty="0">
                <a:latin typeface="Courier New"/>
                <a:cs typeface="Courier New"/>
              </a:rPr>
              <a:t>Carlos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738" y="3677629"/>
            <a:ext cx="1797038" cy="712262"/>
          </a:xfrm>
          <a:prstGeom prst="rect">
            <a:avLst/>
          </a:prstGeom>
        </p:spPr>
        <p:txBody>
          <a:bodyPr vert="horz" wrap="square" lIns="0" tIns="27511" rIns="0" bIns="0" rtlCol="0">
            <a:spAutoFit/>
          </a:bodyPr>
          <a:lstStyle/>
          <a:p>
            <a:pPr marR="5369" algn="r">
              <a:spcBef>
                <a:spcPts val="216"/>
              </a:spcBef>
              <a:tabLst>
                <a:tab pos="885810" algn="l"/>
                <a:tab pos="1550167" algn="l"/>
              </a:tabLst>
            </a:pPr>
            <a:r>
              <a:rPr sz="1427" spc="11" dirty="0">
                <a:latin typeface="Courier New"/>
                <a:cs typeface="Courier New"/>
              </a:rPr>
              <a:t>#</a:t>
            </a:r>
            <a:r>
              <a:rPr sz="1427" spc="-5" dirty="0">
                <a:latin typeface="Courier New"/>
                <a:cs typeface="Courier New"/>
              </a:rPr>
              <a:t>#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1</a:t>
            </a:r>
            <a:r>
              <a:rPr sz="1427" dirty="0">
                <a:latin typeface="Courier New"/>
                <a:cs typeface="Courier New"/>
              </a:rPr>
              <a:t>	</a:t>
            </a:r>
            <a:r>
              <a:rPr sz="1427" spc="11" dirty="0">
                <a:latin typeface="Courier New"/>
                <a:cs typeface="Courier New"/>
              </a:rPr>
              <a:t>An</a:t>
            </a:r>
            <a:r>
              <a:rPr sz="1427" spc="-5" dirty="0">
                <a:latin typeface="Courier New"/>
                <a:cs typeface="Courier New"/>
              </a:rPr>
              <a:t>a</a:t>
            </a:r>
            <a:r>
              <a:rPr sz="1427" dirty="0">
                <a:latin typeface="Courier New"/>
                <a:cs typeface="Courier New"/>
              </a:rPr>
              <a:t>	</a:t>
            </a:r>
            <a:r>
              <a:rPr sz="1427" spc="11" dirty="0">
                <a:latin typeface="Courier New"/>
                <a:cs typeface="Courier New"/>
              </a:rPr>
              <a:t>2</a:t>
            </a:r>
            <a:r>
              <a:rPr sz="1427" spc="-5" dirty="0">
                <a:latin typeface="Courier New"/>
                <a:cs typeface="Courier New"/>
              </a:rPr>
              <a:t>0</a:t>
            </a:r>
            <a:endParaRPr sz="1427">
              <a:latin typeface="Courier New"/>
              <a:cs typeface="Courier New"/>
            </a:endParaRPr>
          </a:p>
          <a:p>
            <a:pPr marR="5369" algn="r">
              <a:spcBef>
                <a:spcPts val="111"/>
              </a:spcBef>
              <a:tabLst>
                <a:tab pos="664357" algn="l"/>
                <a:tab pos="1550167" algn="l"/>
              </a:tabLst>
            </a:pPr>
            <a:r>
              <a:rPr sz="1427" spc="11" dirty="0">
                <a:latin typeface="Courier New"/>
                <a:cs typeface="Courier New"/>
              </a:rPr>
              <a:t>#</a:t>
            </a:r>
            <a:r>
              <a:rPr sz="1427" spc="-5" dirty="0">
                <a:latin typeface="Courier New"/>
                <a:cs typeface="Courier New"/>
              </a:rPr>
              <a:t>#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2</a:t>
            </a:r>
            <a:r>
              <a:rPr sz="1427" dirty="0">
                <a:latin typeface="Courier New"/>
                <a:cs typeface="Courier New"/>
              </a:rPr>
              <a:t>	</a:t>
            </a:r>
            <a:r>
              <a:rPr sz="1427" spc="11" dirty="0">
                <a:latin typeface="Courier New"/>
                <a:cs typeface="Courier New"/>
              </a:rPr>
              <a:t>Bern</a:t>
            </a:r>
            <a:r>
              <a:rPr sz="1427" spc="-5" dirty="0">
                <a:latin typeface="Courier New"/>
                <a:cs typeface="Courier New"/>
              </a:rPr>
              <a:t>i</a:t>
            </a:r>
            <a:r>
              <a:rPr sz="1427" dirty="0">
                <a:latin typeface="Courier New"/>
                <a:cs typeface="Courier New"/>
              </a:rPr>
              <a:t>	</a:t>
            </a:r>
            <a:r>
              <a:rPr sz="1427" spc="11" dirty="0">
                <a:latin typeface="Courier New"/>
                <a:cs typeface="Courier New"/>
              </a:rPr>
              <a:t>1</a:t>
            </a:r>
            <a:r>
              <a:rPr sz="1427" spc="-5" dirty="0">
                <a:latin typeface="Courier New"/>
                <a:cs typeface="Courier New"/>
              </a:rPr>
              <a:t>9</a:t>
            </a:r>
            <a:endParaRPr sz="1427">
              <a:latin typeface="Courier New"/>
              <a:cs typeface="Courier New"/>
            </a:endParaRPr>
          </a:p>
          <a:p>
            <a:pPr marR="5369" algn="r">
              <a:spcBef>
                <a:spcPts val="111"/>
              </a:spcBef>
            </a:pPr>
            <a:r>
              <a:rPr sz="1427" spc="5" dirty="0">
                <a:latin typeface="Courier New"/>
                <a:cs typeface="Courier New"/>
              </a:rPr>
              <a:t>20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6771" y="3677629"/>
            <a:ext cx="357663" cy="714706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5369" algn="just">
              <a:lnSpc>
                <a:spcPct val="106500"/>
              </a:lnSpc>
              <a:spcBef>
                <a:spcPts val="106"/>
              </a:spcBef>
            </a:pPr>
            <a:r>
              <a:rPr sz="1427" spc="11" dirty="0">
                <a:latin typeface="Courier New"/>
                <a:cs typeface="Courier New"/>
              </a:rPr>
              <a:t>Gy</a:t>
            </a:r>
            <a:r>
              <a:rPr sz="1427" spc="-5" dirty="0">
                <a:latin typeface="Courier New"/>
                <a:cs typeface="Courier New"/>
              </a:rPr>
              <a:t>e  </a:t>
            </a:r>
            <a:r>
              <a:rPr sz="1427" spc="11" dirty="0">
                <a:latin typeface="Courier New"/>
                <a:cs typeface="Courier New"/>
              </a:rPr>
              <a:t>Ui</a:t>
            </a:r>
            <a:r>
              <a:rPr sz="1427" spc="-5" dirty="0">
                <a:latin typeface="Courier New"/>
                <a:cs typeface="Courier New"/>
              </a:rPr>
              <a:t>o  </a:t>
            </a:r>
            <a:r>
              <a:rPr sz="1427" spc="11" dirty="0">
                <a:latin typeface="Courier New"/>
                <a:cs typeface="Courier New"/>
              </a:rPr>
              <a:t>Cu</a:t>
            </a:r>
            <a:r>
              <a:rPr sz="1427" spc="-5" dirty="0">
                <a:latin typeface="Courier New"/>
                <a:cs typeface="Courier New"/>
              </a:rPr>
              <a:t>e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14A95F2-59A6-AD49-B3A5-81C3D11F3506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247934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Dataframe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1967481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74" dirty="0">
                <a:latin typeface="Cambria"/>
                <a:cs typeface="Cambria"/>
              </a:rPr>
              <a:t>Crear</a:t>
            </a:r>
            <a:r>
              <a:rPr sz="1585" spc="-5" dirty="0">
                <a:latin typeface="Cambria"/>
                <a:cs typeface="Cambria"/>
              </a:rPr>
              <a:t> </a:t>
            </a:r>
            <a:r>
              <a:rPr sz="1585" spc="143" dirty="0">
                <a:latin typeface="Cambria"/>
                <a:cs typeface="Cambria"/>
              </a:rPr>
              <a:t>un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data.frame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33120"/>
            <a:ext cx="10562125" cy="543398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76498" rIns="0" bIns="0" rtlCol="0">
            <a:spAutoFit/>
          </a:bodyPr>
          <a:lstStyle/>
          <a:p>
            <a:pPr marL="90594" marR="4816255">
              <a:lnSpc>
                <a:spcPct val="106500"/>
              </a:lnSpc>
              <a:spcBef>
                <a:spcPts val="602"/>
              </a:spcBef>
              <a:tabLst>
                <a:tab pos="754952" algn="l"/>
              </a:tabLst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df_2	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&lt;-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data.frame(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a=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Nombre,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b=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Edad,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c=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Ciudad) </a:t>
            </a:r>
            <a:r>
              <a:rPr sz="1427" spc="-84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df_2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38" y="2751343"/>
            <a:ext cx="2018480" cy="948423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5369">
              <a:lnSpc>
                <a:spcPct val="106500"/>
              </a:lnSpc>
              <a:spcBef>
                <a:spcPts val="106"/>
              </a:spcBef>
              <a:tabLst>
                <a:tab pos="899231" algn="l"/>
                <a:tab pos="1120684" algn="l"/>
                <a:tab pos="1452862" algn="l"/>
                <a:tab pos="1895767" algn="l"/>
              </a:tabLst>
            </a:pPr>
            <a:r>
              <a:rPr sz="1427" spc="11" dirty="0">
                <a:latin typeface="Courier New"/>
                <a:cs typeface="Courier New"/>
              </a:rPr>
              <a:t>#</a:t>
            </a:r>
            <a:r>
              <a:rPr sz="1427" spc="-5" dirty="0">
                <a:latin typeface="Courier New"/>
                <a:cs typeface="Courier New"/>
              </a:rPr>
              <a:t>#</a:t>
            </a:r>
            <a:r>
              <a:rPr sz="1427" dirty="0">
                <a:latin typeface="Courier New"/>
                <a:cs typeface="Courier New"/>
              </a:rPr>
              <a:t>		</a:t>
            </a:r>
            <a:r>
              <a:rPr sz="1427" spc="-5" dirty="0">
                <a:latin typeface="Courier New"/>
                <a:cs typeface="Courier New"/>
              </a:rPr>
              <a:t>a</a:t>
            </a:r>
            <a:r>
              <a:rPr sz="1427" dirty="0">
                <a:latin typeface="Courier New"/>
                <a:cs typeface="Courier New"/>
              </a:rPr>
              <a:t>	</a:t>
            </a:r>
            <a:r>
              <a:rPr sz="1427" spc="-5" dirty="0">
                <a:latin typeface="Courier New"/>
                <a:cs typeface="Courier New"/>
              </a:rPr>
              <a:t>b</a:t>
            </a:r>
            <a:r>
              <a:rPr sz="1427" dirty="0">
                <a:latin typeface="Courier New"/>
                <a:cs typeface="Courier New"/>
              </a:rPr>
              <a:t>	</a:t>
            </a:r>
            <a:r>
              <a:rPr sz="1427" spc="-5" dirty="0">
                <a:latin typeface="Courier New"/>
                <a:cs typeface="Courier New"/>
              </a:rPr>
              <a:t>c  </a:t>
            </a: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1	</a:t>
            </a:r>
            <a:r>
              <a:rPr sz="1427" spc="5" dirty="0">
                <a:latin typeface="Courier New"/>
                <a:cs typeface="Courier New"/>
              </a:rPr>
              <a:t>Ana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20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Gye</a:t>
            </a:r>
            <a:endParaRPr sz="1427">
              <a:latin typeface="Courier New"/>
              <a:cs typeface="Courier New"/>
            </a:endParaRPr>
          </a:p>
          <a:p>
            <a:pPr marL="13421">
              <a:spcBef>
                <a:spcPts val="111"/>
              </a:spcBef>
              <a:tabLst>
                <a:tab pos="677779" algn="l"/>
              </a:tabLst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2	</a:t>
            </a:r>
            <a:r>
              <a:rPr sz="1427" spc="11" dirty="0">
                <a:latin typeface="Courier New"/>
                <a:cs typeface="Courier New"/>
              </a:rPr>
              <a:t>Berni</a:t>
            </a:r>
            <a:r>
              <a:rPr sz="1427" spc="-1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19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Uio</a:t>
            </a:r>
            <a:endParaRPr sz="1427">
              <a:latin typeface="Courier New"/>
              <a:cs typeface="Courier New"/>
            </a:endParaRPr>
          </a:p>
          <a:p>
            <a:pPr marL="13421">
              <a:spcBef>
                <a:spcPts val="111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3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Carlos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20</a:t>
            </a:r>
            <a:r>
              <a:rPr sz="1427" spc="16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Cue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20BB111C-A36E-CC4D-B445-61526BBD5A41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247934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Dataframe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1967481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74" dirty="0">
                <a:latin typeface="Cambria"/>
                <a:cs typeface="Cambria"/>
              </a:rPr>
              <a:t>Crear</a:t>
            </a:r>
            <a:r>
              <a:rPr sz="1585" spc="-5" dirty="0">
                <a:latin typeface="Cambria"/>
                <a:cs typeface="Cambria"/>
              </a:rPr>
              <a:t> </a:t>
            </a:r>
            <a:r>
              <a:rPr sz="1585" spc="143" dirty="0">
                <a:latin typeface="Cambria"/>
                <a:cs typeface="Cambria"/>
              </a:rPr>
              <a:t>un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data.frame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33120"/>
            <a:ext cx="10562125" cy="1008392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90590" rIns="0" bIns="0" rtlCol="0">
            <a:spAutoFit/>
          </a:bodyPr>
          <a:lstStyle/>
          <a:p>
            <a:pPr marL="90594">
              <a:spcBef>
                <a:spcPts val="713"/>
              </a:spcBef>
              <a:tabLst>
                <a:tab pos="754952" algn="l"/>
              </a:tabLst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df_3	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&lt;-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data.frame(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Nombre=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c(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'Ana'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'Berni'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'Carlos'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),</a:t>
            </a:r>
            <a:endParaRPr sz="1427">
              <a:latin typeface="Courier New"/>
              <a:cs typeface="Courier New"/>
            </a:endParaRPr>
          </a:p>
          <a:p>
            <a:pPr marL="2415845">
              <a:spcBef>
                <a:spcPts val="111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Edad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 c(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20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19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20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),</a:t>
            </a:r>
            <a:endParaRPr sz="1427">
              <a:latin typeface="Courier New"/>
              <a:cs typeface="Courier New"/>
            </a:endParaRPr>
          </a:p>
          <a:p>
            <a:pPr marL="2415845">
              <a:spcBef>
                <a:spcPts val="111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Ciudad=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factor(c(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'Gye'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'Uio'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'Cue'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))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427">
              <a:latin typeface="Courier New"/>
              <a:cs typeface="Courier New"/>
            </a:endParaRPr>
          </a:p>
          <a:p>
            <a:pPr marL="90594">
              <a:spcBef>
                <a:spcPts val="111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df_3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38" y="3228582"/>
            <a:ext cx="2572757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  <a:tabLst>
                <a:tab pos="567052" algn="l"/>
              </a:tabLst>
            </a:pPr>
            <a:r>
              <a:rPr sz="1427" spc="5" dirty="0">
                <a:latin typeface="Courier New"/>
                <a:cs typeface="Courier New"/>
              </a:rPr>
              <a:t>##	</a:t>
            </a:r>
            <a:r>
              <a:rPr sz="1427" spc="11" dirty="0">
                <a:latin typeface="Courier New"/>
                <a:cs typeface="Courier New"/>
              </a:rPr>
              <a:t>Nombre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Edad</a:t>
            </a:r>
            <a:r>
              <a:rPr sz="142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Ciudad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739" y="3923297"/>
            <a:ext cx="1243432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-11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3 </a:t>
            </a:r>
            <a:r>
              <a:rPr sz="1427" spc="11" dirty="0">
                <a:latin typeface="Courier New"/>
                <a:cs typeface="Courier New"/>
              </a:rPr>
              <a:t>Carlos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738" y="3446058"/>
            <a:ext cx="1797038" cy="712262"/>
          </a:xfrm>
          <a:prstGeom prst="rect">
            <a:avLst/>
          </a:prstGeom>
        </p:spPr>
        <p:txBody>
          <a:bodyPr vert="horz" wrap="square" lIns="0" tIns="27511" rIns="0" bIns="0" rtlCol="0">
            <a:spAutoFit/>
          </a:bodyPr>
          <a:lstStyle/>
          <a:p>
            <a:pPr marR="5369" algn="r">
              <a:spcBef>
                <a:spcPts val="216"/>
              </a:spcBef>
              <a:tabLst>
                <a:tab pos="885810" algn="l"/>
                <a:tab pos="1550167" algn="l"/>
              </a:tabLst>
            </a:pPr>
            <a:r>
              <a:rPr sz="1427" spc="11" dirty="0">
                <a:latin typeface="Courier New"/>
                <a:cs typeface="Courier New"/>
              </a:rPr>
              <a:t>#</a:t>
            </a:r>
            <a:r>
              <a:rPr sz="1427" spc="-5" dirty="0">
                <a:latin typeface="Courier New"/>
                <a:cs typeface="Courier New"/>
              </a:rPr>
              <a:t>#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1</a:t>
            </a:r>
            <a:r>
              <a:rPr sz="1427" dirty="0">
                <a:latin typeface="Courier New"/>
                <a:cs typeface="Courier New"/>
              </a:rPr>
              <a:t>	</a:t>
            </a:r>
            <a:r>
              <a:rPr sz="1427" spc="11" dirty="0">
                <a:latin typeface="Courier New"/>
                <a:cs typeface="Courier New"/>
              </a:rPr>
              <a:t>An</a:t>
            </a:r>
            <a:r>
              <a:rPr sz="1427" spc="-5" dirty="0">
                <a:latin typeface="Courier New"/>
                <a:cs typeface="Courier New"/>
              </a:rPr>
              <a:t>a</a:t>
            </a:r>
            <a:r>
              <a:rPr sz="1427" dirty="0">
                <a:latin typeface="Courier New"/>
                <a:cs typeface="Courier New"/>
              </a:rPr>
              <a:t>	</a:t>
            </a:r>
            <a:r>
              <a:rPr sz="1427" spc="11" dirty="0">
                <a:latin typeface="Courier New"/>
                <a:cs typeface="Courier New"/>
              </a:rPr>
              <a:t>2</a:t>
            </a:r>
            <a:r>
              <a:rPr sz="1427" spc="-5" dirty="0">
                <a:latin typeface="Courier New"/>
                <a:cs typeface="Courier New"/>
              </a:rPr>
              <a:t>0</a:t>
            </a:r>
            <a:endParaRPr sz="1427">
              <a:latin typeface="Courier New"/>
              <a:cs typeface="Courier New"/>
            </a:endParaRPr>
          </a:p>
          <a:p>
            <a:pPr marR="5369" algn="r">
              <a:spcBef>
                <a:spcPts val="111"/>
              </a:spcBef>
              <a:tabLst>
                <a:tab pos="664357" algn="l"/>
                <a:tab pos="1550167" algn="l"/>
              </a:tabLst>
            </a:pPr>
            <a:r>
              <a:rPr sz="1427" spc="11" dirty="0">
                <a:latin typeface="Courier New"/>
                <a:cs typeface="Courier New"/>
              </a:rPr>
              <a:t>#</a:t>
            </a:r>
            <a:r>
              <a:rPr sz="1427" spc="-5" dirty="0">
                <a:latin typeface="Courier New"/>
                <a:cs typeface="Courier New"/>
              </a:rPr>
              <a:t>#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2</a:t>
            </a:r>
            <a:r>
              <a:rPr sz="1427" dirty="0">
                <a:latin typeface="Courier New"/>
                <a:cs typeface="Courier New"/>
              </a:rPr>
              <a:t>	</a:t>
            </a:r>
            <a:r>
              <a:rPr sz="1427" spc="11" dirty="0">
                <a:latin typeface="Courier New"/>
                <a:cs typeface="Courier New"/>
              </a:rPr>
              <a:t>Bern</a:t>
            </a:r>
            <a:r>
              <a:rPr sz="1427" spc="-5" dirty="0">
                <a:latin typeface="Courier New"/>
                <a:cs typeface="Courier New"/>
              </a:rPr>
              <a:t>i</a:t>
            </a:r>
            <a:r>
              <a:rPr sz="1427" dirty="0">
                <a:latin typeface="Courier New"/>
                <a:cs typeface="Courier New"/>
              </a:rPr>
              <a:t>	</a:t>
            </a:r>
            <a:r>
              <a:rPr sz="1427" spc="11" dirty="0">
                <a:latin typeface="Courier New"/>
                <a:cs typeface="Courier New"/>
              </a:rPr>
              <a:t>1</a:t>
            </a:r>
            <a:r>
              <a:rPr sz="1427" spc="-5" dirty="0">
                <a:latin typeface="Courier New"/>
                <a:cs typeface="Courier New"/>
              </a:rPr>
              <a:t>9</a:t>
            </a:r>
            <a:endParaRPr sz="1427">
              <a:latin typeface="Courier New"/>
              <a:cs typeface="Courier New"/>
            </a:endParaRPr>
          </a:p>
          <a:p>
            <a:pPr marR="5369" algn="r">
              <a:spcBef>
                <a:spcPts val="111"/>
              </a:spcBef>
            </a:pPr>
            <a:r>
              <a:rPr sz="1427" spc="5" dirty="0">
                <a:latin typeface="Courier New"/>
                <a:cs typeface="Courier New"/>
              </a:rPr>
              <a:t>20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6771" y="3446058"/>
            <a:ext cx="357663" cy="714706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5369" algn="just">
              <a:lnSpc>
                <a:spcPct val="106500"/>
              </a:lnSpc>
              <a:spcBef>
                <a:spcPts val="106"/>
              </a:spcBef>
            </a:pPr>
            <a:r>
              <a:rPr sz="1427" spc="11" dirty="0">
                <a:latin typeface="Courier New"/>
                <a:cs typeface="Courier New"/>
              </a:rPr>
              <a:t>Gy</a:t>
            </a:r>
            <a:r>
              <a:rPr sz="1427" spc="-5" dirty="0">
                <a:latin typeface="Courier New"/>
                <a:cs typeface="Courier New"/>
              </a:rPr>
              <a:t>e  </a:t>
            </a:r>
            <a:r>
              <a:rPr sz="1427" spc="11" dirty="0">
                <a:latin typeface="Courier New"/>
                <a:cs typeface="Courier New"/>
              </a:rPr>
              <a:t>Ui</a:t>
            </a:r>
            <a:r>
              <a:rPr sz="1427" spc="-5" dirty="0">
                <a:latin typeface="Courier New"/>
                <a:cs typeface="Courier New"/>
              </a:rPr>
              <a:t>o  </a:t>
            </a:r>
            <a:r>
              <a:rPr sz="1427" spc="11" dirty="0">
                <a:latin typeface="Courier New"/>
                <a:cs typeface="Courier New"/>
              </a:rPr>
              <a:t>Cu</a:t>
            </a:r>
            <a:r>
              <a:rPr sz="1427" spc="-5" dirty="0">
                <a:latin typeface="Courier New"/>
                <a:cs typeface="Courier New"/>
              </a:rPr>
              <a:t>e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95949914-567C-E54B-A45D-3A86BD4E1DC6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247934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Dataframe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1094462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42" dirty="0">
                <a:latin typeface="Cambria"/>
                <a:cs typeface="Cambria"/>
              </a:rPr>
              <a:t>R</a:t>
            </a:r>
            <a:r>
              <a:rPr sz="1585" spc="100" dirty="0">
                <a:latin typeface="Cambria"/>
                <a:cs typeface="Cambria"/>
              </a:rPr>
              <a:t>o</a:t>
            </a:r>
            <a:r>
              <a:rPr sz="1585" spc="116" dirty="0">
                <a:latin typeface="Cambria"/>
                <a:cs typeface="Cambria"/>
              </a:rPr>
              <a:t>w</a:t>
            </a:r>
            <a:r>
              <a:rPr sz="1585" spc="143" dirty="0">
                <a:latin typeface="Cambria"/>
                <a:cs typeface="Cambria"/>
              </a:rPr>
              <a:t>n</a:t>
            </a:r>
            <a:r>
              <a:rPr sz="1585" spc="95" dirty="0">
                <a:latin typeface="Cambria"/>
                <a:cs typeface="Cambria"/>
              </a:rPr>
              <a:t>a</a:t>
            </a:r>
            <a:r>
              <a:rPr sz="1585" spc="259" dirty="0">
                <a:latin typeface="Cambria"/>
                <a:cs typeface="Cambria"/>
              </a:rPr>
              <a:t>m</a:t>
            </a:r>
            <a:r>
              <a:rPr sz="1585" spc="95" dirty="0">
                <a:latin typeface="Cambria"/>
                <a:cs typeface="Cambria"/>
              </a:rPr>
              <a:t>e</a:t>
            </a:r>
            <a:r>
              <a:rPr sz="1585" spc="32" dirty="0">
                <a:latin typeface="Cambria"/>
                <a:cs typeface="Cambria"/>
              </a:rPr>
              <a:t>s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33120"/>
            <a:ext cx="10562125" cy="543398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76498" rIns="0" bIns="0" rtlCol="0">
            <a:spAutoFit/>
          </a:bodyPr>
          <a:lstStyle/>
          <a:p>
            <a:pPr marL="90594" marR="5924188">
              <a:lnSpc>
                <a:spcPct val="106500"/>
              </a:lnSpc>
              <a:spcBef>
                <a:spcPts val="602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rownames(df_3)</a:t>
            </a:r>
            <a:r>
              <a:rPr sz="1427" spc="5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&lt;-</a:t>
            </a:r>
            <a:r>
              <a:rPr sz="1427" spc="5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paste(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'id_'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: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3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,sep=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''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 </a:t>
            </a:r>
            <a:r>
              <a:rPr sz="1427" spc="-84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df_3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39" y="2765439"/>
            <a:ext cx="2904920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  <a:tabLst>
                <a:tab pos="899231" algn="l"/>
              </a:tabLst>
            </a:pPr>
            <a:r>
              <a:rPr sz="1427" spc="5" dirty="0">
                <a:latin typeface="Courier New"/>
                <a:cs typeface="Courier New"/>
              </a:rPr>
              <a:t>##	</a:t>
            </a:r>
            <a:r>
              <a:rPr sz="1427" spc="11" dirty="0">
                <a:latin typeface="Courier New"/>
                <a:cs typeface="Courier New"/>
              </a:rPr>
              <a:t>Nombre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Edad</a:t>
            </a:r>
            <a:r>
              <a:rPr sz="142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Ciudad</a:t>
            </a:r>
            <a:endParaRPr sz="1427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81608" y="3013331"/>
          <a:ext cx="2943168" cy="690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688">
                <a:tc>
                  <a:txBody>
                    <a:bodyPr/>
                    <a:lstStyle/>
                    <a:p>
                      <a:pPr marR="13970" algn="ct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r>
                        <a:rPr sz="1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id_1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Ana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Gye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r>
                        <a:rPr sz="1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id_2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Berni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Uio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688">
                <a:tc>
                  <a:txBody>
                    <a:bodyPr/>
                    <a:lstStyle/>
                    <a:p>
                      <a:pPr marR="13970" algn="ct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r>
                        <a:rPr sz="1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id_3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Carlos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Cue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2">
            <a:extLst>
              <a:ext uri="{FF2B5EF4-FFF2-40B4-BE49-F238E27FC236}">
                <a16:creationId xmlns:a16="http://schemas.microsoft.com/office/drawing/2014/main" id="{1C00C7D7-15E9-4C4D-B379-5CB07E61B73C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247934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Dataframe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3299490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85" dirty="0">
                <a:latin typeface="Cambria"/>
                <a:cs typeface="Cambria"/>
              </a:rPr>
              <a:t>Modificar</a:t>
            </a:r>
            <a:r>
              <a:rPr sz="1585" spc="5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nombre</a:t>
            </a:r>
            <a:r>
              <a:rPr sz="1585" spc="69" dirty="0">
                <a:latin typeface="Cambria"/>
                <a:cs typeface="Cambria"/>
              </a:rPr>
              <a:t> de </a:t>
            </a:r>
            <a:r>
              <a:rPr sz="1585" spc="53" dirty="0">
                <a:latin typeface="Cambria"/>
                <a:cs typeface="Cambria"/>
              </a:rPr>
              <a:t>las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variables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33120"/>
            <a:ext cx="10562125" cy="543398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76498" rIns="0" bIns="0" rtlCol="0">
            <a:spAutoFit/>
          </a:bodyPr>
          <a:lstStyle/>
          <a:p>
            <a:pPr marL="90594" marR="6145641">
              <a:lnSpc>
                <a:spcPct val="106500"/>
              </a:lnSpc>
              <a:spcBef>
                <a:spcPts val="602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names(df_3)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&lt;-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c(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'Name'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'Age'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'City'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 </a:t>
            </a:r>
            <a:r>
              <a:rPr sz="1427" spc="-84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df_3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38" y="2765439"/>
            <a:ext cx="2572757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  <a:tabLst>
                <a:tab pos="1120684" algn="l"/>
              </a:tabLst>
            </a:pPr>
            <a:r>
              <a:rPr sz="1427" spc="5" dirty="0">
                <a:latin typeface="Courier New"/>
                <a:cs typeface="Courier New"/>
              </a:rPr>
              <a:t>##	</a:t>
            </a:r>
            <a:r>
              <a:rPr sz="1427" spc="11" dirty="0">
                <a:latin typeface="Courier New"/>
                <a:cs typeface="Courier New"/>
              </a:rPr>
              <a:t>Name</a:t>
            </a:r>
            <a:r>
              <a:rPr sz="1427" spc="-1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Age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City</a:t>
            </a:r>
            <a:endParaRPr sz="1427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81608" y="3013331"/>
          <a:ext cx="2611676" cy="690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688">
                <a:tc>
                  <a:txBody>
                    <a:bodyPr/>
                    <a:lstStyle/>
                    <a:p>
                      <a:pPr marR="13970" algn="ct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r>
                        <a:rPr sz="1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id_1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Ana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Gye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r>
                        <a:rPr sz="1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id_2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Berni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Uio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688">
                <a:tc>
                  <a:txBody>
                    <a:bodyPr/>
                    <a:lstStyle/>
                    <a:p>
                      <a:pPr marR="13970" algn="ct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r>
                        <a:rPr sz="1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id_3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Carlos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Cue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2">
            <a:extLst>
              <a:ext uri="{FF2B5EF4-FFF2-40B4-BE49-F238E27FC236}">
                <a16:creationId xmlns:a16="http://schemas.microsoft.com/office/drawing/2014/main" id="{DA0AE144-A636-EB4D-944B-D7AEAD2CA381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247934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Dataframe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2353327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79" dirty="0">
                <a:latin typeface="Cambria"/>
                <a:cs typeface="Cambria"/>
              </a:rPr>
              <a:t>Visualizar</a:t>
            </a:r>
            <a:r>
              <a:rPr sz="1585" spc="-16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primeras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filas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33120"/>
            <a:ext cx="10562125" cy="311087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90590" rIns="0" bIns="0" rtlCol="0">
            <a:spAutoFit/>
          </a:bodyPr>
          <a:lstStyle/>
          <a:p>
            <a:pPr marL="90594">
              <a:spcBef>
                <a:spcPts val="713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head(df_3,</a:t>
            </a:r>
            <a:r>
              <a:rPr sz="1427" spc="-1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n=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2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39" y="2533868"/>
            <a:ext cx="2461364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  <a:tabLst>
                <a:tab pos="1009957" algn="l"/>
              </a:tabLst>
            </a:pPr>
            <a:r>
              <a:rPr sz="1427" spc="5" dirty="0">
                <a:latin typeface="Courier New"/>
                <a:cs typeface="Courier New"/>
              </a:rPr>
              <a:t>##	</a:t>
            </a:r>
            <a:r>
              <a:rPr sz="1427" spc="11" dirty="0">
                <a:latin typeface="Courier New"/>
                <a:cs typeface="Courier New"/>
              </a:rPr>
              <a:t>Name</a:t>
            </a:r>
            <a:r>
              <a:rPr sz="1427" spc="-1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Age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City</a:t>
            </a:r>
            <a:endParaRPr sz="1427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81607" y="2781759"/>
          <a:ext cx="2500954" cy="459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688">
                <a:tc>
                  <a:txBody>
                    <a:bodyPr/>
                    <a:lstStyle/>
                    <a:p>
                      <a:pPr marR="13970" algn="ct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  <a:tabLst>
                          <a:tab pos="786765" algn="l"/>
                        </a:tabLst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id_1	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Ana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Gye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688">
                <a:tc>
                  <a:txBody>
                    <a:bodyPr/>
                    <a:lstStyle/>
                    <a:p>
                      <a:pPr marR="13970" algn="ct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id_2</a:t>
                      </a:r>
                      <a:r>
                        <a:rPr sz="1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Berni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Uio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2">
            <a:extLst>
              <a:ext uri="{FF2B5EF4-FFF2-40B4-BE49-F238E27FC236}">
                <a16:creationId xmlns:a16="http://schemas.microsoft.com/office/drawing/2014/main" id="{74F7B77C-3D27-3E40-8A4A-738AE5C781A2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247934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Dataframe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6595" y="179216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3" name="object 3"/>
          <p:cNvSpPr txBox="1"/>
          <p:nvPr/>
        </p:nvSpPr>
        <p:spPr>
          <a:xfrm>
            <a:off x="1204472" y="1667990"/>
            <a:ext cx="4583855" cy="3672246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416062">
              <a:spcBef>
                <a:spcPts val="106"/>
              </a:spcBef>
            </a:pPr>
            <a:r>
              <a:rPr sz="1585" spc="74" dirty="0">
                <a:latin typeface="Cambria"/>
                <a:cs typeface="Cambria"/>
              </a:rPr>
              <a:t>Software </a:t>
            </a:r>
            <a:r>
              <a:rPr sz="1585" spc="63" dirty="0">
                <a:latin typeface="Cambria"/>
                <a:cs typeface="Cambria"/>
              </a:rPr>
              <a:t>Libre </a:t>
            </a:r>
            <a:r>
              <a:rPr sz="1585" spc="79" dirty="0">
                <a:latin typeface="Cambria"/>
                <a:cs typeface="Cambria"/>
              </a:rPr>
              <a:t>(Open </a:t>
            </a:r>
            <a:r>
              <a:rPr sz="1585" spc="74" dirty="0">
                <a:latin typeface="Cambria"/>
                <a:cs typeface="Cambria"/>
              </a:rPr>
              <a:t>Source), </a:t>
            </a:r>
            <a:r>
              <a:rPr sz="1585" spc="63" dirty="0">
                <a:latin typeface="Cambria"/>
                <a:cs typeface="Cambria"/>
              </a:rPr>
              <a:t>gratuito </a:t>
            </a:r>
            <a:r>
              <a:rPr sz="1585" spc="95" dirty="0">
                <a:latin typeface="Cambria"/>
                <a:cs typeface="Cambria"/>
              </a:rPr>
              <a:t>y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-338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desarrollo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independiente,</a:t>
            </a:r>
            <a:endParaRPr sz="1585">
              <a:latin typeface="Cambria"/>
              <a:cs typeface="Cambria"/>
            </a:endParaRPr>
          </a:p>
          <a:p>
            <a:pPr marL="13421" marR="440892"/>
            <a:r>
              <a:rPr sz="1585" spc="120" dirty="0">
                <a:latin typeface="Cambria"/>
                <a:cs typeface="Cambria"/>
              </a:rPr>
              <a:t>Uno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58" dirty="0">
                <a:latin typeface="Cambria"/>
                <a:cs typeface="Cambria"/>
              </a:rPr>
              <a:t>los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lenguajes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127" dirty="0">
                <a:latin typeface="Cambria"/>
                <a:cs typeface="Cambria"/>
              </a:rPr>
              <a:t>más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usados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para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Data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Science,</a:t>
            </a:r>
            <a:endParaRPr sz="1585">
              <a:latin typeface="Cambria"/>
              <a:cs typeface="Cambria"/>
            </a:endParaRPr>
          </a:p>
          <a:p>
            <a:pPr marL="13421" marR="452971"/>
            <a:r>
              <a:rPr sz="1585" spc="69" dirty="0">
                <a:latin typeface="Cambria"/>
                <a:cs typeface="Cambria"/>
              </a:rPr>
              <a:t>Posee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120" dirty="0">
                <a:latin typeface="Cambria"/>
                <a:cs typeface="Cambria"/>
              </a:rPr>
              <a:t>uno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58" dirty="0">
                <a:latin typeface="Cambria"/>
                <a:cs typeface="Cambria"/>
              </a:rPr>
              <a:t> los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mejores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sistemas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gráficos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existentes,</a:t>
            </a:r>
            <a:endParaRPr sz="1585">
              <a:latin typeface="Cambria"/>
              <a:cs typeface="Cambria"/>
            </a:endParaRPr>
          </a:p>
          <a:p>
            <a:pPr marL="13421" marR="782465"/>
            <a:r>
              <a:rPr sz="1585" spc="106" dirty="0">
                <a:latin typeface="Cambria"/>
                <a:cs typeface="Cambria"/>
              </a:rPr>
              <a:t>Gran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y </a:t>
            </a:r>
            <a:r>
              <a:rPr sz="1585" spc="74" dirty="0">
                <a:latin typeface="Cambria"/>
                <a:cs typeface="Cambria"/>
              </a:rPr>
              <a:t>creciente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cantidad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usuarios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y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desarrolladores,</a:t>
            </a:r>
            <a:endParaRPr sz="1585">
              <a:latin typeface="Cambria"/>
              <a:cs typeface="Cambria"/>
            </a:endParaRPr>
          </a:p>
          <a:p>
            <a:pPr marL="13421" marR="355666">
              <a:spcBef>
                <a:spcPts val="5"/>
              </a:spcBef>
            </a:pPr>
            <a:r>
              <a:rPr sz="1585" spc="69" dirty="0">
                <a:latin typeface="Cambria"/>
                <a:cs typeface="Cambria"/>
              </a:rPr>
              <a:t>CRAN: </a:t>
            </a:r>
            <a:r>
              <a:rPr sz="1585" spc="-5" dirty="0">
                <a:latin typeface="Cambria"/>
                <a:cs typeface="Cambria"/>
              </a:rPr>
              <a:t>+12000 </a:t>
            </a:r>
            <a:r>
              <a:rPr sz="1585" spc="79" dirty="0">
                <a:latin typeface="Cambria"/>
                <a:cs typeface="Cambria"/>
              </a:rPr>
              <a:t>paquetes </a:t>
            </a:r>
            <a:r>
              <a:rPr sz="1585" spc="63" dirty="0">
                <a:latin typeface="Cambria"/>
                <a:cs typeface="Cambria"/>
              </a:rPr>
              <a:t>disponibles </a:t>
            </a:r>
            <a:r>
              <a:rPr sz="1585" spc="95" dirty="0">
                <a:latin typeface="Cambria"/>
                <a:cs typeface="Cambria"/>
              </a:rPr>
              <a:t>y </a:t>
            </a:r>
            <a:r>
              <a:rPr sz="1585" spc="63" dirty="0">
                <a:latin typeface="Cambria"/>
                <a:cs typeface="Cambria"/>
              </a:rPr>
              <a:t>aparte </a:t>
            </a:r>
            <a:r>
              <a:rPr sz="1585" spc="-338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hay </a:t>
            </a:r>
            <a:r>
              <a:rPr sz="1585" spc="79" dirty="0">
                <a:latin typeface="Cambria"/>
                <a:cs typeface="Cambria"/>
              </a:rPr>
              <a:t>paquetes </a:t>
            </a:r>
            <a:r>
              <a:rPr sz="1585" spc="63" dirty="0">
                <a:latin typeface="Cambria"/>
                <a:cs typeface="Cambria"/>
              </a:rPr>
              <a:t>instalables desde </a:t>
            </a:r>
            <a:r>
              <a:rPr sz="1585" spc="100" dirty="0">
                <a:latin typeface="Cambria"/>
                <a:cs typeface="Cambria"/>
              </a:rPr>
              <a:t>GitHub </a:t>
            </a:r>
            <a:r>
              <a:rPr sz="1585" spc="106" dirty="0">
                <a:latin typeface="Cambria"/>
                <a:cs typeface="Cambria"/>
              </a:rPr>
              <a:t> Curva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74" dirty="0">
                <a:latin typeface="Cambria"/>
                <a:cs typeface="Cambria"/>
              </a:rPr>
              <a:t>aprendizaje </a:t>
            </a:r>
            <a:r>
              <a:rPr sz="1585" spc="85" dirty="0">
                <a:latin typeface="Cambria"/>
                <a:cs typeface="Cambria"/>
              </a:rPr>
              <a:t>simple </a:t>
            </a:r>
            <a:r>
              <a:rPr sz="1585" spc="42" dirty="0">
                <a:latin typeface="Cambria"/>
                <a:cs typeface="Cambria"/>
              </a:rPr>
              <a:t>(desde </a:t>
            </a:r>
            <a:r>
              <a:rPr sz="1585" spc="100" dirty="0">
                <a:latin typeface="Cambria"/>
                <a:cs typeface="Cambria"/>
              </a:rPr>
              <a:t>que </a:t>
            </a:r>
            <a:r>
              <a:rPr sz="1585" spc="106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apareció el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tidyverse),</a:t>
            </a:r>
            <a:endParaRPr sz="1585">
              <a:latin typeface="Cambria"/>
              <a:cs typeface="Cambria"/>
            </a:endParaRPr>
          </a:p>
          <a:p>
            <a:pPr marL="13421" marR="5369" algn="just"/>
            <a:r>
              <a:rPr sz="1585" spc="100" dirty="0">
                <a:latin typeface="Cambria"/>
                <a:cs typeface="Cambria"/>
              </a:rPr>
              <a:t>Actualmente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mayoría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106" dirty="0">
                <a:latin typeface="Cambria"/>
                <a:cs typeface="Cambria"/>
              </a:rPr>
              <a:t>U</a:t>
            </a:r>
            <a:r>
              <a:rPr sz="1585" spc="90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las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carreras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no </a:t>
            </a:r>
            <a:r>
              <a:rPr sz="1585" spc="-338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computacionales </a:t>
            </a:r>
            <a:r>
              <a:rPr sz="1585" spc="106" dirty="0">
                <a:latin typeface="Cambria"/>
                <a:cs typeface="Cambria"/>
              </a:rPr>
              <a:t>enseñan </a:t>
            </a:r>
            <a:r>
              <a:rPr sz="1585" spc="63" dirty="0">
                <a:latin typeface="Cambria"/>
                <a:cs typeface="Cambria"/>
              </a:rPr>
              <a:t>análisis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63" dirty="0">
                <a:latin typeface="Cambria"/>
                <a:cs typeface="Cambria"/>
              </a:rPr>
              <a:t>datos </a:t>
            </a:r>
            <a:r>
              <a:rPr sz="1585" spc="111" dirty="0">
                <a:latin typeface="Cambria"/>
                <a:cs typeface="Cambria"/>
              </a:rPr>
              <a:t>con </a:t>
            </a:r>
            <a:r>
              <a:rPr sz="1585" spc="-338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R.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6595" y="227544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5" name="object 5"/>
          <p:cNvSpPr/>
          <p:nvPr/>
        </p:nvSpPr>
        <p:spPr>
          <a:xfrm>
            <a:off x="1026595" y="275872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6" name="object 6"/>
          <p:cNvSpPr/>
          <p:nvPr/>
        </p:nvSpPr>
        <p:spPr>
          <a:xfrm>
            <a:off x="1026595" y="324200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7" name="object 7"/>
          <p:cNvSpPr/>
          <p:nvPr/>
        </p:nvSpPr>
        <p:spPr>
          <a:xfrm>
            <a:off x="1026595" y="372528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8" name="object 8"/>
          <p:cNvSpPr/>
          <p:nvPr/>
        </p:nvSpPr>
        <p:spPr>
          <a:xfrm>
            <a:off x="1026595" y="420856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9" name="object 9"/>
          <p:cNvSpPr/>
          <p:nvPr/>
        </p:nvSpPr>
        <p:spPr>
          <a:xfrm>
            <a:off x="1026595" y="469184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1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6604" y="1540097"/>
            <a:ext cx="3895572" cy="341769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01738" y="418412"/>
            <a:ext cx="3281555" cy="694048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/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s-ES_tradnl" spc="-306" dirty="0">
                <a:solidFill>
                  <a:srgbClr val="000000"/>
                </a:solidFill>
              </a:rPr>
              <a:t>Porqué</a:t>
            </a:r>
            <a:r>
              <a:rPr lang="en-US" spc="-306" dirty="0">
                <a:solidFill>
                  <a:srgbClr val="000000"/>
                </a:solidFill>
              </a:rPr>
              <a:t> usar R</a:t>
            </a:r>
            <a:endParaRPr spc="-306" dirty="0">
              <a:solidFill>
                <a:srgbClr val="000000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36578" y="6484448"/>
            <a:ext cx="699892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64">
              <a:lnSpc>
                <a:spcPts val="1897"/>
              </a:lnSpc>
            </a:pPr>
            <a:fld id="{81D60167-4931-47E6-BA6A-407CBD079E47}" type="slidenum">
              <a:rPr sz="1585" spc="53" dirty="0">
                <a:solidFill>
                  <a:srgbClr val="D5D5D5"/>
                </a:solidFill>
                <a:latin typeface="Trebuchet MS"/>
                <a:cs typeface="Trebuchet MS"/>
              </a:rPr>
              <a:pPr marL="40264">
                <a:lnSpc>
                  <a:spcPts val="1897"/>
                </a:lnSpc>
              </a:pPr>
              <a:t>7</a:t>
            </a:fld>
            <a:r>
              <a:rPr sz="1585" spc="-100" dirty="0">
                <a:solidFill>
                  <a:srgbClr val="D5D5D5"/>
                </a:solidFill>
                <a:latin typeface="Trebuchet MS"/>
                <a:cs typeface="Trebuchet MS"/>
              </a:rPr>
              <a:t> </a:t>
            </a:r>
            <a:r>
              <a:rPr sz="1585" spc="-375" dirty="0">
                <a:solidFill>
                  <a:srgbClr val="D5D5D5"/>
                </a:solidFill>
                <a:latin typeface="Trebuchet MS"/>
                <a:cs typeface="Trebuchet MS"/>
              </a:rPr>
              <a:t>/</a:t>
            </a:r>
            <a:r>
              <a:rPr sz="1585" spc="-63" dirty="0">
                <a:solidFill>
                  <a:srgbClr val="D5D5D5"/>
                </a:solidFill>
                <a:latin typeface="Trebuchet MS"/>
                <a:cs typeface="Trebuchet MS"/>
              </a:rPr>
              <a:t> </a:t>
            </a:r>
            <a:r>
              <a:rPr sz="1585" spc="37" dirty="0">
                <a:solidFill>
                  <a:srgbClr val="D5D5D5"/>
                </a:solidFill>
                <a:latin typeface="Trebuchet MS"/>
                <a:cs typeface="Trebuchet MS"/>
              </a:rPr>
              <a:t>13</a:t>
            </a:r>
            <a:r>
              <a:rPr sz="1585" spc="53" dirty="0">
                <a:solidFill>
                  <a:srgbClr val="D5D5D5"/>
                </a:solidFill>
                <a:latin typeface="Trebuchet MS"/>
                <a:cs typeface="Trebuchet MS"/>
              </a:rPr>
              <a:t>6</a:t>
            </a:r>
            <a:endParaRPr sz="1585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2202344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79" dirty="0">
                <a:latin typeface="Cambria"/>
                <a:cs typeface="Cambria"/>
              </a:rPr>
              <a:t>Visualizar</a:t>
            </a:r>
            <a:r>
              <a:rPr sz="1585" spc="-21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últimas</a:t>
            </a:r>
            <a:r>
              <a:rPr sz="1585" spc="5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filas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33120"/>
            <a:ext cx="10562125" cy="311087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90590" rIns="0" bIns="0" rtlCol="0">
            <a:spAutoFit/>
          </a:bodyPr>
          <a:lstStyle/>
          <a:p>
            <a:pPr marL="90594">
              <a:spcBef>
                <a:spcPts val="713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tail(df_3,</a:t>
            </a:r>
            <a:r>
              <a:rPr sz="1427" spc="-1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n=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2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38" y="2533868"/>
            <a:ext cx="2572757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  <a:tabLst>
                <a:tab pos="1120684" algn="l"/>
              </a:tabLst>
            </a:pPr>
            <a:r>
              <a:rPr sz="1427" spc="5" dirty="0">
                <a:latin typeface="Courier New"/>
                <a:cs typeface="Courier New"/>
              </a:rPr>
              <a:t>##	</a:t>
            </a:r>
            <a:r>
              <a:rPr sz="1427" spc="11" dirty="0">
                <a:latin typeface="Courier New"/>
                <a:cs typeface="Courier New"/>
              </a:rPr>
              <a:t>Name</a:t>
            </a:r>
            <a:r>
              <a:rPr sz="1427" spc="-11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Age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City</a:t>
            </a:r>
            <a:endParaRPr sz="1427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81608" y="2781759"/>
          <a:ext cx="2611675" cy="459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688">
                <a:tc>
                  <a:txBody>
                    <a:bodyPr/>
                    <a:lstStyle/>
                    <a:p>
                      <a:pPr marR="13970" algn="ct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  <a:tabLst>
                          <a:tab pos="681990" algn="l"/>
                        </a:tabLst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id_2	Berni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Uio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688">
                <a:tc>
                  <a:txBody>
                    <a:bodyPr/>
                    <a:lstStyle/>
                    <a:p>
                      <a:pPr marR="13970" algn="ct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id_3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Carlos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Cue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2">
            <a:extLst>
              <a:ext uri="{FF2B5EF4-FFF2-40B4-BE49-F238E27FC236}">
                <a16:creationId xmlns:a16="http://schemas.microsoft.com/office/drawing/2014/main" id="{16A00FD2-249C-C448-84DD-83C077F9FEAC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247934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Dataframe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8" y="1466624"/>
            <a:ext cx="5279721" cy="514202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79" dirty="0">
                <a:latin typeface="Cambria"/>
                <a:cs typeface="Cambria"/>
              </a:rPr>
              <a:t>Visualizar</a:t>
            </a:r>
            <a:r>
              <a:rPr sz="1585" spc="-11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estructura</a:t>
            </a:r>
            <a:endParaRPr sz="1585">
              <a:latin typeface="Cambria"/>
              <a:cs typeface="Cambria"/>
            </a:endParaRPr>
          </a:p>
          <a:p>
            <a:pPr marL="13421">
              <a:spcBef>
                <a:spcPts val="79"/>
              </a:spcBef>
            </a:pPr>
            <a:r>
              <a:rPr sz="1585" spc="-5" dirty="0">
                <a:latin typeface="Courier New"/>
                <a:cs typeface="Courier New"/>
              </a:rPr>
              <a:t>str</a:t>
            </a:r>
            <a:r>
              <a:rPr sz="1585" spc="-555" dirty="0">
                <a:latin typeface="Courier New"/>
                <a:cs typeface="Courier New"/>
              </a:rPr>
              <a:t> </a:t>
            </a:r>
            <a:r>
              <a:rPr sz="1585" spc="85" dirty="0">
                <a:latin typeface="Cambria"/>
                <a:cs typeface="Cambria"/>
              </a:rPr>
              <a:t>permite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ver</a:t>
            </a:r>
            <a:r>
              <a:rPr sz="1585" spc="16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estructura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cualquier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objeto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R.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2184827"/>
            <a:ext cx="10562125" cy="311087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90590" rIns="0" bIns="0" rtlCol="0">
            <a:spAutoFit/>
          </a:bodyPr>
          <a:lstStyle/>
          <a:p>
            <a:pPr marL="90594">
              <a:spcBef>
                <a:spcPts val="713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str(df_3)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39" y="2771480"/>
            <a:ext cx="6116504" cy="1164309"/>
          </a:xfrm>
          <a:prstGeom prst="rect">
            <a:avLst/>
          </a:prstGeom>
        </p:spPr>
        <p:txBody>
          <a:bodyPr vert="horz" wrap="square" lIns="0" tIns="27511" rIns="0" bIns="0" rtlCol="0">
            <a:spAutoFit/>
          </a:bodyPr>
          <a:lstStyle/>
          <a:p>
            <a:pPr marL="13421">
              <a:spcBef>
                <a:spcPts val="216"/>
              </a:spcBef>
              <a:tabLst>
                <a:tab pos="2227946" algn="l"/>
                <a:tab pos="3446605" algn="l"/>
              </a:tabLst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58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'data.frame':	</a:t>
            </a:r>
            <a:r>
              <a:rPr sz="1427" spc="-5" dirty="0">
                <a:latin typeface="Courier New"/>
                <a:cs typeface="Courier New"/>
              </a:rPr>
              <a:t>3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obs.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of	</a:t>
            </a:r>
            <a:r>
              <a:rPr sz="1427" spc="-5" dirty="0">
                <a:latin typeface="Courier New"/>
                <a:cs typeface="Courier New"/>
              </a:rPr>
              <a:t>3</a:t>
            </a:r>
            <a:r>
              <a:rPr sz="1427" spc="-11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variables:</a:t>
            </a:r>
            <a:endParaRPr sz="1427">
              <a:latin typeface="Courier New"/>
              <a:cs typeface="Courier New"/>
            </a:endParaRPr>
          </a:p>
          <a:p>
            <a:pPr marL="13421">
              <a:spcBef>
                <a:spcPts val="111"/>
              </a:spcBef>
              <a:tabLst>
                <a:tab pos="456326" algn="l"/>
              </a:tabLst>
            </a:pPr>
            <a:r>
              <a:rPr sz="1427" spc="5" dirty="0">
                <a:latin typeface="Courier New"/>
                <a:cs typeface="Courier New"/>
              </a:rPr>
              <a:t>##	</a:t>
            </a:r>
            <a:r>
              <a:rPr sz="1427" spc="-5" dirty="0">
                <a:latin typeface="Courier New"/>
                <a:cs typeface="Courier New"/>
              </a:rPr>
              <a:t>$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Name: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Factor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w/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3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levels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"Ana","Berni",..: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1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2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3</a:t>
            </a:r>
            <a:endParaRPr sz="1427">
              <a:latin typeface="Courier New"/>
              <a:cs typeface="Courier New"/>
            </a:endParaRPr>
          </a:p>
          <a:p>
            <a:pPr marL="13421">
              <a:spcBef>
                <a:spcPts val="111"/>
              </a:spcBef>
              <a:tabLst>
                <a:tab pos="456326" algn="l"/>
                <a:tab pos="1895767" algn="l"/>
              </a:tabLst>
            </a:pPr>
            <a:r>
              <a:rPr sz="1427" spc="5" dirty="0">
                <a:latin typeface="Courier New"/>
                <a:cs typeface="Courier New"/>
              </a:rPr>
              <a:t>##	</a:t>
            </a:r>
            <a:r>
              <a:rPr sz="1427" spc="-5" dirty="0">
                <a:latin typeface="Courier New"/>
                <a:cs typeface="Courier New"/>
              </a:rPr>
              <a:t>$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Age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: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num	20</a:t>
            </a:r>
            <a:r>
              <a:rPr sz="142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19</a:t>
            </a:r>
            <a:r>
              <a:rPr sz="1427" spc="-5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20</a:t>
            </a:r>
            <a:endParaRPr sz="1427">
              <a:latin typeface="Courier New"/>
              <a:cs typeface="Courier New"/>
            </a:endParaRPr>
          </a:p>
          <a:p>
            <a:pPr marL="13421">
              <a:spcBef>
                <a:spcPts val="111"/>
              </a:spcBef>
              <a:tabLst>
                <a:tab pos="456326" algn="l"/>
              </a:tabLst>
            </a:pPr>
            <a:r>
              <a:rPr sz="1427" spc="5" dirty="0">
                <a:latin typeface="Courier New"/>
                <a:cs typeface="Courier New"/>
              </a:rPr>
              <a:t>##	</a:t>
            </a:r>
            <a:r>
              <a:rPr sz="1427" spc="-5" dirty="0">
                <a:latin typeface="Courier New"/>
                <a:cs typeface="Courier New"/>
              </a:rPr>
              <a:t>$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City: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Factor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w/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3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levels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"Cue","Gye","Uio":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2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3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1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430C5EBB-30B4-B442-B241-3E0EF37EF497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247934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Dataframe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3" y="0"/>
            <a:ext cx="12172614" cy="6856658"/>
          </a:xfrm>
          <a:custGeom>
            <a:avLst/>
            <a:gdLst/>
            <a:ahLst/>
            <a:cxnLst/>
            <a:rect l="l" t="t" r="r" b="b"/>
            <a:pathLst>
              <a:path w="11518900" h="6488430">
                <a:moveTo>
                  <a:pt x="11518898" y="6488312"/>
                </a:moveTo>
                <a:lnTo>
                  <a:pt x="0" y="6488312"/>
                </a:lnTo>
                <a:lnTo>
                  <a:pt x="0" y="0"/>
                </a:lnTo>
                <a:lnTo>
                  <a:pt x="11518898" y="0"/>
                </a:lnTo>
                <a:lnTo>
                  <a:pt x="11518898" y="6488312"/>
                </a:lnTo>
                <a:close/>
              </a:path>
            </a:pathLst>
          </a:custGeom>
          <a:solidFill>
            <a:srgbClr val="262821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3" name="object 3"/>
          <p:cNvSpPr/>
          <p:nvPr/>
        </p:nvSpPr>
        <p:spPr>
          <a:xfrm>
            <a:off x="3665503" y="2109740"/>
            <a:ext cx="4867033" cy="1079028"/>
          </a:xfrm>
          <a:custGeom>
            <a:avLst/>
            <a:gdLst/>
            <a:ahLst/>
            <a:cxnLst/>
            <a:rect l="l" t="t" r="r" b="b"/>
            <a:pathLst>
              <a:path w="4605655" h="1021080">
                <a:moveTo>
                  <a:pt x="4605527" y="1021079"/>
                </a:moveTo>
                <a:lnTo>
                  <a:pt x="0" y="1021079"/>
                </a:lnTo>
                <a:lnTo>
                  <a:pt x="0" y="0"/>
                </a:lnTo>
                <a:lnTo>
                  <a:pt x="4605527" y="0"/>
                </a:lnTo>
                <a:lnTo>
                  <a:pt x="4605527" y="102107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5" name="object 5"/>
          <p:cNvSpPr/>
          <p:nvPr/>
        </p:nvSpPr>
        <p:spPr>
          <a:xfrm>
            <a:off x="2029246" y="3027719"/>
            <a:ext cx="8130285" cy="989109"/>
          </a:xfrm>
          <a:custGeom>
            <a:avLst/>
            <a:gdLst/>
            <a:ahLst/>
            <a:cxnLst/>
            <a:rect l="l" t="t" r="r" b="b"/>
            <a:pathLst>
              <a:path w="7693659" h="935989">
                <a:moveTo>
                  <a:pt x="7693151" y="935735"/>
                </a:moveTo>
                <a:lnTo>
                  <a:pt x="0" y="935735"/>
                </a:lnTo>
                <a:lnTo>
                  <a:pt x="0" y="0"/>
                </a:lnTo>
                <a:lnTo>
                  <a:pt x="7693151" y="0"/>
                </a:lnTo>
                <a:lnTo>
                  <a:pt x="7693151" y="93573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7" name="object 7"/>
          <p:cNvSpPr/>
          <p:nvPr/>
        </p:nvSpPr>
        <p:spPr>
          <a:xfrm>
            <a:off x="3907075" y="3855510"/>
            <a:ext cx="4377847" cy="844165"/>
          </a:xfrm>
          <a:custGeom>
            <a:avLst/>
            <a:gdLst/>
            <a:ahLst/>
            <a:cxnLst/>
            <a:rect l="l" t="t" r="r" b="b"/>
            <a:pathLst>
              <a:path w="4142740" h="798829">
                <a:moveTo>
                  <a:pt x="4142231" y="798575"/>
                </a:moveTo>
                <a:lnTo>
                  <a:pt x="0" y="798575"/>
                </a:lnTo>
                <a:lnTo>
                  <a:pt x="0" y="0"/>
                </a:lnTo>
                <a:lnTo>
                  <a:pt x="4142231" y="0"/>
                </a:lnTo>
                <a:lnTo>
                  <a:pt x="4142231" y="79857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EE686D9-B9C4-AE4C-B875-5A00B1D6C511}"/>
              </a:ext>
            </a:extLst>
          </p:cNvPr>
          <p:cNvSpPr txBox="1"/>
          <p:nvPr/>
        </p:nvSpPr>
        <p:spPr>
          <a:xfrm>
            <a:off x="2377621" y="3099265"/>
            <a:ext cx="743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C" sz="3600" dirty="0">
                <a:solidFill>
                  <a:schemeClr val="bg1"/>
                </a:solidFill>
                <a:latin typeface="American Typewriter" panose="02090604020004020304" pitchFamily="18" charset="77"/>
              </a:rPr>
              <a:t>Listas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57D4FAD-6894-944A-A6B3-6183C84057D6}"/>
              </a:ext>
            </a:extLst>
          </p:cNvPr>
          <p:cNvSpPr txBox="1"/>
          <p:nvPr/>
        </p:nvSpPr>
        <p:spPr>
          <a:xfrm>
            <a:off x="4310411" y="4053812"/>
            <a:ext cx="356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600" dirty="0">
                <a:solidFill>
                  <a:schemeClr val="bg1"/>
                </a:solidFill>
                <a:latin typeface="American Typewriter" panose="02090604020004020304" pitchFamily="18" charset="77"/>
              </a:rPr>
              <a:t>Saberes 5.0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93211FB-B804-F647-A896-E11FA6649025}"/>
              </a:ext>
            </a:extLst>
          </p:cNvPr>
          <p:cNvSpPr txBox="1"/>
          <p:nvPr/>
        </p:nvSpPr>
        <p:spPr>
          <a:xfrm>
            <a:off x="4509799" y="2276342"/>
            <a:ext cx="316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dirty="0">
                <a:solidFill>
                  <a:schemeClr val="accent5">
                    <a:lumMod val="75000"/>
                  </a:schemeClr>
                </a:solidFill>
                <a:latin typeface="American Typewriter" panose="02090604020004020304" pitchFamily="18" charset="77"/>
              </a:rPr>
              <a:t>CAPITULO 6</a:t>
            </a:r>
          </a:p>
        </p:txBody>
      </p:sp>
    </p:spTree>
    <p:extLst>
      <p:ext uri="{BB962C8B-B14F-4D97-AF65-F5344CB8AC3E}">
        <p14:creationId xmlns:p14="http://schemas.microsoft.com/office/powerpoint/2010/main" val="4573283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9881023" cy="501378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5369">
              <a:spcBef>
                <a:spcPts val="106"/>
              </a:spcBef>
            </a:pPr>
            <a:r>
              <a:rPr sz="1585" spc="120" dirty="0">
                <a:latin typeface="Cambria"/>
                <a:cs typeface="Cambria"/>
              </a:rPr>
              <a:t>Imaginen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143" dirty="0">
                <a:latin typeface="Cambria"/>
                <a:cs typeface="Cambria"/>
              </a:rPr>
              <a:t>un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tren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carga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donde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cada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vagón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tienen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cosas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diferentes,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eso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es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137" dirty="0">
                <a:latin typeface="Cambria"/>
                <a:cs typeface="Cambria"/>
              </a:rPr>
              <a:t>una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lista, </a:t>
            </a:r>
            <a:r>
              <a:rPr sz="1585" spc="143" dirty="0">
                <a:latin typeface="Cambria"/>
                <a:cs typeface="Cambria"/>
              </a:rPr>
              <a:t>un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objeto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que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permite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tener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cualquier</a:t>
            </a:r>
            <a:r>
              <a:rPr sz="1585" spc="11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clase</a:t>
            </a:r>
            <a:r>
              <a:rPr sz="1585" spc="69" dirty="0">
                <a:latin typeface="Cambria"/>
                <a:cs typeface="Cambria"/>
              </a:rPr>
              <a:t> de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objeto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sus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posiciones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(vagones).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2174760"/>
            <a:ext cx="10562125" cy="311087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90590" rIns="0" bIns="0" rtlCol="0">
            <a:spAutoFit/>
          </a:bodyPr>
          <a:lstStyle/>
          <a:p>
            <a:pPr marL="90594">
              <a:spcBef>
                <a:spcPts val="713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list(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c(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2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3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), df_1)</a:t>
            </a:r>
            <a:endParaRPr sz="1427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1608" y="2791828"/>
          <a:ext cx="2613018" cy="2543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688">
                <a:tc>
                  <a:txBody>
                    <a:bodyPr/>
                    <a:lstStyle/>
                    <a:p>
                      <a:pPr marR="13970" algn="ct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[[1]]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[1]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[[2]]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[1]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[[3]]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Nombre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Edad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Ciudad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  <a:tabLst>
                          <a:tab pos="577215" algn="l"/>
                          <a:tab pos="120586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Ana	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Gye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  <a:tabLst>
                          <a:tab pos="367665" algn="l"/>
                          <a:tab pos="120586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	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Berni	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19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Uio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688">
                <a:tc>
                  <a:txBody>
                    <a:bodyPr/>
                    <a:lstStyle/>
                    <a:p>
                      <a:pPr marR="13970" algn="ct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  <a:tabLst>
                          <a:tab pos="120586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4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Carlos	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Cue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object 2">
            <a:extLst>
              <a:ext uri="{FF2B5EF4-FFF2-40B4-BE49-F238E27FC236}">
                <a16:creationId xmlns:a16="http://schemas.microsoft.com/office/drawing/2014/main" id="{E6B8B2DA-1D00-FC48-9C18-C43152D55E3F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247934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Listas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76692"/>
            <a:ext cx="7709546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74" dirty="0">
                <a:latin typeface="Cambria"/>
                <a:cs typeface="Cambria"/>
              </a:rPr>
              <a:t>Las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posiciones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pueden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tener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nombre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y</a:t>
            </a:r>
            <a:r>
              <a:rPr sz="1585" spc="111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se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pueden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acceder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con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-5" dirty="0">
                <a:latin typeface="Courier New"/>
                <a:cs typeface="Courier New"/>
              </a:rPr>
              <a:t>lista$posicion</a:t>
            </a:r>
            <a:endParaRPr sz="1585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1943187"/>
            <a:ext cx="10562125" cy="543398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76498" rIns="0" bIns="0" rtlCol="0">
            <a:spAutoFit/>
          </a:bodyPr>
          <a:lstStyle/>
          <a:p>
            <a:pPr marL="90594" marR="5924188">
              <a:lnSpc>
                <a:spcPct val="106500"/>
              </a:lnSpc>
              <a:spcBef>
                <a:spcPts val="602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lista_1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&lt;-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list(A=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B=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c(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2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11" dirty="0">
                <a:solidFill>
                  <a:srgbClr val="008080"/>
                </a:solidFill>
                <a:latin typeface="Courier New"/>
                <a:cs typeface="Courier New"/>
              </a:rPr>
              <a:t>3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),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C=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df_1) </a:t>
            </a:r>
            <a:r>
              <a:rPr sz="1427" spc="-84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lista_1$B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38" y="2775508"/>
            <a:ext cx="1132711" cy="233164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 [1] </a:t>
            </a:r>
            <a:r>
              <a:rPr sz="1427" spc="-5" dirty="0">
                <a:latin typeface="Courier New"/>
                <a:cs typeface="Courier New"/>
              </a:rPr>
              <a:t>2</a:t>
            </a:r>
            <a:r>
              <a:rPr sz="1427" spc="11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3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159" y="3221866"/>
            <a:ext cx="10562125" cy="311087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90590" rIns="0" bIns="0" rtlCol="0">
            <a:spAutoFit/>
          </a:bodyPr>
          <a:lstStyle/>
          <a:p>
            <a:pPr marL="90594">
              <a:spcBef>
                <a:spcPts val="713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lista_1$C</a:t>
            </a:r>
            <a:endParaRPr sz="1427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81608" y="3838934"/>
          <a:ext cx="2611675" cy="92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5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688">
                <a:tc>
                  <a:txBody>
                    <a:bodyPr/>
                    <a:lstStyle/>
                    <a:p>
                      <a:pPr marR="13970" algn="ct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Nombre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Edad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Ciudad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Ana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4"/>
                        </a:lnSpc>
                        <a:tabLst>
                          <a:tab pos="628650" algn="l"/>
                        </a:tabLst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20	Gye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Berni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4"/>
                        </a:lnSpc>
                        <a:tabLst>
                          <a:tab pos="628650" algn="l"/>
                        </a:tabLst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19	Uio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688">
                <a:tc>
                  <a:txBody>
                    <a:bodyPr/>
                    <a:lstStyle/>
                    <a:p>
                      <a:pPr marR="13970" algn="ct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Carlos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10"/>
                        </a:lnSpc>
                        <a:tabLst>
                          <a:tab pos="628650" algn="l"/>
                        </a:tabLst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20	Cue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2">
            <a:extLst>
              <a:ext uri="{FF2B5EF4-FFF2-40B4-BE49-F238E27FC236}">
                <a16:creationId xmlns:a16="http://schemas.microsoft.com/office/drawing/2014/main" id="{60914B2D-FD0C-374B-A402-19F351DB4FEE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247934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Listas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9509" y="1546048"/>
            <a:ext cx="6325983" cy="4978230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3F865812-27DF-1B4E-911A-FD781EED6CD8}"/>
              </a:ext>
            </a:extLst>
          </p:cNvPr>
          <p:cNvSpPr txBox="1">
            <a:spLocks/>
          </p:cNvSpPr>
          <p:nvPr/>
        </p:nvSpPr>
        <p:spPr>
          <a:xfrm>
            <a:off x="801737" y="423573"/>
            <a:ext cx="6922253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Estructura</a:t>
            </a:r>
            <a:r>
              <a:rPr lang="en-US" spc="-248" dirty="0">
                <a:solidFill>
                  <a:srgbClr val="000000"/>
                </a:solidFill>
              </a:rPr>
              <a:t> de </a:t>
            </a:r>
            <a:r>
              <a:rPr lang="en-US" spc="-248" dirty="0" err="1">
                <a:solidFill>
                  <a:srgbClr val="000000"/>
                </a:solidFill>
              </a:rPr>
              <a:t>datos</a:t>
            </a:r>
            <a:r>
              <a:rPr lang="en-US" spc="-248" dirty="0">
                <a:solidFill>
                  <a:srgbClr val="000000"/>
                </a:solidFill>
              </a:rPr>
              <a:t> / </a:t>
            </a:r>
            <a:r>
              <a:rPr lang="en-US" spc="-248" dirty="0" err="1">
                <a:solidFill>
                  <a:srgbClr val="000000"/>
                </a:solidFill>
              </a:rPr>
              <a:t>Objetos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3" y="0"/>
            <a:ext cx="12172614" cy="6856658"/>
          </a:xfrm>
          <a:custGeom>
            <a:avLst/>
            <a:gdLst/>
            <a:ahLst/>
            <a:cxnLst/>
            <a:rect l="l" t="t" r="r" b="b"/>
            <a:pathLst>
              <a:path w="11518900" h="6488430">
                <a:moveTo>
                  <a:pt x="11518898" y="6488312"/>
                </a:moveTo>
                <a:lnTo>
                  <a:pt x="0" y="6488312"/>
                </a:lnTo>
                <a:lnTo>
                  <a:pt x="0" y="0"/>
                </a:lnTo>
                <a:lnTo>
                  <a:pt x="11518898" y="0"/>
                </a:lnTo>
                <a:lnTo>
                  <a:pt x="11518898" y="6488312"/>
                </a:lnTo>
                <a:close/>
              </a:path>
            </a:pathLst>
          </a:custGeom>
          <a:solidFill>
            <a:srgbClr val="262821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3" name="object 3"/>
          <p:cNvSpPr/>
          <p:nvPr/>
        </p:nvSpPr>
        <p:spPr>
          <a:xfrm>
            <a:off x="3665503" y="2109740"/>
            <a:ext cx="4867033" cy="1079028"/>
          </a:xfrm>
          <a:custGeom>
            <a:avLst/>
            <a:gdLst/>
            <a:ahLst/>
            <a:cxnLst/>
            <a:rect l="l" t="t" r="r" b="b"/>
            <a:pathLst>
              <a:path w="4605655" h="1021080">
                <a:moveTo>
                  <a:pt x="4605527" y="1021079"/>
                </a:moveTo>
                <a:lnTo>
                  <a:pt x="0" y="1021079"/>
                </a:lnTo>
                <a:lnTo>
                  <a:pt x="0" y="0"/>
                </a:lnTo>
                <a:lnTo>
                  <a:pt x="4605527" y="0"/>
                </a:lnTo>
                <a:lnTo>
                  <a:pt x="4605527" y="102107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5" name="object 5"/>
          <p:cNvSpPr/>
          <p:nvPr/>
        </p:nvSpPr>
        <p:spPr>
          <a:xfrm>
            <a:off x="2029246" y="3027719"/>
            <a:ext cx="8130285" cy="989109"/>
          </a:xfrm>
          <a:custGeom>
            <a:avLst/>
            <a:gdLst/>
            <a:ahLst/>
            <a:cxnLst/>
            <a:rect l="l" t="t" r="r" b="b"/>
            <a:pathLst>
              <a:path w="7693659" h="935989">
                <a:moveTo>
                  <a:pt x="7693151" y="935735"/>
                </a:moveTo>
                <a:lnTo>
                  <a:pt x="0" y="935735"/>
                </a:lnTo>
                <a:lnTo>
                  <a:pt x="0" y="0"/>
                </a:lnTo>
                <a:lnTo>
                  <a:pt x="7693151" y="0"/>
                </a:lnTo>
                <a:lnTo>
                  <a:pt x="7693151" y="93573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7" name="object 7"/>
          <p:cNvSpPr/>
          <p:nvPr/>
        </p:nvSpPr>
        <p:spPr>
          <a:xfrm>
            <a:off x="3907075" y="3855510"/>
            <a:ext cx="4377847" cy="844165"/>
          </a:xfrm>
          <a:custGeom>
            <a:avLst/>
            <a:gdLst/>
            <a:ahLst/>
            <a:cxnLst/>
            <a:rect l="l" t="t" r="r" b="b"/>
            <a:pathLst>
              <a:path w="4142740" h="798829">
                <a:moveTo>
                  <a:pt x="4142231" y="798575"/>
                </a:moveTo>
                <a:lnTo>
                  <a:pt x="0" y="798575"/>
                </a:lnTo>
                <a:lnTo>
                  <a:pt x="0" y="0"/>
                </a:lnTo>
                <a:lnTo>
                  <a:pt x="4142231" y="0"/>
                </a:lnTo>
                <a:lnTo>
                  <a:pt x="4142231" y="79857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EE686D9-B9C4-AE4C-B875-5A00B1D6C511}"/>
              </a:ext>
            </a:extLst>
          </p:cNvPr>
          <p:cNvSpPr txBox="1"/>
          <p:nvPr/>
        </p:nvSpPr>
        <p:spPr>
          <a:xfrm>
            <a:off x="2377621" y="3099265"/>
            <a:ext cx="743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C" sz="3600" dirty="0">
                <a:solidFill>
                  <a:schemeClr val="bg1"/>
                </a:solidFill>
                <a:latin typeface="American Typewriter" panose="02090604020004020304" pitchFamily="18" charset="77"/>
              </a:rPr>
              <a:t>Programación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57D4FAD-6894-944A-A6B3-6183C84057D6}"/>
              </a:ext>
            </a:extLst>
          </p:cNvPr>
          <p:cNvSpPr txBox="1"/>
          <p:nvPr/>
        </p:nvSpPr>
        <p:spPr>
          <a:xfrm>
            <a:off x="4310411" y="4053812"/>
            <a:ext cx="356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600" dirty="0">
                <a:solidFill>
                  <a:schemeClr val="bg1"/>
                </a:solidFill>
                <a:latin typeface="American Typewriter" panose="02090604020004020304" pitchFamily="18" charset="77"/>
              </a:rPr>
              <a:t>Saberes 5.0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93211FB-B804-F647-A896-E11FA6649025}"/>
              </a:ext>
            </a:extLst>
          </p:cNvPr>
          <p:cNvSpPr txBox="1"/>
          <p:nvPr/>
        </p:nvSpPr>
        <p:spPr>
          <a:xfrm>
            <a:off x="4509799" y="2276342"/>
            <a:ext cx="316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dirty="0">
                <a:solidFill>
                  <a:schemeClr val="accent5">
                    <a:lumMod val="75000"/>
                  </a:schemeClr>
                </a:solidFill>
                <a:latin typeface="American Typewriter" panose="02090604020004020304" pitchFamily="18" charset="77"/>
              </a:rPr>
              <a:t>CAPITULO 7</a:t>
            </a:r>
          </a:p>
        </p:txBody>
      </p:sp>
    </p:spTree>
    <p:extLst>
      <p:ext uri="{BB962C8B-B14F-4D97-AF65-F5344CB8AC3E}">
        <p14:creationId xmlns:p14="http://schemas.microsoft.com/office/powerpoint/2010/main" val="15557226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60914B2D-FD0C-374B-A402-19F351DB4FEE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247934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If else</a:t>
            </a:r>
            <a:endParaRPr lang="en-US" spc="-306" dirty="0">
              <a:solidFill>
                <a:srgbClr val="000000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ADBBEFD-7268-754D-87A3-3D00D194C1CC}"/>
              </a:ext>
            </a:extLst>
          </p:cNvPr>
          <p:cNvSpPr/>
          <p:nvPr/>
        </p:nvSpPr>
        <p:spPr>
          <a:xfrm>
            <a:off x="694267" y="13586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>
                <a:solidFill>
                  <a:srgbClr val="222222"/>
                </a:solidFill>
                <a:latin typeface="Source Sans Pro" panose="020B0503030403020204" pitchFamily="34" charset="0"/>
              </a:rPr>
              <a:t>Una declaración if-else es una gran herramienta para el desarrollador que intenta devolver una salida basada en una condición. En R, la sintaxis es:</a:t>
            </a:r>
            <a:endParaRPr lang="es-EC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9FE76BD-D24D-6840-8BC6-6C078167234D}"/>
              </a:ext>
            </a:extLst>
          </p:cNvPr>
          <p:cNvSpPr/>
          <p:nvPr/>
        </p:nvSpPr>
        <p:spPr>
          <a:xfrm>
            <a:off x="4442409" y="2812534"/>
            <a:ext cx="33071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3600" dirty="0"/>
              <a:t>if (condición) { Expr1 </a:t>
            </a:r>
          </a:p>
          <a:p>
            <a:r>
              <a:rPr lang="es-EC" sz="3600" dirty="0"/>
              <a:t>} else { </a:t>
            </a:r>
          </a:p>
          <a:p>
            <a:r>
              <a:rPr lang="es-EC" sz="3600" dirty="0"/>
              <a:t>Expr2 }</a:t>
            </a:r>
          </a:p>
        </p:txBody>
      </p:sp>
    </p:spTree>
    <p:extLst>
      <p:ext uri="{BB962C8B-B14F-4D97-AF65-F5344CB8AC3E}">
        <p14:creationId xmlns:p14="http://schemas.microsoft.com/office/powerpoint/2010/main" val="6011260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60914B2D-FD0C-374B-A402-19F351DB4FEE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247934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If else</a:t>
            </a:r>
            <a:endParaRPr lang="en-US" spc="-306" dirty="0">
              <a:solidFill>
                <a:srgbClr val="000000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ABE39C0-7A6A-5640-8CCA-414D8B5FC3D3}"/>
              </a:ext>
            </a:extLst>
          </p:cNvPr>
          <p:cNvSpPr/>
          <p:nvPr/>
        </p:nvSpPr>
        <p:spPr>
          <a:xfrm>
            <a:off x="948266" y="125037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Crear vector cantidad </a:t>
            </a:r>
          </a:p>
          <a:p>
            <a:r>
              <a:rPr lang="es-EC" dirty="0"/>
              <a:t>cantidad &lt;- 25 </a:t>
            </a:r>
          </a:p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Establecer la declaración if-else </a:t>
            </a:r>
          </a:p>
          <a:p>
            <a:r>
              <a:rPr lang="es-EC" dirty="0"/>
              <a:t>if (cantidad&gt; 20) { </a:t>
            </a:r>
          </a:p>
          <a:p>
            <a:r>
              <a:rPr lang="es-EC" dirty="0"/>
              <a:t>  print ('¡Vendiste mucho!') </a:t>
            </a:r>
          </a:p>
          <a:p>
            <a:r>
              <a:rPr lang="es-EC" dirty="0"/>
              <a:t>} else { </a:t>
            </a:r>
          </a:p>
          <a:p>
            <a:r>
              <a:rPr lang="es-EC" dirty="0"/>
              <a:t>  print ('No es suficiente para hoy')   </a:t>
            </a:r>
          </a:p>
          <a:p>
            <a:r>
              <a:rPr lang="es-EC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51639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60914B2D-FD0C-374B-A402-19F351DB4FEE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247934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If else</a:t>
            </a:r>
            <a:endParaRPr lang="en-US" spc="-306" dirty="0">
              <a:solidFill>
                <a:srgbClr val="00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7662C71-3E68-FA44-8614-5CE0A5E042A4}"/>
              </a:ext>
            </a:extLst>
          </p:cNvPr>
          <p:cNvSpPr/>
          <p:nvPr/>
        </p:nvSpPr>
        <p:spPr>
          <a:xfrm>
            <a:off x="656166" y="1367135"/>
            <a:ext cx="10879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>
                <a:solidFill>
                  <a:srgbClr val="222222"/>
                </a:solidFill>
                <a:latin typeface="Source Sans Pro" panose="020B0503030403020204" pitchFamily="34" charset="0"/>
              </a:rPr>
              <a:t>Podemos personalizar aún más el nivel de control con la instrucción else if. Con elif, puede agregar tantas condiciones como queramos. La sintaxis es:</a:t>
            </a:r>
            <a:endParaRPr lang="es-EC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ECE3398-B38D-8B43-A8F2-CBD94E7D870A}"/>
              </a:ext>
            </a:extLst>
          </p:cNvPr>
          <p:cNvSpPr/>
          <p:nvPr/>
        </p:nvSpPr>
        <p:spPr>
          <a:xfrm>
            <a:off x="3534833" y="227330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sz="2800" dirty="0"/>
              <a:t> if (condition1) { </a:t>
            </a:r>
          </a:p>
          <a:p>
            <a:r>
              <a:rPr lang="es-EC" sz="2800" dirty="0"/>
              <a:t>   expr1</a:t>
            </a:r>
          </a:p>
          <a:p>
            <a:r>
              <a:rPr lang="es-EC" sz="2800" dirty="0"/>
              <a:t> } else if (condition2) {</a:t>
            </a:r>
          </a:p>
          <a:p>
            <a:r>
              <a:rPr lang="es-EC" sz="2800" dirty="0"/>
              <a:t>   expr2</a:t>
            </a:r>
          </a:p>
          <a:p>
            <a:r>
              <a:rPr lang="es-EC" sz="2800" dirty="0"/>
              <a:t> } else if  (condition3) {</a:t>
            </a:r>
          </a:p>
          <a:p>
            <a:r>
              <a:rPr lang="es-EC" sz="2800" dirty="0"/>
              <a:t>   expr3</a:t>
            </a:r>
          </a:p>
          <a:p>
            <a:r>
              <a:rPr lang="es-EC" sz="2800" dirty="0"/>
              <a:t> } else {</a:t>
            </a:r>
          </a:p>
          <a:p>
            <a:r>
              <a:rPr lang="es-EC" sz="2800" dirty="0"/>
              <a:t>   expr4</a:t>
            </a:r>
          </a:p>
          <a:p>
            <a:r>
              <a:rPr lang="es-EC" sz="28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37036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AC7691E-4A01-DC46-A381-7BCE5B143B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34" y="1204856"/>
            <a:ext cx="9991333" cy="54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12">
            <a:extLst>
              <a:ext uri="{FF2B5EF4-FFF2-40B4-BE49-F238E27FC236}">
                <a16:creationId xmlns:a16="http://schemas.microsoft.com/office/drawing/2014/main" id="{F021E77B-1A8D-3242-BF58-FDCC91905C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1738" y="418412"/>
            <a:ext cx="6846949" cy="694048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/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306" dirty="0" err="1">
                <a:solidFill>
                  <a:srgbClr val="000000"/>
                </a:solidFill>
              </a:rPr>
              <a:t>Lenguajes</a:t>
            </a:r>
            <a:r>
              <a:rPr lang="en-US" spc="-306" dirty="0">
                <a:solidFill>
                  <a:srgbClr val="000000"/>
                </a:solidFill>
              </a:rPr>
              <a:t> para el </a:t>
            </a:r>
            <a:r>
              <a:rPr lang="en-US" spc="-306" dirty="0" err="1">
                <a:solidFill>
                  <a:srgbClr val="000000"/>
                </a:solidFill>
              </a:rPr>
              <a:t>análisis</a:t>
            </a:r>
            <a:r>
              <a:rPr lang="en-US" spc="-306" dirty="0">
                <a:solidFill>
                  <a:srgbClr val="000000"/>
                </a:solidFill>
              </a:rPr>
              <a:t> de </a:t>
            </a:r>
            <a:r>
              <a:rPr lang="en-US" spc="-306" dirty="0" err="1">
                <a:solidFill>
                  <a:srgbClr val="000000"/>
                </a:solidFill>
              </a:rPr>
              <a:t>datos</a:t>
            </a:r>
            <a:endParaRPr spc="-306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7813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60914B2D-FD0C-374B-A402-19F351DB4FEE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247934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If else</a:t>
            </a:r>
            <a:endParaRPr lang="en-US" spc="-306" dirty="0">
              <a:solidFill>
                <a:srgbClr val="000000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964D415-AE02-1B43-B87D-87119831CD8D}"/>
              </a:ext>
            </a:extLst>
          </p:cNvPr>
          <p:cNvSpPr/>
          <p:nvPr/>
        </p:nvSpPr>
        <p:spPr>
          <a:xfrm>
            <a:off x="499533" y="1489840"/>
            <a:ext cx="41063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Crear </a:t>
            </a:r>
          </a:p>
          <a:p>
            <a:r>
              <a:rPr lang="es-EC" dirty="0"/>
              <a:t>cantidad &lt;- 10 </a:t>
            </a:r>
          </a:p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Crear declaración de condición múltiple </a:t>
            </a:r>
          </a:p>
          <a:p>
            <a:r>
              <a:rPr lang="es-EC" dirty="0"/>
              <a:t>if (cantidad &lt;20) { </a:t>
            </a:r>
          </a:p>
          <a:p>
            <a:r>
              <a:rPr lang="es-EC" dirty="0"/>
              <a:t>  print ('No es suficiente para hoy') </a:t>
            </a:r>
          </a:p>
          <a:p>
            <a:r>
              <a:rPr lang="es-EC" dirty="0"/>
              <a:t>} else if (cantidad&gt; 20 &amp; cantidad &lt;= 30) { </a:t>
            </a:r>
          </a:p>
          <a:p>
            <a:r>
              <a:rPr lang="es-EC" dirty="0"/>
              <a:t>  print ('Día promedio') </a:t>
            </a:r>
          </a:p>
          <a:p>
            <a:r>
              <a:rPr lang="es-EC" dirty="0"/>
              <a:t>} else { </a:t>
            </a:r>
          </a:p>
          <a:p>
            <a:r>
              <a:rPr lang="es-EC" dirty="0"/>
              <a:t>  print ('¡Qué gran día!') </a:t>
            </a:r>
          </a:p>
          <a:p>
            <a:r>
              <a:rPr lang="es-EC" dirty="0"/>
              <a:t>}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4CC6BE-122B-904B-8784-390CD334B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281516"/>
            <a:ext cx="4561417" cy="20447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200D50E-54D2-2448-9BAE-88FDA5E2160C}"/>
              </a:ext>
            </a:extLst>
          </p:cNvPr>
          <p:cNvSpPr/>
          <p:nvPr/>
        </p:nvSpPr>
        <p:spPr>
          <a:xfrm>
            <a:off x="5452533" y="282362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/>
              <a:t>categoria &lt;- 'A' </a:t>
            </a:r>
          </a:p>
          <a:p>
            <a:r>
              <a:rPr lang="es-EC" dirty="0"/>
              <a:t>precio &lt;- 10 </a:t>
            </a:r>
          </a:p>
          <a:p>
            <a:r>
              <a:rPr lang="es-EC" dirty="0"/>
              <a:t>if (categoria == 'A') { </a:t>
            </a:r>
          </a:p>
          <a:p>
            <a:r>
              <a:rPr lang="es-EC" dirty="0"/>
              <a:t>  cat ('Se aplica una tasa de iva del 8%.', 'El precio total es', precio * 1.08)   </a:t>
            </a:r>
          </a:p>
          <a:p>
            <a:r>
              <a:rPr lang="es-EC" dirty="0"/>
              <a:t>} else if (categoria == 'B') { </a:t>
            </a:r>
          </a:p>
          <a:p>
            <a:r>
              <a:rPr lang="es-EC" dirty="0"/>
              <a:t>  cat ('Se aplica una tasa de iva del 10%.', 'El precio total es', precio * 1.10)   </a:t>
            </a:r>
          </a:p>
          <a:p>
            <a:r>
              <a:rPr lang="es-EC" dirty="0"/>
              <a:t>} else { </a:t>
            </a:r>
          </a:p>
          <a:p>
            <a:r>
              <a:rPr lang="es-EC" dirty="0"/>
              <a:t>  cat ('Se aplica una tasa de iva del 20%.', ' El precio total es ', precio * 1.20)   </a:t>
            </a:r>
          </a:p>
          <a:p>
            <a:r>
              <a:rPr lang="es-EC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91054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60914B2D-FD0C-374B-A402-19F351DB4FEE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247934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Loops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2DBE9F9-871C-DA40-9C6B-C8D0EA938A9D}"/>
              </a:ext>
            </a:extLst>
          </p:cNvPr>
          <p:cNvSpPr/>
          <p:nvPr/>
        </p:nvSpPr>
        <p:spPr>
          <a:xfrm>
            <a:off x="651933" y="1378635"/>
            <a:ext cx="10998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>
                <a:solidFill>
                  <a:srgbClr val="222222"/>
                </a:solidFill>
                <a:latin typeface="Source Sans Pro" panose="020B0503030403020204" pitchFamily="34" charset="0"/>
              </a:rPr>
              <a:t>Loop se puede utilizar para iterar sobre una lista, marco de datos, vector, matriz o cualquier otro objeto.</a:t>
            </a:r>
            <a:endParaRPr lang="es-EC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85C4BC-685B-FC44-B6CA-36847C92AC4B}"/>
              </a:ext>
            </a:extLst>
          </p:cNvPr>
          <p:cNvSpPr/>
          <p:nvPr/>
        </p:nvSpPr>
        <p:spPr>
          <a:xfrm>
            <a:off x="1735666" y="217197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Crear fruta vector </a:t>
            </a:r>
          </a:p>
          <a:p>
            <a:r>
              <a:rPr lang="es-EC" dirty="0"/>
              <a:t>fruta &lt;- c('Manzana', 'Naranja', 'Maracuyá', 'Plátano') </a:t>
            </a:r>
          </a:p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Crear la declaración </a:t>
            </a:r>
          </a:p>
          <a:p>
            <a:r>
              <a:rPr lang="es-EC" dirty="0"/>
              <a:t>for (i in fruta) { </a:t>
            </a:r>
          </a:p>
          <a:p>
            <a:r>
              <a:rPr lang="es-EC" dirty="0"/>
              <a:t>  print (i) </a:t>
            </a:r>
          </a:p>
          <a:p>
            <a:r>
              <a:rPr lang="es-EC" dirty="0"/>
              <a:t>}</a:t>
            </a:r>
          </a:p>
          <a:p>
            <a:endParaRPr lang="es-EC" dirty="0"/>
          </a:p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Crear una lista vacia</a:t>
            </a:r>
          </a:p>
          <a:p>
            <a:r>
              <a:rPr lang="es-EC" dirty="0"/>
              <a:t>list &lt;- c()</a:t>
            </a:r>
          </a:p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Asignar valores a la lista</a:t>
            </a:r>
          </a:p>
          <a:p>
            <a:r>
              <a:rPr lang="es-EC" dirty="0"/>
              <a:t>for (i in seq(1, 4, by=1)) {</a:t>
            </a:r>
          </a:p>
          <a:p>
            <a:r>
              <a:rPr lang="es-EC" dirty="0"/>
              <a:t>  list[[i]] &lt;- i*i</a:t>
            </a:r>
          </a:p>
          <a:p>
            <a:r>
              <a:rPr lang="es-EC" dirty="0"/>
              <a:t>}</a:t>
            </a:r>
          </a:p>
          <a:p>
            <a:r>
              <a:rPr lang="es-EC" dirty="0"/>
              <a:t>print(list)</a:t>
            </a:r>
          </a:p>
        </p:txBody>
      </p:sp>
    </p:spTree>
    <p:extLst>
      <p:ext uri="{BB962C8B-B14F-4D97-AF65-F5344CB8AC3E}">
        <p14:creationId xmlns:p14="http://schemas.microsoft.com/office/powerpoint/2010/main" val="41767495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60914B2D-FD0C-374B-A402-19F351DB4FEE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247934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Loops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9E6508D-F0A8-8A43-93A1-053120DD95EF}"/>
              </a:ext>
            </a:extLst>
          </p:cNvPr>
          <p:cNvSpPr/>
          <p:nvPr/>
        </p:nvSpPr>
        <p:spPr>
          <a:xfrm>
            <a:off x="801738" y="152067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C" dirty="0"/>
          </a:p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#Bucle sobre una matriz</a:t>
            </a:r>
          </a:p>
          <a:p>
            <a:endParaRPr lang="es-EC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Create a matrix</a:t>
            </a:r>
          </a:p>
          <a:p>
            <a:r>
              <a:rPr lang="es-EC" dirty="0"/>
              <a:t>mat &lt;- matrix(data = seq(10, 20, by=1), nrow = 6, ncol =2)</a:t>
            </a:r>
          </a:p>
          <a:p>
            <a:endParaRPr lang="es-EC" dirty="0"/>
          </a:p>
          <a:p>
            <a:r>
              <a:rPr lang="es-EC" dirty="0"/>
              <a:t>for (r in 1:nrow(mat)) {  </a:t>
            </a:r>
          </a:p>
          <a:p>
            <a:r>
              <a:rPr lang="es-EC" dirty="0"/>
              <a:t>  for (c in 1:ncol(mat))  {</a:t>
            </a:r>
          </a:p>
          <a:p>
            <a:r>
              <a:rPr lang="es-EC" dirty="0"/>
              <a:t>    print(paste("Row", r, "and column",c, "have values of", mat[r,c])) }</a:t>
            </a:r>
          </a:p>
          <a:p>
            <a:r>
              <a:rPr lang="es-EC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55670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60914B2D-FD0C-374B-A402-19F351DB4FEE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247934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Loops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64BAE2C-6DEC-934E-B056-24DCF25AFDDA}"/>
              </a:ext>
            </a:extLst>
          </p:cNvPr>
          <p:cNvSpPr/>
          <p:nvPr/>
        </p:nvSpPr>
        <p:spPr>
          <a:xfrm>
            <a:off x="579004" y="23801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>
                <a:solidFill>
                  <a:srgbClr val="222222"/>
                </a:solidFill>
                <a:latin typeface="Source Sans Pro" panose="020B0503030403020204" pitchFamily="34" charset="0"/>
              </a:rPr>
              <a:t>Un bucle es una declaración que se sigue ejecutando hasta que se cumple una condición</a:t>
            </a:r>
            <a:endParaRPr lang="es-EC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4D28254-74CC-354A-B8C7-B034F35DF593}"/>
              </a:ext>
            </a:extLst>
          </p:cNvPr>
          <p:cNvSpPr/>
          <p:nvPr/>
        </p:nvSpPr>
        <p:spPr>
          <a:xfrm>
            <a:off x="579004" y="1903165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While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97F2763-031A-A54A-A440-901BA85A9700}"/>
              </a:ext>
            </a:extLst>
          </p:cNvPr>
          <p:cNvSpPr/>
          <p:nvPr/>
        </p:nvSpPr>
        <p:spPr>
          <a:xfrm>
            <a:off x="801738" y="32491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/>
              <a:t> while (condition) {</a:t>
            </a:r>
          </a:p>
          <a:p>
            <a:r>
              <a:rPr lang="es-EC" dirty="0"/>
              <a:t>   Exp	</a:t>
            </a:r>
          </a:p>
          <a:p>
            <a:r>
              <a:rPr lang="es-EC" dirty="0"/>
              <a:t> }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17D17C0-F09D-CA43-9B76-2A58BDD1051D}"/>
              </a:ext>
            </a:extLst>
          </p:cNvPr>
          <p:cNvSpPr/>
          <p:nvPr/>
        </p:nvSpPr>
        <p:spPr>
          <a:xfrm>
            <a:off x="6897738" y="1264007"/>
            <a:ext cx="50174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#Crea una variable con valor 1</a:t>
            </a:r>
          </a:p>
          <a:p>
            <a:r>
              <a:rPr lang="es-EC" dirty="0"/>
              <a:t>comenzar &lt;- 1</a:t>
            </a:r>
          </a:p>
          <a:p>
            <a:endParaRPr lang="es-EC" dirty="0"/>
          </a:p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#Crea el bucle</a:t>
            </a:r>
          </a:p>
          <a:p>
            <a:r>
              <a:rPr lang="es-EC" dirty="0"/>
              <a:t>while (comenzar &lt;= 10) {</a:t>
            </a:r>
          </a:p>
          <a:p>
            <a:r>
              <a:rPr lang="es-EC" dirty="0"/>
              <a:t>  </a:t>
            </a:r>
          </a:p>
          <a:p>
            <a:r>
              <a:rPr lang="es-EC" dirty="0"/>
              <a:t>cat ('Este es el número de bucle', comenzar)</a:t>
            </a:r>
          </a:p>
          <a:p>
            <a:r>
              <a:rPr lang="es-EC" dirty="0"/>
              <a:t>  </a:t>
            </a:r>
          </a:p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  #agregar 1 a la variable begin después de cada ciclo</a:t>
            </a:r>
          </a:p>
          <a:p>
            <a:r>
              <a:rPr lang="es-EC" dirty="0"/>
              <a:t>  print (comenzar)</a:t>
            </a:r>
          </a:p>
          <a:p>
            <a:r>
              <a:rPr lang="es-EC" dirty="0"/>
              <a:t>  </a:t>
            </a:r>
          </a:p>
          <a:p>
            <a:r>
              <a:rPr lang="es-EC" dirty="0"/>
              <a:t>  comenzar &lt;- comenzar + 1</a:t>
            </a:r>
          </a:p>
          <a:p>
            <a:r>
              <a:rPr lang="es-EC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83253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60914B2D-FD0C-374B-A402-19F351DB4FEE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247934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Loops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4D28254-74CC-354A-B8C7-B034F35DF593}"/>
              </a:ext>
            </a:extLst>
          </p:cNvPr>
          <p:cNvSpPr/>
          <p:nvPr/>
        </p:nvSpPr>
        <p:spPr>
          <a:xfrm>
            <a:off x="801738" y="1251232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While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69BCA3-3CA2-0846-A299-9B947248F34A}"/>
              </a:ext>
            </a:extLst>
          </p:cNvPr>
          <p:cNvSpPr/>
          <p:nvPr/>
        </p:nvSpPr>
        <p:spPr>
          <a:xfrm>
            <a:off x="2937934" y="765435"/>
            <a:ext cx="768773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/>
              <a:t>set.seed(123)</a:t>
            </a:r>
          </a:p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Establecer acciones y precios variables</a:t>
            </a:r>
          </a:p>
          <a:p>
            <a:r>
              <a:rPr lang="es-EC" dirty="0"/>
              <a:t>stock &lt;- 50</a:t>
            </a:r>
          </a:p>
          <a:p>
            <a:r>
              <a:rPr lang="es-EC" dirty="0"/>
              <a:t>precio &lt;- 50</a:t>
            </a:r>
          </a:p>
          <a:p>
            <a:endParaRPr lang="es-EC" dirty="0"/>
          </a:p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La variable de bucle cuenta el número de bucles </a:t>
            </a:r>
          </a:p>
          <a:p>
            <a:r>
              <a:rPr lang="es-EC" dirty="0"/>
              <a:t>bucle &lt;- 1</a:t>
            </a:r>
          </a:p>
          <a:p>
            <a:endParaRPr lang="es-EC" dirty="0"/>
          </a:p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Establecer la declaración while</a:t>
            </a:r>
          </a:p>
          <a:p>
            <a:r>
              <a:rPr lang="es-EC" dirty="0"/>
              <a:t>while (precio&gt; 45) {</a:t>
            </a:r>
          </a:p>
          <a:p>
            <a:r>
              <a:rPr lang="es-EC" dirty="0"/>
              <a:t>  </a:t>
            </a:r>
          </a:p>
          <a:p>
            <a:r>
              <a:rPr lang="es-EC" dirty="0"/>
              <a:t>  </a:t>
            </a:r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Crea un precio aleatorio entre 40 y 60</a:t>
            </a:r>
          </a:p>
          <a:p>
            <a:r>
              <a:rPr lang="es-EC" dirty="0"/>
              <a:t>  precio &lt;- stock + sample(-10:10, 1)</a:t>
            </a:r>
          </a:p>
          <a:p>
            <a:r>
              <a:rPr lang="es-EC" dirty="0"/>
              <a:t>  </a:t>
            </a:r>
          </a:p>
          <a:p>
            <a:r>
              <a:rPr lang="es-EC" dirty="0"/>
              <a:t>  </a:t>
            </a:r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Imprime el número de bucle</a:t>
            </a:r>
          </a:p>
          <a:p>
            <a:r>
              <a:rPr lang="es-EC" dirty="0"/>
              <a:t>  print (bucle)</a:t>
            </a:r>
          </a:p>
          <a:p>
            <a:r>
              <a:rPr lang="es-EC" dirty="0"/>
              <a:t>  </a:t>
            </a:r>
          </a:p>
          <a:p>
            <a:r>
              <a:rPr lang="es-EC" dirty="0"/>
              <a:t>  </a:t>
            </a:r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Cuente el número de bucle</a:t>
            </a:r>
          </a:p>
          <a:p>
            <a:r>
              <a:rPr lang="es-EC" dirty="0"/>
              <a:t>  bucle = bucle +1 </a:t>
            </a:r>
          </a:p>
          <a:p>
            <a:r>
              <a:rPr lang="es-EC" dirty="0"/>
              <a:t>  </a:t>
            </a:r>
          </a:p>
          <a:p>
            <a:r>
              <a:rPr lang="es-EC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70285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60914B2D-FD0C-374B-A402-19F351DB4FEE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633862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Familia Apply()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B11E77D-2A05-2149-8F5D-9381F58A0601}"/>
              </a:ext>
            </a:extLst>
          </p:cNvPr>
          <p:cNvSpPr/>
          <p:nvPr/>
        </p:nvSpPr>
        <p:spPr>
          <a:xfrm>
            <a:off x="982131" y="1355636"/>
            <a:ext cx="10498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>
                <a:solidFill>
                  <a:srgbClr val="222222"/>
                </a:solidFill>
                <a:latin typeface="Source Sans Pro" panose="020B0503030403020204" pitchFamily="34" charset="0"/>
              </a:rPr>
              <a:t>El propósito de apply () es principalmente evitar usos explícitos de construcciones de bucle. Se pueden usar para una lista de entrada, matriz o matriz y aplicar una función. Cualquier función se puede pasar a apply ().</a:t>
            </a:r>
            <a:endParaRPr lang="es-EC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9293C53-8722-7C4C-909E-D95070224F3B}"/>
              </a:ext>
            </a:extLst>
          </p:cNvPr>
          <p:cNvSpPr/>
          <p:nvPr/>
        </p:nvSpPr>
        <p:spPr>
          <a:xfrm>
            <a:off x="982131" y="412610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#Apply</a:t>
            </a:r>
          </a:p>
          <a:p>
            <a:r>
              <a:rPr lang="es-EC" dirty="0"/>
              <a:t>m1 &lt;- matrix(C&lt;-(1:10),nrow=5, ncol=6)</a:t>
            </a:r>
          </a:p>
          <a:p>
            <a:r>
              <a:rPr lang="es-EC" dirty="0"/>
              <a:t>m1</a:t>
            </a:r>
          </a:p>
          <a:p>
            <a:r>
              <a:rPr lang="es-EC" dirty="0"/>
              <a:t>a_m1 &lt;- apply(m1, 2, sum)</a:t>
            </a:r>
          </a:p>
          <a:p>
            <a:r>
              <a:rPr lang="es-EC" dirty="0"/>
              <a:t>a_m1</a:t>
            </a:r>
          </a:p>
          <a:p>
            <a:endParaRPr lang="es-EC" dirty="0"/>
          </a:p>
          <a:p>
            <a:r>
              <a:rPr lang="es-EC" dirty="0"/>
              <a:t>a_m2 &lt;- apply(m1, 1, sum)</a:t>
            </a:r>
          </a:p>
          <a:p>
            <a:r>
              <a:rPr lang="es-EC" dirty="0"/>
              <a:t>a_m2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DDEEAEA-6D0A-CF4F-B2A4-E78844D52AB0}"/>
              </a:ext>
            </a:extLst>
          </p:cNvPr>
          <p:cNvSpPr/>
          <p:nvPr/>
        </p:nvSpPr>
        <p:spPr>
          <a:xfrm>
            <a:off x="982131" y="23733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b="1" dirty="0">
                <a:solidFill>
                  <a:srgbClr val="222222"/>
                </a:solidFill>
                <a:latin typeface="Source Sans Pro" panose="020B0503030403020204" pitchFamily="34" charset="0"/>
              </a:rPr>
              <a:t>apply ()</a:t>
            </a:r>
            <a:r>
              <a:rPr lang="es-EC" dirty="0">
                <a:solidFill>
                  <a:srgbClr val="222222"/>
                </a:solidFill>
                <a:latin typeface="Source Sans Pro" panose="020B0503030403020204" pitchFamily="34" charset="0"/>
              </a:rPr>
              <a:t> toma el marco de datos o la matriz como entrada y da la salida en vector, lista o matriz. Aplicar función en R se usa principalmente para evitar usos explícitos de construcciones de bucle. Es la más básica de todas las colecciones que se puede utilizar sobre una matriz.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76699691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60914B2D-FD0C-374B-A402-19F351DB4FEE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633862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Familia </a:t>
            </a:r>
            <a:r>
              <a:rPr lang="en-US" spc="-248" dirty="0" err="1">
                <a:solidFill>
                  <a:srgbClr val="000000"/>
                </a:solidFill>
              </a:rPr>
              <a:t>Lapply</a:t>
            </a:r>
            <a:r>
              <a:rPr lang="en-US" spc="-248" dirty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43B490-05B8-9E47-85A7-7467DDE89893}"/>
              </a:ext>
            </a:extLst>
          </p:cNvPr>
          <p:cNvSpPr/>
          <p:nvPr/>
        </p:nvSpPr>
        <p:spPr>
          <a:xfrm>
            <a:off x="801738" y="1375602"/>
            <a:ext cx="10958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b="1" dirty="0">
                <a:solidFill>
                  <a:srgbClr val="222222"/>
                </a:solidFill>
                <a:latin typeface="Source Sans Pro" panose="020B0503030403020204" pitchFamily="34" charset="0"/>
              </a:rPr>
              <a:t>La</a:t>
            </a:r>
            <a:r>
              <a:rPr lang="es-EC" dirty="0">
                <a:solidFill>
                  <a:srgbClr val="222222"/>
                </a:solidFill>
                <a:latin typeface="Source Sans Pro" panose="020B0503030403020204" pitchFamily="34" charset="0"/>
              </a:rPr>
              <a:t> función </a:t>
            </a:r>
            <a:r>
              <a:rPr lang="es-EC" b="1" dirty="0">
                <a:solidFill>
                  <a:srgbClr val="222222"/>
                </a:solidFill>
                <a:latin typeface="Source Sans Pro" panose="020B0503030403020204" pitchFamily="34" charset="0"/>
              </a:rPr>
              <a:t>lapply ()</a:t>
            </a:r>
            <a:r>
              <a:rPr lang="es-EC" dirty="0">
                <a:solidFill>
                  <a:srgbClr val="222222"/>
                </a:solidFill>
                <a:latin typeface="Source Sans Pro" panose="020B0503030403020204" pitchFamily="34" charset="0"/>
              </a:rPr>
              <a:t> es útil para realizar operaciones en objetos de lista y devuelve un objeto de lista de la misma longitud que el conjunto original. </a:t>
            </a:r>
            <a:endParaRPr lang="es-EC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4E40055-6245-EB41-A015-D9C5DC13E68F}"/>
              </a:ext>
            </a:extLst>
          </p:cNvPr>
          <p:cNvSpPr/>
          <p:nvPr/>
        </p:nvSpPr>
        <p:spPr>
          <a:xfrm>
            <a:off x="1278467" y="206607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#Lappy</a:t>
            </a:r>
          </a:p>
          <a:p>
            <a:endParaRPr lang="es-EC" dirty="0"/>
          </a:p>
          <a:p>
            <a:r>
              <a:rPr lang="es-EC" dirty="0"/>
              <a:t>movies &lt;- c("SPYDERMAN","BATMAN","VERTIGO","CHINATOWN")</a:t>
            </a:r>
          </a:p>
          <a:p>
            <a:r>
              <a:rPr lang="es-EC" dirty="0"/>
              <a:t>movies_lower &lt;-lapply(movies, tolower)</a:t>
            </a:r>
          </a:p>
          <a:p>
            <a:r>
              <a:rPr lang="es-EC" dirty="0"/>
              <a:t>str(movies_lower) </a:t>
            </a:r>
          </a:p>
          <a:p>
            <a:endParaRPr lang="es-EC" dirty="0"/>
          </a:p>
          <a:p>
            <a:r>
              <a:rPr lang="es-EC" dirty="0"/>
              <a:t>class(movies_lower)</a:t>
            </a:r>
          </a:p>
          <a:p>
            <a:endParaRPr lang="es-EC" dirty="0"/>
          </a:p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#convertir una lista  a vector</a:t>
            </a:r>
          </a:p>
          <a:p>
            <a:r>
              <a:rPr lang="es-EC" dirty="0"/>
              <a:t>movies_lower &lt;-unlist(lapply(movies,tolower))</a:t>
            </a:r>
          </a:p>
          <a:p>
            <a:r>
              <a:rPr lang="es-EC" dirty="0"/>
              <a:t>str(movies_lower)</a:t>
            </a:r>
          </a:p>
        </p:txBody>
      </p:sp>
    </p:spTree>
    <p:extLst>
      <p:ext uri="{BB962C8B-B14F-4D97-AF65-F5344CB8AC3E}">
        <p14:creationId xmlns:p14="http://schemas.microsoft.com/office/powerpoint/2010/main" val="2291721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60914B2D-FD0C-374B-A402-19F351DB4FEE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633862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Familia </a:t>
            </a:r>
            <a:r>
              <a:rPr lang="en-US" spc="-248" dirty="0" err="1">
                <a:solidFill>
                  <a:srgbClr val="000000"/>
                </a:solidFill>
              </a:rPr>
              <a:t>Sapply</a:t>
            </a:r>
            <a:r>
              <a:rPr lang="en-US" spc="-248" dirty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D9A6B88-7121-4C4D-85EF-F2F3B1ED9449}"/>
              </a:ext>
            </a:extLst>
          </p:cNvPr>
          <p:cNvSpPr/>
          <p:nvPr/>
        </p:nvSpPr>
        <p:spPr>
          <a:xfrm>
            <a:off x="801737" y="1355636"/>
            <a:ext cx="10949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b="1" dirty="0">
                <a:solidFill>
                  <a:srgbClr val="222222"/>
                </a:solidFill>
                <a:latin typeface="Source Sans Pro" panose="020B0503030403020204" pitchFamily="34" charset="0"/>
              </a:rPr>
              <a:t>La</a:t>
            </a:r>
            <a:r>
              <a:rPr lang="es-EC" dirty="0">
                <a:solidFill>
                  <a:srgbClr val="222222"/>
                </a:solidFill>
                <a:latin typeface="Source Sans Pro" panose="020B0503030403020204" pitchFamily="34" charset="0"/>
              </a:rPr>
              <a:t> función </a:t>
            </a:r>
            <a:r>
              <a:rPr lang="es-EC" b="1" dirty="0">
                <a:solidFill>
                  <a:srgbClr val="222222"/>
                </a:solidFill>
                <a:latin typeface="Source Sans Pro" panose="020B0503030403020204" pitchFamily="34" charset="0"/>
              </a:rPr>
              <a:t>sapply ()</a:t>
            </a:r>
            <a:r>
              <a:rPr lang="es-EC" dirty="0">
                <a:solidFill>
                  <a:srgbClr val="222222"/>
                </a:solidFill>
                <a:latin typeface="Source Sans Pro" panose="020B0503030403020204" pitchFamily="34" charset="0"/>
              </a:rPr>
              <a:t> toma una lista, vector o marco de datos como entrada y da salida en vector o matriz. Es útil para operaciones en objetos de lista y devuelve un objeto de lista de la misma longitud que el conjunto original.</a:t>
            </a:r>
            <a:endParaRPr lang="es-EC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D69BA0-5BCB-014A-8CA2-C72C09A2D587}"/>
              </a:ext>
            </a:extLst>
          </p:cNvPr>
          <p:cNvSpPr/>
          <p:nvPr/>
        </p:nvSpPr>
        <p:spPr>
          <a:xfrm>
            <a:off x="1871134" y="225030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/>
              <a:t>dt &lt;- cars</a:t>
            </a:r>
          </a:p>
          <a:p>
            <a:r>
              <a:rPr lang="es-EC" dirty="0"/>
              <a:t>lmn_cars &lt;- lapply(dt, min)</a:t>
            </a:r>
          </a:p>
          <a:p>
            <a:r>
              <a:rPr lang="es-EC" dirty="0"/>
              <a:t>smn_cars &lt;- sapply(dt, min)</a:t>
            </a:r>
          </a:p>
          <a:p>
            <a:r>
              <a:rPr lang="es-EC" dirty="0"/>
              <a:t>lmn_cars</a:t>
            </a:r>
          </a:p>
          <a:p>
            <a:r>
              <a:rPr lang="es-EC" dirty="0"/>
              <a:t>smn_cars</a:t>
            </a:r>
          </a:p>
          <a:p>
            <a:endParaRPr lang="es-EC" dirty="0"/>
          </a:p>
          <a:p>
            <a:r>
              <a:rPr lang="es-EC" dirty="0"/>
              <a:t>class(lmn_cars)</a:t>
            </a:r>
          </a:p>
          <a:p>
            <a:r>
              <a:rPr lang="es-EC" dirty="0"/>
              <a:t>class(smn_cars)</a:t>
            </a:r>
          </a:p>
          <a:p>
            <a:endParaRPr lang="es-EC" dirty="0"/>
          </a:p>
          <a:p>
            <a:endParaRPr lang="es-EC" dirty="0"/>
          </a:p>
          <a:p>
            <a:r>
              <a:rPr lang="es-EC" dirty="0"/>
              <a:t>lmxcars &lt;- lapply(dt, max)</a:t>
            </a:r>
          </a:p>
          <a:p>
            <a:r>
              <a:rPr lang="es-EC" dirty="0"/>
              <a:t>smxcars &lt;- sapply(dt, max)</a:t>
            </a:r>
          </a:p>
          <a:p>
            <a:r>
              <a:rPr lang="es-EC" dirty="0"/>
              <a:t>lmxcars</a:t>
            </a:r>
          </a:p>
          <a:p>
            <a:r>
              <a:rPr lang="es-EC" dirty="0"/>
              <a:t>smxcars</a:t>
            </a:r>
          </a:p>
        </p:txBody>
      </p:sp>
    </p:spTree>
    <p:extLst>
      <p:ext uri="{BB962C8B-B14F-4D97-AF65-F5344CB8AC3E}">
        <p14:creationId xmlns:p14="http://schemas.microsoft.com/office/powerpoint/2010/main" val="29069846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60914B2D-FD0C-374B-A402-19F351DB4FEE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4633862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Familia </a:t>
            </a:r>
            <a:r>
              <a:rPr lang="en-US" spc="-248" dirty="0" err="1">
                <a:solidFill>
                  <a:srgbClr val="000000"/>
                </a:solidFill>
              </a:rPr>
              <a:t>Sapply</a:t>
            </a:r>
            <a:r>
              <a:rPr lang="en-US" spc="-248" dirty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4A53DC4-98BB-C64A-BF8D-51FEA701E30B}"/>
              </a:ext>
            </a:extLst>
          </p:cNvPr>
          <p:cNvSpPr/>
          <p:nvPr/>
        </p:nvSpPr>
        <p:spPr>
          <a:xfrm>
            <a:off x="1253067" y="142387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Funcion para calcular el promedio de min y max</a:t>
            </a:r>
          </a:p>
          <a:p>
            <a:r>
              <a:rPr lang="es-EC" dirty="0"/>
              <a:t>avg &lt;- function(x) {  </a:t>
            </a:r>
          </a:p>
          <a:p>
            <a:r>
              <a:rPr lang="es-EC" dirty="0"/>
              <a:t>  ( min(x) + max(x) ) / 2}</a:t>
            </a:r>
          </a:p>
          <a:p>
            <a:r>
              <a:rPr lang="es-EC" dirty="0"/>
              <a:t>fcars &lt;- sapply(dt, avg)</a:t>
            </a:r>
          </a:p>
          <a:p>
            <a:r>
              <a:rPr lang="es-EC" dirty="0"/>
              <a:t>fcars</a:t>
            </a:r>
          </a:p>
          <a:p>
            <a:endParaRPr lang="es-EC" dirty="0"/>
          </a:p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 Funcion para valores superiores al promedio</a:t>
            </a:r>
          </a:p>
          <a:p>
            <a:r>
              <a:rPr lang="es-EC" dirty="0"/>
              <a:t>below_ave &lt;- function(x) {  </a:t>
            </a:r>
          </a:p>
          <a:p>
            <a:r>
              <a:rPr lang="es-EC" dirty="0"/>
              <a:t>  ave &lt;- mean(x) </a:t>
            </a:r>
          </a:p>
          <a:p>
            <a:r>
              <a:rPr lang="es-EC" dirty="0"/>
              <a:t>  return(x[x &gt; ave])</a:t>
            </a:r>
          </a:p>
          <a:p>
            <a:r>
              <a:rPr lang="es-EC" dirty="0"/>
              <a:t>}</a:t>
            </a:r>
          </a:p>
          <a:p>
            <a:endParaRPr lang="es-EC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s-EC" dirty="0">
                <a:solidFill>
                  <a:schemeClr val="bg2">
                    <a:lumMod val="75000"/>
                  </a:schemeClr>
                </a:solidFill>
              </a:rPr>
              <a:t>#Comparar lappy vs sapply</a:t>
            </a:r>
          </a:p>
          <a:p>
            <a:r>
              <a:rPr lang="es-EC" dirty="0"/>
              <a:t>dt_s&lt;- sapply(dt, below_ave)</a:t>
            </a:r>
          </a:p>
          <a:p>
            <a:r>
              <a:rPr lang="es-EC" dirty="0"/>
              <a:t>dt_l&lt;- lapply(dt, below_ave)</a:t>
            </a:r>
          </a:p>
          <a:p>
            <a:r>
              <a:rPr lang="es-EC" dirty="0"/>
              <a:t>identical(dt_s, dt_l)</a:t>
            </a:r>
          </a:p>
        </p:txBody>
      </p:sp>
    </p:spTree>
    <p:extLst>
      <p:ext uri="{BB962C8B-B14F-4D97-AF65-F5344CB8AC3E}">
        <p14:creationId xmlns:p14="http://schemas.microsoft.com/office/powerpoint/2010/main" val="38954421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60914B2D-FD0C-374B-A402-19F351DB4FEE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6411862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Resumen</a:t>
            </a:r>
            <a:r>
              <a:rPr lang="en-US" spc="-248" dirty="0">
                <a:solidFill>
                  <a:srgbClr val="000000"/>
                </a:solidFill>
              </a:rPr>
              <a:t> </a:t>
            </a:r>
            <a:r>
              <a:rPr lang="en-US" spc="-248" dirty="0" err="1">
                <a:solidFill>
                  <a:srgbClr val="000000"/>
                </a:solidFill>
              </a:rPr>
              <a:t>familia</a:t>
            </a:r>
            <a:r>
              <a:rPr lang="en-US" spc="-248" dirty="0">
                <a:solidFill>
                  <a:srgbClr val="000000"/>
                </a:solidFill>
              </a:rPr>
              <a:t> apply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8FDEC0-ED4A-104E-83B9-173E96C9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875367"/>
            <a:ext cx="10795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4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6595" y="179216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3" name="object 3"/>
          <p:cNvSpPr txBox="1"/>
          <p:nvPr/>
        </p:nvSpPr>
        <p:spPr>
          <a:xfrm>
            <a:off x="1204472" y="1667990"/>
            <a:ext cx="4530172" cy="3428333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101331">
              <a:spcBef>
                <a:spcPts val="106"/>
              </a:spcBef>
            </a:pPr>
            <a:r>
              <a:rPr sz="1585" spc="90" dirty="0">
                <a:latin typeface="Cambria"/>
                <a:cs typeface="Cambria"/>
              </a:rPr>
              <a:t>Flexible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y</a:t>
            </a:r>
            <a:r>
              <a:rPr sz="1585" spc="100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se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integra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bien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con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58" dirty="0">
                <a:latin typeface="Cambria"/>
                <a:cs typeface="Cambria"/>
              </a:rPr>
              <a:t>otros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sistemas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127" dirty="0">
                <a:latin typeface="Cambria"/>
                <a:cs typeface="Cambria"/>
              </a:rPr>
              <a:t>u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aplicaciones: </a:t>
            </a:r>
            <a:r>
              <a:rPr sz="1585" spc="58" dirty="0">
                <a:latin typeface="Cambria"/>
                <a:cs typeface="Cambria"/>
              </a:rPr>
              <a:t>Bases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63" dirty="0">
                <a:latin typeface="Cambria"/>
                <a:cs typeface="Cambria"/>
              </a:rPr>
              <a:t>datos, </a:t>
            </a:r>
            <a:r>
              <a:rPr sz="1585" spc="69" dirty="0">
                <a:latin typeface="Cambria"/>
                <a:cs typeface="Cambria"/>
              </a:rPr>
              <a:t>software de </a:t>
            </a:r>
            <a:r>
              <a:rPr sz="1585" spc="74" dirty="0">
                <a:latin typeface="Cambria"/>
                <a:cs typeface="Cambria"/>
              </a:rPr>
              <a:t> inteligencia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85" dirty="0">
                <a:latin typeface="Cambria"/>
                <a:cs typeface="Cambria"/>
              </a:rPr>
              <a:t>negocios,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etc.</a:t>
            </a:r>
            <a:endParaRPr sz="1585">
              <a:latin typeface="Cambria"/>
              <a:cs typeface="Cambria"/>
            </a:endParaRPr>
          </a:p>
          <a:p>
            <a:pPr marL="13421" marR="188570"/>
            <a:r>
              <a:rPr sz="1585" spc="58" dirty="0">
                <a:latin typeface="Cambria"/>
                <a:cs typeface="Cambria"/>
              </a:rPr>
              <a:t>Rico </a:t>
            </a:r>
            <a:r>
              <a:rPr sz="1585" spc="85" dirty="0">
                <a:latin typeface="Cambria"/>
                <a:cs typeface="Cambria"/>
              </a:rPr>
              <a:t>ecosistema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79" dirty="0">
                <a:latin typeface="Cambria"/>
                <a:cs typeface="Cambria"/>
              </a:rPr>
              <a:t>paquetes </a:t>
            </a:r>
            <a:r>
              <a:rPr sz="1585" spc="53" dirty="0">
                <a:latin typeface="Cambria"/>
                <a:cs typeface="Cambria"/>
              </a:rPr>
              <a:t>libres </a:t>
            </a:r>
            <a:r>
              <a:rPr sz="1585" spc="95" dirty="0">
                <a:latin typeface="Cambria"/>
                <a:cs typeface="Cambria"/>
              </a:rPr>
              <a:t>y </a:t>
            </a:r>
            <a:r>
              <a:rPr sz="1585" spc="74" dirty="0">
                <a:latin typeface="Cambria"/>
                <a:cs typeface="Cambria"/>
              </a:rPr>
              <a:t>pagados </a:t>
            </a:r>
            <a:r>
              <a:rPr sz="1585" spc="-338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que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extienden</a:t>
            </a:r>
            <a:r>
              <a:rPr sz="1585" spc="53" dirty="0">
                <a:latin typeface="Cambria"/>
                <a:cs typeface="Cambria"/>
              </a:rPr>
              <a:t> las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capacidades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53" dirty="0">
                <a:latin typeface="Cambria"/>
                <a:cs typeface="Cambria"/>
              </a:rPr>
              <a:t>R</a:t>
            </a:r>
            <a:endParaRPr sz="1585">
              <a:latin typeface="Cambria"/>
              <a:cs typeface="Cambria"/>
            </a:endParaRPr>
          </a:p>
          <a:p>
            <a:pPr marL="13421" marR="17448"/>
            <a:r>
              <a:rPr sz="1585" spc="106" dirty="0">
                <a:latin typeface="Cambria"/>
                <a:cs typeface="Cambria"/>
              </a:rPr>
              <a:t>La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mayoría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58" dirty="0">
                <a:latin typeface="Cambria"/>
                <a:cs typeface="Cambria"/>
              </a:rPr>
              <a:t>los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nuevos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métodos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estadísticos </a:t>
            </a:r>
            <a:r>
              <a:rPr sz="1585" spc="-333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se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desarrollan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primero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53" dirty="0">
                <a:latin typeface="Cambria"/>
                <a:cs typeface="Cambria"/>
              </a:rPr>
              <a:t> R,</a:t>
            </a:r>
            <a:endParaRPr sz="1585">
              <a:latin typeface="Cambria"/>
              <a:cs typeface="Cambria"/>
            </a:endParaRPr>
          </a:p>
          <a:p>
            <a:pPr marL="13421" marR="5369"/>
            <a:r>
              <a:rPr sz="1585" spc="74" dirty="0">
                <a:latin typeface="Cambria"/>
                <a:cs typeface="Cambria"/>
              </a:rPr>
              <a:t>Para </a:t>
            </a:r>
            <a:r>
              <a:rPr sz="1585" spc="100" dirty="0">
                <a:latin typeface="Cambria"/>
                <a:cs typeface="Cambria"/>
              </a:rPr>
              <a:t>programar </a:t>
            </a:r>
            <a:r>
              <a:rPr sz="1585" spc="116" dirty="0">
                <a:latin typeface="Cambria"/>
                <a:cs typeface="Cambria"/>
              </a:rPr>
              <a:t>en </a:t>
            </a:r>
            <a:r>
              <a:rPr sz="1585" spc="53" dirty="0">
                <a:latin typeface="Cambria"/>
                <a:cs typeface="Cambria"/>
              </a:rPr>
              <a:t>R </a:t>
            </a:r>
            <a:r>
              <a:rPr sz="1585" spc="48" dirty="0">
                <a:latin typeface="Cambria"/>
                <a:cs typeface="Cambria"/>
              </a:rPr>
              <a:t>se </a:t>
            </a:r>
            <a:r>
              <a:rPr sz="1585" spc="100" dirty="0">
                <a:latin typeface="Cambria"/>
                <a:cs typeface="Cambria"/>
              </a:rPr>
              <a:t>pueden </a:t>
            </a:r>
            <a:r>
              <a:rPr sz="1585" spc="90" dirty="0">
                <a:latin typeface="Cambria"/>
                <a:cs typeface="Cambria"/>
              </a:rPr>
              <a:t>usar algunas </a:t>
            </a:r>
            <a:r>
              <a:rPr sz="1585" spc="95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IDEs </a:t>
            </a:r>
            <a:r>
              <a:rPr sz="1585" spc="69" dirty="0">
                <a:latin typeface="Cambria"/>
                <a:cs typeface="Cambria"/>
              </a:rPr>
              <a:t>(Interfaz de </a:t>
            </a:r>
            <a:r>
              <a:rPr sz="1585" spc="53" dirty="0">
                <a:latin typeface="Cambria"/>
                <a:cs typeface="Cambria"/>
              </a:rPr>
              <a:t>desarrollo) </a:t>
            </a:r>
            <a:r>
              <a:rPr sz="1585" spc="132" dirty="0">
                <a:latin typeface="Cambria"/>
                <a:cs typeface="Cambria"/>
              </a:rPr>
              <a:t>como </a:t>
            </a:r>
            <a:r>
              <a:rPr sz="1585" spc="58" dirty="0">
                <a:solidFill>
                  <a:srgbClr val="F92572"/>
                </a:solidFill>
                <a:latin typeface="Cambria"/>
                <a:cs typeface="Cambria"/>
                <a:hlinkClick r:id="rId2"/>
              </a:rPr>
              <a:t>Eclipse</a:t>
            </a:r>
            <a:r>
              <a:rPr sz="1585" spc="58" dirty="0">
                <a:latin typeface="Cambria"/>
                <a:cs typeface="Cambria"/>
              </a:rPr>
              <a:t>, </a:t>
            </a:r>
            <a:r>
              <a:rPr sz="1585" spc="63" dirty="0">
                <a:latin typeface="Cambria"/>
                <a:cs typeface="Cambria"/>
              </a:rPr>
              <a:t> </a:t>
            </a:r>
            <a:r>
              <a:rPr sz="1585" spc="127" dirty="0">
                <a:solidFill>
                  <a:srgbClr val="F92572"/>
                </a:solidFill>
                <a:latin typeface="Cambria"/>
                <a:cs typeface="Cambria"/>
                <a:hlinkClick r:id="rId3"/>
              </a:rPr>
              <a:t>Emmacs</a:t>
            </a:r>
            <a:r>
              <a:rPr sz="1585" spc="116" dirty="0">
                <a:solidFill>
                  <a:srgbClr val="F92572"/>
                </a:solidFill>
                <a:latin typeface="Cambria"/>
                <a:cs typeface="Cambria"/>
                <a:hlinkClick r:id="rId3"/>
              </a:rPr>
              <a:t> </a:t>
            </a:r>
            <a:r>
              <a:rPr sz="1585" spc="95" dirty="0">
                <a:latin typeface="Cambria"/>
                <a:cs typeface="Cambria"/>
              </a:rPr>
              <a:t>y</a:t>
            </a:r>
            <a:r>
              <a:rPr sz="1585" spc="180" dirty="0">
                <a:latin typeface="Cambria"/>
                <a:cs typeface="Cambria"/>
              </a:rPr>
              <a:t> </a:t>
            </a:r>
            <a:r>
              <a:rPr sz="1585" spc="58" dirty="0">
                <a:solidFill>
                  <a:srgbClr val="F92572"/>
                </a:solidFill>
                <a:latin typeface="Cambria"/>
                <a:cs typeface="Cambria"/>
                <a:hlinkClick r:id="rId4"/>
              </a:rPr>
              <a:t>Rstudio</a:t>
            </a:r>
            <a:r>
              <a:rPr sz="1585" spc="159" dirty="0">
                <a:solidFill>
                  <a:srgbClr val="F92572"/>
                </a:solidFill>
                <a:latin typeface="Cambria"/>
                <a:cs typeface="Cambria"/>
                <a:hlinkClick r:id="rId4"/>
              </a:rPr>
              <a:t> </a:t>
            </a:r>
            <a:r>
              <a:rPr sz="1585" spc="100" dirty="0">
                <a:latin typeface="Cambria"/>
                <a:cs typeface="Cambria"/>
              </a:rPr>
              <a:t>que</a:t>
            </a:r>
            <a:r>
              <a:rPr sz="1585" spc="148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es</a:t>
            </a:r>
            <a:r>
              <a:rPr sz="1585" spc="120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la</a:t>
            </a:r>
            <a:r>
              <a:rPr sz="1585" spc="106" dirty="0">
                <a:latin typeface="Cambria"/>
                <a:cs typeface="Cambria"/>
              </a:rPr>
              <a:t> </a:t>
            </a:r>
            <a:r>
              <a:rPr sz="1585" spc="127" dirty="0">
                <a:latin typeface="Cambria"/>
                <a:cs typeface="Cambria"/>
              </a:rPr>
              <a:t>más</a:t>
            </a:r>
            <a:r>
              <a:rPr sz="1585" spc="116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usada, </a:t>
            </a:r>
            <a:r>
              <a:rPr sz="1585" spc="90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Puedes probar </a:t>
            </a:r>
            <a:r>
              <a:rPr sz="1585" spc="53" dirty="0">
                <a:latin typeface="Cambria"/>
                <a:cs typeface="Cambria"/>
              </a:rPr>
              <a:t>las </a:t>
            </a:r>
            <a:r>
              <a:rPr sz="1585" spc="69" dirty="0">
                <a:latin typeface="Cambria"/>
                <a:cs typeface="Cambria"/>
              </a:rPr>
              <a:t>diferentes </a:t>
            </a:r>
            <a:r>
              <a:rPr sz="1585" spc="116" dirty="0">
                <a:latin typeface="Cambria"/>
                <a:cs typeface="Cambria"/>
              </a:rPr>
              <a:t>GUI </a:t>
            </a:r>
            <a:r>
              <a:rPr sz="1585" spc="63" dirty="0">
                <a:latin typeface="Cambria"/>
                <a:cs typeface="Cambria"/>
              </a:rPr>
              <a:t>disponibles 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132" dirty="0">
                <a:latin typeface="Cambria"/>
                <a:cs typeface="Cambria"/>
              </a:rPr>
              <a:t>como </a:t>
            </a:r>
            <a:r>
              <a:rPr sz="1585" spc="111" dirty="0">
                <a:solidFill>
                  <a:srgbClr val="F92572"/>
                </a:solidFill>
                <a:latin typeface="Cambria"/>
                <a:cs typeface="Cambria"/>
                <a:hlinkClick r:id="rId5"/>
              </a:rPr>
              <a:t>Rcmdr </a:t>
            </a:r>
            <a:r>
              <a:rPr sz="1585" spc="74" dirty="0">
                <a:latin typeface="Cambria"/>
                <a:cs typeface="Cambria"/>
              </a:rPr>
              <a:t>fuerte </a:t>
            </a:r>
            <a:r>
              <a:rPr sz="1585" spc="116" dirty="0">
                <a:latin typeface="Cambria"/>
                <a:cs typeface="Cambria"/>
              </a:rPr>
              <a:t>en </a:t>
            </a:r>
            <a:r>
              <a:rPr sz="1585" spc="79" dirty="0">
                <a:latin typeface="Cambria"/>
                <a:cs typeface="Cambria"/>
              </a:rPr>
              <a:t>investigación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mercado,</a:t>
            </a:r>
            <a:r>
              <a:rPr sz="1585" spc="37" dirty="0">
                <a:latin typeface="Cambria"/>
                <a:cs typeface="Cambria"/>
              </a:rPr>
              <a:t> </a:t>
            </a:r>
            <a:r>
              <a:rPr sz="1585" spc="48" dirty="0">
                <a:solidFill>
                  <a:srgbClr val="F92572"/>
                </a:solidFill>
                <a:latin typeface="Cambria"/>
                <a:cs typeface="Cambria"/>
                <a:hlinkClick r:id="rId6"/>
              </a:rPr>
              <a:t>Rattle</a:t>
            </a:r>
            <a:r>
              <a:rPr sz="1585" spc="69" dirty="0">
                <a:solidFill>
                  <a:srgbClr val="F92572"/>
                </a:solidFill>
                <a:latin typeface="Cambria"/>
                <a:cs typeface="Cambria"/>
                <a:hlinkClick r:id="rId6"/>
              </a:rPr>
              <a:t> </a:t>
            </a:r>
            <a:r>
              <a:rPr sz="1585" spc="63" dirty="0">
                <a:latin typeface="Cambria"/>
                <a:cs typeface="Cambria"/>
              </a:rPr>
              <a:t>útil</a:t>
            </a:r>
            <a:r>
              <a:rPr sz="1585" spc="21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para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data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mining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85" dirty="0">
                <a:solidFill>
                  <a:srgbClr val="F92572"/>
                </a:solidFill>
                <a:latin typeface="Cambria"/>
                <a:cs typeface="Cambria"/>
                <a:hlinkClick r:id="rId7"/>
              </a:rPr>
              <a:t>rkward </a:t>
            </a:r>
            <a:r>
              <a:rPr sz="1585" spc="-333" dirty="0">
                <a:solidFill>
                  <a:srgbClr val="F92572"/>
                </a:solidFill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120" dirty="0">
                <a:latin typeface="Cambria"/>
                <a:cs typeface="Cambria"/>
              </a:rPr>
              <a:t>linux.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6595" y="251708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3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3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5" name="object 5"/>
          <p:cNvSpPr/>
          <p:nvPr/>
        </p:nvSpPr>
        <p:spPr>
          <a:xfrm>
            <a:off x="1026595" y="300036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6" name="object 6"/>
          <p:cNvSpPr/>
          <p:nvPr/>
        </p:nvSpPr>
        <p:spPr>
          <a:xfrm>
            <a:off x="1026595" y="348364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7" name="object 7"/>
          <p:cNvSpPr/>
          <p:nvPr/>
        </p:nvSpPr>
        <p:spPr>
          <a:xfrm>
            <a:off x="1026595" y="4208563"/>
            <a:ext cx="61064" cy="61064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32373" y="57165"/>
                </a:moveTo>
                <a:lnTo>
                  <a:pt x="24792" y="57165"/>
                </a:lnTo>
                <a:lnTo>
                  <a:pt x="21146" y="56440"/>
                </a:lnTo>
                <a:lnTo>
                  <a:pt x="0" y="32372"/>
                </a:lnTo>
                <a:lnTo>
                  <a:pt x="0" y="24792"/>
                </a:lnTo>
                <a:lnTo>
                  <a:pt x="24792" y="0"/>
                </a:lnTo>
                <a:lnTo>
                  <a:pt x="32373" y="0"/>
                </a:lnTo>
                <a:lnTo>
                  <a:pt x="57165" y="28582"/>
                </a:lnTo>
                <a:lnTo>
                  <a:pt x="57165" y="32372"/>
                </a:lnTo>
                <a:lnTo>
                  <a:pt x="32373" y="5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47359" y="1578341"/>
            <a:ext cx="3895272" cy="251790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290620" y="4466987"/>
            <a:ext cx="3210242" cy="25746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585" spc="95" dirty="0">
                <a:latin typeface="Cambria"/>
                <a:cs typeface="Cambria"/>
              </a:rPr>
              <a:t>Algunas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53" dirty="0">
                <a:latin typeface="Cambria"/>
                <a:cs typeface="Cambria"/>
              </a:rPr>
              <a:t> las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integraciones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</a:t>
            </a:r>
            <a:r>
              <a:rPr sz="1585" spc="53" dirty="0">
                <a:latin typeface="Cambria"/>
                <a:cs typeface="Cambria"/>
              </a:rPr>
              <a:t> R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36578" y="6484448"/>
            <a:ext cx="699892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64">
              <a:lnSpc>
                <a:spcPts val="1897"/>
              </a:lnSpc>
            </a:pPr>
            <a:fld id="{81D60167-4931-47E6-BA6A-407CBD079E47}" type="slidenum">
              <a:rPr sz="1585" spc="53" dirty="0">
                <a:solidFill>
                  <a:srgbClr val="D5D5D5"/>
                </a:solidFill>
                <a:latin typeface="Trebuchet MS"/>
                <a:cs typeface="Trebuchet MS"/>
              </a:rPr>
              <a:pPr marL="40264">
                <a:lnSpc>
                  <a:spcPts val="1897"/>
                </a:lnSpc>
              </a:pPr>
              <a:t>9</a:t>
            </a:fld>
            <a:r>
              <a:rPr sz="1585" spc="-100" dirty="0">
                <a:solidFill>
                  <a:srgbClr val="D5D5D5"/>
                </a:solidFill>
                <a:latin typeface="Trebuchet MS"/>
                <a:cs typeface="Trebuchet MS"/>
              </a:rPr>
              <a:t> </a:t>
            </a:r>
            <a:r>
              <a:rPr sz="1585" spc="-375" dirty="0">
                <a:solidFill>
                  <a:srgbClr val="D5D5D5"/>
                </a:solidFill>
                <a:latin typeface="Trebuchet MS"/>
                <a:cs typeface="Trebuchet MS"/>
              </a:rPr>
              <a:t>/</a:t>
            </a:r>
            <a:r>
              <a:rPr sz="1585" spc="-63" dirty="0">
                <a:solidFill>
                  <a:srgbClr val="D5D5D5"/>
                </a:solidFill>
                <a:latin typeface="Trebuchet MS"/>
                <a:cs typeface="Trebuchet MS"/>
              </a:rPr>
              <a:t> </a:t>
            </a:r>
            <a:r>
              <a:rPr sz="1585" spc="37" dirty="0">
                <a:solidFill>
                  <a:srgbClr val="D5D5D5"/>
                </a:solidFill>
                <a:latin typeface="Trebuchet MS"/>
                <a:cs typeface="Trebuchet MS"/>
              </a:rPr>
              <a:t>13</a:t>
            </a:r>
            <a:r>
              <a:rPr sz="1585" spc="53" dirty="0">
                <a:solidFill>
                  <a:srgbClr val="D5D5D5"/>
                </a:solidFill>
                <a:latin typeface="Trebuchet MS"/>
                <a:cs typeface="Trebuchet MS"/>
              </a:rPr>
              <a:t>6</a:t>
            </a:r>
            <a:endParaRPr sz="1585">
              <a:latin typeface="Trebuchet MS"/>
              <a:cs typeface="Trebuchet MS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AE50F63D-78B3-1645-B51C-3318CA7800CD}"/>
              </a:ext>
            </a:extLst>
          </p:cNvPr>
          <p:cNvSpPr txBox="1">
            <a:spLocks/>
          </p:cNvSpPr>
          <p:nvPr/>
        </p:nvSpPr>
        <p:spPr>
          <a:xfrm>
            <a:off x="801738" y="418412"/>
            <a:ext cx="3281555" cy="694048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s-ES_tradnl" spc="-306" dirty="0">
                <a:solidFill>
                  <a:srgbClr val="000000"/>
                </a:solidFill>
              </a:rPr>
              <a:t>Porqué usar R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60914B2D-FD0C-374B-A402-19F351DB4FEE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6411862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Bonus: </a:t>
            </a:r>
            <a:r>
              <a:rPr lang="en-US" spc="-248" dirty="0" err="1">
                <a:solidFill>
                  <a:srgbClr val="000000"/>
                </a:solidFill>
              </a:rPr>
              <a:t>Tapply</a:t>
            </a:r>
            <a:r>
              <a:rPr lang="en-US" spc="-248" dirty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2DD3A1D-349D-764F-9A01-CC7C6F0BD651}"/>
              </a:ext>
            </a:extLst>
          </p:cNvPr>
          <p:cNvSpPr/>
          <p:nvPr/>
        </p:nvSpPr>
        <p:spPr>
          <a:xfrm>
            <a:off x="1318205" y="35545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/>
              <a:t>data(iris)</a:t>
            </a:r>
          </a:p>
          <a:p>
            <a:r>
              <a:rPr lang="es-EC" dirty="0"/>
              <a:t>tapply(iris$Sepal.Width, iris$Species, median)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5D38C6C-8264-0D42-AC2A-75825360D920}"/>
              </a:ext>
            </a:extLst>
          </p:cNvPr>
          <p:cNvSpPr/>
          <p:nvPr/>
        </p:nvSpPr>
        <p:spPr>
          <a:xfrm>
            <a:off x="1165804" y="1416069"/>
            <a:ext cx="10120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b="1" dirty="0">
                <a:solidFill>
                  <a:srgbClr val="222222"/>
                </a:solidFill>
                <a:latin typeface="Source Sans Pro" panose="020B0503030403020204" pitchFamily="34" charset="0"/>
              </a:rPr>
              <a:t>tapply ()</a:t>
            </a:r>
            <a:r>
              <a:rPr lang="es-EC" dirty="0">
                <a:solidFill>
                  <a:srgbClr val="222222"/>
                </a:solidFill>
                <a:latin typeface="Source Sans Pro" panose="020B0503030403020204" pitchFamily="34" charset="0"/>
              </a:rPr>
              <a:t> calcula una medida (media, mediana, mínima, máxima, etc.) o una función para cada variable de factor en un vector. Es una función muy útil que le permite crear un subconjunto de un vector y luego aplicar algunas funciones a cada uno de los subconjuntos.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5357129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60914B2D-FD0C-374B-A402-19F351DB4FEE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6411862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Crear</a:t>
            </a:r>
            <a:r>
              <a:rPr lang="en-US" spc="-248" dirty="0">
                <a:solidFill>
                  <a:srgbClr val="000000"/>
                </a:solidFill>
              </a:rPr>
              <a:t> una </a:t>
            </a:r>
            <a:r>
              <a:rPr lang="en-US" spc="-248" dirty="0" err="1">
                <a:solidFill>
                  <a:srgbClr val="000000"/>
                </a:solidFill>
              </a:rPr>
              <a:t>función</a:t>
            </a:r>
            <a:endParaRPr lang="en-US" spc="-248" dirty="0">
              <a:solidFill>
                <a:srgbClr val="00000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8EA5B63-3E16-0C4E-B5FF-CAD563BAE289}"/>
              </a:ext>
            </a:extLst>
          </p:cNvPr>
          <p:cNvSpPr/>
          <p:nvPr/>
        </p:nvSpPr>
        <p:spPr>
          <a:xfrm>
            <a:off x="959669" y="14596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>
                <a:solidFill>
                  <a:srgbClr val="000000"/>
                </a:solidFill>
                <a:latin typeface="Arial, Helvetica, sans-serif"/>
              </a:rPr>
              <a:t>La forma básica de una función R es:</a:t>
            </a:r>
            <a:endParaRPr lang="es-EC" dirty="0">
              <a:solidFill>
                <a:srgbClr val="000000"/>
              </a:solidFill>
              <a:latin typeface="Times" pitchFamily="2" charset="0"/>
            </a:endParaRPr>
          </a:p>
          <a:p>
            <a:br>
              <a:rPr lang="es-EC" dirty="0">
                <a:solidFill>
                  <a:srgbClr val="000000"/>
                </a:solidFill>
                <a:latin typeface="Arial, Helvetica, sans-serif"/>
              </a:rPr>
            </a:br>
            <a:endParaRPr lang="es-EC" dirty="0">
              <a:solidFill>
                <a:srgbClr val="000000"/>
              </a:solidFill>
              <a:latin typeface="Times" pitchFamily="2" charset="0"/>
            </a:endParaRPr>
          </a:p>
          <a:p>
            <a:r>
              <a:rPr lang="es-EC" dirty="0">
                <a:solidFill>
                  <a:srgbClr val="000000"/>
                </a:solidFill>
                <a:latin typeface="Courier New" panose="02070309020205020404" pitchFamily="49" charset="0"/>
              </a:rPr>
              <a:t>myFuctionName &lt;- function () {</a:t>
            </a:r>
            <a:endParaRPr lang="es-EC" dirty="0">
              <a:solidFill>
                <a:srgbClr val="000000"/>
              </a:solidFill>
              <a:latin typeface="Times" pitchFamily="2" charset="0"/>
            </a:endParaRPr>
          </a:p>
          <a:p>
            <a:r>
              <a:rPr lang="es-EC" dirty="0">
                <a:solidFill>
                  <a:srgbClr val="000000"/>
                </a:solidFill>
                <a:latin typeface="Courier New" panose="02070309020205020404" pitchFamily="49" charset="0"/>
              </a:rPr>
              <a:t>&gt; MI CÓDIGO VA AQUÍ &lt;</a:t>
            </a:r>
            <a:endParaRPr lang="es-EC" dirty="0">
              <a:solidFill>
                <a:srgbClr val="000000"/>
              </a:solidFill>
              <a:latin typeface="Times" pitchFamily="2" charset="0"/>
            </a:endParaRPr>
          </a:p>
          <a:p>
            <a:r>
              <a:rPr lang="es-EC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s-EC" b="0" i="0" dirty="0">
              <a:solidFill>
                <a:srgbClr val="000000"/>
              </a:solidFill>
              <a:effectLst/>
              <a:latin typeface="Times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6168423-72E9-C946-97BF-82B1A2B4CA52}"/>
              </a:ext>
            </a:extLst>
          </p:cNvPr>
          <p:cNvSpPr/>
          <p:nvPr/>
        </p:nvSpPr>
        <p:spPr>
          <a:xfrm>
            <a:off x="959669" y="3429000"/>
            <a:ext cx="10944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>
                <a:solidFill>
                  <a:srgbClr val="000000"/>
                </a:solidFill>
                <a:latin typeface="Arial" panose="020B0604020202020204" pitchFamily="34" charset="0"/>
              </a:rPr>
              <a:t>sus funciones solo están disponibles una vez que ejecuta la declaración de función, y solo están disponibles en su sesión actual. </a:t>
            </a:r>
            <a:endParaRPr lang="es-EC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63F0B81-DCFD-BD45-99C0-8188ABB4CE6D}"/>
              </a:ext>
            </a:extLst>
          </p:cNvPr>
          <p:cNvSpPr/>
          <p:nvPr/>
        </p:nvSpPr>
        <p:spPr>
          <a:xfrm>
            <a:off x="959669" y="4126103"/>
            <a:ext cx="103602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>
                <a:solidFill>
                  <a:srgbClr val="000000"/>
                </a:solidFill>
                <a:latin typeface="Arial, Helvetica, sans-serif"/>
              </a:rPr>
              <a:t>Aquí hay una función que crea un vector de números enteros de 1 an, donde el usuario elegirá el valor de n en la llamada a la función:</a:t>
            </a:r>
            <a:endParaRPr lang="es-EC" dirty="0">
              <a:solidFill>
                <a:srgbClr val="000000"/>
              </a:solidFill>
              <a:latin typeface="Times" pitchFamily="2" charset="0"/>
            </a:endParaRPr>
          </a:p>
          <a:p>
            <a:br>
              <a:rPr lang="es-EC" dirty="0">
                <a:solidFill>
                  <a:srgbClr val="000000"/>
                </a:solidFill>
                <a:latin typeface="Arial, Helvetica, sans-serif"/>
              </a:rPr>
            </a:br>
            <a:endParaRPr lang="es-EC" dirty="0">
              <a:solidFill>
                <a:srgbClr val="000000"/>
              </a:solidFill>
              <a:latin typeface="Times" pitchFamily="2" charset="0"/>
            </a:endParaRPr>
          </a:p>
          <a:p>
            <a:r>
              <a:rPr lang="es-EC" dirty="0">
                <a:solidFill>
                  <a:srgbClr val="000000"/>
                </a:solidFill>
                <a:latin typeface="Courier New" panose="02070309020205020404" pitchFamily="49" charset="0"/>
              </a:rPr>
              <a:t>integerVector &lt;- función (n) {</a:t>
            </a:r>
            <a:endParaRPr lang="es-EC" dirty="0">
              <a:solidFill>
                <a:srgbClr val="000000"/>
              </a:solidFill>
              <a:latin typeface="Times" pitchFamily="2" charset="0"/>
            </a:endParaRPr>
          </a:p>
          <a:p>
            <a:r>
              <a:rPr lang="es-EC" dirty="0">
                <a:solidFill>
                  <a:srgbClr val="000000"/>
                </a:solidFill>
                <a:latin typeface="Courier New" panose="02070309020205020404" pitchFamily="49" charset="0"/>
              </a:rPr>
              <a:t>v &lt;- c (1: n)</a:t>
            </a:r>
            <a:endParaRPr lang="es-EC" dirty="0">
              <a:solidFill>
                <a:srgbClr val="000000"/>
              </a:solidFill>
              <a:latin typeface="Times" pitchFamily="2" charset="0"/>
            </a:endParaRPr>
          </a:p>
          <a:p>
            <a:r>
              <a:rPr lang="es-EC" dirty="0">
                <a:solidFill>
                  <a:srgbClr val="000000"/>
                </a:solidFill>
                <a:latin typeface="Courier New" panose="02070309020205020404" pitchFamily="49" charset="0"/>
              </a:rPr>
              <a:t>v</a:t>
            </a:r>
            <a:endParaRPr lang="es-EC" dirty="0">
              <a:solidFill>
                <a:srgbClr val="000000"/>
              </a:solidFill>
              <a:latin typeface="Times" pitchFamily="2" charset="0"/>
            </a:endParaRPr>
          </a:p>
          <a:p>
            <a:r>
              <a:rPr lang="es-EC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s-EC" b="0" i="0" dirty="0">
              <a:solidFill>
                <a:srgbClr val="000000"/>
              </a:solidFill>
              <a:effectLst/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14120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60914B2D-FD0C-374B-A402-19F351DB4FEE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6411862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Crear</a:t>
            </a:r>
            <a:r>
              <a:rPr lang="en-US" spc="-248" dirty="0">
                <a:solidFill>
                  <a:srgbClr val="000000"/>
                </a:solidFill>
              </a:rPr>
              <a:t> una </a:t>
            </a:r>
            <a:r>
              <a:rPr lang="en-US" spc="-248" dirty="0" err="1">
                <a:solidFill>
                  <a:srgbClr val="000000"/>
                </a:solidFill>
              </a:rPr>
              <a:t>función</a:t>
            </a:r>
            <a:endParaRPr lang="en-US" spc="-248" dirty="0">
              <a:solidFill>
                <a:srgbClr val="000000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1C0C98E-77EE-404E-BBD5-56C10874B426}"/>
              </a:ext>
            </a:extLst>
          </p:cNvPr>
          <p:cNvSpPr/>
          <p:nvPr/>
        </p:nvSpPr>
        <p:spPr>
          <a:xfrm>
            <a:off x="801737" y="1316335"/>
            <a:ext cx="110431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>
                <a:solidFill>
                  <a:srgbClr val="000000"/>
                </a:solidFill>
                <a:latin typeface="Arial, Helvetica, sans-serif"/>
              </a:rPr>
              <a:t>Una vez que ejecute esta declaración, puede usar </a:t>
            </a:r>
            <a:r>
              <a:rPr lang="es-EC" dirty="0">
                <a:solidFill>
                  <a:srgbClr val="000000"/>
                </a:solidFill>
                <a:latin typeface="Courier New" panose="02070309020205020404" pitchFamily="49" charset="0"/>
              </a:rPr>
              <a:t>integerVector () </a:t>
            </a:r>
            <a:r>
              <a:rPr lang="es-EC" dirty="0">
                <a:solidFill>
                  <a:srgbClr val="000000"/>
                </a:solidFill>
                <a:latin typeface="Arial, Helvetica, sans-serif"/>
              </a:rPr>
              <a:t>en su sesión de R. La llamada a la función </a:t>
            </a:r>
            <a:r>
              <a:rPr lang="es-EC" dirty="0">
                <a:solidFill>
                  <a:srgbClr val="000000"/>
                </a:solidFill>
                <a:latin typeface="Courier New" panose="02070309020205020404" pitchFamily="49" charset="0"/>
              </a:rPr>
              <a:t>integerVector (10)</a:t>
            </a:r>
            <a:endParaRPr lang="es-EC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9D6EFF0-F6D0-F94E-A3DD-77B395622A47}"/>
              </a:ext>
            </a:extLst>
          </p:cNvPr>
          <p:cNvSpPr/>
          <p:nvPr/>
        </p:nvSpPr>
        <p:spPr>
          <a:xfrm>
            <a:off x="801737" y="2374668"/>
            <a:ext cx="11043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>
                <a:solidFill>
                  <a:srgbClr val="000000"/>
                </a:solidFill>
                <a:latin typeface="Arial, Helvetica, sans-serif"/>
              </a:rPr>
              <a:t>Podemos modificar </a:t>
            </a:r>
            <a:r>
              <a:rPr lang="es-EC" dirty="0">
                <a:solidFill>
                  <a:srgbClr val="000000"/>
                </a:solidFill>
                <a:latin typeface="Courier New" panose="02070309020205020404" pitchFamily="49" charset="0"/>
              </a:rPr>
              <a:t>integerVector () </a:t>
            </a:r>
            <a:r>
              <a:rPr lang="es-EC" dirty="0">
                <a:solidFill>
                  <a:srgbClr val="000000"/>
                </a:solidFill>
                <a:latin typeface="Arial, Helvetica, sans-serif"/>
              </a:rPr>
              <a:t>para que cree un vector que contenga los valores de 1 a 10 como una operación predeterminada,</a:t>
            </a:r>
            <a:endParaRPr lang="es-EC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0FBD277-F2A5-D949-A3B9-0F83F001AAEC}"/>
              </a:ext>
            </a:extLst>
          </p:cNvPr>
          <p:cNvSpPr/>
          <p:nvPr/>
        </p:nvSpPr>
        <p:spPr>
          <a:xfrm>
            <a:off x="2980267" y="34290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>
                <a:solidFill>
                  <a:srgbClr val="000000"/>
                </a:solidFill>
                <a:latin typeface="Courier New" panose="02070309020205020404" pitchFamily="49" charset="0"/>
              </a:rPr>
              <a:t>integerVectorDef &lt;- función (n = 10) {</a:t>
            </a:r>
            <a:endParaRPr lang="es-EC" dirty="0">
              <a:solidFill>
                <a:srgbClr val="000000"/>
              </a:solidFill>
              <a:latin typeface="Times" pitchFamily="2" charset="0"/>
            </a:endParaRPr>
          </a:p>
          <a:p>
            <a:r>
              <a:rPr lang="es-EC" dirty="0">
                <a:solidFill>
                  <a:srgbClr val="000000"/>
                </a:solidFill>
                <a:latin typeface="Courier New" panose="02070309020205020404" pitchFamily="49" charset="0"/>
              </a:rPr>
              <a:t>v &lt;- c (1: n)</a:t>
            </a:r>
            <a:endParaRPr lang="es-EC" dirty="0">
              <a:solidFill>
                <a:srgbClr val="000000"/>
              </a:solidFill>
              <a:latin typeface="Times" pitchFamily="2" charset="0"/>
            </a:endParaRPr>
          </a:p>
          <a:p>
            <a:r>
              <a:rPr lang="es-EC" dirty="0">
                <a:solidFill>
                  <a:srgbClr val="000000"/>
                </a:solidFill>
                <a:latin typeface="Courier New" panose="02070309020205020404" pitchFamily="49" charset="0"/>
              </a:rPr>
              <a:t>v</a:t>
            </a:r>
            <a:endParaRPr lang="es-EC" dirty="0">
              <a:solidFill>
                <a:srgbClr val="000000"/>
              </a:solidFill>
              <a:latin typeface="Times" pitchFamily="2" charset="0"/>
            </a:endParaRPr>
          </a:p>
          <a:p>
            <a:r>
              <a:rPr lang="es-EC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s-EC" b="0" i="0" dirty="0">
              <a:solidFill>
                <a:srgbClr val="000000"/>
              </a:solidFill>
              <a:effectLst/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343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60914B2D-FD0C-374B-A402-19F351DB4FEE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6411862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Crear</a:t>
            </a:r>
            <a:r>
              <a:rPr lang="en-US" spc="-248" dirty="0">
                <a:solidFill>
                  <a:srgbClr val="000000"/>
                </a:solidFill>
              </a:rPr>
              <a:t> una </a:t>
            </a:r>
            <a:r>
              <a:rPr lang="en-US" spc="-248" dirty="0" err="1">
                <a:solidFill>
                  <a:srgbClr val="000000"/>
                </a:solidFill>
              </a:rPr>
              <a:t>función</a:t>
            </a:r>
            <a:endParaRPr lang="en-US" spc="-248" dirty="0">
              <a:solidFill>
                <a:srgbClr val="00000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610E00E-9967-9D4A-89F2-0CAFBC83861F}"/>
              </a:ext>
            </a:extLst>
          </p:cNvPr>
          <p:cNvSpPr/>
          <p:nvPr/>
        </p:nvSpPr>
        <p:spPr>
          <a:xfrm>
            <a:off x="1193800" y="16211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>
                <a:solidFill>
                  <a:srgbClr val="000000"/>
                </a:solidFill>
                <a:latin typeface="Arial, Helvetica, sans-serif"/>
              </a:rPr>
              <a:t>Una función más compleja: usar bucles for ()</a:t>
            </a:r>
            <a:endParaRPr lang="es-EC" dirty="0">
              <a:solidFill>
                <a:srgbClr val="000000"/>
              </a:solidFill>
              <a:latin typeface="Times" pitchFamily="2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65461FB-828A-1B4C-A0CF-169C69C4FEB3}"/>
              </a:ext>
            </a:extLst>
          </p:cNvPr>
          <p:cNvSpPr/>
          <p:nvPr/>
        </p:nvSpPr>
        <p:spPr>
          <a:xfrm>
            <a:off x="567267" y="2274838"/>
            <a:ext cx="113961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select10 &lt;- function(n) {</a:t>
            </a:r>
          </a:p>
          <a:p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  v &lt;- c() # crear un vector vacio</a:t>
            </a:r>
          </a:p>
          <a:p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  for(i in 1:n) { # repetir el proceso n veces</a:t>
            </a:r>
          </a:p>
          <a:p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    v = rbind(v, sample(1:10, size = 1)) # agregar valores aleatorios al vector v</a:t>
            </a:r>
          </a:p>
          <a:p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  v # valor final devuelto</a:t>
            </a:r>
          </a:p>
          <a:p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B1C90AC-0FE4-E845-AE80-AEE8CD8A8CAE}"/>
              </a:ext>
            </a:extLst>
          </p:cNvPr>
          <p:cNvSpPr/>
          <p:nvPr/>
        </p:nvSpPr>
        <p:spPr>
          <a:xfrm>
            <a:off x="567267" y="45503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select10()</a:t>
            </a:r>
          </a:p>
          <a:p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select10(n = 3)</a:t>
            </a:r>
          </a:p>
          <a:p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select10(n = 9)</a:t>
            </a:r>
          </a:p>
        </p:txBody>
      </p:sp>
    </p:spTree>
    <p:extLst>
      <p:ext uri="{BB962C8B-B14F-4D97-AF65-F5344CB8AC3E}">
        <p14:creationId xmlns:p14="http://schemas.microsoft.com/office/powerpoint/2010/main" val="327098590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60914B2D-FD0C-374B-A402-19F351DB4FEE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6411862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Crear</a:t>
            </a:r>
            <a:r>
              <a:rPr lang="en-US" spc="-248" dirty="0">
                <a:solidFill>
                  <a:srgbClr val="000000"/>
                </a:solidFill>
              </a:rPr>
              <a:t> una </a:t>
            </a:r>
            <a:r>
              <a:rPr lang="en-US" spc="-248" dirty="0" err="1">
                <a:solidFill>
                  <a:srgbClr val="000000"/>
                </a:solidFill>
              </a:rPr>
              <a:t>función</a:t>
            </a:r>
            <a:endParaRPr lang="en-US" spc="-248" dirty="0">
              <a:solidFill>
                <a:srgbClr val="000000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8AB98A6-2172-8A43-AC21-5B3A0E98CDB4}"/>
              </a:ext>
            </a:extLst>
          </p:cNvPr>
          <p:cNvSpPr/>
          <p:nvPr/>
        </p:nvSpPr>
        <p:spPr>
          <a:xfrm>
            <a:off x="711200" y="2020207"/>
            <a:ext cx="110431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select10 &lt;- function(n) {</a:t>
            </a:r>
          </a:p>
          <a:p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  v &lt;- c() # crear un vector vacio</a:t>
            </a:r>
          </a:p>
          <a:p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  for(i in 1:n) { # repetir el proceso n veces</a:t>
            </a:r>
          </a:p>
          <a:p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    v = c(v, sample(1:10, size = 1)) # agregar valores aleatorios al vector v</a:t>
            </a:r>
          </a:p>
          <a:p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  v # valor final devuelto</a:t>
            </a:r>
          </a:p>
          <a:p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EC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select10(n = 3)</a:t>
            </a:r>
          </a:p>
          <a:p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select10(n = 9)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5BD61BF-1C99-7B47-8D5A-D57A62121393}"/>
              </a:ext>
            </a:extLst>
          </p:cNvPr>
          <p:cNvSpPr/>
          <p:nvPr/>
        </p:nvSpPr>
        <p:spPr>
          <a:xfrm>
            <a:off x="801737" y="1316335"/>
            <a:ext cx="11043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>
                <a:solidFill>
                  <a:srgbClr val="000000"/>
                </a:solidFill>
                <a:latin typeface="Arial, Helvetica, sans-serif"/>
              </a:rPr>
              <a:t>Modifiquemos la funcion para que el resultado sea un vector y no una matriz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2779394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60914B2D-FD0C-374B-A402-19F351DB4FEE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6411862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Crear</a:t>
            </a:r>
            <a:r>
              <a:rPr lang="en-US" spc="-248" dirty="0">
                <a:solidFill>
                  <a:srgbClr val="000000"/>
                </a:solidFill>
              </a:rPr>
              <a:t> una </a:t>
            </a:r>
            <a:r>
              <a:rPr lang="en-US" spc="-248" dirty="0" err="1">
                <a:solidFill>
                  <a:srgbClr val="000000"/>
                </a:solidFill>
              </a:rPr>
              <a:t>función</a:t>
            </a:r>
            <a:endParaRPr lang="en-US" spc="-248" dirty="0">
              <a:solidFill>
                <a:srgbClr val="000000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AF43436-E33D-6E46-B594-738808732CD0}"/>
              </a:ext>
            </a:extLst>
          </p:cNvPr>
          <p:cNvSpPr/>
          <p:nvPr/>
        </p:nvSpPr>
        <p:spPr>
          <a:xfrm>
            <a:off x="702734" y="1817006"/>
            <a:ext cx="11336867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selectAny &lt;- function(size, mini, maxi) {</a:t>
            </a:r>
          </a:p>
          <a:p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 &lt;- c() # crear un vector vacio</a:t>
            </a:r>
          </a:p>
          <a:p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for(i in 1:size) { # repetir hasta "size" veces</a:t>
            </a:r>
          </a:p>
          <a:p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 &lt;- rbind(v, sample(mini:maxi, size = 1)) # agregar valores aleatorios al vector v</a:t>
            </a:r>
          </a:p>
          <a:p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 # end loop</a:t>
            </a:r>
          </a:p>
          <a:p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 # output the vector</a:t>
            </a:r>
          </a:p>
          <a:p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EC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C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selectAny(size = 10, mini = 3, maxi = 10)</a:t>
            </a:r>
          </a:p>
        </p:txBody>
      </p:sp>
    </p:spTree>
    <p:extLst>
      <p:ext uri="{BB962C8B-B14F-4D97-AF65-F5344CB8AC3E}">
        <p14:creationId xmlns:p14="http://schemas.microsoft.com/office/powerpoint/2010/main" val="385052753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3" y="0"/>
            <a:ext cx="12172614" cy="6856658"/>
          </a:xfrm>
          <a:custGeom>
            <a:avLst/>
            <a:gdLst/>
            <a:ahLst/>
            <a:cxnLst/>
            <a:rect l="l" t="t" r="r" b="b"/>
            <a:pathLst>
              <a:path w="11518900" h="6488430">
                <a:moveTo>
                  <a:pt x="11518898" y="6488312"/>
                </a:moveTo>
                <a:lnTo>
                  <a:pt x="0" y="6488312"/>
                </a:lnTo>
                <a:lnTo>
                  <a:pt x="0" y="0"/>
                </a:lnTo>
                <a:lnTo>
                  <a:pt x="11518898" y="0"/>
                </a:lnTo>
                <a:lnTo>
                  <a:pt x="11518898" y="6488312"/>
                </a:lnTo>
                <a:close/>
              </a:path>
            </a:pathLst>
          </a:custGeom>
          <a:solidFill>
            <a:srgbClr val="262821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3" name="object 3"/>
          <p:cNvSpPr/>
          <p:nvPr/>
        </p:nvSpPr>
        <p:spPr>
          <a:xfrm>
            <a:off x="3665503" y="2109740"/>
            <a:ext cx="4867033" cy="1079028"/>
          </a:xfrm>
          <a:custGeom>
            <a:avLst/>
            <a:gdLst/>
            <a:ahLst/>
            <a:cxnLst/>
            <a:rect l="l" t="t" r="r" b="b"/>
            <a:pathLst>
              <a:path w="4605655" h="1021080">
                <a:moveTo>
                  <a:pt x="4605527" y="1021079"/>
                </a:moveTo>
                <a:lnTo>
                  <a:pt x="0" y="1021079"/>
                </a:lnTo>
                <a:lnTo>
                  <a:pt x="0" y="0"/>
                </a:lnTo>
                <a:lnTo>
                  <a:pt x="4605527" y="0"/>
                </a:lnTo>
                <a:lnTo>
                  <a:pt x="4605527" y="102107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5" name="object 5"/>
          <p:cNvSpPr/>
          <p:nvPr/>
        </p:nvSpPr>
        <p:spPr>
          <a:xfrm>
            <a:off x="2029246" y="3027719"/>
            <a:ext cx="8130285" cy="989109"/>
          </a:xfrm>
          <a:custGeom>
            <a:avLst/>
            <a:gdLst/>
            <a:ahLst/>
            <a:cxnLst/>
            <a:rect l="l" t="t" r="r" b="b"/>
            <a:pathLst>
              <a:path w="7693659" h="935989">
                <a:moveTo>
                  <a:pt x="7693151" y="935735"/>
                </a:moveTo>
                <a:lnTo>
                  <a:pt x="0" y="935735"/>
                </a:lnTo>
                <a:lnTo>
                  <a:pt x="0" y="0"/>
                </a:lnTo>
                <a:lnTo>
                  <a:pt x="7693151" y="0"/>
                </a:lnTo>
                <a:lnTo>
                  <a:pt x="7693151" y="93573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7" name="object 7"/>
          <p:cNvSpPr/>
          <p:nvPr/>
        </p:nvSpPr>
        <p:spPr>
          <a:xfrm>
            <a:off x="3907075" y="3855510"/>
            <a:ext cx="4377847" cy="844165"/>
          </a:xfrm>
          <a:custGeom>
            <a:avLst/>
            <a:gdLst/>
            <a:ahLst/>
            <a:cxnLst/>
            <a:rect l="l" t="t" r="r" b="b"/>
            <a:pathLst>
              <a:path w="4142740" h="798829">
                <a:moveTo>
                  <a:pt x="4142231" y="798575"/>
                </a:moveTo>
                <a:lnTo>
                  <a:pt x="0" y="798575"/>
                </a:lnTo>
                <a:lnTo>
                  <a:pt x="0" y="0"/>
                </a:lnTo>
                <a:lnTo>
                  <a:pt x="4142231" y="0"/>
                </a:lnTo>
                <a:lnTo>
                  <a:pt x="4142231" y="79857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902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EE686D9-B9C4-AE4C-B875-5A00B1D6C511}"/>
              </a:ext>
            </a:extLst>
          </p:cNvPr>
          <p:cNvSpPr txBox="1"/>
          <p:nvPr/>
        </p:nvSpPr>
        <p:spPr>
          <a:xfrm>
            <a:off x="2377621" y="3099265"/>
            <a:ext cx="743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C" sz="3600" dirty="0">
                <a:solidFill>
                  <a:schemeClr val="bg1"/>
                </a:solidFill>
                <a:latin typeface="American Typewriter" panose="02090604020004020304" pitchFamily="18" charset="77"/>
              </a:rPr>
              <a:t>Análisis de datos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57D4FAD-6894-944A-A6B3-6183C84057D6}"/>
              </a:ext>
            </a:extLst>
          </p:cNvPr>
          <p:cNvSpPr txBox="1"/>
          <p:nvPr/>
        </p:nvSpPr>
        <p:spPr>
          <a:xfrm>
            <a:off x="4310411" y="4053812"/>
            <a:ext cx="356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600" dirty="0">
                <a:solidFill>
                  <a:schemeClr val="bg1"/>
                </a:solidFill>
                <a:latin typeface="American Typewriter" panose="02090604020004020304" pitchFamily="18" charset="77"/>
              </a:rPr>
              <a:t>Saberes 5.0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93211FB-B804-F647-A896-E11FA6649025}"/>
              </a:ext>
            </a:extLst>
          </p:cNvPr>
          <p:cNvSpPr txBox="1"/>
          <p:nvPr/>
        </p:nvSpPr>
        <p:spPr>
          <a:xfrm>
            <a:off x="4509799" y="2276342"/>
            <a:ext cx="316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dirty="0">
                <a:solidFill>
                  <a:schemeClr val="accent5">
                    <a:lumMod val="75000"/>
                  </a:schemeClr>
                </a:solidFill>
                <a:latin typeface="American Typewriter" panose="02090604020004020304" pitchFamily="18" charset="77"/>
              </a:rPr>
              <a:t>CAPITULO 8</a:t>
            </a:r>
          </a:p>
        </p:txBody>
      </p:sp>
    </p:spTree>
    <p:extLst>
      <p:ext uri="{BB962C8B-B14F-4D97-AF65-F5344CB8AC3E}">
        <p14:creationId xmlns:p14="http://schemas.microsoft.com/office/powerpoint/2010/main" val="315649635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5159" y="1490113"/>
            <a:ext cx="10562125" cy="54489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Cargar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la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libreria</a:t>
            </a:r>
            <a:r>
              <a:rPr sz="1480" i="1" spc="-1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a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utilizar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b="1" spc="11" dirty="0">
                <a:solidFill>
                  <a:srgbClr val="333333"/>
                </a:solidFill>
                <a:latin typeface="Courier New"/>
                <a:cs typeface="Courier New"/>
              </a:rPr>
              <a:t>library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(openxlsx)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738" y="2322432"/>
            <a:ext cx="6891552" cy="45277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Warning: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package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'openxlsx'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was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built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under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R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version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3.6.3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159" y="2768790"/>
            <a:ext cx="10562125" cy="101777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Leer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el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archivo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de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excel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y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asignarlo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al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objeto</a:t>
            </a:r>
            <a:r>
              <a:rPr sz="148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data_banco</a:t>
            </a:r>
            <a:endParaRPr sz="1480" dirty="0">
              <a:latin typeface="Courier New"/>
              <a:cs typeface="Courier New"/>
            </a:endParaRPr>
          </a:p>
          <a:p>
            <a:pPr marL="90594" marR="940166">
              <a:lnSpc>
                <a:spcPts val="1828"/>
              </a:lnSpc>
              <a:spcBef>
                <a:spcPts val="63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&lt;-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read.xlsx(xlsxFile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"Data/Data_Banco.xlsx"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sheet</a:t>
            </a:r>
            <a:r>
              <a:rPr sz="1427" spc="4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3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"Data"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 </a:t>
            </a:r>
            <a:r>
              <a:rPr sz="1427" spc="1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data_sucursal</a:t>
            </a:r>
            <a:r>
              <a:rPr sz="1427" spc="5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&lt;-</a:t>
            </a:r>
            <a:r>
              <a:rPr sz="1427" spc="6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read.xlsx(xlsxFile</a:t>
            </a:r>
            <a:r>
              <a:rPr sz="1427" spc="6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6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"Data/Data_Banco.xlsx"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427" spc="6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sheet</a:t>
            </a:r>
            <a:r>
              <a:rPr sz="1427" spc="5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-5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427" spc="63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DD1144"/>
                </a:solidFill>
                <a:latin typeface="Courier New"/>
                <a:cs typeface="Courier New"/>
              </a:rPr>
              <a:t>"Data_Sucursal"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427" dirty="0">
              <a:latin typeface="Courier New"/>
              <a:cs typeface="Courier New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724842E5-6775-454D-870D-E143F91EA2EE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558830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Importar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4"/>
            <a:ext cx="10431273" cy="745291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5369">
              <a:spcBef>
                <a:spcPts val="106"/>
              </a:spcBef>
            </a:pPr>
            <a:r>
              <a:rPr sz="1585" spc="53" dirty="0">
                <a:latin typeface="Cambria"/>
                <a:cs typeface="Cambria"/>
              </a:rPr>
              <a:t>R </a:t>
            </a:r>
            <a:r>
              <a:rPr sz="1585" spc="69" dirty="0">
                <a:latin typeface="Cambria"/>
                <a:cs typeface="Cambria"/>
              </a:rPr>
              <a:t>tiene sus </a:t>
            </a:r>
            <a:r>
              <a:rPr sz="1585" spc="111" dirty="0">
                <a:latin typeface="Cambria"/>
                <a:cs typeface="Cambria"/>
              </a:rPr>
              <a:t>comandos </a:t>
            </a:r>
            <a:r>
              <a:rPr sz="1585" spc="85" dirty="0">
                <a:latin typeface="Cambria"/>
                <a:cs typeface="Cambria"/>
              </a:rPr>
              <a:t>predeterminados </a:t>
            </a:r>
            <a:r>
              <a:rPr sz="1585" spc="79" dirty="0">
                <a:latin typeface="Cambria"/>
                <a:cs typeface="Cambria"/>
              </a:rPr>
              <a:t>para </a:t>
            </a:r>
            <a:r>
              <a:rPr sz="1585" spc="106" dirty="0">
                <a:latin typeface="Cambria"/>
                <a:cs typeface="Cambria"/>
              </a:rPr>
              <a:t>manipular </a:t>
            </a:r>
            <a:r>
              <a:rPr sz="1585" spc="63" dirty="0">
                <a:latin typeface="Cambria"/>
                <a:cs typeface="Cambria"/>
              </a:rPr>
              <a:t>datos, </a:t>
            </a:r>
            <a:r>
              <a:rPr sz="1585" spc="53" dirty="0">
                <a:latin typeface="Cambria"/>
                <a:cs typeface="Cambria"/>
              </a:rPr>
              <a:t>esto </a:t>
            </a:r>
            <a:r>
              <a:rPr sz="1585" spc="48" dirty="0">
                <a:latin typeface="Cambria"/>
                <a:cs typeface="Cambria"/>
              </a:rPr>
              <a:t>se </a:t>
            </a:r>
            <a:r>
              <a:rPr sz="1585" spc="100" dirty="0">
                <a:latin typeface="Cambria"/>
                <a:cs typeface="Cambria"/>
              </a:rPr>
              <a:t>conoce </a:t>
            </a:r>
            <a:r>
              <a:rPr sz="1585" spc="132" dirty="0">
                <a:latin typeface="Cambria"/>
                <a:cs typeface="Cambria"/>
              </a:rPr>
              <a:t>como </a:t>
            </a:r>
            <a:r>
              <a:rPr sz="1585" i="1" spc="90" dirty="0">
                <a:latin typeface="Cambria"/>
                <a:cs typeface="Cambria"/>
              </a:rPr>
              <a:t>R </a:t>
            </a:r>
            <a:r>
              <a:rPr sz="1585" i="1" spc="100" dirty="0">
                <a:latin typeface="Cambria"/>
                <a:cs typeface="Cambria"/>
              </a:rPr>
              <a:t>Base</a:t>
            </a:r>
            <a:r>
              <a:rPr sz="1585" spc="100" dirty="0">
                <a:latin typeface="Cambria"/>
                <a:cs typeface="Cambria"/>
              </a:rPr>
              <a:t>, </a:t>
            </a:r>
            <a:r>
              <a:rPr sz="1585" spc="63" dirty="0">
                <a:latin typeface="Cambria"/>
                <a:cs typeface="Cambria"/>
              </a:rPr>
              <a:t>sin </a:t>
            </a:r>
            <a:r>
              <a:rPr sz="1585" spc="106" dirty="0">
                <a:latin typeface="Cambria"/>
                <a:cs typeface="Cambria"/>
              </a:rPr>
              <a:t>embargo </a:t>
            </a:r>
            <a:r>
              <a:rPr sz="1585" spc="111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existen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varios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paquetes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que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simplifican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esta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tarea,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este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curso</a:t>
            </a:r>
            <a:r>
              <a:rPr sz="1585" spc="85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veremos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132" dirty="0">
                <a:latin typeface="Cambria"/>
                <a:cs typeface="Cambria"/>
              </a:rPr>
              <a:t>como</a:t>
            </a:r>
            <a:r>
              <a:rPr sz="1585" spc="85" dirty="0">
                <a:latin typeface="Cambria"/>
                <a:cs typeface="Cambria"/>
              </a:rPr>
              <a:t> hacerlo </a:t>
            </a:r>
            <a:r>
              <a:rPr sz="1585" spc="111" dirty="0">
                <a:latin typeface="Cambria"/>
                <a:cs typeface="Cambria"/>
              </a:rPr>
              <a:t>con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el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paquete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i="1" spc="100" dirty="0">
                <a:latin typeface="Cambria"/>
                <a:cs typeface="Cambria"/>
              </a:rPr>
              <a:t>dplyr </a:t>
            </a:r>
            <a:r>
              <a:rPr sz="1585" i="1" spc="-333" dirty="0">
                <a:latin typeface="Cambria"/>
                <a:cs typeface="Cambria"/>
              </a:rPr>
              <a:t> </a:t>
            </a:r>
            <a:r>
              <a:rPr sz="1585" spc="21" dirty="0">
                <a:latin typeface="Cambria"/>
                <a:cs typeface="Cambria"/>
              </a:rPr>
              <a:t>(y</a:t>
            </a:r>
            <a:r>
              <a:rPr sz="1585" spc="95" dirty="0">
                <a:latin typeface="Cambria"/>
                <a:cs typeface="Cambria"/>
              </a:rPr>
              <a:t> </a:t>
            </a:r>
            <a:r>
              <a:rPr sz="1585" i="1" spc="48" dirty="0">
                <a:latin typeface="Cambria"/>
                <a:cs typeface="Cambria"/>
              </a:rPr>
              <a:t>magrittr</a:t>
            </a:r>
            <a:r>
              <a:rPr sz="1585" spc="48" dirty="0">
                <a:latin typeface="Cambria"/>
                <a:cs typeface="Cambria"/>
              </a:rPr>
              <a:t>)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que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están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dentro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del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conjunto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de </a:t>
            </a:r>
            <a:r>
              <a:rPr sz="1585" spc="79" dirty="0">
                <a:latin typeface="Cambria"/>
                <a:cs typeface="Cambria"/>
              </a:rPr>
              <a:t>paquetes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95" dirty="0">
                <a:latin typeface="Cambria"/>
                <a:cs typeface="Cambria"/>
              </a:rPr>
              <a:t>llamado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b="1" spc="85" dirty="0">
                <a:latin typeface="Cambria"/>
                <a:cs typeface="Cambria"/>
              </a:rPr>
              <a:t>tidyverse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2416400"/>
            <a:ext cx="10562125" cy="54489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 Cargar</a:t>
            </a:r>
            <a:r>
              <a:rPr sz="1480" i="1" spc="-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la</a:t>
            </a:r>
            <a:r>
              <a:rPr sz="1480" i="1" spc="-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librería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b="1" spc="11" dirty="0">
                <a:solidFill>
                  <a:srgbClr val="333333"/>
                </a:solidFill>
                <a:latin typeface="Courier New"/>
                <a:cs typeface="Courier New"/>
              </a:rPr>
              <a:t>library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(tidyverse)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07B73159-663A-4543-A5D3-6A63172463B1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558830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 err="1">
                <a:solidFill>
                  <a:srgbClr val="000000"/>
                </a:solidFill>
              </a:rPr>
              <a:t>Manipulación</a:t>
            </a:r>
            <a:r>
              <a:rPr lang="en-US" spc="-248" dirty="0">
                <a:solidFill>
                  <a:srgbClr val="000000"/>
                </a:solidFill>
              </a:rPr>
              <a:t> de </a:t>
            </a:r>
            <a:r>
              <a:rPr lang="en-US" spc="-248" dirty="0" err="1">
                <a:solidFill>
                  <a:srgbClr val="000000"/>
                </a:solidFill>
              </a:rPr>
              <a:t>datos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739" y="1466623"/>
            <a:ext cx="10417852" cy="501378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5369">
              <a:spcBef>
                <a:spcPts val="106"/>
              </a:spcBef>
            </a:pPr>
            <a:r>
              <a:rPr sz="1585" spc="53" dirty="0">
                <a:latin typeface="Cambria"/>
                <a:cs typeface="Cambria"/>
              </a:rPr>
              <a:t>Tibble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es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143" dirty="0">
                <a:latin typeface="Cambria"/>
                <a:cs typeface="Cambria"/>
              </a:rPr>
              <a:t>un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objeto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del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79" dirty="0">
                <a:latin typeface="Cambria"/>
                <a:cs typeface="Cambria"/>
              </a:rPr>
              <a:t>paquete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dplyr,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entre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53" dirty="0">
                <a:latin typeface="Cambria"/>
                <a:cs typeface="Cambria"/>
              </a:rPr>
              <a:t>las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mejoras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que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90" dirty="0">
                <a:latin typeface="Cambria"/>
                <a:cs typeface="Cambria"/>
              </a:rPr>
              <a:t>da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es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que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106" dirty="0">
                <a:latin typeface="Cambria"/>
                <a:cs typeface="Cambria"/>
              </a:rPr>
              <a:t>no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111" dirty="0">
                <a:latin typeface="Cambria"/>
                <a:cs typeface="Cambria"/>
              </a:rPr>
              <a:t>imprime</a:t>
            </a:r>
            <a:r>
              <a:rPr sz="1585" spc="74" dirty="0">
                <a:latin typeface="Cambria"/>
                <a:cs typeface="Cambria"/>
              </a:rPr>
              <a:t> </a:t>
            </a:r>
            <a:r>
              <a:rPr sz="1585" spc="63" dirty="0">
                <a:latin typeface="Cambria"/>
                <a:cs typeface="Cambria"/>
              </a:rPr>
              <a:t>todo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el</a:t>
            </a:r>
            <a:r>
              <a:rPr sz="1585" spc="32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objeto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en</a:t>
            </a:r>
            <a:r>
              <a:rPr sz="1585" spc="58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pantalla, </a:t>
            </a:r>
            <a:r>
              <a:rPr sz="1585" spc="-338" dirty="0">
                <a:latin typeface="Cambria"/>
                <a:cs typeface="Cambria"/>
              </a:rPr>
              <a:t> </a:t>
            </a:r>
            <a:r>
              <a:rPr sz="1585" spc="69" dirty="0">
                <a:latin typeface="Cambria"/>
                <a:cs typeface="Cambria"/>
              </a:rPr>
              <a:t>sino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143" dirty="0">
                <a:latin typeface="Cambria"/>
                <a:cs typeface="Cambria"/>
              </a:rPr>
              <a:t>un</a:t>
            </a:r>
            <a:r>
              <a:rPr sz="1585" spc="48" dirty="0">
                <a:latin typeface="Cambria"/>
                <a:cs typeface="Cambria"/>
              </a:rPr>
              <a:t> </a:t>
            </a:r>
            <a:r>
              <a:rPr sz="1585" spc="116" dirty="0">
                <a:latin typeface="Cambria"/>
                <a:cs typeface="Cambria"/>
              </a:rPr>
              <a:t>resumen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del</a:t>
            </a:r>
            <a:r>
              <a:rPr sz="1585" spc="26" dirty="0">
                <a:latin typeface="Cambria"/>
                <a:cs typeface="Cambria"/>
              </a:rPr>
              <a:t> </a:t>
            </a:r>
            <a:r>
              <a:rPr sz="1585" spc="137" dirty="0">
                <a:latin typeface="Cambria"/>
                <a:cs typeface="Cambria"/>
              </a:rPr>
              <a:t>mismo.</a:t>
            </a:r>
            <a:r>
              <a:rPr sz="1585" spc="69" dirty="0">
                <a:latin typeface="Cambria"/>
                <a:cs typeface="Cambria"/>
              </a:rPr>
              <a:t> </a:t>
            </a:r>
            <a:r>
              <a:rPr sz="1585" spc="85" dirty="0">
                <a:latin typeface="Cambria"/>
                <a:cs typeface="Cambria"/>
              </a:rPr>
              <a:t>(más</a:t>
            </a:r>
            <a:r>
              <a:rPr sz="1585" spc="42" dirty="0">
                <a:latin typeface="Cambria"/>
                <a:cs typeface="Cambria"/>
              </a:rPr>
              <a:t> </a:t>
            </a:r>
            <a:r>
              <a:rPr sz="1585" spc="100" dirty="0">
                <a:latin typeface="Cambria"/>
                <a:cs typeface="Cambria"/>
              </a:rPr>
              <a:t>información</a:t>
            </a:r>
            <a:r>
              <a:rPr sz="1585" spc="53" dirty="0">
                <a:latin typeface="Cambria"/>
                <a:cs typeface="Cambria"/>
              </a:rPr>
              <a:t> </a:t>
            </a:r>
            <a:r>
              <a:rPr sz="1585" spc="74" dirty="0">
                <a:latin typeface="Cambria"/>
                <a:cs typeface="Cambria"/>
              </a:rPr>
              <a:t>tipeando</a:t>
            </a:r>
            <a:r>
              <a:rPr sz="1585" spc="79" dirty="0">
                <a:latin typeface="Cambria"/>
                <a:cs typeface="Cambria"/>
              </a:rPr>
              <a:t> </a:t>
            </a:r>
            <a:r>
              <a:rPr sz="1585" spc="48" dirty="0">
                <a:latin typeface="Cambria"/>
                <a:cs typeface="Cambria"/>
              </a:rPr>
              <a:t>?tibble)</a:t>
            </a:r>
            <a:endParaRPr sz="1585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159" y="2174760"/>
            <a:ext cx="10562125" cy="54489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Convertir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el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data_banco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a</a:t>
            </a:r>
            <a:r>
              <a:rPr sz="148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6" dirty="0">
                <a:solidFill>
                  <a:srgbClr val="999987"/>
                </a:solidFill>
                <a:latin typeface="Courier New"/>
                <a:cs typeface="Courier New"/>
              </a:rPr>
              <a:t>un</a:t>
            </a:r>
            <a:r>
              <a:rPr sz="148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tibble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r>
              <a:rPr sz="1427" spc="26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5" dirty="0">
                <a:solidFill>
                  <a:srgbClr val="333333"/>
                </a:solidFill>
                <a:latin typeface="Courier New"/>
                <a:cs typeface="Courier New"/>
              </a:rPr>
              <a:t>&lt;-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tbl_df(</a:t>
            </a:r>
            <a:r>
              <a:rPr sz="1427" spc="32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data_banco)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39" y="2992984"/>
            <a:ext cx="8553039" cy="1168035"/>
          </a:xfrm>
          <a:prstGeom prst="rect">
            <a:avLst/>
          </a:prstGeom>
        </p:spPr>
        <p:txBody>
          <a:bodyPr vert="horz" wrap="square" lIns="0" tIns="13421" rIns="0" bIns="0" rtlCol="0">
            <a:spAutoFit/>
          </a:bodyPr>
          <a:lstStyle/>
          <a:p>
            <a:pPr marL="13421" marR="2442016">
              <a:lnSpc>
                <a:spcPct val="106500"/>
              </a:lnSpc>
              <a:spcBef>
                <a:spcPts val="106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Warning: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`tbl_df()`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is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deprecated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as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of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dplyr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1.0.0. </a:t>
            </a:r>
            <a:r>
              <a:rPr sz="1427" spc="-840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Please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use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`tibble::as_tibble()`</a:t>
            </a:r>
            <a:r>
              <a:rPr sz="1427" spc="37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instead.</a:t>
            </a:r>
            <a:endParaRPr sz="1427">
              <a:latin typeface="Courier New"/>
              <a:cs typeface="Courier New"/>
            </a:endParaRPr>
          </a:p>
          <a:p>
            <a:pPr marL="13421">
              <a:spcBef>
                <a:spcPts val="111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26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This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warning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is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displayed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once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every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-5" dirty="0">
                <a:latin typeface="Courier New"/>
                <a:cs typeface="Courier New"/>
              </a:rPr>
              <a:t>8</a:t>
            </a:r>
            <a:r>
              <a:rPr sz="1427" spc="3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hours.</a:t>
            </a:r>
            <a:endParaRPr sz="1427">
              <a:latin typeface="Courier New"/>
              <a:cs typeface="Courier New"/>
            </a:endParaRPr>
          </a:p>
          <a:p>
            <a:pPr marL="13421">
              <a:spcBef>
                <a:spcPts val="111"/>
              </a:spcBef>
            </a:pPr>
            <a:r>
              <a:rPr sz="1427" spc="5" dirty="0">
                <a:latin typeface="Courier New"/>
                <a:cs typeface="Courier New"/>
              </a:rPr>
              <a:t>##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Call</a:t>
            </a:r>
            <a:r>
              <a:rPr sz="1427" spc="48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`lifecycle::last_warnings()`</a:t>
            </a:r>
            <a:r>
              <a:rPr sz="1427" spc="48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to</a:t>
            </a:r>
            <a:r>
              <a:rPr sz="1427" spc="48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see</a:t>
            </a:r>
            <a:r>
              <a:rPr sz="1427" spc="48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where</a:t>
            </a:r>
            <a:r>
              <a:rPr sz="1427" spc="48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this</a:t>
            </a:r>
            <a:r>
              <a:rPr sz="1427" spc="48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warning</a:t>
            </a:r>
            <a:r>
              <a:rPr sz="1427" spc="42" dirty="0">
                <a:latin typeface="Courier New"/>
                <a:cs typeface="Courier New"/>
              </a:rPr>
              <a:t> </a:t>
            </a:r>
            <a:r>
              <a:rPr sz="1427" spc="5" dirty="0">
                <a:latin typeface="Courier New"/>
                <a:cs typeface="Courier New"/>
              </a:rPr>
              <a:t>was</a:t>
            </a:r>
            <a:r>
              <a:rPr sz="1427" spc="48" dirty="0">
                <a:latin typeface="Courier New"/>
                <a:cs typeface="Courier New"/>
              </a:rPr>
              <a:t> </a:t>
            </a:r>
            <a:r>
              <a:rPr sz="1427" spc="11" dirty="0">
                <a:latin typeface="Courier New"/>
                <a:cs typeface="Courier New"/>
              </a:rPr>
              <a:t>generated.</a:t>
            </a:r>
            <a:endParaRPr sz="1427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159" y="4148153"/>
            <a:ext cx="10562125" cy="54489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83880" rIns="0" bIns="0" rtlCol="0">
            <a:spAutoFit/>
          </a:bodyPr>
          <a:lstStyle/>
          <a:p>
            <a:pPr marL="90594">
              <a:spcBef>
                <a:spcPts val="661"/>
              </a:spcBef>
            </a:pPr>
            <a:r>
              <a:rPr sz="1480" i="1" spc="-32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 Muestra</a:t>
            </a:r>
            <a:r>
              <a:rPr sz="1480" i="1" spc="-16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80" i="1" spc="-21" dirty="0">
                <a:solidFill>
                  <a:srgbClr val="999987"/>
                </a:solidFill>
                <a:latin typeface="Courier New"/>
                <a:cs typeface="Courier New"/>
              </a:rPr>
              <a:t>data_banco</a:t>
            </a:r>
            <a:endParaRPr sz="1480">
              <a:latin typeface="Courier New"/>
              <a:cs typeface="Courier New"/>
            </a:endParaRPr>
          </a:p>
          <a:p>
            <a:pPr marL="90594">
              <a:spcBef>
                <a:spcPts val="100"/>
              </a:spcBef>
            </a:pPr>
            <a:r>
              <a:rPr sz="1427" spc="11" dirty="0">
                <a:solidFill>
                  <a:srgbClr val="333333"/>
                </a:solidFill>
                <a:latin typeface="Courier New"/>
                <a:cs typeface="Courier New"/>
              </a:rPr>
              <a:t>data_banco</a:t>
            </a:r>
            <a:endParaRPr sz="1427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81608" y="4996792"/>
          <a:ext cx="8702010" cy="1848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0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994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1260">
                <a:tc>
                  <a:txBody>
                    <a:bodyPr/>
                    <a:lstStyle/>
                    <a:p>
                      <a:pPr marL="31750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45720" algn="r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tibble: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R="4572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Sucursal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24,299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Cajero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ID_Transaccion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Transaccion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69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Tiempo_Servicio~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Satisfaccion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697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688">
                <a:tc>
                  <a:txBody>
                    <a:bodyPr/>
                    <a:lstStyle/>
                    <a:p>
                      <a:pPr marR="13970" algn="ct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1990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&lt;dbl&gt;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&lt;dbl&gt;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&lt;chr&gt;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&lt;chr&gt;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5865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&lt;dbl&gt;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&lt;chr&gt;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54">
                <a:tc>
                  <a:txBody>
                    <a:bodyPr/>
                    <a:lstStyle/>
                    <a:p>
                      <a:pPr marR="13970" algn="ct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6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0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15415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311 Muy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Bueno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15415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156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Malo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15415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248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Regular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571">
                <a:tc>
                  <a:txBody>
                    <a:bodyPr/>
                    <a:lstStyle/>
                    <a:p>
                      <a:pPr marR="13970" algn="ct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0190">
                        <a:lnSpc>
                          <a:spcPts val="1614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99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Regular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688">
                <a:tc>
                  <a:txBody>
                    <a:bodyPr/>
                    <a:lstStyle/>
                    <a:p>
                      <a:pPr marR="13970" algn="ct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61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4820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10"/>
                        </a:lnSpc>
                      </a:pPr>
                      <a:r>
                        <a:rPr sz="1400" spc="10" dirty="0">
                          <a:latin typeface="Courier New"/>
                          <a:cs typeface="Courier New"/>
                        </a:rPr>
                        <a:t>Cobro/Pago~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15415">
                        <a:lnSpc>
                          <a:spcPts val="1610"/>
                        </a:lnSpc>
                      </a:pPr>
                      <a:r>
                        <a:rPr sz="1400" spc="5" dirty="0">
                          <a:latin typeface="Courier New"/>
                          <a:cs typeface="Courier New"/>
                        </a:rPr>
                        <a:t>123 Muy 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Bueno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2">
            <a:extLst>
              <a:ext uri="{FF2B5EF4-FFF2-40B4-BE49-F238E27FC236}">
                <a16:creationId xmlns:a16="http://schemas.microsoft.com/office/drawing/2014/main" id="{AE207F10-4121-7D4F-9AD4-624223C34093}"/>
              </a:ext>
            </a:extLst>
          </p:cNvPr>
          <p:cNvSpPr txBox="1">
            <a:spLocks/>
          </p:cNvSpPr>
          <p:nvPr/>
        </p:nvSpPr>
        <p:spPr>
          <a:xfrm>
            <a:off x="801738" y="423573"/>
            <a:ext cx="2479344" cy="683725"/>
          </a:xfrm>
          <a:prstGeom prst="rect">
            <a:avLst/>
          </a:prstGeom>
        </p:spPr>
        <p:txBody>
          <a:bodyPr vert="horz" wrap="square" lIns="0" tIns="1677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3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421">
              <a:lnSpc>
                <a:spcPct val="100000"/>
              </a:lnSpc>
              <a:spcBef>
                <a:spcPts val="132"/>
              </a:spcBef>
            </a:pPr>
            <a:r>
              <a:rPr lang="en-US" spc="-248" dirty="0">
                <a:solidFill>
                  <a:srgbClr val="000000"/>
                </a:solidFill>
              </a:rPr>
              <a:t>Tibbles</a:t>
            </a:r>
            <a:endParaRPr lang="en-US" spc="-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11265</Words>
  <Application>Microsoft Macintosh PowerPoint</Application>
  <PresentationFormat>Panorámica</PresentationFormat>
  <Paragraphs>1860</Paragraphs>
  <Slides>144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144</vt:i4>
      </vt:variant>
    </vt:vector>
  </HeadingPairs>
  <TitlesOfParts>
    <vt:vector size="160" baseType="lpstr">
      <vt:lpstr>American Typewriter</vt:lpstr>
      <vt:lpstr>Arial</vt:lpstr>
      <vt:lpstr>Arial, Helvetica, sans-serif</vt:lpstr>
      <vt:lpstr>Calibri</vt:lpstr>
      <vt:lpstr>Calibri Light</vt:lpstr>
      <vt:lpstr>Cambria</vt:lpstr>
      <vt:lpstr>Courier New</vt:lpstr>
      <vt:lpstr>Courier New</vt:lpstr>
      <vt:lpstr>Georgia</vt:lpstr>
      <vt:lpstr>Lucida Sans Unicode</vt:lpstr>
      <vt:lpstr>Source Sans Pro</vt:lpstr>
      <vt:lpstr>Tahoma</vt:lpstr>
      <vt:lpstr>Times</vt:lpstr>
      <vt:lpstr>Times New Roman</vt:lpstr>
      <vt:lpstr>Trebuchet MS</vt:lpstr>
      <vt:lpstr>Tema de Office</vt:lpstr>
      <vt:lpstr>Presentación de PowerPoint</vt:lpstr>
      <vt:lpstr>Presentación de PowerPoint</vt:lpstr>
      <vt:lpstr>Presentación de PowerPoint</vt:lpstr>
      <vt:lpstr>¿ P  o r q u é   R    ?</vt:lpstr>
      <vt:lpstr>R: Algo de historia</vt:lpstr>
      <vt:lpstr>R: Algo de historia</vt:lpstr>
      <vt:lpstr>Porqué usar R</vt:lpstr>
      <vt:lpstr>Lenguajes para el análisis de datos</vt:lpstr>
      <vt:lpstr>Presentación de PowerPoint</vt:lpstr>
      <vt:lpstr>Presentación de PowerPoint</vt:lpstr>
      <vt:lpstr>Porqué RStudio</vt:lpstr>
      <vt:lpstr>La combinación perfecta</vt:lpstr>
      <vt:lpstr>Instalar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Filtrar/Seleccionar filas: filter()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21</cp:revision>
  <dcterms:created xsi:type="dcterms:W3CDTF">2021-07-17T23:01:24Z</dcterms:created>
  <dcterms:modified xsi:type="dcterms:W3CDTF">2021-07-19T20:47:49Z</dcterms:modified>
</cp:coreProperties>
</file>