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1321893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457255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6841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20369134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4180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2044516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263162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908265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114057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AA8F0A09-4CBE-43DC-8F80-533DE223FD50}" type="datetimeFigureOut">
              <a:rPr lang="es-EC" smtClean="0"/>
              <a:t>2/6/2025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211549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A8F0A09-4CBE-43DC-8F80-533DE223FD50}" type="datetimeFigureOut">
              <a:rPr lang="es-EC" smtClean="0"/>
              <a:t>2/6/2025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920144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AA8F0A09-4CBE-43DC-8F80-533DE223FD50}" type="datetimeFigureOut">
              <a:rPr lang="es-EC" smtClean="0"/>
              <a:t>2/6/2025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992249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AA8F0A09-4CBE-43DC-8F80-533DE223FD50}" type="datetimeFigureOut">
              <a:rPr lang="es-EC" smtClean="0"/>
              <a:t>2/6/2025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27574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8F0A09-4CBE-43DC-8F80-533DE223FD50}" type="datetimeFigureOut">
              <a:rPr lang="es-EC" smtClean="0"/>
              <a:t>2/6/2025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45767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8F0A09-4CBE-43DC-8F80-533DE223FD50}" type="datetimeFigureOut">
              <a:rPr lang="es-EC" smtClean="0"/>
              <a:t>2/6/2025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1949378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AA8F0A09-4CBE-43DC-8F80-533DE223FD50}" type="datetimeFigureOut">
              <a:rPr lang="es-EC" smtClean="0"/>
              <a:t>2/6/2025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09D7822-CC53-4C13-BA24-C2931FB59427}" type="slidenum">
              <a:rPr lang="es-EC" smtClean="0"/>
              <a:t>‹Nº›</a:t>
            </a:fld>
            <a:endParaRPr lang="es-EC"/>
          </a:p>
        </p:txBody>
      </p:sp>
    </p:spTree>
    <p:extLst>
      <p:ext uri="{BB962C8B-B14F-4D97-AF65-F5344CB8AC3E}">
        <p14:creationId xmlns:p14="http://schemas.microsoft.com/office/powerpoint/2010/main" val="348901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8F0A09-4CBE-43DC-8F80-533DE223FD50}" type="datetimeFigureOut">
              <a:rPr lang="es-EC" smtClean="0"/>
              <a:t>2/6/2025</a:t>
            </a:fld>
            <a:endParaRPr lang="es-EC"/>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09D7822-CC53-4C13-BA24-C2931FB59427}" type="slidenum">
              <a:rPr lang="es-EC" smtClean="0"/>
              <a:t>‹Nº›</a:t>
            </a:fld>
            <a:endParaRPr lang="es-EC"/>
          </a:p>
        </p:txBody>
      </p:sp>
    </p:spTree>
    <p:extLst>
      <p:ext uri="{BB962C8B-B14F-4D97-AF65-F5344CB8AC3E}">
        <p14:creationId xmlns:p14="http://schemas.microsoft.com/office/powerpoint/2010/main" val="2768836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59F8DD-48B5-80C9-C36B-444242DABEA1}"/>
              </a:ext>
            </a:extLst>
          </p:cNvPr>
          <p:cNvSpPr>
            <a:spLocks noGrp="1"/>
          </p:cNvSpPr>
          <p:nvPr>
            <p:ph type="ctrTitle"/>
          </p:nvPr>
        </p:nvSpPr>
        <p:spPr>
          <a:xfrm>
            <a:off x="1389080" y="2365202"/>
            <a:ext cx="7766936" cy="1646302"/>
          </a:xfrm>
        </p:spPr>
        <p:txBody>
          <a:bodyPr/>
          <a:lstStyle/>
          <a:p>
            <a:r>
              <a:rPr lang="es-EC" b="1" dirty="0">
                <a:solidFill>
                  <a:schemeClr val="accent1">
                    <a:lumMod val="50000"/>
                  </a:schemeClr>
                </a:solidFill>
                <a:latin typeface="Baskerville Old Face" panose="02020602080505020303" pitchFamily="18" charset="0"/>
              </a:rPr>
              <a:t>Ayudantía de cátedra</a:t>
            </a:r>
          </a:p>
        </p:txBody>
      </p:sp>
      <p:sp>
        <p:nvSpPr>
          <p:cNvPr id="3" name="Subtítulo 2">
            <a:extLst>
              <a:ext uri="{FF2B5EF4-FFF2-40B4-BE49-F238E27FC236}">
                <a16:creationId xmlns:a16="http://schemas.microsoft.com/office/drawing/2014/main" id="{52D10538-485A-3181-2258-E0E02245605B}"/>
              </a:ext>
            </a:extLst>
          </p:cNvPr>
          <p:cNvSpPr>
            <a:spLocks noGrp="1"/>
          </p:cNvSpPr>
          <p:nvPr>
            <p:ph type="subTitle" idx="1"/>
          </p:nvPr>
        </p:nvSpPr>
        <p:spPr>
          <a:xfrm>
            <a:off x="1528915" y="4267142"/>
            <a:ext cx="7766936" cy="1096899"/>
          </a:xfrm>
        </p:spPr>
        <p:txBody>
          <a:bodyPr>
            <a:normAutofit/>
          </a:bodyPr>
          <a:lstStyle/>
          <a:p>
            <a:r>
              <a:rPr lang="es-EC" sz="3200" dirty="0">
                <a:solidFill>
                  <a:schemeClr val="tx1"/>
                </a:solidFill>
                <a:latin typeface="Baskerville Old Face" panose="02020602080505020303" pitchFamily="18" charset="0"/>
              </a:rPr>
              <a:t>Facultad de Ciencias de la Computación y Diseño Digital</a:t>
            </a:r>
          </a:p>
        </p:txBody>
      </p:sp>
      <p:pic>
        <p:nvPicPr>
          <p:cNvPr id="5" name="Imagen 4">
            <a:extLst>
              <a:ext uri="{FF2B5EF4-FFF2-40B4-BE49-F238E27FC236}">
                <a16:creationId xmlns:a16="http://schemas.microsoft.com/office/drawing/2014/main" id="{01008E56-6278-8046-DEE3-EE6D96138B56}"/>
              </a:ext>
            </a:extLst>
          </p:cNvPr>
          <p:cNvPicPr>
            <a:picLocks noChangeAspect="1"/>
          </p:cNvPicPr>
          <p:nvPr/>
        </p:nvPicPr>
        <p:blipFill>
          <a:blip r:embed="rId2">
            <a:extLst>
              <a:ext uri="{28A0092B-C50C-407E-A947-70E740481C1C}">
                <a14:useLocalDpi xmlns:a14="http://schemas.microsoft.com/office/drawing/2010/main" val="0"/>
              </a:ext>
            </a:extLst>
          </a:blip>
          <a:srcRect l="20054" t="17921" r="18191" b="20143"/>
          <a:stretch/>
        </p:blipFill>
        <p:spPr>
          <a:xfrm>
            <a:off x="4692445" y="117987"/>
            <a:ext cx="2807110" cy="2813623"/>
          </a:xfrm>
          <a:prstGeom prst="rect">
            <a:avLst/>
          </a:prstGeom>
        </p:spPr>
      </p:pic>
    </p:spTree>
    <p:extLst>
      <p:ext uri="{BB962C8B-B14F-4D97-AF65-F5344CB8AC3E}">
        <p14:creationId xmlns:p14="http://schemas.microsoft.com/office/powerpoint/2010/main" val="3458914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07BDB-59FF-A8DB-0917-F77CF6C80755}"/>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245F09C0-228A-34AD-D4F9-D003096A401B}"/>
              </a:ext>
            </a:extLst>
          </p:cNvPr>
          <p:cNvSpPr txBox="1"/>
          <p:nvPr/>
        </p:nvSpPr>
        <p:spPr>
          <a:xfrm>
            <a:off x="2652251" y="738720"/>
            <a:ext cx="5299587"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De los méritos estudiantiles</a:t>
            </a:r>
          </a:p>
        </p:txBody>
      </p:sp>
      <p:sp>
        <p:nvSpPr>
          <p:cNvPr id="4" name="CuadroTexto 3">
            <a:extLst>
              <a:ext uri="{FF2B5EF4-FFF2-40B4-BE49-F238E27FC236}">
                <a16:creationId xmlns:a16="http://schemas.microsoft.com/office/drawing/2014/main" id="{E79A61AA-5A1C-A9FF-1F6D-AE5DABA01165}"/>
              </a:ext>
            </a:extLst>
          </p:cNvPr>
          <p:cNvSpPr txBox="1"/>
          <p:nvPr/>
        </p:nvSpPr>
        <p:spPr>
          <a:xfrm>
            <a:off x="1106128" y="1964296"/>
            <a:ext cx="8726128" cy="4154984"/>
          </a:xfrm>
          <a:prstGeom prst="rect">
            <a:avLst/>
          </a:prstGeom>
          <a:noFill/>
        </p:spPr>
        <p:txBody>
          <a:bodyPr wrap="square">
            <a:spAutoFit/>
          </a:bodyPr>
          <a:lstStyle/>
          <a:p>
            <a:r>
              <a:rPr lang="es-MX" sz="2400" dirty="0">
                <a:latin typeface="Baskerville Old Face" panose="02020602080505020303" pitchFamily="18" charset="0"/>
              </a:rPr>
              <a:t>b.	Por puntajes obtenidos en cada semestre de estudio (máximo cuatro puntos) calculados de la siguiente manera:</a:t>
            </a:r>
          </a:p>
          <a:p>
            <a:r>
              <a:rPr lang="es-MX" sz="2400" dirty="0">
                <a:latin typeface="Baskerville Old Face" panose="02020602080505020303" pitchFamily="18" charset="0"/>
              </a:rPr>
              <a:t>1.00 punto por semestre, si el promedio de aprobación es de 9.50 a 10 puntos.</a:t>
            </a:r>
          </a:p>
          <a:p>
            <a:r>
              <a:rPr lang="es-MX" sz="2400" dirty="0">
                <a:latin typeface="Baskerville Old Face" panose="02020602080505020303" pitchFamily="18" charset="0"/>
              </a:rPr>
              <a:t>0.70 puntos por semestre, si el promedio de aprobación es de 9.00 a 9.49 puntos</a:t>
            </a:r>
          </a:p>
          <a:p>
            <a:r>
              <a:rPr lang="es-MX" sz="2400" dirty="0">
                <a:latin typeface="Baskerville Old Face" panose="02020602080505020303" pitchFamily="18" charset="0"/>
              </a:rPr>
              <a:t>0.50 puntos por semestre, si el promedio de aprobación es de 8.50 a 8.99 puntos</a:t>
            </a:r>
          </a:p>
          <a:p>
            <a:r>
              <a:rPr lang="es-MX" sz="2400" dirty="0">
                <a:latin typeface="Baskerville Old Face" panose="02020602080505020303" pitchFamily="18" charset="0"/>
              </a:rPr>
              <a:t>0.25 puntos por semestre, si el promedio de aprobación es de 8.00 a 8.49 puntos</a:t>
            </a:r>
          </a:p>
          <a:p>
            <a:endParaRPr lang="es-MX" sz="2400" dirty="0">
              <a:latin typeface="Baskerville Old Face" panose="02020602080505020303" pitchFamily="18" charset="0"/>
            </a:endParaRPr>
          </a:p>
        </p:txBody>
      </p:sp>
    </p:spTree>
    <p:extLst>
      <p:ext uri="{BB962C8B-B14F-4D97-AF65-F5344CB8AC3E}">
        <p14:creationId xmlns:p14="http://schemas.microsoft.com/office/powerpoint/2010/main" val="418197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F38C9-2865-A824-6257-7ADF07264363}"/>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B5DEB0E-368F-A6C0-BE8F-CC1E362D8D6B}"/>
              </a:ext>
            </a:extLst>
          </p:cNvPr>
          <p:cNvSpPr txBox="1"/>
          <p:nvPr/>
        </p:nvSpPr>
        <p:spPr>
          <a:xfrm>
            <a:off x="2652251" y="738720"/>
            <a:ext cx="5299587"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De los méritos estudiantiles</a:t>
            </a:r>
          </a:p>
        </p:txBody>
      </p:sp>
      <p:sp>
        <p:nvSpPr>
          <p:cNvPr id="4" name="CuadroTexto 3">
            <a:extLst>
              <a:ext uri="{FF2B5EF4-FFF2-40B4-BE49-F238E27FC236}">
                <a16:creationId xmlns:a16="http://schemas.microsoft.com/office/drawing/2014/main" id="{D3E3D868-CA2A-7583-3AF8-96A586C1EFE9}"/>
              </a:ext>
            </a:extLst>
          </p:cNvPr>
          <p:cNvSpPr txBox="1"/>
          <p:nvPr/>
        </p:nvSpPr>
        <p:spPr>
          <a:xfrm>
            <a:off x="469489" y="1856141"/>
            <a:ext cx="9665110" cy="5262979"/>
          </a:xfrm>
          <a:prstGeom prst="rect">
            <a:avLst/>
          </a:prstGeom>
          <a:noFill/>
        </p:spPr>
        <p:txBody>
          <a:bodyPr wrap="square">
            <a:spAutoFit/>
          </a:bodyPr>
          <a:lstStyle/>
          <a:p>
            <a:pPr algn="just"/>
            <a:r>
              <a:rPr lang="es-MX" sz="2400" dirty="0">
                <a:latin typeface="Baskerville Old Face" panose="02020602080505020303" pitchFamily="18" charset="0"/>
              </a:rPr>
              <a:t>c.	Por experiencia en actividades de colaboración académica en los últimos dos años, en cátedras relacionadas con la asignatura de postulación (máximo cuatro puntos): dos puntos por cada semestre. </a:t>
            </a:r>
          </a:p>
          <a:p>
            <a:pPr algn="just"/>
            <a:endParaRPr lang="es-MX" sz="2400" dirty="0">
              <a:latin typeface="Baskerville Old Face" panose="02020602080505020303" pitchFamily="18" charset="0"/>
            </a:endParaRPr>
          </a:p>
          <a:p>
            <a:pPr algn="just"/>
            <a:r>
              <a:rPr lang="es-MX" sz="2400" dirty="0">
                <a:latin typeface="Baskerville Old Face" panose="02020602080505020303" pitchFamily="18" charset="0"/>
              </a:rPr>
              <a:t>d.	Por participación en eventos académicos y/o científicos relacionados con las áreas profesionalizantes de la carrera (máximo dos puntos), calculados de la siguiente manera:</a:t>
            </a:r>
          </a:p>
          <a:p>
            <a:pPr algn="just"/>
            <a:r>
              <a:rPr lang="es-MX" sz="2400" dirty="0">
                <a:latin typeface="Baskerville Old Face" panose="02020602080505020303" pitchFamily="18" charset="0"/>
              </a:rPr>
              <a:t>1.00 punto por seminarios o cursos de capacitación recibidos en Universidades del Ecuador o del extranjero, dentro de los dos años anteriores a la convocatoria.</a:t>
            </a:r>
          </a:p>
          <a:p>
            <a:pPr algn="just"/>
            <a:r>
              <a:rPr lang="es-MX" sz="2400" dirty="0">
                <a:latin typeface="Baskerville Old Face" panose="02020602080505020303" pitchFamily="18" charset="0"/>
              </a:rPr>
              <a:t>1.00 punto por participar en alguna representación de la materia (Casa Abierta, póster y ponencias), dentro de los dos años anteriores a la convocatoria. </a:t>
            </a:r>
          </a:p>
          <a:p>
            <a:pPr algn="just"/>
            <a:endParaRPr lang="es-MX" sz="2400" dirty="0">
              <a:latin typeface="Baskerville Old Face" panose="02020602080505020303" pitchFamily="18" charset="0"/>
            </a:endParaRPr>
          </a:p>
        </p:txBody>
      </p:sp>
    </p:spTree>
    <p:extLst>
      <p:ext uri="{BB962C8B-B14F-4D97-AF65-F5344CB8AC3E}">
        <p14:creationId xmlns:p14="http://schemas.microsoft.com/office/powerpoint/2010/main" val="1272189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0D8A3-F468-868A-7C90-B075D4AAF037}"/>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040BD0A9-42C8-18AD-C631-88D077AF54E9}"/>
              </a:ext>
            </a:extLst>
          </p:cNvPr>
          <p:cNvSpPr txBox="1"/>
          <p:nvPr/>
        </p:nvSpPr>
        <p:spPr>
          <a:xfrm>
            <a:off x="2652251" y="738720"/>
            <a:ext cx="5299587"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De la prueba de oposición</a:t>
            </a:r>
          </a:p>
        </p:txBody>
      </p:sp>
      <p:sp>
        <p:nvSpPr>
          <p:cNvPr id="4" name="CuadroTexto 3">
            <a:extLst>
              <a:ext uri="{FF2B5EF4-FFF2-40B4-BE49-F238E27FC236}">
                <a16:creationId xmlns:a16="http://schemas.microsoft.com/office/drawing/2014/main" id="{DF8808D2-4FCB-29FE-95F8-A9AC28D636EE}"/>
              </a:ext>
            </a:extLst>
          </p:cNvPr>
          <p:cNvSpPr txBox="1"/>
          <p:nvPr/>
        </p:nvSpPr>
        <p:spPr>
          <a:xfrm>
            <a:off x="1354392" y="2455908"/>
            <a:ext cx="8330382" cy="2308324"/>
          </a:xfrm>
          <a:prstGeom prst="rect">
            <a:avLst/>
          </a:prstGeom>
          <a:noFill/>
        </p:spPr>
        <p:txBody>
          <a:bodyPr wrap="square">
            <a:spAutoFit/>
          </a:bodyPr>
          <a:lstStyle/>
          <a:p>
            <a:pPr algn="just"/>
            <a:r>
              <a:rPr lang="es-MX" sz="2400" b="1" dirty="0">
                <a:latin typeface="Baskerville Old Face" panose="02020602080505020303" pitchFamily="18" charset="0"/>
              </a:rPr>
              <a:t>Artículo  19.   </a:t>
            </a:r>
            <a:r>
              <a:rPr lang="es-MX" sz="2400" dirty="0">
                <a:latin typeface="Baskerville Old Face" panose="02020602080505020303" pitchFamily="18" charset="0"/>
              </a:rPr>
              <a:t>	Para la prueba de oposición de ayudantía de Cátedra, la Comisión de Selección sorteará un tema tomado del sílabo de la asignatura; por la cual, se postula al concurso. Para la prueba de oposición de ayudantía de Investigación, la Comisión de Selección sorteará una actividad investigativa documental formativa (estado de arte).</a:t>
            </a:r>
          </a:p>
        </p:txBody>
      </p:sp>
    </p:spTree>
    <p:extLst>
      <p:ext uri="{BB962C8B-B14F-4D97-AF65-F5344CB8AC3E}">
        <p14:creationId xmlns:p14="http://schemas.microsoft.com/office/powerpoint/2010/main" val="1006340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43D0A-4ABC-18B2-3D52-353036793FE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83E2FC8C-61C4-DF9F-DA35-6996681175A2}"/>
              </a:ext>
            </a:extLst>
          </p:cNvPr>
          <p:cNvSpPr txBox="1"/>
          <p:nvPr/>
        </p:nvSpPr>
        <p:spPr>
          <a:xfrm>
            <a:off x="2652251" y="738720"/>
            <a:ext cx="5299587"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De la prueba de oposición</a:t>
            </a:r>
          </a:p>
        </p:txBody>
      </p:sp>
      <p:sp>
        <p:nvSpPr>
          <p:cNvPr id="4" name="CuadroTexto 3">
            <a:extLst>
              <a:ext uri="{FF2B5EF4-FFF2-40B4-BE49-F238E27FC236}">
                <a16:creationId xmlns:a16="http://schemas.microsoft.com/office/drawing/2014/main" id="{7DC5E563-A930-DE51-77EC-7636BA186007}"/>
              </a:ext>
            </a:extLst>
          </p:cNvPr>
          <p:cNvSpPr txBox="1"/>
          <p:nvPr/>
        </p:nvSpPr>
        <p:spPr>
          <a:xfrm>
            <a:off x="727586" y="1934797"/>
            <a:ext cx="8995287" cy="4524315"/>
          </a:xfrm>
          <a:prstGeom prst="rect">
            <a:avLst/>
          </a:prstGeom>
          <a:noFill/>
        </p:spPr>
        <p:txBody>
          <a:bodyPr wrap="square">
            <a:spAutoFit/>
          </a:bodyPr>
          <a:lstStyle/>
          <a:p>
            <a:pPr algn="just"/>
            <a:r>
              <a:rPr lang="es-MX" sz="2400" b="1" dirty="0">
                <a:latin typeface="Baskerville Old Face" panose="02020602080505020303" pitchFamily="18" charset="0"/>
              </a:rPr>
              <a:t>Artículo  20.   	</a:t>
            </a:r>
            <a:r>
              <a:rPr lang="es-MX" sz="2400" dirty="0">
                <a:latin typeface="Baskerville Old Face" panose="02020602080505020303" pitchFamily="18" charset="0"/>
              </a:rPr>
              <a:t>La prueba de oposición será pública y se calificará sobre un máximo de 20 puntos. El orden de participación de los estudiantes será según el orden de inscripción. Cada participante realizará su exposición en un tiempo máximo de 20 minutos. Una vez concluida la disertación, los miembros de la Comisión de Selección realizarán preguntas sobre el tema, por un tiempo de 10 minutos.</a:t>
            </a:r>
          </a:p>
          <a:p>
            <a:pPr algn="just"/>
            <a:endParaRPr lang="es-MX" sz="2400" b="1" dirty="0">
              <a:latin typeface="Baskerville Old Face" panose="02020602080505020303" pitchFamily="18" charset="0"/>
            </a:endParaRPr>
          </a:p>
          <a:p>
            <a:pPr algn="just"/>
            <a:r>
              <a:rPr lang="es-MX" sz="2400" b="1" dirty="0">
                <a:latin typeface="Baskerville Old Face" panose="02020602080505020303" pitchFamily="18" charset="0"/>
              </a:rPr>
              <a:t>Artículo  21.   	</a:t>
            </a:r>
            <a:r>
              <a:rPr lang="es-MX" sz="2400" dirty="0">
                <a:latin typeface="Baskerville Old Face" panose="02020602080505020303" pitchFamily="18" charset="0"/>
              </a:rPr>
              <a:t>La prueba de oposición será evaluada por cada integrante de la Comisión de Selección de la siguiente manera:</a:t>
            </a:r>
          </a:p>
          <a:p>
            <a:pPr algn="just"/>
            <a:r>
              <a:rPr lang="es-MX" sz="2400" dirty="0">
                <a:latin typeface="Baskerville Old Face" panose="02020602080505020303" pitchFamily="18" charset="0"/>
              </a:rPr>
              <a:t>a.	Por el desarrollo del material impreso, digital y didáctico, 10 puntos;</a:t>
            </a:r>
          </a:p>
          <a:p>
            <a:pPr algn="just"/>
            <a:r>
              <a:rPr lang="es-MX" sz="2400" dirty="0">
                <a:latin typeface="Baskerville Old Face" panose="02020602080505020303" pitchFamily="18" charset="0"/>
              </a:rPr>
              <a:t>b.	Calidad de la exposición, cuatro puntos;</a:t>
            </a:r>
          </a:p>
          <a:p>
            <a:pPr algn="just"/>
            <a:r>
              <a:rPr lang="es-MX" sz="2400" dirty="0">
                <a:latin typeface="Baskerville Old Face" panose="02020602080505020303" pitchFamily="18" charset="0"/>
              </a:rPr>
              <a:t>c.	Pertinencia de respuestas a las preguntas de la Comisión, seis puntos.</a:t>
            </a:r>
          </a:p>
        </p:txBody>
      </p:sp>
    </p:spTree>
    <p:extLst>
      <p:ext uri="{BB962C8B-B14F-4D97-AF65-F5344CB8AC3E}">
        <p14:creationId xmlns:p14="http://schemas.microsoft.com/office/powerpoint/2010/main" val="279622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C4C78-4333-D5C2-EB1B-9406F6F0A8F0}"/>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74DF1095-B8F5-0BAA-CF43-C231CCA8269B}"/>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VII</a:t>
            </a:r>
          </a:p>
          <a:p>
            <a:pPr algn="ctr"/>
            <a:r>
              <a:rPr lang="es-MX" sz="2400" b="1" dirty="0">
                <a:latin typeface="Times New Roman" panose="02020603050405020304" pitchFamily="18" charset="0"/>
              </a:rPr>
              <a:t>De la declaración de ganador del concurso</a:t>
            </a:r>
          </a:p>
        </p:txBody>
      </p:sp>
      <p:sp>
        <p:nvSpPr>
          <p:cNvPr id="4" name="CuadroTexto 3">
            <a:extLst>
              <a:ext uri="{FF2B5EF4-FFF2-40B4-BE49-F238E27FC236}">
                <a16:creationId xmlns:a16="http://schemas.microsoft.com/office/drawing/2014/main" id="{070F3E67-1937-5F53-C748-CF7CE605E02A}"/>
              </a:ext>
            </a:extLst>
          </p:cNvPr>
          <p:cNvSpPr txBox="1"/>
          <p:nvPr/>
        </p:nvSpPr>
        <p:spPr>
          <a:xfrm>
            <a:off x="875070" y="2151107"/>
            <a:ext cx="8995287" cy="3785652"/>
          </a:xfrm>
          <a:prstGeom prst="rect">
            <a:avLst/>
          </a:prstGeom>
          <a:noFill/>
        </p:spPr>
        <p:txBody>
          <a:bodyPr wrap="square">
            <a:spAutoFit/>
          </a:bodyPr>
          <a:lstStyle/>
          <a:p>
            <a:pPr algn="just"/>
            <a:r>
              <a:rPr lang="es-MX" sz="2400" b="1" dirty="0">
                <a:latin typeface="Baskerville Old Face" panose="02020602080505020303" pitchFamily="18" charset="0"/>
              </a:rPr>
              <a:t>Artículo  23.   	</a:t>
            </a:r>
            <a:r>
              <a:rPr lang="es-MX" sz="2400" dirty="0">
                <a:latin typeface="Baskerville Old Face" panose="02020602080505020303" pitchFamily="18" charset="0"/>
              </a:rPr>
              <a:t>Será declarado ganador el participante que obtenga el mayor puntaje sobre un mínimo de 25 puntos. En caso de no obtener este valor mínimo, se declarará desierto el concurso.</a:t>
            </a:r>
          </a:p>
          <a:p>
            <a:pPr algn="just"/>
            <a:endParaRPr lang="es-MX" sz="2400" dirty="0">
              <a:latin typeface="Baskerville Old Face" panose="02020602080505020303" pitchFamily="18" charset="0"/>
            </a:endParaRPr>
          </a:p>
          <a:p>
            <a:pPr algn="just"/>
            <a:r>
              <a:rPr lang="es-MX" sz="2400" b="1" dirty="0">
                <a:latin typeface="Baskerville Old Face" panose="02020602080505020303" pitchFamily="18" charset="0"/>
              </a:rPr>
              <a:t>Artículo  24.   </a:t>
            </a:r>
            <a:r>
              <a:rPr lang="es-MX" sz="2400" dirty="0">
                <a:latin typeface="Baskerville Old Face" panose="02020602080505020303" pitchFamily="18" charset="0"/>
              </a:rPr>
              <a:t>	En caso de empate entre los participantes, se declarará ganador al que hubiere obtenido el mayor puntaje en la prueba de oposición. De persistir el empate, se declarará triunfador al que hubiere obtenido mayor puntaje en conocimientos sobre el tema. Y si aún se mantiene el empate, se resolverá tomando en cuenta el máximo puntaje en pertinencia de las respuestas.</a:t>
            </a:r>
          </a:p>
        </p:txBody>
      </p:sp>
    </p:spTree>
    <p:extLst>
      <p:ext uri="{BB962C8B-B14F-4D97-AF65-F5344CB8AC3E}">
        <p14:creationId xmlns:p14="http://schemas.microsoft.com/office/powerpoint/2010/main" val="420531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09349-CB10-AD7D-EDFA-D816425ACF2E}"/>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642E13F3-3BA5-5BF9-05A7-1E08F7C22FE7}"/>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IX</a:t>
            </a:r>
          </a:p>
          <a:p>
            <a:pPr algn="ctr"/>
            <a:r>
              <a:rPr lang="es-MX" sz="2400" b="1" dirty="0">
                <a:latin typeface="Times New Roman" panose="02020603050405020304" pitchFamily="18" charset="0"/>
              </a:rPr>
              <a:t>De las obligaciones y derechos</a:t>
            </a:r>
          </a:p>
        </p:txBody>
      </p:sp>
      <p:sp>
        <p:nvSpPr>
          <p:cNvPr id="4" name="CuadroTexto 3">
            <a:extLst>
              <a:ext uri="{FF2B5EF4-FFF2-40B4-BE49-F238E27FC236}">
                <a16:creationId xmlns:a16="http://schemas.microsoft.com/office/drawing/2014/main" id="{1D701B8D-452B-DA6E-EE2E-903BF8303BCE}"/>
              </a:ext>
            </a:extLst>
          </p:cNvPr>
          <p:cNvSpPr txBox="1"/>
          <p:nvPr/>
        </p:nvSpPr>
        <p:spPr>
          <a:xfrm>
            <a:off x="875070" y="2151107"/>
            <a:ext cx="8995287" cy="4524315"/>
          </a:xfrm>
          <a:prstGeom prst="rect">
            <a:avLst/>
          </a:prstGeom>
          <a:noFill/>
        </p:spPr>
        <p:txBody>
          <a:bodyPr wrap="square">
            <a:spAutoFit/>
          </a:bodyPr>
          <a:lstStyle/>
          <a:p>
            <a:pPr algn="just"/>
            <a:r>
              <a:rPr lang="es-MX" sz="2400" b="1" dirty="0">
                <a:latin typeface="Baskerville Old Face" panose="02020602080505020303" pitchFamily="18" charset="0"/>
              </a:rPr>
              <a:t>Artículo  1.   	Obligaciones de los Ayudantes de Cátedra. - </a:t>
            </a:r>
            <a:r>
              <a:rPr lang="es-MX" sz="2400" dirty="0">
                <a:latin typeface="Baskerville Old Face" panose="02020602080505020303" pitchFamily="18" charset="0"/>
              </a:rPr>
              <a:t>Se considerarán las siguientes: </a:t>
            </a:r>
          </a:p>
          <a:p>
            <a:pPr algn="just"/>
            <a:endParaRPr lang="es-MX" sz="2400" dirty="0">
              <a:latin typeface="Baskerville Old Face" panose="02020602080505020303" pitchFamily="18" charset="0"/>
            </a:endParaRPr>
          </a:p>
          <a:p>
            <a:pPr algn="just"/>
            <a:r>
              <a:rPr lang="es-MX" sz="2400" dirty="0">
                <a:latin typeface="Baskerville Old Face" panose="02020602080505020303" pitchFamily="18" charset="0"/>
              </a:rPr>
              <a:t>a.	Apoyo a las actividades de docencia del profesor titular de la asignatura;</a:t>
            </a:r>
          </a:p>
          <a:p>
            <a:pPr algn="just"/>
            <a:r>
              <a:rPr lang="es-MX" sz="2400" dirty="0">
                <a:latin typeface="Baskerville Old Face" panose="02020602080505020303" pitchFamily="18" charset="0"/>
              </a:rPr>
              <a:t>b.	Colaborar en las tareas de aprendizaje colaborativo, trabajo de campo y actividades de planificación y evaluación que efectúe el profesor, a excepción de dictar clases, receptar y calificar exámenes, pruebas y trabajos evaluativos;</a:t>
            </a:r>
          </a:p>
          <a:p>
            <a:pPr algn="just"/>
            <a:r>
              <a:rPr lang="es-MX" sz="2400" dirty="0">
                <a:latin typeface="Baskerville Old Face" panose="02020602080505020303" pitchFamily="18" charset="0"/>
              </a:rPr>
              <a:t>c.	Cumplir con la carga horaria semanal asignada;</a:t>
            </a:r>
          </a:p>
          <a:p>
            <a:pPr algn="just"/>
            <a:r>
              <a:rPr lang="es-MX" sz="2400" dirty="0">
                <a:latin typeface="Baskerville Old Face" panose="02020602080505020303" pitchFamily="18" charset="0"/>
              </a:rPr>
              <a:t>d.	Colaborar en la preparación de los recursos didácticos para el desarrollo de la planificación académica elaborada por el docente.</a:t>
            </a:r>
          </a:p>
        </p:txBody>
      </p:sp>
    </p:spTree>
    <p:extLst>
      <p:ext uri="{BB962C8B-B14F-4D97-AF65-F5344CB8AC3E}">
        <p14:creationId xmlns:p14="http://schemas.microsoft.com/office/powerpoint/2010/main" val="2607545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3F634-B101-8D22-21C6-FC7F37DAF267}"/>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1D15414-F109-49D5-81BC-7BC344E93A8D}"/>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IX</a:t>
            </a:r>
          </a:p>
          <a:p>
            <a:pPr algn="ctr"/>
            <a:r>
              <a:rPr lang="es-MX" sz="2400" b="1" dirty="0">
                <a:latin typeface="Times New Roman" panose="02020603050405020304" pitchFamily="18" charset="0"/>
              </a:rPr>
              <a:t>De las obligaciones y derechos</a:t>
            </a:r>
          </a:p>
        </p:txBody>
      </p:sp>
      <p:sp>
        <p:nvSpPr>
          <p:cNvPr id="4" name="CuadroTexto 3">
            <a:extLst>
              <a:ext uri="{FF2B5EF4-FFF2-40B4-BE49-F238E27FC236}">
                <a16:creationId xmlns:a16="http://schemas.microsoft.com/office/drawing/2014/main" id="{6F1FF946-7D68-D3B5-B6CE-A42FAF9F1840}"/>
              </a:ext>
            </a:extLst>
          </p:cNvPr>
          <p:cNvSpPr txBox="1"/>
          <p:nvPr/>
        </p:nvSpPr>
        <p:spPr>
          <a:xfrm>
            <a:off x="462115" y="2333685"/>
            <a:ext cx="9458633" cy="4524315"/>
          </a:xfrm>
          <a:prstGeom prst="rect">
            <a:avLst/>
          </a:prstGeom>
          <a:noFill/>
        </p:spPr>
        <p:txBody>
          <a:bodyPr wrap="square">
            <a:spAutoFit/>
          </a:bodyPr>
          <a:lstStyle/>
          <a:p>
            <a:pPr algn="just"/>
            <a:r>
              <a:rPr lang="es-MX" sz="2400" b="1" dirty="0">
                <a:latin typeface="Baskerville Old Face" panose="02020602080505020303" pitchFamily="18" charset="0"/>
              </a:rPr>
              <a:t>Artículo  30.   	Obligaciones de los Ayudantes de Cátedra. - Se considerarán las siguientes: </a:t>
            </a:r>
          </a:p>
          <a:p>
            <a:pPr algn="just"/>
            <a:r>
              <a:rPr lang="es-MX" sz="2400" dirty="0">
                <a:latin typeface="Baskerville Old Face" panose="02020602080505020303" pitchFamily="18" charset="0"/>
              </a:rPr>
              <a:t>e.	Asistir a reuniones de docentes o su equivalente en la carrera, cuando se requiera su participación; </a:t>
            </a:r>
          </a:p>
          <a:p>
            <a:pPr algn="just"/>
            <a:r>
              <a:rPr lang="es-MX" sz="2400" dirty="0">
                <a:latin typeface="Baskerville Old Face" panose="02020602080505020303" pitchFamily="18" charset="0"/>
              </a:rPr>
              <a:t>f.	Contribuir a la correcta utilización y cuidado de los materiales y bienes empleados en la ayudantía;</a:t>
            </a:r>
          </a:p>
          <a:p>
            <a:pPr algn="just"/>
            <a:r>
              <a:rPr lang="es-MX" sz="2400" dirty="0">
                <a:latin typeface="Baskerville Old Face" panose="02020602080505020303" pitchFamily="18" charset="0"/>
              </a:rPr>
              <a:t>g.	Participar acompañamiento tutorial;</a:t>
            </a:r>
          </a:p>
          <a:p>
            <a:pPr algn="just"/>
            <a:r>
              <a:rPr lang="es-MX" sz="2400" dirty="0">
                <a:latin typeface="Baskerville Old Face" panose="02020602080505020303" pitchFamily="18" charset="0"/>
              </a:rPr>
              <a:t>h.	Asistencia a cursos de capacitación convocados por la Unidad Académica, cuando se requiera su participación; </a:t>
            </a:r>
          </a:p>
          <a:p>
            <a:pPr algn="just"/>
            <a:r>
              <a:rPr lang="es-MX" sz="2400" dirty="0">
                <a:latin typeface="Baskerville Old Face" panose="02020602080505020303" pitchFamily="18" charset="0"/>
              </a:rPr>
              <a:t>i.	Entregar al profesor de la materia los informes de labores y novedades.</a:t>
            </a:r>
          </a:p>
          <a:p>
            <a:pPr algn="just"/>
            <a:r>
              <a:rPr lang="es-MX" sz="2400" dirty="0">
                <a:latin typeface="Baskerville Old Face" panose="02020602080505020303" pitchFamily="18" charset="0"/>
              </a:rPr>
              <a:t>j.	Guardar la confidencialidad de la información, según lo determine el docente.</a:t>
            </a:r>
          </a:p>
        </p:txBody>
      </p:sp>
    </p:spTree>
    <p:extLst>
      <p:ext uri="{BB962C8B-B14F-4D97-AF65-F5344CB8AC3E}">
        <p14:creationId xmlns:p14="http://schemas.microsoft.com/office/powerpoint/2010/main" val="643623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D443A-0AC6-94BB-2C12-904A3DD0CF45}"/>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0D04A278-92D7-869B-A99C-F6F32174D951}"/>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IX</a:t>
            </a:r>
          </a:p>
          <a:p>
            <a:pPr algn="ctr"/>
            <a:r>
              <a:rPr lang="es-MX" sz="2400" b="1" dirty="0">
                <a:latin typeface="Times New Roman" panose="02020603050405020304" pitchFamily="18" charset="0"/>
              </a:rPr>
              <a:t>De las obligaciones y derechos</a:t>
            </a:r>
          </a:p>
        </p:txBody>
      </p:sp>
      <p:sp>
        <p:nvSpPr>
          <p:cNvPr id="4" name="CuadroTexto 3">
            <a:extLst>
              <a:ext uri="{FF2B5EF4-FFF2-40B4-BE49-F238E27FC236}">
                <a16:creationId xmlns:a16="http://schemas.microsoft.com/office/drawing/2014/main" id="{07C69D28-9568-336F-18C9-4D9A4D4222C5}"/>
              </a:ext>
            </a:extLst>
          </p:cNvPr>
          <p:cNvSpPr txBox="1"/>
          <p:nvPr/>
        </p:nvSpPr>
        <p:spPr>
          <a:xfrm>
            <a:off x="462115" y="2333685"/>
            <a:ext cx="9458633" cy="3416320"/>
          </a:xfrm>
          <a:prstGeom prst="rect">
            <a:avLst/>
          </a:prstGeom>
          <a:noFill/>
        </p:spPr>
        <p:txBody>
          <a:bodyPr wrap="square">
            <a:spAutoFit/>
          </a:bodyPr>
          <a:lstStyle/>
          <a:p>
            <a:pPr algn="just"/>
            <a:r>
              <a:rPr lang="es-MX" sz="2400" b="1" dirty="0">
                <a:latin typeface="Baskerville Old Face" panose="02020602080505020303" pitchFamily="18" charset="0"/>
              </a:rPr>
              <a:t>Artículo  31.   	Obligaciones de los Ayudantes de Investigación. - </a:t>
            </a:r>
            <a:r>
              <a:rPr lang="es-MX" sz="2400" dirty="0">
                <a:latin typeface="Baskerville Old Face" panose="02020602080505020303" pitchFamily="18" charset="0"/>
              </a:rPr>
              <a:t>Se considerarán las siguientes:</a:t>
            </a:r>
          </a:p>
          <a:p>
            <a:pPr algn="just"/>
            <a:r>
              <a:rPr lang="es-MX" sz="2400" dirty="0">
                <a:latin typeface="Baskerville Old Face" panose="02020602080505020303" pitchFamily="18" charset="0"/>
              </a:rPr>
              <a:t>	</a:t>
            </a:r>
          </a:p>
          <a:p>
            <a:pPr algn="just"/>
            <a:r>
              <a:rPr lang="es-MX" sz="2400" dirty="0">
                <a:latin typeface="Baskerville Old Face" panose="02020602080505020303" pitchFamily="18" charset="0"/>
              </a:rPr>
              <a:t>a.	Participar en procesos de monitoreo de proyectos de investigación;</a:t>
            </a:r>
          </a:p>
          <a:p>
            <a:pPr algn="just"/>
            <a:r>
              <a:rPr lang="es-MX" sz="2400" dirty="0">
                <a:latin typeface="Baskerville Old Face" panose="02020602080505020303" pitchFamily="18" charset="0"/>
              </a:rPr>
              <a:t>b.	Colaborar en labores de recolección de datos, procesamiento y análisis de la información, entre otras relacionadas con el proyecto y las asignadas por el Director del proyecto de Investigación, cuando se requiera su participación;</a:t>
            </a:r>
          </a:p>
          <a:p>
            <a:pPr algn="just"/>
            <a:r>
              <a:rPr lang="es-MX" sz="2400" dirty="0">
                <a:latin typeface="Baskerville Old Face" panose="02020602080505020303" pitchFamily="18" charset="0"/>
              </a:rPr>
              <a:t>c.	Cumplir con la carga horaria semanal designada;</a:t>
            </a:r>
          </a:p>
        </p:txBody>
      </p:sp>
    </p:spTree>
    <p:extLst>
      <p:ext uri="{BB962C8B-B14F-4D97-AF65-F5344CB8AC3E}">
        <p14:creationId xmlns:p14="http://schemas.microsoft.com/office/powerpoint/2010/main" val="1341384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292CD-DCE6-6C1B-8D34-A216CAAD9BC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3E29A23D-930F-1043-A017-3D5C0CC813AA}"/>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IX</a:t>
            </a:r>
          </a:p>
          <a:p>
            <a:pPr algn="ctr"/>
            <a:r>
              <a:rPr lang="es-MX" sz="2400" b="1" dirty="0">
                <a:latin typeface="Times New Roman" panose="02020603050405020304" pitchFamily="18" charset="0"/>
              </a:rPr>
              <a:t>De las obligaciones y derechos</a:t>
            </a:r>
          </a:p>
        </p:txBody>
      </p:sp>
      <p:sp>
        <p:nvSpPr>
          <p:cNvPr id="4" name="CuadroTexto 3">
            <a:extLst>
              <a:ext uri="{FF2B5EF4-FFF2-40B4-BE49-F238E27FC236}">
                <a16:creationId xmlns:a16="http://schemas.microsoft.com/office/drawing/2014/main" id="{CE72608C-7590-7363-06A4-929DE72603D2}"/>
              </a:ext>
            </a:extLst>
          </p:cNvPr>
          <p:cNvSpPr txBox="1"/>
          <p:nvPr/>
        </p:nvSpPr>
        <p:spPr>
          <a:xfrm>
            <a:off x="471948" y="1989556"/>
            <a:ext cx="9458633" cy="4524315"/>
          </a:xfrm>
          <a:prstGeom prst="rect">
            <a:avLst/>
          </a:prstGeom>
          <a:noFill/>
        </p:spPr>
        <p:txBody>
          <a:bodyPr wrap="square">
            <a:spAutoFit/>
          </a:bodyPr>
          <a:lstStyle/>
          <a:p>
            <a:pPr algn="just"/>
            <a:r>
              <a:rPr lang="es-MX" sz="2400" b="1" dirty="0">
                <a:latin typeface="Baskerville Old Face" panose="02020602080505020303" pitchFamily="18" charset="0"/>
              </a:rPr>
              <a:t>Artículo  31.   	Obligaciones de los Ayudantes de Investigación. - Se considerarán las siguientes:</a:t>
            </a:r>
          </a:p>
          <a:p>
            <a:pPr algn="just"/>
            <a:r>
              <a:rPr lang="es-MX" sz="2400" b="1" dirty="0">
                <a:latin typeface="Baskerville Old Face" panose="02020602080505020303" pitchFamily="18" charset="0"/>
              </a:rPr>
              <a:t>	</a:t>
            </a:r>
          </a:p>
          <a:p>
            <a:pPr algn="just"/>
            <a:r>
              <a:rPr lang="es-MX" sz="2400" dirty="0">
                <a:latin typeface="Baskerville Old Face" panose="02020602080505020303" pitchFamily="18" charset="0"/>
              </a:rPr>
              <a:t>d.	Participar en reuniones de trabajo de los proyectos e integrar el equipo de investigación en el nivel formativo;</a:t>
            </a:r>
          </a:p>
          <a:p>
            <a:pPr algn="just"/>
            <a:r>
              <a:rPr lang="es-MX" sz="2400" dirty="0">
                <a:latin typeface="Baskerville Old Face" panose="02020602080505020303" pitchFamily="18" charset="0"/>
              </a:rPr>
              <a:t>e.	Contribuir a la correcta utilización y cuidado de los materiales y bienes empleados en la investigación; </a:t>
            </a:r>
          </a:p>
          <a:p>
            <a:pPr algn="just"/>
            <a:r>
              <a:rPr lang="es-MX" sz="2400" dirty="0">
                <a:latin typeface="Baskerville Old Face" panose="02020602080505020303" pitchFamily="18" charset="0"/>
              </a:rPr>
              <a:t>f.	Asistencia a cursos de capacitación convocados por la Unidad Académica, cuando se requiera su participación;</a:t>
            </a:r>
          </a:p>
          <a:p>
            <a:pPr algn="just"/>
            <a:r>
              <a:rPr lang="es-MX" sz="2400" dirty="0">
                <a:latin typeface="Baskerville Old Face" panose="02020602080505020303" pitchFamily="18" charset="0"/>
              </a:rPr>
              <a:t>g.	Entregar al Director del Proyecto de Investigación los informes de labores y novedades, y;</a:t>
            </a:r>
          </a:p>
          <a:p>
            <a:pPr algn="just"/>
            <a:r>
              <a:rPr lang="es-MX" sz="2400" dirty="0">
                <a:latin typeface="Baskerville Old Face" panose="02020602080505020303" pitchFamily="18" charset="0"/>
              </a:rPr>
              <a:t>h.	Otras actividades que le asignarán en relación con sus funciones.</a:t>
            </a:r>
          </a:p>
        </p:txBody>
      </p:sp>
    </p:spTree>
    <p:extLst>
      <p:ext uri="{BB962C8B-B14F-4D97-AF65-F5344CB8AC3E}">
        <p14:creationId xmlns:p14="http://schemas.microsoft.com/office/powerpoint/2010/main" val="13227340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6F6D1-8E09-177F-8C68-1611C3C0A68F}"/>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F2921C32-75B8-302B-21DB-C760E9AE4AF7}"/>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IX</a:t>
            </a:r>
          </a:p>
          <a:p>
            <a:pPr algn="ctr"/>
            <a:r>
              <a:rPr lang="es-MX" sz="2400" b="1" dirty="0">
                <a:latin typeface="Times New Roman" panose="02020603050405020304" pitchFamily="18" charset="0"/>
              </a:rPr>
              <a:t>De las obligaciones y derechos</a:t>
            </a:r>
          </a:p>
        </p:txBody>
      </p:sp>
      <p:sp>
        <p:nvSpPr>
          <p:cNvPr id="4" name="CuadroTexto 3">
            <a:extLst>
              <a:ext uri="{FF2B5EF4-FFF2-40B4-BE49-F238E27FC236}">
                <a16:creationId xmlns:a16="http://schemas.microsoft.com/office/drawing/2014/main" id="{622D2A32-400E-E32A-5903-8562F12283CC}"/>
              </a:ext>
            </a:extLst>
          </p:cNvPr>
          <p:cNvSpPr txBox="1"/>
          <p:nvPr/>
        </p:nvSpPr>
        <p:spPr>
          <a:xfrm>
            <a:off x="471948" y="1989556"/>
            <a:ext cx="9458633" cy="3785652"/>
          </a:xfrm>
          <a:prstGeom prst="rect">
            <a:avLst/>
          </a:prstGeom>
          <a:noFill/>
        </p:spPr>
        <p:txBody>
          <a:bodyPr wrap="square">
            <a:spAutoFit/>
          </a:bodyPr>
          <a:lstStyle/>
          <a:p>
            <a:pPr algn="just"/>
            <a:r>
              <a:rPr lang="es-MX" sz="2400" b="1" dirty="0">
                <a:latin typeface="Baskerville Old Face" panose="02020602080505020303" pitchFamily="18" charset="0"/>
              </a:rPr>
              <a:t>Artículo  32.   	Derechos de los ayudantes de Cátedra e Investigación. - </a:t>
            </a:r>
            <a:r>
              <a:rPr lang="es-MX" sz="2400" dirty="0">
                <a:latin typeface="Baskerville Old Face" panose="02020602080505020303" pitchFamily="18" charset="0"/>
              </a:rPr>
              <a:t>Tienen los   siguientes derechos:</a:t>
            </a:r>
          </a:p>
          <a:p>
            <a:pPr algn="just"/>
            <a:r>
              <a:rPr lang="es-MX" sz="2400" b="1" dirty="0">
                <a:latin typeface="Baskerville Old Face" panose="02020602080505020303" pitchFamily="18" charset="0"/>
              </a:rPr>
              <a:t>	</a:t>
            </a:r>
          </a:p>
          <a:p>
            <a:pPr algn="just"/>
            <a:r>
              <a:rPr lang="es-MX" sz="2400" dirty="0">
                <a:latin typeface="Baskerville Old Face" panose="02020602080505020303" pitchFamily="18" charset="0"/>
              </a:rPr>
              <a:t>a. Ser designado como ayudante de cátedra para una sola materia o ayudante de Investigación en un </a:t>
            </a:r>
            <a:r>
              <a:rPr lang="es-MX" sz="2400" dirty="0" err="1">
                <a:latin typeface="Baskerville Old Face" panose="02020602080505020303" pitchFamily="18" charset="0"/>
              </a:rPr>
              <a:t>sóolo</a:t>
            </a:r>
            <a:r>
              <a:rPr lang="es-MX" sz="2400" dirty="0">
                <a:latin typeface="Baskerville Old Face" panose="02020602080505020303" pitchFamily="18" charset="0"/>
              </a:rPr>
              <a:t> proyecto de Investigación;</a:t>
            </a:r>
          </a:p>
          <a:p>
            <a:pPr algn="just"/>
            <a:r>
              <a:rPr lang="es-MX" sz="2400" dirty="0">
                <a:latin typeface="Baskerville Old Face" panose="02020602080505020303" pitchFamily="18" charset="0"/>
              </a:rPr>
              <a:t>b. Adecuar su horario de ayudantía al de clases, de común acuerdo con los profesores de las materias que cursa;</a:t>
            </a:r>
          </a:p>
          <a:p>
            <a:pPr algn="just"/>
            <a:r>
              <a:rPr lang="es-MX" sz="2400" dirty="0">
                <a:latin typeface="Baskerville Old Face" panose="02020602080505020303" pitchFamily="18" charset="0"/>
              </a:rPr>
              <a:t>c. Tener prioridad para asistir a eventos académicos de formación, actualización y perfeccionamiento relacionados con el área en la que realiza la ayudantía, cuando se requiera su participación;</a:t>
            </a:r>
          </a:p>
        </p:txBody>
      </p:sp>
    </p:spTree>
    <p:extLst>
      <p:ext uri="{BB962C8B-B14F-4D97-AF65-F5344CB8AC3E}">
        <p14:creationId xmlns:p14="http://schemas.microsoft.com/office/powerpoint/2010/main" val="2025190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F426AB60-F0AF-07D3-3D01-E183EC99A424}"/>
              </a:ext>
            </a:extLst>
          </p:cNvPr>
          <p:cNvSpPr txBox="1"/>
          <p:nvPr/>
        </p:nvSpPr>
        <p:spPr>
          <a:xfrm>
            <a:off x="2241755" y="2712458"/>
            <a:ext cx="7531510" cy="1938992"/>
          </a:xfrm>
          <a:prstGeom prst="rect">
            <a:avLst/>
          </a:prstGeom>
          <a:noFill/>
        </p:spPr>
        <p:txBody>
          <a:bodyPr wrap="square">
            <a:spAutoFit/>
          </a:bodyPr>
          <a:lstStyle/>
          <a:p>
            <a:pPr algn="just"/>
            <a:r>
              <a:rPr lang="es-ES" sz="2400" b="1" dirty="0">
                <a:solidFill>
                  <a:srgbClr val="000000"/>
                </a:solidFill>
                <a:effectLst/>
                <a:latin typeface="Baskerville Old Face" panose="02020602080505020303" pitchFamily="18" charset="0"/>
                <a:ea typeface="Times New Roman" panose="02020603050405020304" pitchFamily="18" charset="0"/>
              </a:rPr>
              <a:t>Art. 5: Ayudante de Cátedra</a:t>
            </a:r>
            <a:r>
              <a:rPr lang="es-ES" sz="2400" dirty="0">
                <a:solidFill>
                  <a:srgbClr val="000000"/>
                </a:solidFill>
                <a:effectLst/>
                <a:latin typeface="Baskerville Old Face" panose="02020602080505020303" pitchFamily="18" charset="0"/>
                <a:ea typeface="Times New Roman" panose="02020603050405020304" pitchFamily="18" charset="0"/>
              </a:rPr>
              <a:t>.- Es el estudiante regular, que se involucra en el apoyo a las actividades de docencia del profesor responsable de la asignatura, curso o su equivalente y desarrollarán competencias básicas para la planificación y evaluación que efectúa el profesor. (Ref.: RRA, Art. 93).</a:t>
            </a:r>
            <a:endParaRPr lang="es-EC" sz="2400" dirty="0">
              <a:latin typeface="Baskerville Old Face" panose="02020602080505020303" pitchFamily="18" charset="0"/>
            </a:endParaRPr>
          </a:p>
        </p:txBody>
      </p:sp>
      <p:sp>
        <p:nvSpPr>
          <p:cNvPr id="7" name="CuadroTexto 6">
            <a:extLst>
              <a:ext uri="{FF2B5EF4-FFF2-40B4-BE49-F238E27FC236}">
                <a16:creationId xmlns:a16="http://schemas.microsoft.com/office/drawing/2014/main" id="{97D36AE8-D0E9-D28C-7BA2-ED7546514387}"/>
              </a:ext>
            </a:extLst>
          </p:cNvPr>
          <p:cNvSpPr txBox="1"/>
          <p:nvPr/>
        </p:nvSpPr>
        <p:spPr>
          <a:xfrm>
            <a:off x="3077497" y="640397"/>
            <a:ext cx="5594555"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buNone/>
            </a:pPr>
            <a:r>
              <a:rPr lang="es-ES" sz="2400" b="1" dirty="0">
                <a:effectLst/>
                <a:latin typeface="Times New Roman" panose="02020603050405020304" pitchFamily="18" charset="0"/>
                <a:ea typeface="Times New Roman" panose="02020603050405020304" pitchFamily="18" charset="0"/>
              </a:rPr>
              <a:t>Capítulo II</a:t>
            </a:r>
            <a:endParaRPr lang="es-EC" sz="2400" dirty="0">
              <a:effectLst/>
              <a:latin typeface="Calibri" panose="020F0502020204030204" pitchFamily="34" charset="0"/>
              <a:ea typeface="MS Gothic" panose="020B0609070205080204" pitchFamily="49" charset="-128"/>
            </a:endParaRPr>
          </a:p>
          <a:p>
            <a:pPr algn="ctr"/>
            <a:r>
              <a:rPr lang="es-ES" sz="2400" b="1" dirty="0">
                <a:effectLst/>
                <a:latin typeface="Times New Roman" panose="02020603050405020304" pitchFamily="18" charset="0"/>
                <a:ea typeface="Times New Roman" panose="02020603050405020304" pitchFamily="18" charset="0"/>
              </a:rPr>
              <a:t>De la definición y dedicación</a:t>
            </a:r>
            <a:endParaRPr lang="es-EC" sz="2400" dirty="0">
              <a:effectLst/>
              <a:latin typeface="Calibri" panose="020F0502020204030204" pitchFamily="34" charset="0"/>
              <a:ea typeface="MS Gothic" panose="020B0609070205080204" pitchFamily="49" charset="-128"/>
            </a:endParaRPr>
          </a:p>
        </p:txBody>
      </p:sp>
    </p:spTree>
    <p:extLst>
      <p:ext uri="{BB962C8B-B14F-4D97-AF65-F5344CB8AC3E}">
        <p14:creationId xmlns:p14="http://schemas.microsoft.com/office/powerpoint/2010/main" val="2503282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6B2B5-9ACE-0E82-A7DD-3AC7CD09BE5A}"/>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873E39F6-3D83-BA00-42EF-3FA6618A6DEE}"/>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IX</a:t>
            </a:r>
          </a:p>
          <a:p>
            <a:pPr algn="ctr"/>
            <a:r>
              <a:rPr lang="es-MX" sz="2400" b="1" dirty="0">
                <a:latin typeface="Times New Roman" panose="02020603050405020304" pitchFamily="18" charset="0"/>
              </a:rPr>
              <a:t>De las obligaciones y derechos</a:t>
            </a:r>
          </a:p>
        </p:txBody>
      </p:sp>
      <p:sp>
        <p:nvSpPr>
          <p:cNvPr id="4" name="CuadroTexto 3">
            <a:extLst>
              <a:ext uri="{FF2B5EF4-FFF2-40B4-BE49-F238E27FC236}">
                <a16:creationId xmlns:a16="http://schemas.microsoft.com/office/drawing/2014/main" id="{3C30A7BE-0071-16A4-C01D-0CA7D3174A7C}"/>
              </a:ext>
            </a:extLst>
          </p:cNvPr>
          <p:cNvSpPr txBox="1"/>
          <p:nvPr/>
        </p:nvSpPr>
        <p:spPr>
          <a:xfrm>
            <a:off x="471948" y="1989556"/>
            <a:ext cx="9458633" cy="3416320"/>
          </a:xfrm>
          <a:prstGeom prst="rect">
            <a:avLst/>
          </a:prstGeom>
          <a:noFill/>
        </p:spPr>
        <p:txBody>
          <a:bodyPr wrap="square">
            <a:spAutoFit/>
          </a:bodyPr>
          <a:lstStyle/>
          <a:p>
            <a:pPr algn="just"/>
            <a:r>
              <a:rPr lang="es-MX" sz="2400" b="1" dirty="0">
                <a:latin typeface="Baskerville Old Face" panose="02020602080505020303" pitchFamily="18" charset="0"/>
              </a:rPr>
              <a:t>Artículo  32.   	Derechos de los ayudantes de Cátedra e Investigación. - </a:t>
            </a:r>
            <a:r>
              <a:rPr lang="es-MX" sz="2400" dirty="0">
                <a:latin typeface="Baskerville Old Face" panose="02020602080505020303" pitchFamily="18" charset="0"/>
              </a:rPr>
              <a:t>Tienen los   siguientes derechos:</a:t>
            </a:r>
          </a:p>
          <a:p>
            <a:pPr algn="just"/>
            <a:r>
              <a:rPr lang="es-MX" sz="2400" b="1" dirty="0">
                <a:latin typeface="Baskerville Old Face" panose="02020602080505020303" pitchFamily="18" charset="0"/>
              </a:rPr>
              <a:t>	</a:t>
            </a:r>
          </a:p>
          <a:p>
            <a:pPr algn="just"/>
            <a:r>
              <a:rPr lang="es-MX" sz="2400" dirty="0">
                <a:latin typeface="Baskerville Old Face" panose="02020602080505020303" pitchFamily="18" charset="0"/>
              </a:rPr>
              <a:t>d. Que se le proporcione los materiales didácticos y acceso a los laboratorios necesarios para el desarrollo de su actividad, con la respectiva autorización y supervisión del profesor o del Director del Proyectos de Investigación;</a:t>
            </a:r>
          </a:p>
          <a:p>
            <a:pPr algn="just"/>
            <a:r>
              <a:rPr lang="es-MX" sz="2400" dirty="0">
                <a:latin typeface="Baskerville Old Face" panose="02020602080505020303" pitchFamily="18" charset="0"/>
              </a:rPr>
              <a:t>e. Que las ayudantías de cátedra e investigación sean reconocidas como prácticas Pre profesionales, cuando sea un requerimiento institucional y de acuerdo al reglamento vigente de Prácticas preprofesionales.</a:t>
            </a:r>
          </a:p>
        </p:txBody>
      </p:sp>
    </p:spTree>
    <p:extLst>
      <p:ext uri="{BB962C8B-B14F-4D97-AF65-F5344CB8AC3E}">
        <p14:creationId xmlns:p14="http://schemas.microsoft.com/office/powerpoint/2010/main" val="2399270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6348E-F5A8-9DAE-D884-340060D033B4}"/>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21F1907C-8883-4ACA-95F5-255DC3CA525E}"/>
              </a:ext>
            </a:extLst>
          </p:cNvPr>
          <p:cNvSpPr txBox="1"/>
          <p:nvPr/>
        </p:nvSpPr>
        <p:spPr>
          <a:xfrm>
            <a:off x="2652251" y="738720"/>
            <a:ext cx="586248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 X</a:t>
            </a:r>
          </a:p>
          <a:p>
            <a:pPr algn="ctr"/>
            <a:r>
              <a:rPr lang="es-MX" sz="2400" b="1" dirty="0">
                <a:latin typeface="Times New Roman" panose="02020603050405020304" pitchFamily="18" charset="0"/>
              </a:rPr>
              <a:t>De la pérdida de la ayudantía de cátedra</a:t>
            </a:r>
          </a:p>
        </p:txBody>
      </p:sp>
      <p:sp>
        <p:nvSpPr>
          <p:cNvPr id="4" name="CuadroTexto 3">
            <a:extLst>
              <a:ext uri="{FF2B5EF4-FFF2-40B4-BE49-F238E27FC236}">
                <a16:creationId xmlns:a16="http://schemas.microsoft.com/office/drawing/2014/main" id="{57F9664A-316A-B339-9D78-479E9AFD96FB}"/>
              </a:ext>
            </a:extLst>
          </p:cNvPr>
          <p:cNvSpPr txBox="1"/>
          <p:nvPr/>
        </p:nvSpPr>
        <p:spPr>
          <a:xfrm>
            <a:off x="963560" y="2069993"/>
            <a:ext cx="8347587" cy="4154984"/>
          </a:xfrm>
          <a:prstGeom prst="rect">
            <a:avLst/>
          </a:prstGeom>
          <a:noFill/>
        </p:spPr>
        <p:txBody>
          <a:bodyPr wrap="square">
            <a:spAutoFit/>
          </a:bodyPr>
          <a:lstStyle/>
          <a:p>
            <a:pPr algn="just"/>
            <a:r>
              <a:rPr lang="es-MX" sz="2400" b="1" dirty="0">
                <a:latin typeface="Baskerville Old Face" panose="02020602080505020303" pitchFamily="18" charset="0"/>
              </a:rPr>
              <a:t>Artículo  33.   	</a:t>
            </a:r>
            <a:r>
              <a:rPr lang="es-MX" sz="2400" dirty="0">
                <a:latin typeface="Baskerville Old Face" panose="02020602080505020303" pitchFamily="18" charset="0"/>
              </a:rPr>
              <a:t>Los estudiantes pierden la categoría de Ayudantes de Cátedra o de Investigación cuando incurran en los siguientes casos:     </a:t>
            </a:r>
          </a:p>
          <a:p>
            <a:pPr algn="just"/>
            <a:endParaRPr lang="es-MX" sz="2400" dirty="0">
              <a:latin typeface="Baskerville Old Face" panose="02020602080505020303" pitchFamily="18" charset="0"/>
            </a:endParaRPr>
          </a:p>
          <a:p>
            <a:pPr algn="just"/>
            <a:r>
              <a:rPr lang="es-MX" sz="2400" dirty="0">
                <a:latin typeface="Baskerville Old Face" panose="02020602080505020303" pitchFamily="18" charset="0"/>
              </a:rPr>
              <a:t>a.	Incumplimiento de sus tareas académicas o de investigación asignadas por el docente por más de dos ocasiones, mismas que serán comunicadas por el docente responsable al Decano/a; </a:t>
            </a:r>
          </a:p>
          <a:p>
            <a:pPr algn="just"/>
            <a:r>
              <a:rPr lang="es-MX" sz="2400" dirty="0">
                <a:latin typeface="Baskerville Old Face" panose="02020602080505020303" pitchFamily="18" charset="0"/>
              </a:rPr>
              <a:t>b.	Por faltas disciplinarias, previo el trámite dispuesto en el Estatuto de la Universidad.</a:t>
            </a:r>
          </a:p>
          <a:p>
            <a:pPr algn="just"/>
            <a:r>
              <a:rPr lang="es-MX" sz="2400" dirty="0">
                <a:latin typeface="Baskerville Old Face" panose="02020602080505020303" pitchFamily="18" charset="0"/>
              </a:rPr>
              <a:t>c.	Inasistencia a cursos de capacitación a los que fuere convocado;</a:t>
            </a:r>
          </a:p>
          <a:p>
            <a:pPr algn="just"/>
            <a:r>
              <a:rPr lang="es-MX" sz="2400" dirty="0">
                <a:latin typeface="Baskerville Old Face" panose="02020602080505020303" pitchFamily="18" charset="0"/>
              </a:rPr>
              <a:t>d.	Disminución del promedio de notas.</a:t>
            </a:r>
          </a:p>
        </p:txBody>
      </p:sp>
    </p:spTree>
    <p:extLst>
      <p:ext uri="{BB962C8B-B14F-4D97-AF65-F5344CB8AC3E}">
        <p14:creationId xmlns:p14="http://schemas.microsoft.com/office/powerpoint/2010/main" val="2227069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D02B5-BBCB-4396-18B2-3C4EDF7C6DEB}"/>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4E2F5874-6BD8-3A57-F034-4BDAAA8E1DF1}"/>
              </a:ext>
            </a:extLst>
          </p:cNvPr>
          <p:cNvSpPr txBox="1"/>
          <p:nvPr/>
        </p:nvSpPr>
        <p:spPr>
          <a:xfrm>
            <a:off x="2109019" y="2274838"/>
            <a:ext cx="7531510" cy="2308324"/>
          </a:xfrm>
          <a:prstGeom prst="rect">
            <a:avLst/>
          </a:prstGeom>
          <a:noFill/>
        </p:spPr>
        <p:txBody>
          <a:bodyPr wrap="square">
            <a:spAutoFit/>
          </a:bodyPr>
          <a:lstStyle/>
          <a:p>
            <a:pPr algn="just"/>
            <a:r>
              <a:rPr lang="es-MX" sz="2400" b="1" dirty="0">
                <a:solidFill>
                  <a:srgbClr val="000000"/>
                </a:solidFill>
                <a:effectLst/>
                <a:latin typeface="Baskerville Old Face" panose="02020602080505020303" pitchFamily="18" charset="0"/>
                <a:ea typeface="Times New Roman" panose="02020603050405020304" pitchFamily="18" charset="0"/>
              </a:rPr>
              <a:t>Artículo  6. Ayudante de Investigación.- </a:t>
            </a:r>
            <a:r>
              <a:rPr lang="es-MX" sz="2400" dirty="0">
                <a:solidFill>
                  <a:srgbClr val="000000"/>
                </a:solidFill>
                <a:effectLst/>
                <a:latin typeface="Baskerville Old Face" panose="02020602080505020303" pitchFamily="18" charset="0"/>
                <a:ea typeface="Times New Roman" panose="02020603050405020304" pitchFamily="18" charset="0"/>
              </a:rPr>
              <a:t>Es el estudiante regular, que realiza actividades de apoyo al área de investigación, como: recolección de datos, procesamiento y análisis de la información, procesos de planificación y monitoreo de proyectos; mismas que serán coordinadas y supervisadas por el docente responsable</a:t>
            </a:r>
            <a:endParaRPr lang="es-EC" sz="2400" dirty="0">
              <a:latin typeface="Baskerville Old Face" panose="02020602080505020303" pitchFamily="18" charset="0"/>
            </a:endParaRPr>
          </a:p>
        </p:txBody>
      </p:sp>
      <p:sp>
        <p:nvSpPr>
          <p:cNvPr id="2" name="CuadroTexto 1">
            <a:extLst>
              <a:ext uri="{FF2B5EF4-FFF2-40B4-BE49-F238E27FC236}">
                <a16:creationId xmlns:a16="http://schemas.microsoft.com/office/drawing/2014/main" id="{3B0B2C46-7359-AFCC-F210-3C8AA563E441}"/>
              </a:ext>
            </a:extLst>
          </p:cNvPr>
          <p:cNvSpPr txBox="1"/>
          <p:nvPr/>
        </p:nvSpPr>
        <p:spPr>
          <a:xfrm>
            <a:off x="3077497" y="640397"/>
            <a:ext cx="5594555"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buNone/>
            </a:pPr>
            <a:r>
              <a:rPr lang="es-ES" sz="2400" b="1" dirty="0">
                <a:effectLst/>
                <a:latin typeface="Times New Roman" panose="02020603050405020304" pitchFamily="18" charset="0"/>
                <a:ea typeface="Times New Roman" panose="02020603050405020304" pitchFamily="18" charset="0"/>
              </a:rPr>
              <a:t>Capítulo II</a:t>
            </a:r>
            <a:endParaRPr lang="es-EC" sz="2400" dirty="0">
              <a:effectLst/>
              <a:latin typeface="Calibri" panose="020F0502020204030204" pitchFamily="34" charset="0"/>
              <a:ea typeface="MS Gothic" panose="020B0609070205080204" pitchFamily="49" charset="-128"/>
            </a:endParaRPr>
          </a:p>
          <a:p>
            <a:pPr algn="ctr"/>
            <a:r>
              <a:rPr lang="es-ES" sz="2400" b="1" dirty="0">
                <a:effectLst/>
                <a:latin typeface="Times New Roman" panose="02020603050405020304" pitchFamily="18" charset="0"/>
                <a:ea typeface="Times New Roman" panose="02020603050405020304" pitchFamily="18" charset="0"/>
              </a:rPr>
              <a:t>De la definición y dedicación</a:t>
            </a:r>
            <a:endParaRPr lang="es-EC" sz="2400" dirty="0">
              <a:effectLst/>
              <a:latin typeface="Calibri" panose="020F0502020204030204" pitchFamily="34" charset="0"/>
              <a:ea typeface="MS Gothic" panose="020B0609070205080204" pitchFamily="49" charset="-128"/>
            </a:endParaRPr>
          </a:p>
        </p:txBody>
      </p:sp>
    </p:spTree>
    <p:extLst>
      <p:ext uri="{BB962C8B-B14F-4D97-AF65-F5344CB8AC3E}">
        <p14:creationId xmlns:p14="http://schemas.microsoft.com/office/powerpoint/2010/main" val="186959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670B7-4D96-914C-77AA-D3BB6107E7AF}"/>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A55349E0-7C2E-B34A-D008-57B04C8A6373}"/>
              </a:ext>
            </a:extLst>
          </p:cNvPr>
          <p:cNvSpPr txBox="1"/>
          <p:nvPr/>
        </p:nvSpPr>
        <p:spPr>
          <a:xfrm>
            <a:off x="2109019" y="2535478"/>
            <a:ext cx="7531510" cy="1938992"/>
          </a:xfrm>
          <a:prstGeom prst="rect">
            <a:avLst/>
          </a:prstGeom>
          <a:noFill/>
        </p:spPr>
        <p:txBody>
          <a:bodyPr wrap="square">
            <a:spAutoFit/>
          </a:bodyPr>
          <a:lstStyle/>
          <a:p>
            <a:pPr algn="just"/>
            <a:r>
              <a:rPr lang="es-MX" sz="2400" b="1" dirty="0">
                <a:solidFill>
                  <a:srgbClr val="000000"/>
                </a:solidFill>
                <a:effectLst/>
                <a:latin typeface="Baskerville Old Face" panose="02020602080505020303" pitchFamily="18" charset="0"/>
                <a:ea typeface="Times New Roman" panose="02020603050405020304" pitchFamily="18" charset="0"/>
              </a:rPr>
              <a:t>Artículo  7. Dedicación de los Ayudantes de Cátedra e Investigación.- </a:t>
            </a:r>
            <a:r>
              <a:rPr lang="es-MX" sz="2400" dirty="0">
                <a:solidFill>
                  <a:srgbClr val="000000"/>
                </a:solidFill>
                <a:effectLst/>
                <a:latin typeface="Baskerville Old Face" panose="02020602080505020303" pitchFamily="18" charset="0"/>
                <a:ea typeface="Times New Roman" panose="02020603050405020304" pitchFamily="18" charset="0"/>
              </a:rPr>
              <a:t>Tendrán una dedicación semanal no mayor de 20 horas por la asignatura o área de investigación en la que participen, acorde a las normativas de prácticas </a:t>
            </a:r>
            <a:r>
              <a:rPr lang="es-MX" sz="2400" dirty="0" err="1">
                <a:solidFill>
                  <a:srgbClr val="000000"/>
                </a:solidFill>
                <a:effectLst/>
                <a:latin typeface="Baskerville Old Face" panose="02020602080505020303" pitchFamily="18" charset="0"/>
                <a:ea typeface="Times New Roman" panose="02020603050405020304" pitchFamily="18" charset="0"/>
              </a:rPr>
              <a:t>pre-profesionales</a:t>
            </a:r>
            <a:r>
              <a:rPr lang="es-MX" sz="2400" dirty="0">
                <a:solidFill>
                  <a:srgbClr val="000000"/>
                </a:solidFill>
                <a:effectLst/>
                <a:latin typeface="Baskerville Old Face" panose="02020602080505020303" pitchFamily="18" charset="0"/>
                <a:ea typeface="Times New Roman" panose="02020603050405020304" pitchFamily="18" charset="0"/>
              </a:rPr>
              <a:t> y/o pasantías</a:t>
            </a:r>
            <a:endParaRPr lang="es-EC" sz="2400" dirty="0">
              <a:latin typeface="Baskerville Old Face" panose="02020602080505020303" pitchFamily="18" charset="0"/>
            </a:endParaRPr>
          </a:p>
        </p:txBody>
      </p:sp>
      <p:sp>
        <p:nvSpPr>
          <p:cNvPr id="2" name="CuadroTexto 1">
            <a:extLst>
              <a:ext uri="{FF2B5EF4-FFF2-40B4-BE49-F238E27FC236}">
                <a16:creationId xmlns:a16="http://schemas.microsoft.com/office/drawing/2014/main" id="{D37AE645-6186-79C6-03DD-FEEAC4A7CAD9}"/>
              </a:ext>
            </a:extLst>
          </p:cNvPr>
          <p:cNvSpPr txBox="1"/>
          <p:nvPr/>
        </p:nvSpPr>
        <p:spPr>
          <a:xfrm>
            <a:off x="3077497" y="640397"/>
            <a:ext cx="5594555"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buNone/>
            </a:pPr>
            <a:r>
              <a:rPr lang="es-ES" sz="2400" b="1" dirty="0">
                <a:effectLst/>
                <a:latin typeface="Times New Roman" panose="02020603050405020304" pitchFamily="18" charset="0"/>
                <a:ea typeface="Times New Roman" panose="02020603050405020304" pitchFamily="18" charset="0"/>
              </a:rPr>
              <a:t>Capítulo II</a:t>
            </a:r>
            <a:endParaRPr lang="es-EC" sz="2400" dirty="0">
              <a:effectLst/>
              <a:latin typeface="Calibri" panose="020F0502020204030204" pitchFamily="34" charset="0"/>
              <a:ea typeface="MS Gothic" panose="020B0609070205080204" pitchFamily="49" charset="-128"/>
            </a:endParaRPr>
          </a:p>
          <a:p>
            <a:pPr algn="ctr"/>
            <a:r>
              <a:rPr lang="es-ES" sz="2400" b="1" dirty="0">
                <a:effectLst/>
                <a:latin typeface="Times New Roman" panose="02020603050405020304" pitchFamily="18" charset="0"/>
                <a:ea typeface="Times New Roman" panose="02020603050405020304" pitchFamily="18" charset="0"/>
              </a:rPr>
              <a:t>De la definición y dedicación</a:t>
            </a:r>
            <a:endParaRPr lang="es-EC" sz="2400" dirty="0">
              <a:effectLst/>
              <a:latin typeface="Calibri" panose="020F0502020204030204" pitchFamily="34" charset="0"/>
              <a:ea typeface="MS Gothic" panose="020B0609070205080204" pitchFamily="49" charset="-128"/>
            </a:endParaRPr>
          </a:p>
        </p:txBody>
      </p:sp>
    </p:spTree>
    <p:extLst>
      <p:ext uri="{BB962C8B-B14F-4D97-AF65-F5344CB8AC3E}">
        <p14:creationId xmlns:p14="http://schemas.microsoft.com/office/powerpoint/2010/main" val="3840792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CBA92-EDB9-EB3D-EF1D-CDDF3E297850}"/>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8D3BD93-3B3E-D430-8A36-EBC3468ABD24}"/>
              </a:ext>
            </a:extLst>
          </p:cNvPr>
          <p:cNvSpPr txBox="1"/>
          <p:nvPr/>
        </p:nvSpPr>
        <p:spPr>
          <a:xfrm>
            <a:off x="1779639" y="2063529"/>
            <a:ext cx="7531510" cy="4524315"/>
          </a:xfrm>
          <a:prstGeom prst="rect">
            <a:avLst/>
          </a:prstGeom>
          <a:noFill/>
        </p:spPr>
        <p:txBody>
          <a:bodyPr wrap="square">
            <a:spAutoFit/>
          </a:bodyPr>
          <a:lstStyle/>
          <a:p>
            <a:pPr algn="just"/>
            <a:r>
              <a:rPr lang="es-MX" sz="2400" b="1" dirty="0">
                <a:solidFill>
                  <a:srgbClr val="000000"/>
                </a:solidFill>
                <a:effectLst/>
                <a:latin typeface="Baskerville Old Face" panose="02020602080505020303" pitchFamily="18" charset="0"/>
                <a:ea typeface="Times New Roman" panose="02020603050405020304" pitchFamily="18" charset="0"/>
              </a:rPr>
              <a:t>Artículo  16.   	Bases del concurso. - </a:t>
            </a:r>
            <a:r>
              <a:rPr lang="es-MX" sz="2400" dirty="0">
                <a:solidFill>
                  <a:srgbClr val="000000"/>
                </a:solidFill>
                <a:effectLst/>
                <a:latin typeface="Baskerville Old Face" panose="02020602080505020303" pitchFamily="18" charset="0"/>
                <a:ea typeface="Times New Roman" panose="02020603050405020304" pitchFamily="18" charset="0"/>
              </a:rPr>
              <a:t>Se calificarán dos aspectos: Méritos estudiantiles y una prueba de oposición.</a:t>
            </a:r>
          </a:p>
          <a:p>
            <a:pPr algn="just"/>
            <a:endParaRPr lang="es-MX" sz="2400" dirty="0">
              <a:solidFill>
                <a:srgbClr val="000000"/>
              </a:solidFill>
              <a:effectLst/>
              <a:latin typeface="Baskerville Old Face" panose="02020602080505020303" pitchFamily="18" charset="0"/>
              <a:ea typeface="Times New Roman" panose="02020603050405020304" pitchFamily="18" charset="0"/>
            </a:endParaRPr>
          </a:p>
          <a:p>
            <a:pPr marL="457200" indent="-457200" algn="just">
              <a:buAutoNum type="arabicPeriod"/>
            </a:pPr>
            <a:r>
              <a:rPr lang="es-MX" sz="2400" dirty="0">
                <a:solidFill>
                  <a:srgbClr val="000000"/>
                </a:solidFill>
                <a:effectLst/>
                <a:latin typeface="Baskerville Old Face" panose="02020602080505020303" pitchFamily="18" charset="0"/>
                <a:ea typeface="Times New Roman" panose="02020603050405020304" pitchFamily="18" charset="0"/>
              </a:rPr>
              <a:t>Los méritos estudiantiles medirán los siguientes aspectos:</a:t>
            </a:r>
          </a:p>
          <a:p>
            <a:pPr algn="just"/>
            <a:endParaRPr lang="es-MX" sz="2400" dirty="0">
              <a:solidFill>
                <a:srgbClr val="000000"/>
              </a:solidFill>
              <a:effectLst/>
              <a:latin typeface="Baskerville Old Face" panose="02020602080505020303" pitchFamily="18" charset="0"/>
              <a:ea typeface="Times New Roman" panose="02020603050405020304" pitchFamily="18" charset="0"/>
            </a:endParaRPr>
          </a:p>
          <a:p>
            <a:pPr algn="just"/>
            <a:r>
              <a:rPr lang="es-MX" sz="2400" dirty="0">
                <a:solidFill>
                  <a:srgbClr val="000000"/>
                </a:solidFill>
                <a:effectLst/>
                <a:latin typeface="Baskerville Old Face" panose="02020602080505020303" pitchFamily="18" charset="0"/>
                <a:ea typeface="Times New Roman" panose="02020603050405020304" pitchFamily="18" charset="0"/>
              </a:rPr>
              <a:t>a.	Calificación final de la asignatura por la cual postula;</a:t>
            </a:r>
          </a:p>
          <a:p>
            <a:pPr algn="just"/>
            <a:r>
              <a:rPr lang="es-MX" sz="2400" dirty="0">
                <a:solidFill>
                  <a:srgbClr val="000000"/>
                </a:solidFill>
                <a:effectLst/>
                <a:latin typeface="Baskerville Old Face" panose="02020602080505020303" pitchFamily="18" charset="0"/>
                <a:ea typeface="Times New Roman" panose="02020603050405020304" pitchFamily="18" charset="0"/>
              </a:rPr>
              <a:t>b.	Puntajes obtenidos en cada semestre de estudio;</a:t>
            </a:r>
          </a:p>
          <a:p>
            <a:pPr algn="just"/>
            <a:r>
              <a:rPr lang="es-MX" sz="2400" dirty="0">
                <a:solidFill>
                  <a:srgbClr val="000000"/>
                </a:solidFill>
                <a:effectLst/>
                <a:latin typeface="Baskerville Old Face" panose="02020602080505020303" pitchFamily="18" charset="0"/>
                <a:ea typeface="Times New Roman" panose="02020603050405020304" pitchFamily="18" charset="0"/>
              </a:rPr>
              <a:t>c.	Experiencia en actividades de colaboración académica;</a:t>
            </a:r>
          </a:p>
          <a:p>
            <a:pPr algn="just"/>
            <a:r>
              <a:rPr lang="es-MX" sz="2400" dirty="0">
                <a:solidFill>
                  <a:srgbClr val="000000"/>
                </a:solidFill>
                <a:effectLst/>
                <a:latin typeface="Baskerville Old Face" panose="02020602080505020303" pitchFamily="18" charset="0"/>
                <a:ea typeface="Times New Roman" panose="02020603050405020304" pitchFamily="18" charset="0"/>
              </a:rPr>
              <a:t>d.	Participación en eventos relacionados con la materia;</a:t>
            </a:r>
          </a:p>
          <a:p>
            <a:pPr algn="just"/>
            <a:endParaRPr lang="es-MX" sz="2400" dirty="0">
              <a:solidFill>
                <a:srgbClr val="000000"/>
              </a:solidFill>
              <a:effectLst/>
              <a:latin typeface="Baskerville Old Face" panose="02020602080505020303" pitchFamily="18" charset="0"/>
              <a:ea typeface="Times New Roman" panose="02020603050405020304" pitchFamily="18" charset="0"/>
            </a:endParaRPr>
          </a:p>
          <a:p>
            <a:pPr algn="just"/>
            <a:r>
              <a:rPr lang="es-MX" sz="2400" dirty="0">
                <a:solidFill>
                  <a:srgbClr val="000000"/>
                </a:solidFill>
                <a:effectLst/>
                <a:latin typeface="Baskerville Old Face" panose="02020602080505020303" pitchFamily="18" charset="0"/>
                <a:ea typeface="Times New Roman" panose="02020603050405020304" pitchFamily="18" charset="0"/>
              </a:rPr>
              <a:t>2.	La prueba de oposición medirá la capacidad pedagógica o investigativa del estudiante.</a:t>
            </a:r>
          </a:p>
        </p:txBody>
      </p:sp>
      <p:sp>
        <p:nvSpPr>
          <p:cNvPr id="3" name="CuadroTexto 2">
            <a:extLst>
              <a:ext uri="{FF2B5EF4-FFF2-40B4-BE49-F238E27FC236}">
                <a16:creationId xmlns:a16="http://schemas.microsoft.com/office/drawing/2014/main" id="{064A0C95-6305-8887-C81B-04F04FF501DA}"/>
              </a:ext>
            </a:extLst>
          </p:cNvPr>
          <p:cNvSpPr txBox="1"/>
          <p:nvPr/>
        </p:nvSpPr>
        <p:spPr>
          <a:xfrm>
            <a:off x="2494936" y="817378"/>
            <a:ext cx="6100916"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III</a:t>
            </a:r>
          </a:p>
          <a:p>
            <a:pPr algn="ctr"/>
            <a:r>
              <a:rPr lang="es-MX" sz="2400" b="1" dirty="0">
                <a:latin typeface="Times New Roman" panose="02020603050405020304" pitchFamily="18" charset="0"/>
              </a:rPr>
              <a:t>De la convocatoria y bases del concurso</a:t>
            </a:r>
          </a:p>
        </p:txBody>
      </p:sp>
    </p:spTree>
    <p:extLst>
      <p:ext uri="{BB962C8B-B14F-4D97-AF65-F5344CB8AC3E}">
        <p14:creationId xmlns:p14="http://schemas.microsoft.com/office/powerpoint/2010/main" val="293447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EEB3B-FA96-6B6F-55A3-A907AD22F300}"/>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CAAE1DAC-6F22-1195-DB01-94D3F759B0A5}"/>
              </a:ext>
            </a:extLst>
          </p:cNvPr>
          <p:cNvSpPr txBox="1"/>
          <p:nvPr/>
        </p:nvSpPr>
        <p:spPr>
          <a:xfrm>
            <a:off x="1720646" y="748552"/>
            <a:ext cx="742335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Requisitos de los ayudantes de cátedra e investigación</a:t>
            </a:r>
          </a:p>
        </p:txBody>
      </p:sp>
      <p:sp>
        <p:nvSpPr>
          <p:cNvPr id="4" name="CuadroTexto 3">
            <a:extLst>
              <a:ext uri="{FF2B5EF4-FFF2-40B4-BE49-F238E27FC236}">
                <a16:creationId xmlns:a16="http://schemas.microsoft.com/office/drawing/2014/main" id="{1510C0E7-D92B-A2C1-CEDE-1F5F374A951D}"/>
              </a:ext>
            </a:extLst>
          </p:cNvPr>
          <p:cNvSpPr txBox="1"/>
          <p:nvPr/>
        </p:nvSpPr>
        <p:spPr>
          <a:xfrm>
            <a:off x="526026" y="1888410"/>
            <a:ext cx="9561871" cy="4893647"/>
          </a:xfrm>
          <a:prstGeom prst="rect">
            <a:avLst/>
          </a:prstGeom>
          <a:noFill/>
        </p:spPr>
        <p:txBody>
          <a:bodyPr wrap="square">
            <a:spAutoFit/>
          </a:bodyPr>
          <a:lstStyle/>
          <a:p>
            <a:pPr algn="just"/>
            <a:r>
              <a:rPr lang="es-MX" sz="2400" b="1" dirty="0">
                <a:latin typeface="Baskerville Old Face" panose="02020602080505020303" pitchFamily="18" charset="0"/>
              </a:rPr>
              <a:t>Artículo  17.   </a:t>
            </a:r>
            <a:r>
              <a:rPr lang="es-MX" sz="2400" dirty="0">
                <a:latin typeface="Baskerville Old Face" panose="02020602080505020303" pitchFamily="18" charset="0"/>
              </a:rPr>
              <a:t>	Para concursar como Ayudante de Cátedra e Investigación, los participantes presentarán en la Secretaría de la Unidad Académica los siguientes requisitos:</a:t>
            </a:r>
          </a:p>
          <a:p>
            <a:pPr algn="just"/>
            <a:endParaRPr lang="es-MX" sz="2400" dirty="0">
              <a:latin typeface="Baskerville Old Face" panose="02020602080505020303" pitchFamily="18" charset="0"/>
            </a:endParaRPr>
          </a:p>
          <a:p>
            <a:pPr algn="just"/>
            <a:r>
              <a:rPr lang="es-MX" sz="2400" dirty="0">
                <a:latin typeface="Baskerville Old Face" panose="02020602080505020303" pitchFamily="18" charset="0"/>
              </a:rPr>
              <a:t>a.	Ser estudiante regular al momento de la convocatoria al concurso y cumplir con la normativa para realización de prácticas </a:t>
            </a:r>
            <a:r>
              <a:rPr lang="es-MX" sz="2400" dirty="0" err="1">
                <a:latin typeface="Baskerville Old Face" panose="02020602080505020303" pitchFamily="18" charset="0"/>
              </a:rPr>
              <a:t>pre-profesionales</a:t>
            </a:r>
            <a:r>
              <a:rPr lang="es-MX" sz="2400" dirty="0">
                <a:latin typeface="Baskerville Old Face" panose="02020602080505020303" pitchFamily="18" charset="0"/>
              </a:rPr>
              <a:t> o pasantías.</a:t>
            </a:r>
          </a:p>
          <a:p>
            <a:pPr algn="just"/>
            <a:r>
              <a:rPr lang="es-MX" sz="2400" dirty="0">
                <a:latin typeface="Baskerville Old Face" panose="02020602080505020303" pitchFamily="18" charset="0"/>
              </a:rPr>
              <a:t>b.	No haber sido sancionado por faltas disciplinarias durante su permanencia en la Universidad, que se incluiría en el certificado que se emitirá desde  coordinación de carrera.</a:t>
            </a:r>
          </a:p>
          <a:p>
            <a:pPr algn="just"/>
            <a:r>
              <a:rPr lang="es-MX" sz="2400" dirty="0">
                <a:latin typeface="Baskerville Old Face" panose="02020602080505020303" pitchFamily="18" charset="0"/>
              </a:rPr>
              <a:t>c.	Poseer calificación sobre el promedio de notas de la asignatura en período de aprobación, siempre superior o igual a ocho puntos sobre 10 (8/10).</a:t>
            </a:r>
          </a:p>
        </p:txBody>
      </p:sp>
    </p:spTree>
    <p:extLst>
      <p:ext uri="{BB962C8B-B14F-4D97-AF65-F5344CB8AC3E}">
        <p14:creationId xmlns:p14="http://schemas.microsoft.com/office/powerpoint/2010/main" val="1066534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A06D4-5CDE-51DA-E707-A2B58629754C}"/>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CF081664-33C0-6111-96DD-7BF95B94231E}"/>
              </a:ext>
            </a:extLst>
          </p:cNvPr>
          <p:cNvSpPr txBox="1"/>
          <p:nvPr/>
        </p:nvSpPr>
        <p:spPr>
          <a:xfrm>
            <a:off x="1720646" y="748552"/>
            <a:ext cx="7423354"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Requisitos de los ayudantes de cátedra e investigación</a:t>
            </a:r>
          </a:p>
        </p:txBody>
      </p:sp>
      <p:sp>
        <p:nvSpPr>
          <p:cNvPr id="4" name="CuadroTexto 3">
            <a:extLst>
              <a:ext uri="{FF2B5EF4-FFF2-40B4-BE49-F238E27FC236}">
                <a16:creationId xmlns:a16="http://schemas.microsoft.com/office/drawing/2014/main" id="{1BBFE3C9-E83D-F0A3-F8E2-5B506130DD9A}"/>
              </a:ext>
            </a:extLst>
          </p:cNvPr>
          <p:cNvSpPr txBox="1"/>
          <p:nvPr/>
        </p:nvSpPr>
        <p:spPr>
          <a:xfrm>
            <a:off x="506362" y="1878578"/>
            <a:ext cx="9591367" cy="4893647"/>
          </a:xfrm>
          <a:prstGeom prst="rect">
            <a:avLst/>
          </a:prstGeom>
          <a:noFill/>
        </p:spPr>
        <p:txBody>
          <a:bodyPr wrap="square">
            <a:spAutoFit/>
          </a:bodyPr>
          <a:lstStyle/>
          <a:p>
            <a:r>
              <a:rPr lang="es-MX" sz="2400" dirty="0">
                <a:latin typeface="Baskerville Old Face" panose="02020602080505020303" pitchFamily="18" charset="0"/>
              </a:rPr>
              <a:t>Artículo  17.   	Para concursar como Ayudante de Cátedra e Investigación, los participantes presentarán en la Secretaría de la Unidad Académica los siguientes requisitos:</a:t>
            </a:r>
          </a:p>
          <a:p>
            <a:endParaRPr lang="es-MX" sz="2400" dirty="0">
              <a:latin typeface="Baskerville Old Face" panose="02020602080505020303" pitchFamily="18" charset="0"/>
            </a:endParaRPr>
          </a:p>
          <a:p>
            <a:r>
              <a:rPr lang="es-MX" sz="2400" dirty="0">
                <a:latin typeface="Baskerville Old Face" panose="02020602080505020303" pitchFamily="18" charset="0"/>
              </a:rPr>
              <a:t>d.	Poseer un promedio general superior al promedio de la carrera en el periodo anterior al de la fecha del concurso.</a:t>
            </a:r>
          </a:p>
          <a:p>
            <a:r>
              <a:rPr lang="es-MX" sz="2400" dirty="0">
                <a:latin typeface="Baskerville Old Face" panose="02020602080505020303" pitchFamily="18" charset="0"/>
              </a:rPr>
              <a:t>e.	Demostrar disponibilidad de tiempo para ejercer la ayudantía, mediante la entrega del horario de clases con la inclusión de las 20 horas de ayudantía de cátedra que cumplirá ;</a:t>
            </a:r>
          </a:p>
          <a:p>
            <a:r>
              <a:rPr lang="es-MX" sz="2400" dirty="0">
                <a:latin typeface="Baskerville Old Face" panose="02020602080505020303" pitchFamily="18" charset="0"/>
              </a:rPr>
              <a:t>f.	Contar con el criterio favorable del docente de la cátedra y/o del director del proyecto de investigación;</a:t>
            </a:r>
          </a:p>
          <a:p>
            <a:r>
              <a:rPr lang="es-MX" sz="2400" dirty="0">
                <a:latin typeface="Baskerville Old Face" panose="02020602080505020303" pitchFamily="18" charset="0"/>
              </a:rPr>
              <a:t>g.	Contar con la certificación del Coordinador (a) de la carrera en función de los literales anteriores;</a:t>
            </a:r>
          </a:p>
        </p:txBody>
      </p:sp>
    </p:spTree>
    <p:extLst>
      <p:ext uri="{BB962C8B-B14F-4D97-AF65-F5344CB8AC3E}">
        <p14:creationId xmlns:p14="http://schemas.microsoft.com/office/powerpoint/2010/main" val="131743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F2CA4-2B3E-947E-63C0-2C300625624E}"/>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F12595CC-0FCE-B487-5ADC-737CC0D74A1A}"/>
              </a:ext>
            </a:extLst>
          </p:cNvPr>
          <p:cNvSpPr txBox="1"/>
          <p:nvPr/>
        </p:nvSpPr>
        <p:spPr>
          <a:xfrm>
            <a:off x="2652251" y="738720"/>
            <a:ext cx="5299587"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De los méritos estudiantiles</a:t>
            </a:r>
          </a:p>
        </p:txBody>
      </p:sp>
      <p:sp>
        <p:nvSpPr>
          <p:cNvPr id="4" name="CuadroTexto 3">
            <a:extLst>
              <a:ext uri="{FF2B5EF4-FFF2-40B4-BE49-F238E27FC236}">
                <a16:creationId xmlns:a16="http://schemas.microsoft.com/office/drawing/2014/main" id="{576BAA20-1B8F-F674-51D0-AB2AF0BB8939}"/>
              </a:ext>
            </a:extLst>
          </p:cNvPr>
          <p:cNvSpPr txBox="1"/>
          <p:nvPr/>
        </p:nvSpPr>
        <p:spPr>
          <a:xfrm>
            <a:off x="506362" y="1878578"/>
            <a:ext cx="9591367" cy="7478970"/>
          </a:xfrm>
          <a:prstGeom prst="rect">
            <a:avLst/>
          </a:prstGeom>
          <a:noFill/>
        </p:spPr>
        <p:txBody>
          <a:bodyPr wrap="square">
            <a:spAutoFit/>
          </a:bodyPr>
          <a:lstStyle/>
          <a:p>
            <a:r>
              <a:rPr lang="es-MX" sz="2400" dirty="0">
                <a:latin typeface="Baskerville Old Face" panose="02020602080505020303" pitchFamily="18" charset="0"/>
              </a:rPr>
              <a:t>Artículo  18.   	Los méritos serán calificados sobre 20 puntos, obtenidos de la siguiente manera:</a:t>
            </a:r>
          </a:p>
          <a:p>
            <a:endParaRPr lang="es-MX" sz="2400" dirty="0">
              <a:latin typeface="Baskerville Old Face" panose="02020602080505020303" pitchFamily="18" charset="0"/>
            </a:endParaRPr>
          </a:p>
          <a:p>
            <a:r>
              <a:rPr lang="es-MX" sz="2400" dirty="0">
                <a:latin typeface="Baskerville Old Face" panose="02020602080505020303" pitchFamily="18" charset="0"/>
              </a:rPr>
              <a:t>a.	Calificación final de la asignatura por la cual postula (máximo 10 puntos) calculados de la siguiente manera: </a:t>
            </a:r>
          </a:p>
          <a:p>
            <a:r>
              <a:rPr lang="es-MX" sz="2400" dirty="0">
                <a:latin typeface="Baskerville Old Face" panose="02020602080505020303" pitchFamily="18" charset="0"/>
              </a:rPr>
              <a:t>10.00 puntos, si la calificación de aprobación es de 9.50 a 10 puntos.</a:t>
            </a:r>
          </a:p>
          <a:p>
            <a:r>
              <a:rPr lang="es-MX" sz="2400" dirty="0">
                <a:latin typeface="Baskerville Old Face" panose="02020602080505020303" pitchFamily="18" charset="0"/>
              </a:rPr>
              <a:t>9.00 puntos, si la calificación de aprobación es de 9.00 a 9.49 puntos</a:t>
            </a:r>
          </a:p>
          <a:p>
            <a:r>
              <a:rPr lang="es-MX" sz="2400" dirty="0">
                <a:latin typeface="Baskerville Old Face" panose="02020602080505020303" pitchFamily="18" charset="0"/>
              </a:rPr>
              <a:t>8.00 puntos, si la calificación de aprobación es de 8.50 a 8.99 puntos</a:t>
            </a:r>
          </a:p>
          <a:p>
            <a:r>
              <a:rPr lang="es-MX" sz="2400" dirty="0">
                <a:latin typeface="Baskerville Old Face" panose="02020602080505020303" pitchFamily="18" charset="0"/>
              </a:rPr>
              <a:t>7.00 puntos, si la calificación de aprobación es de 8.00 a 8.49 puntos</a:t>
            </a:r>
          </a:p>
          <a:p>
            <a:endParaRPr lang="es-MX" sz="2400" dirty="0">
              <a:latin typeface="Baskerville Old Face" panose="02020602080505020303" pitchFamily="18" charset="0"/>
            </a:endParaRPr>
          </a:p>
          <a:p>
            <a:r>
              <a:rPr lang="es-MX" sz="2400" dirty="0">
                <a:latin typeface="Baskerville Old Face" panose="02020602080505020303" pitchFamily="18" charset="0"/>
              </a:rPr>
              <a:t>b.	Por puntajes obtenidos en cada semestre de estudio (máximo cuatro puntos) calculados de la siguiente manera:</a:t>
            </a:r>
          </a:p>
          <a:p>
            <a:r>
              <a:rPr lang="es-MX" sz="2400" dirty="0">
                <a:latin typeface="Baskerville Old Face" panose="02020602080505020303" pitchFamily="18" charset="0"/>
              </a:rPr>
              <a:t>1.00 punto por semestre, si el promedio de aprobación es de 9.50 a 10 puntos.</a:t>
            </a:r>
          </a:p>
          <a:p>
            <a:r>
              <a:rPr lang="es-MX" sz="2400" dirty="0">
                <a:latin typeface="Baskerville Old Face" panose="02020602080505020303" pitchFamily="18" charset="0"/>
              </a:rPr>
              <a:t>0.70 puntos por semestre, si el promedio de aprobación es de 9.00 a 9.49 puntos</a:t>
            </a:r>
          </a:p>
          <a:p>
            <a:r>
              <a:rPr lang="es-MX" sz="2400" dirty="0">
                <a:latin typeface="Baskerville Old Face" panose="02020602080505020303" pitchFamily="18" charset="0"/>
              </a:rPr>
              <a:t>0.50 puntos por semestre, si el promedio de aprobación es de 8.50 a 8.99 puntos</a:t>
            </a:r>
          </a:p>
          <a:p>
            <a:r>
              <a:rPr lang="es-MX" sz="2400" dirty="0">
                <a:latin typeface="Baskerville Old Face" panose="02020602080505020303" pitchFamily="18" charset="0"/>
              </a:rPr>
              <a:t>0.25 puntos por semestre, si el promedio de aprobación es de 8.00 a 8.49 puntos</a:t>
            </a:r>
          </a:p>
        </p:txBody>
      </p:sp>
    </p:spTree>
    <p:extLst>
      <p:ext uri="{BB962C8B-B14F-4D97-AF65-F5344CB8AC3E}">
        <p14:creationId xmlns:p14="http://schemas.microsoft.com/office/powerpoint/2010/main" val="604001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411AA-077A-C5CF-ED5E-6156EAA26BDF}"/>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465A2D9E-3F44-D09F-531B-B18AB9DFDB92}"/>
              </a:ext>
            </a:extLst>
          </p:cNvPr>
          <p:cNvSpPr txBox="1"/>
          <p:nvPr/>
        </p:nvSpPr>
        <p:spPr>
          <a:xfrm>
            <a:off x="2652251" y="738720"/>
            <a:ext cx="5299587" cy="919401"/>
          </a:xfrm>
          <a:prstGeom prst="roundRect">
            <a:avLst/>
          </a:prstGeom>
          <a:ln>
            <a:solidFill>
              <a:schemeClr val="accent4">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s-MX" sz="2400" b="1" dirty="0">
                <a:latin typeface="Times New Roman" panose="02020603050405020304" pitchFamily="18" charset="0"/>
              </a:rPr>
              <a:t>Capítulo</a:t>
            </a:r>
            <a:r>
              <a:rPr lang="es-MX" b="1" dirty="0"/>
              <a:t> </a:t>
            </a:r>
            <a:r>
              <a:rPr lang="es-MX" sz="2400" b="1" dirty="0">
                <a:latin typeface="Times New Roman" panose="02020603050405020304" pitchFamily="18" charset="0"/>
              </a:rPr>
              <a:t>IV</a:t>
            </a:r>
          </a:p>
          <a:p>
            <a:pPr algn="ctr"/>
            <a:r>
              <a:rPr lang="es-MX" sz="2400" b="1" dirty="0">
                <a:latin typeface="Times New Roman" panose="02020603050405020304" pitchFamily="18" charset="0"/>
              </a:rPr>
              <a:t>De los méritos estudiantiles</a:t>
            </a:r>
          </a:p>
        </p:txBody>
      </p:sp>
      <p:sp>
        <p:nvSpPr>
          <p:cNvPr id="4" name="CuadroTexto 3">
            <a:extLst>
              <a:ext uri="{FF2B5EF4-FFF2-40B4-BE49-F238E27FC236}">
                <a16:creationId xmlns:a16="http://schemas.microsoft.com/office/drawing/2014/main" id="{CA9734DE-2232-FD9C-2DC8-411D748EF1BC}"/>
              </a:ext>
            </a:extLst>
          </p:cNvPr>
          <p:cNvSpPr txBox="1"/>
          <p:nvPr/>
        </p:nvSpPr>
        <p:spPr>
          <a:xfrm>
            <a:off x="938980" y="2370191"/>
            <a:ext cx="8726128" cy="3416320"/>
          </a:xfrm>
          <a:prstGeom prst="rect">
            <a:avLst/>
          </a:prstGeom>
          <a:noFill/>
        </p:spPr>
        <p:txBody>
          <a:bodyPr wrap="square">
            <a:spAutoFit/>
          </a:bodyPr>
          <a:lstStyle/>
          <a:p>
            <a:r>
              <a:rPr lang="es-MX" sz="2400" b="1" dirty="0">
                <a:latin typeface="Baskerville Old Face" panose="02020602080505020303" pitchFamily="18" charset="0"/>
              </a:rPr>
              <a:t>Artículo  18.   </a:t>
            </a:r>
            <a:r>
              <a:rPr lang="es-MX" sz="2400" dirty="0">
                <a:latin typeface="Baskerville Old Face" panose="02020602080505020303" pitchFamily="18" charset="0"/>
              </a:rPr>
              <a:t>	Los méritos serán calificados sobre 20 puntos, obtenidos de la siguiente manera:</a:t>
            </a:r>
          </a:p>
          <a:p>
            <a:endParaRPr lang="es-MX" sz="2400" dirty="0">
              <a:latin typeface="Baskerville Old Face" panose="02020602080505020303" pitchFamily="18" charset="0"/>
            </a:endParaRPr>
          </a:p>
          <a:p>
            <a:r>
              <a:rPr lang="es-MX" sz="2400" dirty="0">
                <a:latin typeface="Baskerville Old Face" panose="02020602080505020303" pitchFamily="18" charset="0"/>
              </a:rPr>
              <a:t>a.	Calificación final de la asignatura por la cual postula (máximo 10 puntos) calculados de la siguiente manera: </a:t>
            </a:r>
          </a:p>
          <a:p>
            <a:r>
              <a:rPr lang="es-MX" sz="2400" dirty="0">
                <a:latin typeface="Baskerville Old Face" panose="02020602080505020303" pitchFamily="18" charset="0"/>
              </a:rPr>
              <a:t>10.00 puntos, si la calificación de aprobación es de 9.50 a 10 puntos.</a:t>
            </a:r>
          </a:p>
          <a:p>
            <a:r>
              <a:rPr lang="es-MX" sz="2400" dirty="0">
                <a:latin typeface="Baskerville Old Face" panose="02020602080505020303" pitchFamily="18" charset="0"/>
              </a:rPr>
              <a:t>9.00 puntos, si la calificación de aprobación es de 9.00 a 9.49 puntos</a:t>
            </a:r>
          </a:p>
          <a:p>
            <a:r>
              <a:rPr lang="es-MX" sz="2400" dirty="0">
                <a:latin typeface="Baskerville Old Face" panose="02020602080505020303" pitchFamily="18" charset="0"/>
              </a:rPr>
              <a:t>8.00 puntos, si la calificación de aprobación es de 8.50 a 8.99 puntos</a:t>
            </a:r>
          </a:p>
          <a:p>
            <a:r>
              <a:rPr lang="es-MX" sz="2400" dirty="0">
                <a:latin typeface="Baskerville Old Face" panose="02020602080505020303" pitchFamily="18" charset="0"/>
              </a:rPr>
              <a:t>7.00 puntos, si la calificación de aprobación es de 8.00 a 8.49 puntos</a:t>
            </a:r>
          </a:p>
        </p:txBody>
      </p:sp>
    </p:spTree>
    <p:extLst>
      <p:ext uri="{BB962C8B-B14F-4D97-AF65-F5344CB8AC3E}">
        <p14:creationId xmlns:p14="http://schemas.microsoft.com/office/powerpoint/2010/main" val="1337677018"/>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178</TotalTime>
  <Words>2155</Words>
  <Application>Microsoft Office PowerPoint</Application>
  <PresentationFormat>Panorámica</PresentationFormat>
  <Paragraphs>146</Paragraphs>
  <Slides>21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Arial</vt:lpstr>
      <vt:lpstr>Baskerville Old Face</vt:lpstr>
      <vt:lpstr>Calibri</vt:lpstr>
      <vt:lpstr>Times New Roman</vt:lpstr>
      <vt:lpstr>Trebuchet MS</vt:lpstr>
      <vt:lpstr>Wingdings 3</vt:lpstr>
      <vt:lpstr>Faceta</vt:lpstr>
      <vt:lpstr>Ayudantía de cátedra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JESSICA ALEXANDRA PONCE ORDOÑEZ</dc:creator>
  <cp:lastModifiedBy>JESSICA ALEXANDRA PONCE ORDOÑEZ</cp:lastModifiedBy>
  <cp:revision>1</cp:revision>
  <dcterms:created xsi:type="dcterms:W3CDTF">2025-06-02T18:12:43Z</dcterms:created>
  <dcterms:modified xsi:type="dcterms:W3CDTF">2025-06-02T21:11:41Z</dcterms:modified>
</cp:coreProperties>
</file>