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4" r:id="rId2"/>
    <p:sldId id="267" r:id="rId3"/>
    <p:sldId id="266" r:id="rId4"/>
    <p:sldId id="257" r:id="rId5"/>
    <p:sldId id="259" r:id="rId6"/>
    <p:sldId id="260" r:id="rId7"/>
    <p:sldId id="269" r:id="rId8"/>
    <p:sldId id="263" r:id="rId9"/>
    <p:sldId id="262" r:id="rId10"/>
    <p:sldId id="27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jpe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jpe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686237-154D-473E-AC30-0B6423A4B10D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B7BE4B3-62DA-4A3A-8F15-0BB75EB10CB8}">
      <dgm:prSet phldrT="[Текст]"/>
      <dgm:spPr/>
      <dgm:t>
        <a:bodyPr/>
        <a:lstStyle/>
        <a:p>
          <a:r>
            <a:rPr lang="ru-RU" dirty="0" smtClean="0"/>
            <a:t>Система контроля версий</a:t>
          </a:r>
          <a:endParaRPr lang="ru-RU" dirty="0"/>
        </a:p>
      </dgm:t>
    </dgm:pt>
    <dgm:pt modelId="{ACA03C6E-6D89-47F8-B439-BD9A2FB24A69}" type="parTrans" cxnId="{1A0D1C34-9E02-43D0-AE54-BFE61D77FD9A}">
      <dgm:prSet/>
      <dgm:spPr/>
      <dgm:t>
        <a:bodyPr/>
        <a:lstStyle/>
        <a:p>
          <a:endParaRPr lang="ru-RU"/>
        </a:p>
      </dgm:t>
    </dgm:pt>
    <dgm:pt modelId="{349E1BEB-9484-4BF4-8B93-6B903B874091}" type="sibTrans" cxnId="{1A0D1C34-9E02-43D0-AE54-BFE61D77FD9A}">
      <dgm:prSet/>
      <dgm:spPr/>
      <dgm:t>
        <a:bodyPr/>
        <a:lstStyle/>
        <a:p>
          <a:endParaRPr lang="ru-RU"/>
        </a:p>
      </dgm:t>
    </dgm:pt>
    <dgm:pt modelId="{05B47EA7-D444-4C8F-8FD1-3716EC1E3A16}">
      <dgm:prSet phldrT="[Текст]"/>
      <dgm:spPr/>
      <dgm:t>
        <a:bodyPr/>
        <a:lstStyle/>
        <a:p>
          <a:r>
            <a:rPr lang="ru-RU" dirty="0" smtClean="0"/>
            <a:t>Веб-</a:t>
          </a:r>
          <a:r>
            <a:rPr lang="ru-RU" dirty="0" err="1" smtClean="0"/>
            <a:t>фреймворк</a:t>
          </a:r>
          <a:endParaRPr lang="ru-RU" dirty="0"/>
        </a:p>
      </dgm:t>
    </dgm:pt>
    <dgm:pt modelId="{BAB59BC3-841D-445E-9C69-8297332C4E5E}" type="parTrans" cxnId="{726B88BF-4E57-4E65-A416-9963DCC32641}">
      <dgm:prSet/>
      <dgm:spPr/>
      <dgm:t>
        <a:bodyPr/>
        <a:lstStyle/>
        <a:p>
          <a:endParaRPr lang="ru-RU"/>
        </a:p>
      </dgm:t>
    </dgm:pt>
    <dgm:pt modelId="{13076FCC-CB98-4870-867E-445369245E03}" type="sibTrans" cxnId="{726B88BF-4E57-4E65-A416-9963DCC32641}">
      <dgm:prSet/>
      <dgm:spPr/>
      <dgm:t>
        <a:bodyPr/>
        <a:lstStyle/>
        <a:p>
          <a:endParaRPr lang="ru-RU"/>
        </a:p>
      </dgm:t>
    </dgm:pt>
    <dgm:pt modelId="{397ADFAF-E1B9-4620-9579-3F84752D2E46}">
      <dgm:prSet phldrT="[Текст]"/>
      <dgm:spPr/>
      <dgm:t>
        <a:bodyPr/>
        <a:lstStyle/>
        <a:p>
          <a:r>
            <a:rPr lang="ru-RU" dirty="0" smtClean="0"/>
            <a:t>Язык разметки</a:t>
          </a:r>
          <a:endParaRPr lang="ru-RU" dirty="0"/>
        </a:p>
      </dgm:t>
    </dgm:pt>
    <dgm:pt modelId="{3C58E0DE-8969-4ECB-9B13-BE97168DBF01}" type="parTrans" cxnId="{50EC28BD-5CF8-41C3-886A-6E8C34722CC0}">
      <dgm:prSet/>
      <dgm:spPr/>
      <dgm:t>
        <a:bodyPr/>
        <a:lstStyle/>
        <a:p>
          <a:endParaRPr lang="ru-RU"/>
        </a:p>
      </dgm:t>
    </dgm:pt>
    <dgm:pt modelId="{62CF990D-FAB6-4236-860B-BB1B74D50043}" type="sibTrans" cxnId="{50EC28BD-5CF8-41C3-886A-6E8C34722CC0}">
      <dgm:prSet/>
      <dgm:spPr/>
      <dgm:t>
        <a:bodyPr/>
        <a:lstStyle/>
        <a:p>
          <a:endParaRPr lang="ru-RU"/>
        </a:p>
      </dgm:t>
    </dgm:pt>
    <dgm:pt modelId="{50874D79-35BA-4105-95BE-B17F75AD7A22}">
      <dgm:prSet phldrT="[Текст]"/>
      <dgm:spPr/>
      <dgm:t>
        <a:bodyPr/>
        <a:lstStyle/>
        <a:p>
          <a:r>
            <a:rPr lang="ru-RU" b="0" i="0" dirty="0" smtClean="0"/>
            <a:t>Язык таблиц стилей</a:t>
          </a:r>
          <a:endParaRPr lang="ru-RU" dirty="0"/>
        </a:p>
      </dgm:t>
    </dgm:pt>
    <dgm:pt modelId="{DA074B2C-F537-45F1-A4C5-4CA95B983C73}" type="parTrans" cxnId="{BEB5B45C-A138-44B6-B48E-F98665778D6E}">
      <dgm:prSet/>
      <dgm:spPr/>
      <dgm:t>
        <a:bodyPr/>
        <a:lstStyle/>
        <a:p>
          <a:endParaRPr lang="ru-RU"/>
        </a:p>
      </dgm:t>
    </dgm:pt>
    <dgm:pt modelId="{E8827683-2359-4134-9FFB-2DA940EECDD7}" type="sibTrans" cxnId="{BEB5B45C-A138-44B6-B48E-F98665778D6E}">
      <dgm:prSet/>
      <dgm:spPr/>
      <dgm:t>
        <a:bodyPr/>
        <a:lstStyle/>
        <a:p>
          <a:endParaRPr lang="ru-RU"/>
        </a:p>
      </dgm:t>
    </dgm:pt>
    <dgm:pt modelId="{B9782F11-5405-4E73-BEBF-E10BE0CB84D1}">
      <dgm:prSet phldrT="[Текст]"/>
      <dgm:spPr/>
      <dgm:t>
        <a:bodyPr/>
        <a:lstStyle/>
        <a:p>
          <a:r>
            <a:rPr lang="ru-RU" dirty="0" smtClean="0"/>
            <a:t>Среда разработки</a:t>
          </a:r>
          <a:endParaRPr lang="ru-RU" dirty="0"/>
        </a:p>
      </dgm:t>
    </dgm:pt>
    <dgm:pt modelId="{B1688C9A-1EF5-4A3C-B3F3-6E8ABA112E60}" type="parTrans" cxnId="{ED4AD6A8-1C65-48AA-B8DF-BA5733461D76}">
      <dgm:prSet/>
      <dgm:spPr/>
      <dgm:t>
        <a:bodyPr/>
        <a:lstStyle/>
        <a:p>
          <a:endParaRPr lang="ru-RU"/>
        </a:p>
      </dgm:t>
    </dgm:pt>
    <dgm:pt modelId="{21DE0BE8-2D72-47EE-BA85-E77024F56C16}" type="sibTrans" cxnId="{ED4AD6A8-1C65-48AA-B8DF-BA5733461D76}">
      <dgm:prSet/>
      <dgm:spPr/>
      <dgm:t>
        <a:bodyPr/>
        <a:lstStyle/>
        <a:p>
          <a:endParaRPr lang="ru-RU"/>
        </a:p>
      </dgm:t>
    </dgm:pt>
    <dgm:pt modelId="{6FC76F1D-CC94-408A-B9DA-FE3FBCC55C30}">
      <dgm:prSet phldrT="[Текст]"/>
      <dgm:spPr/>
      <dgm:t>
        <a:bodyPr/>
        <a:lstStyle/>
        <a:p>
          <a:r>
            <a:rPr lang="ru-RU" dirty="0" smtClean="0"/>
            <a:t>Язык программирования</a:t>
          </a:r>
          <a:endParaRPr lang="ru-RU" dirty="0"/>
        </a:p>
      </dgm:t>
    </dgm:pt>
    <dgm:pt modelId="{9A2E764E-0DDE-4951-84D6-7BAD1B4888CE}" type="parTrans" cxnId="{57C1E67B-C05C-4A51-AED4-0BE42FDE9D69}">
      <dgm:prSet/>
      <dgm:spPr/>
      <dgm:t>
        <a:bodyPr/>
        <a:lstStyle/>
        <a:p>
          <a:endParaRPr lang="ru-RU"/>
        </a:p>
      </dgm:t>
    </dgm:pt>
    <dgm:pt modelId="{0CF7D01C-9A4C-4A0F-AC4E-9C550CC395D2}" type="sibTrans" cxnId="{57C1E67B-C05C-4A51-AED4-0BE42FDE9D69}">
      <dgm:prSet/>
      <dgm:spPr/>
      <dgm:t>
        <a:bodyPr/>
        <a:lstStyle/>
        <a:p>
          <a:endParaRPr lang="ru-RU"/>
        </a:p>
      </dgm:t>
    </dgm:pt>
    <dgm:pt modelId="{62E3BBB7-999D-4A93-91D0-7EBB6D8DBB78}" type="pres">
      <dgm:prSet presAssocID="{C3686237-154D-473E-AC30-0B6423A4B10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C68BF59-163E-48E4-82F0-0BB3F8D94EA2}" type="pres">
      <dgm:prSet presAssocID="{5B7BE4B3-62DA-4A3A-8F15-0BB75EB10CB8}" presName="compNode" presStyleCnt="0"/>
      <dgm:spPr/>
    </dgm:pt>
    <dgm:pt modelId="{669A37D9-FC40-478F-907B-2F4CD508F31E}" type="pres">
      <dgm:prSet presAssocID="{5B7BE4B3-62DA-4A3A-8F15-0BB75EB10CB8}" presName="pict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ru-RU"/>
        </a:p>
      </dgm:t>
    </dgm:pt>
    <dgm:pt modelId="{D9787801-9309-4709-8AFA-B9A25DBF821B}" type="pres">
      <dgm:prSet presAssocID="{5B7BE4B3-62DA-4A3A-8F15-0BB75EB10CB8}" presName="textRec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961180-E12E-4DAE-B42B-239D0C0863BE}" type="pres">
      <dgm:prSet presAssocID="{349E1BEB-9484-4BF4-8B93-6B903B874091}" presName="sibTrans" presStyleLbl="sibTrans2D1" presStyleIdx="0" presStyleCnt="0"/>
      <dgm:spPr/>
      <dgm:t>
        <a:bodyPr/>
        <a:lstStyle/>
        <a:p>
          <a:endParaRPr lang="ru-RU"/>
        </a:p>
      </dgm:t>
    </dgm:pt>
    <dgm:pt modelId="{D23E3ABD-E3DB-4542-A73A-DE1B2E9BBCD9}" type="pres">
      <dgm:prSet presAssocID="{B9782F11-5405-4E73-BEBF-E10BE0CB84D1}" presName="compNode" presStyleCnt="0"/>
      <dgm:spPr/>
    </dgm:pt>
    <dgm:pt modelId="{5180047C-2B2C-48A5-9509-1A29CB36EBA1}" type="pres">
      <dgm:prSet presAssocID="{B9782F11-5405-4E73-BEBF-E10BE0CB84D1}" presName="pictRect" presStyleLbl="nod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0EFC273E-38F8-4EB4-B0D3-6E4DDD46A415}" type="pres">
      <dgm:prSet presAssocID="{B9782F11-5405-4E73-BEBF-E10BE0CB84D1}" presName="textRec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EF1BE0-A2A0-4E19-89F3-55A669FC5003}" type="pres">
      <dgm:prSet presAssocID="{21DE0BE8-2D72-47EE-BA85-E77024F56C16}" presName="sibTrans" presStyleLbl="sibTrans2D1" presStyleIdx="0" presStyleCnt="0"/>
      <dgm:spPr/>
      <dgm:t>
        <a:bodyPr/>
        <a:lstStyle/>
        <a:p>
          <a:endParaRPr lang="ru-RU"/>
        </a:p>
      </dgm:t>
    </dgm:pt>
    <dgm:pt modelId="{E350B390-216F-4CDC-BF15-FA3A8BB6281E}" type="pres">
      <dgm:prSet presAssocID="{6FC76F1D-CC94-408A-B9DA-FE3FBCC55C30}" presName="compNode" presStyleCnt="0"/>
      <dgm:spPr/>
    </dgm:pt>
    <dgm:pt modelId="{859997FE-92A4-4D23-8827-CBB3F30E66A3}" type="pres">
      <dgm:prSet presAssocID="{6FC76F1D-CC94-408A-B9DA-FE3FBCC55C30}" presName="pictRect" presStyleLbl="node1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06C9E3C5-281C-4E9B-9826-1C351C64D269}" type="pres">
      <dgm:prSet presAssocID="{6FC76F1D-CC94-408A-B9DA-FE3FBCC55C30}" presName="textRec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097BA9-2393-42B1-BCFF-CA3393FF9C95}" type="pres">
      <dgm:prSet presAssocID="{0CF7D01C-9A4C-4A0F-AC4E-9C550CC395D2}" presName="sibTrans" presStyleLbl="sibTrans2D1" presStyleIdx="0" presStyleCnt="0"/>
      <dgm:spPr/>
      <dgm:t>
        <a:bodyPr/>
        <a:lstStyle/>
        <a:p>
          <a:endParaRPr lang="ru-RU"/>
        </a:p>
      </dgm:t>
    </dgm:pt>
    <dgm:pt modelId="{A55E4000-C4BC-4DC2-A84C-CB47D629E20F}" type="pres">
      <dgm:prSet presAssocID="{05B47EA7-D444-4C8F-8FD1-3716EC1E3A16}" presName="compNode" presStyleCnt="0"/>
      <dgm:spPr/>
    </dgm:pt>
    <dgm:pt modelId="{E4CAEF98-9C84-4CB9-A42B-20A2877E7065}" type="pres">
      <dgm:prSet presAssocID="{05B47EA7-D444-4C8F-8FD1-3716EC1E3A16}" presName="pictRect" presStyleLbl="nod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6C375E8A-B045-4141-A279-CA2D86E38B25}" type="pres">
      <dgm:prSet presAssocID="{05B47EA7-D444-4C8F-8FD1-3716EC1E3A16}" presName="textRec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4003EC-E430-4BBB-978F-8D425EC4F3C0}" type="pres">
      <dgm:prSet presAssocID="{13076FCC-CB98-4870-867E-445369245E0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2EBEBCB5-D6AF-44EE-9106-3C7DBB90ABAD}" type="pres">
      <dgm:prSet presAssocID="{397ADFAF-E1B9-4620-9579-3F84752D2E46}" presName="compNode" presStyleCnt="0"/>
      <dgm:spPr/>
    </dgm:pt>
    <dgm:pt modelId="{14282B03-11C7-436A-B2CA-CDF716DD75F3}" type="pres">
      <dgm:prSet presAssocID="{397ADFAF-E1B9-4620-9579-3F84752D2E46}" presName="pictRect" presStyleLbl="node1" presStyleIdx="4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37F0F7C8-751B-4B21-A6ED-1A190114C816}" type="pres">
      <dgm:prSet presAssocID="{397ADFAF-E1B9-4620-9579-3F84752D2E46}" presName="textRec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C616F5-6AE2-4854-8220-62A37F8FFEBA}" type="pres">
      <dgm:prSet presAssocID="{62CF990D-FAB6-4236-860B-BB1B74D5004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07BBEC3F-F5FB-44AA-BFE5-FD6983B2CE26}" type="pres">
      <dgm:prSet presAssocID="{50874D79-35BA-4105-95BE-B17F75AD7A22}" presName="compNode" presStyleCnt="0"/>
      <dgm:spPr/>
    </dgm:pt>
    <dgm:pt modelId="{DF5A37A2-2A5E-4838-935F-8223EEC0B4A5}" type="pres">
      <dgm:prSet presAssocID="{50874D79-35BA-4105-95BE-B17F75AD7A22}" presName="pictRect" presStyleLbl="node1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39616988-3459-458B-AB43-2D259CD8E731}" type="pres">
      <dgm:prSet presAssocID="{50874D79-35BA-4105-95BE-B17F75AD7A22}" presName="textRec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9297A92-2BCE-4DED-8242-6D6C5972AD5D}" type="presOf" srcId="{05B47EA7-D444-4C8F-8FD1-3716EC1E3A16}" destId="{6C375E8A-B045-4141-A279-CA2D86E38B25}" srcOrd="0" destOrd="0" presId="urn:microsoft.com/office/officeart/2005/8/layout/pList1"/>
    <dgm:cxn modelId="{E70D9A87-6483-4F4E-A099-3B6192A48D6C}" type="presOf" srcId="{62CF990D-FAB6-4236-860B-BB1B74D50043}" destId="{96C616F5-6AE2-4854-8220-62A37F8FFEBA}" srcOrd="0" destOrd="0" presId="urn:microsoft.com/office/officeart/2005/8/layout/pList1"/>
    <dgm:cxn modelId="{0DBBE3F9-C1C5-4E4D-A2C1-3E182078A8F8}" type="presOf" srcId="{5B7BE4B3-62DA-4A3A-8F15-0BB75EB10CB8}" destId="{D9787801-9309-4709-8AFA-B9A25DBF821B}" srcOrd="0" destOrd="0" presId="urn:microsoft.com/office/officeart/2005/8/layout/pList1"/>
    <dgm:cxn modelId="{BEB5B45C-A138-44B6-B48E-F98665778D6E}" srcId="{C3686237-154D-473E-AC30-0B6423A4B10D}" destId="{50874D79-35BA-4105-95BE-B17F75AD7A22}" srcOrd="5" destOrd="0" parTransId="{DA074B2C-F537-45F1-A4C5-4CA95B983C73}" sibTransId="{E8827683-2359-4134-9FFB-2DA940EECDD7}"/>
    <dgm:cxn modelId="{1A0D1C34-9E02-43D0-AE54-BFE61D77FD9A}" srcId="{C3686237-154D-473E-AC30-0B6423A4B10D}" destId="{5B7BE4B3-62DA-4A3A-8F15-0BB75EB10CB8}" srcOrd="0" destOrd="0" parTransId="{ACA03C6E-6D89-47F8-B439-BD9A2FB24A69}" sibTransId="{349E1BEB-9484-4BF4-8B93-6B903B874091}"/>
    <dgm:cxn modelId="{DAE12A7E-FD38-4C19-A1C5-08C3570C0942}" type="presOf" srcId="{349E1BEB-9484-4BF4-8B93-6B903B874091}" destId="{AA961180-E12E-4DAE-B42B-239D0C0863BE}" srcOrd="0" destOrd="0" presId="urn:microsoft.com/office/officeart/2005/8/layout/pList1"/>
    <dgm:cxn modelId="{4EF4D2D6-7472-439C-8526-3866336B3660}" type="presOf" srcId="{21DE0BE8-2D72-47EE-BA85-E77024F56C16}" destId="{22EF1BE0-A2A0-4E19-89F3-55A669FC5003}" srcOrd="0" destOrd="0" presId="urn:microsoft.com/office/officeart/2005/8/layout/pList1"/>
    <dgm:cxn modelId="{421D8BC5-FC47-404F-B3D4-0E6CF11C7BF8}" type="presOf" srcId="{6FC76F1D-CC94-408A-B9DA-FE3FBCC55C30}" destId="{06C9E3C5-281C-4E9B-9826-1C351C64D269}" srcOrd="0" destOrd="0" presId="urn:microsoft.com/office/officeart/2005/8/layout/pList1"/>
    <dgm:cxn modelId="{50EC28BD-5CF8-41C3-886A-6E8C34722CC0}" srcId="{C3686237-154D-473E-AC30-0B6423A4B10D}" destId="{397ADFAF-E1B9-4620-9579-3F84752D2E46}" srcOrd="4" destOrd="0" parTransId="{3C58E0DE-8969-4ECB-9B13-BE97168DBF01}" sibTransId="{62CF990D-FAB6-4236-860B-BB1B74D50043}"/>
    <dgm:cxn modelId="{D5759869-DCFC-4F0B-BFEC-CDF69F670A0C}" type="presOf" srcId="{0CF7D01C-9A4C-4A0F-AC4E-9C550CC395D2}" destId="{DC097BA9-2393-42B1-BCFF-CA3393FF9C95}" srcOrd="0" destOrd="0" presId="urn:microsoft.com/office/officeart/2005/8/layout/pList1"/>
    <dgm:cxn modelId="{896E977E-753C-4501-AE42-D05C40B1CB7E}" type="presOf" srcId="{B9782F11-5405-4E73-BEBF-E10BE0CB84D1}" destId="{0EFC273E-38F8-4EB4-B0D3-6E4DDD46A415}" srcOrd="0" destOrd="0" presId="urn:microsoft.com/office/officeart/2005/8/layout/pList1"/>
    <dgm:cxn modelId="{ED4AD6A8-1C65-48AA-B8DF-BA5733461D76}" srcId="{C3686237-154D-473E-AC30-0B6423A4B10D}" destId="{B9782F11-5405-4E73-BEBF-E10BE0CB84D1}" srcOrd="1" destOrd="0" parTransId="{B1688C9A-1EF5-4A3C-B3F3-6E8ABA112E60}" sibTransId="{21DE0BE8-2D72-47EE-BA85-E77024F56C16}"/>
    <dgm:cxn modelId="{2842EFB5-68F1-4B5F-A4C0-72F7E043CD6A}" type="presOf" srcId="{C3686237-154D-473E-AC30-0B6423A4B10D}" destId="{62E3BBB7-999D-4A93-91D0-7EBB6D8DBB78}" srcOrd="0" destOrd="0" presId="urn:microsoft.com/office/officeart/2005/8/layout/pList1"/>
    <dgm:cxn modelId="{682DF15E-BA10-4A0C-A894-131A974E1339}" type="presOf" srcId="{397ADFAF-E1B9-4620-9579-3F84752D2E46}" destId="{37F0F7C8-751B-4B21-A6ED-1A190114C816}" srcOrd="0" destOrd="0" presId="urn:microsoft.com/office/officeart/2005/8/layout/pList1"/>
    <dgm:cxn modelId="{3587C690-F5B9-4136-A5F3-383FAAAB9084}" type="presOf" srcId="{13076FCC-CB98-4870-867E-445369245E03}" destId="{D24003EC-E430-4BBB-978F-8D425EC4F3C0}" srcOrd="0" destOrd="0" presId="urn:microsoft.com/office/officeart/2005/8/layout/pList1"/>
    <dgm:cxn modelId="{726B88BF-4E57-4E65-A416-9963DCC32641}" srcId="{C3686237-154D-473E-AC30-0B6423A4B10D}" destId="{05B47EA7-D444-4C8F-8FD1-3716EC1E3A16}" srcOrd="3" destOrd="0" parTransId="{BAB59BC3-841D-445E-9C69-8297332C4E5E}" sibTransId="{13076FCC-CB98-4870-867E-445369245E03}"/>
    <dgm:cxn modelId="{57C1E67B-C05C-4A51-AED4-0BE42FDE9D69}" srcId="{C3686237-154D-473E-AC30-0B6423A4B10D}" destId="{6FC76F1D-CC94-408A-B9DA-FE3FBCC55C30}" srcOrd="2" destOrd="0" parTransId="{9A2E764E-0DDE-4951-84D6-7BAD1B4888CE}" sibTransId="{0CF7D01C-9A4C-4A0F-AC4E-9C550CC395D2}"/>
    <dgm:cxn modelId="{C7919FD3-6BBD-4C95-BFEE-BCA70E04A5D3}" type="presOf" srcId="{50874D79-35BA-4105-95BE-B17F75AD7A22}" destId="{39616988-3459-458B-AB43-2D259CD8E731}" srcOrd="0" destOrd="0" presId="urn:microsoft.com/office/officeart/2005/8/layout/pList1"/>
    <dgm:cxn modelId="{74828770-865F-4709-94BA-DD4F5DB95415}" type="presParOf" srcId="{62E3BBB7-999D-4A93-91D0-7EBB6D8DBB78}" destId="{0C68BF59-163E-48E4-82F0-0BB3F8D94EA2}" srcOrd="0" destOrd="0" presId="urn:microsoft.com/office/officeart/2005/8/layout/pList1"/>
    <dgm:cxn modelId="{DC9DBC66-8594-4CAD-8812-E010EC599BC0}" type="presParOf" srcId="{0C68BF59-163E-48E4-82F0-0BB3F8D94EA2}" destId="{669A37D9-FC40-478F-907B-2F4CD508F31E}" srcOrd="0" destOrd="0" presId="urn:microsoft.com/office/officeart/2005/8/layout/pList1"/>
    <dgm:cxn modelId="{D6B9FA9B-FC63-425B-ACC8-F106F019E389}" type="presParOf" srcId="{0C68BF59-163E-48E4-82F0-0BB3F8D94EA2}" destId="{D9787801-9309-4709-8AFA-B9A25DBF821B}" srcOrd="1" destOrd="0" presId="urn:microsoft.com/office/officeart/2005/8/layout/pList1"/>
    <dgm:cxn modelId="{AA8C11F6-254F-44EC-9866-0E7D65A6801A}" type="presParOf" srcId="{62E3BBB7-999D-4A93-91D0-7EBB6D8DBB78}" destId="{AA961180-E12E-4DAE-B42B-239D0C0863BE}" srcOrd="1" destOrd="0" presId="urn:microsoft.com/office/officeart/2005/8/layout/pList1"/>
    <dgm:cxn modelId="{297F1CCA-8B9C-44CA-B7F8-C9DFA87CB6E3}" type="presParOf" srcId="{62E3BBB7-999D-4A93-91D0-7EBB6D8DBB78}" destId="{D23E3ABD-E3DB-4542-A73A-DE1B2E9BBCD9}" srcOrd="2" destOrd="0" presId="urn:microsoft.com/office/officeart/2005/8/layout/pList1"/>
    <dgm:cxn modelId="{66C9CF8D-0F14-40E3-A23A-A3FF2872FE29}" type="presParOf" srcId="{D23E3ABD-E3DB-4542-A73A-DE1B2E9BBCD9}" destId="{5180047C-2B2C-48A5-9509-1A29CB36EBA1}" srcOrd="0" destOrd="0" presId="urn:microsoft.com/office/officeart/2005/8/layout/pList1"/>
    <dgm:cxn modelId="{72B815E0-67EC-4D09-9875-092C03BB3C3C}" type="presParOf" srcId="{D23E3ABD-E3DB-4542-A73A-DE1B2E9BBCD9}" destId="{0EFC273E-38F8-4EB4-B0D3-6E4DDD46A415}" srcOrd="1" destOrd="0" presId="urn:microsoft.com/office/officeart/2005/8/layout/pList1"/>
    <dgm:cxn modelId="{7A3FDE44-1F03-464B-A661-C6159C12ADF5}" type="presParOf" srcId="{62E3BBB7-999D-4A93-91D0-7EBB6D8DBB78}" destId="{22EF1BE0-A2A0-4E19-89F3-55A669FC5003}" srcOrd="3" destOrd="0" presId="urn:microsoft.com/office/officeart/2005/8/layout/pList1"/>
    <dgm:cxn modelId="{E6BEE1C7-AA4B-447F-A7E6-E2165BA2D577}" type="presParOf" srcId="{62E3BBB7-999D-4A93-91D0-7EBB6D8DBB78}" destId="{E350B390-216F-4CDC-BF15-FA3A8BB6281E}" srcOrd="4" destOrd="0" presId="urn:microsoft.com/office/officeart/2005/8/layout/pList1"/>
    <dgm:cxn modelId="{42279FBC-6AEE-4B65-8770-3C93BE5656CE}" type="presParOf" srcId="{E350B390-216F-4CDC-BF15-FA3A8BB6281E}" destId="{859997FE-92A4-4D23-8827-CBB3F30E66A3}" srcOrd="0" destOrd="0" presId="urn:microsoft.com/office/officeart/2005/8/layout/pList1"/>
    <dgm:cxn modelId="{84CC7FAB-DBB0-4977-9BA9-C85237ECF06B}" type="presParOf" srcId="{E350B390-216F-4CDC-BF15-FA3A8BB6281E}" destId="{06C9E3C5-281C-4E9B-9826-1C351C64D269}" srcOrd="1" destOrd="0" presId="urn:microsoft.com/office/officeart/2005/8/layout/pList1"/>
    <dgm:cxn modelId="{59D6D363-BB15-4BF0-A92E-B989DE1AEEC4}" type="presParOf" srcId="{62E3BBB7-999D-4A93-91D0-7EBB6D8DBB78}" destId="{DC097BA9-2393-42B1-BCFF-CA3393FF9C95}" srcOrd="5" destOrd="0" presId="urn:microsoft.com/office/officeart/2005/8/layout/pList1"/>
    <dgm:cxn modelId="{B86AF764-7575-464F-A23C-1BBC95EFE860}" type="presParOf" srcId="{62E3BBB7-999D-4A93-91D0-7EBB6D8DBB78}" destId="{A55E4000-C4BC-4DC2-A84C-CB47D629E20F}" srcOrd="6" destOrd="0" presId="urn:microsoft.com/office/officeart/2005/8/layout/pList1"/>
    <dgm:cxn modelId="{856942B6-E8A7-48FE-A130-951BA11D2CE0}" type="presParOf" srcId="{A55E4000-C4BC-4DC2-A84C-CB47D629E20F}" destId="{E4CAEF98-9C84-4CB9-A42B-20A2877E7065}" srcOrd="0" destOrd="0" presId="urn:microsoft.com/office/officeart/2005/8/layout/pList1"/>
    <dgm:cxn modelId="{6A09D3D8-9B65-4FC7-B275-0DF72D4A21CA}" type="presParOf" srcId="{A55E4000-C4BC-4DC2-A84C-CB47D629E20F}" destId="{6C375E8A-B045-4141-A279-CA2D86E38B25}" srcOrd="1" destOrd="0" presId="urn:microsoft.com/office/officeart/2005/8/layout/pList1"/>
    <dgm:cxn modelId="{00F121C7-E02C-44A5-9D69-0C6E356D8DC8}" type="presParOf" srcId="{62E3BBB7-999D-4A93-91D0-7EBB6D8DBB78}" destId="{D24003EC-E430-4BBB-978F-8D425EC4F3C0}" srcOrd="7" destOrd="0" presId="urn:microsoft.com/office/officeart/2005/8/layout/pList1"/>
    <dgm:cxn modelId="{FCECF84E-E26E-48D9-975C-E6CB730FDEFE}" type="presParOf" srcId="{62E3BBB7-999D-4A93-91D0-7EBB6D8DBB78}" destId="{2EBEBCB5-D6AF-44EE-9106-3C7DBB90ABAD}" srcOrd="8" destOrd="0" presId="urn:microsoft.com/office/officeart/2005/8/layout/pList1"/>
    <dgm:cxn modelId="{D8A9BF89-9840-4CFF-AFCD-DBD7C51CDD74}" type="presParOf" srcId="{2EBEBCB5-D6AF-44EE-9106-3C7DBB90ABAD}" destId="{14282B03-11C7-436A-B2CA-CDF716DD75F3}" srcOrd="0" destOrd="0" presId="urn:microsoft.com/office/officeart/2005/8/layout/pList1"/>
    <dgm:cxn modelId="{388A0D2C-EAB0-4870-BD39-82841D961DA6}" type="presParOf" srcId="{2EBEBCB5-D6AF-44EE-9106-3C7DBB90ABAD}" destId="{37F0F7C8-751B-4B21-A6ED-1A190114C816}" srcOrd="1" destOrd="0" presId="urn:microsoft.com/office/officeart/2005/8/layout/pList1"/>
    <dgm:cxn modelId="{E3F0B693-98FE-41ED-86D9-F8C6568DEDAB}" type="presParOf" srcId="{62E3BBB7-999D-4A93-91D0-7EBB6D8DBB78}" destId="{96C616F5-6AE2-4854-8220-62A37F8FFEBA}" srcOrd="9" destOrd="0" presId="urn:microsoft.com/office/officeart/2005/8/layout/pList1"/>
    <dgm:cxn modelId="{F44D6009-E891-4A57-89CE-816EE07E768C}" type="presParOf" srcId="{62E3BBB7-999D-4A93-91D0-7EBB6D8DBB78}" destId="{07BBEC3F-F5FB-44AA-BFE5-FD6983B2CE26}" srcOrd="10" destOrd="0" presId="urn:microsoft.com/office/officeart/2005/8/layout/pList1"/>
    <dgm:cxn modelId="{8E6BB798-C476-447B-84F8-654383C35047}" type="presParOf" srcId="{07BBEC3F-F5FB-44AA-BFE5-FD6983B2CE26}" destId="{DF5A37A2-2A5E-4838-935F-8223EEC0B4A5}" srcOrd="0" destOrd="0" presId="urn:microsoft.com/office/officeart/2005/8/layout/pList1"/>
    <dgm:cxn modelId="{0B8152E1-EC86-469A-92D8-D9B0D1FE28B4}" type="presParOf" srcId="{07BBEC3F-F5FB-44AA-BFE5-FD6983B2CE26}" destId="{39616988-3459-458B-AB43-2D259CD8E731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A37D9-FC40-478F-907B-2F4CD508F31E}">
      <dsp:nvSpPr>
        <dsp:cNvPr id="0" name=""/>
        <dsp:cNvSpPr/>
      </dsp:nvSpPr>
      <dsp:spPr>
        <a:xfrm>
          <a:off x="1065717" y="1649"/>
          <a:ext cx="2028654" cy="1397743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87801-9309-4709-8AFA-B9A25DBF821B}">
      <dsp:nvSpPr>
        <dsp:cNvPr id="0" name=""/>
        <dsp:cNvSpPr/>
      </dsp:nvSpPr>
      <dsp:spPr>
        <a:xfrm>
          <a:off x="1065717" y="1399392"/>
          <a:ext cx="2028654" cy="75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Система контроля версий</a:t>
          </a:r>
          <a:endParaRPr lang="ru-RU" sz="1600" kern="1200" dirty="0"/>
        </a:p>
      </dsp:txBody>
      <dsp:txXfrm>
        <a:off x="1065717" y="1399392"/>
        <a:ext cx="2028654" cy="752630"/>
      </dsp:txXfrm>
    </dsp:sp>
    <dsp:sp modelId="{5180047C-2B2C-48A5-9509-1A29CB36EBA1}">
      <dsp:nvSpPr>
        <dsp:cNvPr id="0" name=""/>
        <dsp:cNvSpPr/>
      </dsp:nvSpPr>
      <dsp:spPr>
        <a:xfrm>
          <a:off x="3297322" y="1649"/>
          <a:ext cx="2028654" cy="1397743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C273E-38F8-4EB4-B0D3-6E4DDD46A415}">
      <dsp:nvSpPr>
        <dsp:cNvPr id="0" name=""/>
        <dsp:cNvSpPr/>
      </dsp:nvSpPr>
      <dsp:spPr>
        <a:xfrm>
          <a:off x="3297322" y="1399392"/>
          <a:ext cx="2028654" cy="75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Среда разработки</a:t>
          </a:r>
          <a:endParaRPr lang="ru-RU" sz="1600" kern="1200" dirty="0"/>
        </a:p>
      </dsp:txBody>
      <dsp:txXfrm>
        <a:off x="3297322" y="1399392"/>
        <a:ext cx="2028654" cy="752630"/>
      </dsp:txXfrm>
    </dsp:sp>
    <dsp:sp modelId="{859997FE-92A4-4D23-8827-CBB3F30E66A3}">
      <dsp:nvSpPr>
        <dsp:cNvPr id="0" name=""/>
        <dsp:cNvSpPr/>
      </dsp:nvSpPr>
      <dsp:spPr>
        <a:xfrm>
          <a:off x="5528928" y="1649"/>
          <a:ext cx="2028654" cy="1397743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9E3C5-281C-4E9B-9826-1C351C64D269}">
      <dsp:nvSpPr>
        <dsp:cNvPr id="0" name=""/>
        <dsp:cNvSpPr/>
      </dsp:nvSpPr>
      <dsp:spPr>
        <a:xfrm>
          <a:off x="5528928" y="1399392"/>
          <a:ext cx="2028654" cy="75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Язык программирования</a:t>
          </a:r>
          <a:endParaRPr lang="ru-RU" sz="1600" kern="1200" dirty="0"/>
        </a:p>
      </dsp:txBody>
      <dsp:txXfrm>
        <a:off x="5528928" y="1399392"/>
        <a:ext cx="2028654" cy="752630"/>
      </dsp:txXfrm>
    </dsp:sp>
    <dsp:sp modelId="{E4CAEF98-9C84-4CB9-A42B-20A2877E7065}">
      <dsp:nvSpPr>
        <dsp:cNvPr id="0" name=""/>
        <dsp:cNvSpPr/>
      </dsp:nvSpPr>
      <dsp:spPr>
        <a:xfrm>
          <a:off x="1065717" y="2354888"/>
          <a:ext cx="2028654" cy="1397743"/>
        </a:xfrm>
        <a:prstGeom prst="round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75E8A-B045-4141-A279-CA2D86E38B25}">
      <dsp:nvSpPr>
        <dsp:cNvPr id="0" name=""/>
        <dsp:cNvSpPr/>
      </dsp:nvSpPr>
      <dsp:spPr>
        <a:xfrm>
          <a:off x="1065717" y="3752631"/>
          <a:ext cx="2028654" cy="75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Веб-</a:t>
          </a:r>
          <a:r>
            <a:rPr lang="ru-RU" sz="1600" kern="1200" dirty="0" err="1" smtClean="0"/>
            <a:t>фреймворк</a:t>
          </a:r>
          <a:endParaRPr lang="ru-RU" sz="1600" kern="1200" dirty="0"/>
        </a:p>
      </dsp:txBody>
      <dsp:txXfrm>
        <a:off x="1065717" y="3752631"/>
        <a:ext cx="2028654" cy="752630"/>
      </dsp:txXfrm>
    </dsp:sp>
    <dsp:sp modelId="{14282B03-11C7-436A-B2CA-CDF716DD75F3}">
      <dsp:nvSpPr>
        <dsp:cNvPr id="0" name=""/>
        <dsp:cNvSpPr/>
      </dsp:nvSpPr>
      <dsp:spPr>
        <a:xfrm>
          <a:off x="3297322" y="2354888"/>
          <a:ext cx="2028654" cy="1397743"/>
        </a:xfrm>
        <a:prstGeom prst="round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0F7C8-751B-4B21-A6ED-1A190114C816}">
      <dsp:nvSpPr>
        <dsp:cNvPr id="0" name=""/>
        <dsp:cNvSpPr/>
      </dsp:nvSpPr>
      <dsp:spPr>
        <a:xfrm>
          <a:off x="3297322" y="3752631"/>
          <a:ext cx="2028654" cy="75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Язык разметки</a:t>
          </a:r>
          <a:endParaRPr lang="ru-RU" sz="1600" kern="1200" dirty="0"/>
        </a:p>
      </dsp:txBody>
      <dsp:txXfrm>
        <a:off x="3297322" y="3752631"/>
        <a:ext cx="2028654" cy="752630"/>
      </dsp:txXfrm>
    </dsp:sp>
    <dsp:sp modelId="{DF5A37A2-2A5E-4838-935F-8223EEC0B4A5}">
      <dsp:nvSpPr>
        <dsp:cNvPr id="0" name=""/>
        <dsp:cNvSpPr/>
      </dsp:nvSpPr>
      <dsp:spPr>
        <a:xfrm>
          <a:off x="5528928" y="2354888"/>
          <a:ext cx="2028654" cy="1397743"/>
        </a:xfrm>
        <a:prstGeom prst="round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16988-3459-458B-AB43-2D259CD8E731}">
      <dsp:nvSpPr>
        <dsp:cNvPr id="0" name=""/>
        <dsp:cNvSpPr/>
      </dsp:nvSpPr>
      <dsp:spPr>
        <a:xfrm>
          <a:off x="5528928" y="3752631"/>
          <a:ext cx="2028654" cy="75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/>
            <a:t>Язык таблиц стилей</a:t>
          </a:r>
          <a:endParaRPr lang="ru-RU" sz="1600" kern="1200" dirty="0"/>
        </a:p>
      </dsp:txBody>
      <dsp:txXfrm>
        <a:off x="5528928" y="3752631"/>
        <a:ext cx="2028654" cy="752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2DB-88AF-4B2D-A302-DD2E33AB47E4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28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2DB-88AF-4B2D-A302-DD2E33AB47E4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94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2DB-88AF-4B2D-A302-DD2E33AB47E4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21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2DB-88AF-4B2D-A302-DD2E33AB47E4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21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2DB-88AF-4B2D-A302-DD2E33AB47E4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39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2DB-88AF-4B2D-A302-DD2E33AB47E4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46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2DB-88AF-4B2D-A302-DD2E33AB47E4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09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2DB-88AF-4B2D-A302-DD2E33AB47E4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13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2DB-88AF-4B2D-A302-DD2E33AB47E4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27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2DB-88AF-4B2D-A302-DD2E33AB47E4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58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2DB-88AF-4B2D-A302-DD2E33AB47E4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3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882DB-88AF-4B2D-A302-DD2E33AB47E4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70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0" y="364595"/>
            <a:ext cx="11912600" cy="2471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Государственное общеобразовательное учреждение города Москвы «Школа 1329»</a:t>
            </a:r>
          </a:p>
          <a:p>
            <a:r>
              <a:rPr lang="ru-RU" dirty="0" smtClean="0"/>
              <a:t>Федеральное </a:t>
            </a:r>
            <a:r>
              <a:rPr lang="ru-RU" dirty="0"/>
              <a:t>государственное бюджетное образовательное учреждение высшего образования «МИРЭА - Российский технологический университет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Детский </a:t>
            </a:r>
            <a:r>
              <a:rPr lang="ru-RU" dirty="0"/>
              <a:t>технопарк «Альтаир».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7425266" y="4656667"/>
            <a:ext cx="3509433" cy="18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 smtClean="0"/>
              <a:t>Руководитель</a:t>
            </a:r>
            <a:r>
              <a:rPr lang="en-US" i="1" dirty="0" smtClean="0"/>
              <a:t>: </a:t>
            </a:r>
            <a:r>
              <a:rPr lang="ru-RU" i="1" dirty="0" smtClean="0"/>
              <a:t>_________</a:t>
            </a:r>
            <a:endParaRPr lang="en" i="1" dirty="0" smtClean="0"/>
          </a:p>
          <a:p>
            <a:endParaRPr lang="ru-RU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769533" y="4648200"/>
            <a:ext cx="2988733" cy="1701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Работа выполнена </a:t>
            </a:r>
            <a:r>
              <a:rPr lang="ru-RU" sz="2400" dirty="0" err="1" smtClean="0"/>
              <a:t>Ботялиной</a:t>
            </a:r>
            <a:r>
              <a:rPr lang="ru-RU" sz="2400" dirty="0" smtClean="0"/>
              <a:t> Дарьей, ученицей «10т» класса ГБОУ школы 1329</a:t>
            </a:r>
            <a:endParaRPr lang="ru-RU" sz="2400" dirty="0" smtClean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135716" y="2573867"/>
            <a:ext cx="8392583" cy="1244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glow rad="127000">
              <a:schemeClr val="accent2">
                <a:lumMod val="40000"/>
                <a:lumOff val="60000"/>
                <a:alpha val="22000"/>
              </a:schemeClr>
            </a:glow>
            <a:softEdge rad="393700"/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VolunteerSeach.ru</a:t>
            </a:r>
            <a:endParaRPr lang="ru-RU" sz="80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288117" y="3505199"/>
            <a:ext cx="3079750" cy="4656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glow rad="127000">
              <a:schemeClr val="accent2">
                <a:lumMod val="40000"/>
                <a:lumOff val="60000"/>
                <a:alpha val="22000"/>
              </a:schemeClr>
            </a:glow>
            <a:softEdge rad="393700"/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/>
              <a:t>Портал для поиска волонтеров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602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97300" cy="1325563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441526"/>
            <a:ext cx="523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перспективе сайт </a:t>
            </a:r>
            <a:r>
              <a:rPr lang="ru-RU" sz="2400" dirty="0"/>
              <a:t>м</a:t>
            </a:r>
            <a:r>
              <a:rPr lang="ru-RU" sz="2400" dirty="0" smtClean="0"/>
              <a:t>ожет иметь международный характер, организации часто ищут волонтеров из других стран</a:t>
            </a:r>
          </a:p>
          <a:p>
            <a:endParaRPr lang="ru-RU" sz="2400" dirty="0" smtClean="0"/>
          </a:p>
          <a:p>
            <a:r>
              <a:rPr lang="ru-RU" sz="2400" dirty="0" smtClean="0"/>
              <a:t>Также планируется создание мобильного приложения</a:t>
            </a:r>
            <a:endParaRPr lang="ru-RU" sz="2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1" b="9384"/>
          <a:stretch/>
        </p:blipFill>
        <p:spPr>
          <a:xfrm>
            <a:off x="6908800" y="1690688"/>
            <a:ext cx="4194496" cy="3810000"/>
          </a:xfrm>
        </p:spPr>
      </p:pic>
    </p:spTree>
    <p:extLst>
      <p:ext uri="{BB962C8B-B14F-4D97-AF65-F5344CB8AC3E}">
        <p14:creationId xmlns:p14="http://schemas.microsoft.com/office/powerpoint/2010/main" val="27661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1651000"/>
            <a:ext cx="10198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Тема </a:t>
            </a:r>
            <a:r>
              <a:rPr lang="ru-RU" sz="2200" dirty="0" err="1" smtClean="0"/>
              <a:t>волонтерства</a:t>
            </a:r>
            <a:r>
              <a:rPr lang="ru-RU" sz="2200" dirty="0" smtClean="0"/>
              <a:t> все больше набирает популярность – </a:t>
            </a:r>
            <a:r>
              <a:rPr lang="ru-RU" sz="2200" dirty="0" smtClean="0"/>
              <a:t>для одних </a:t>
            </a:r>
            <a:r>
              <a:rPr lang="ru-RU" sz="2200" dirty="0" smtClean="0"/>
              <a:t>это возможность хорошо провести время, занимаясь добрым делом, другим – получить такую необходимую помощь. В </a:t>
            </a:r>
            <a:r>
              <a:rPr lang="ru-RU" sz="2200" dirty="0"/>
              <a:t>в</a:t>
            </a:r>
            <a:r>
              <a:rPr lang="ru-RU" sz="2200" dirty="0" smtClean="0"/>
              <a:t>ек</a:t>
            </a:r>
            <a:r>
              <a:rPr lang="ru-RU" sz="2200" dirty="0" smtClean="0"/>
              <a:t> цифровых технологий этот круговорот добра можно расширить, создав удобную площадку для поиска и публикации волонтерских объявлений.</a:t>
            </a:r>
            <a:endParaRPr lang="ru-RU" sz="22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704850" y="301625"/>
            <a:ext cx="5232400" cy="10318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Актуальность работы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423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32400" cy="1325563"/>
          </a:xfrm>
        </p:spPr>
        <p:txBody>
          <a:bodyPr/>
          <a:lstStyle/>
          <a:p>
            <a:r>
              <a:rPr lang="ru-RU" dirty="0" smtClean="0"/>
              <a:t>Актуальность работы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486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 данный момент компании при привлечении добровольцев сталкивается с рядом трудностей</a:t>
            </a:r>
            <a:r>
              <a:rPr lang="en-US" sz="2400" dirty="0" smtClean="0"/>
              <a:t>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На сайтах приходится ждать долгого одобрения заявки от площадки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Пользоваться не очень удобными инструментами для связи с заинтересованными людьми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Мало вспомогательных функций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r>
              <a:rPr lang="ru-RU" sz="2400" dirty="0" smtClean="0"/>
              <a:t>	Нужно найти решение, чтобы 	избавиться от этих проблем!</a:t>
            </a:r>
            <a:endParaRPr lang="en-US" sz="2400" dirty="0" smtClean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487" y="365125"/>
            <a:ext cx="4766997" cy="3753723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091640"/>
            <a:ext cx="4390989" cy="405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97300" cy="1325563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55700" y="1526219"/>
            <a:ext cx="523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Сайт, на котором р</a:t>
            </a:r>
            <a:r>
              <a:rPr lang="ru-RU" sz="2400" dirty="0" smtClean="0"/>
              <a:t>азные </a:t>
            </a:r>
            <a:r>
              <a:rPr lang="ru-RU" sz="2400" dirty="0" smtClean="0"/>
              <a:t>компании, государственные учреждения, частные лица публикуют </a:t>
            </a:r>
            <a:r>
              <a:rPr lang="ru-RU" sz="2400" dirty="0" smtClean="0"/>
              <a:t>различные </a:t>
            </a:r>
            <a:r>
              <a:rPr lang="ru-RU" sz="2400" dirty="0"/>
              <a:t>мероприятия </a:t>
            </a:r>
            <a:r>
              <a:rPr lang="ru-RU" sz="2400" dirty="0" smtClean="0"/>
              <a:t>или </a:t>
            </a:r>
            <a:r>
              <a:rPr lang="ru-RU" sz="2400" dirty="0"/>
              <a:t>просьбы о помощи, а </a:t>
            </a:r>
            <a:r>
              <a:rPr lang="ru-RU" sz="2400" dirty="0" smtClean="0"/>
              <a:t>волонтеры могут </a:t>
            </a:r>
            <a:r>
              <a:rPr lang="ru-RU" sz="2400" dirty="0"/>
              <a:t>выбирать, в чем хотят </a:t>
            </a:r>
            <a:r>
              <a:rPr lang="ru-RU" sz="2400" dirty="0" smtClean="0"/>
              <a:t>участвовать, подавать </a:t>
            </a:r>
            <a:r>
              <a:rPr lang="ru-RU" sz="2400" dirty="0" smtClean="0"/>
              <a:t>заявки</a:t>
            </a:r>
          </a:p>
          <a:p>
            <a:endParaRPr lang="ru-RU" sz="2400" dirty="0" smtClean="0"/>
          </a:p>
          <a:p>
            <a:r>
              <a:rPr lang="ru-RU" sz="2400" dirty="0" smtClean="0"/>
              <a:t>Далее будут показаны несколько задач, который реализуются в проекте</a:t>
            </a:r>
            <a:endParaRPr lang="ru-RU" sz="24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1690688"/>
            <a:ext cx="4628760" cy="3087383"/>
          </a:xfrm>
        </p:spPr>
      </p:pic>
    </p:spTree>
    <p:extLst>
      <p:ext uri="{BB962C8B-B14F-4D97-AF65-F5344CB8AC3E}">
        <p14:creationId xmlns:p14="http://schemas.microsoft.com/office/powerpoint/2010/main" val="384816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10200" cy="1325563"/>
          </a:xfrm>
        </p:spPr>
        <p:txBody>
          <a:bodyPr/>
          <a:lstStyle/>
          <a:p>
            <a:r>
              <a:rPr lang="ru-RU" dirty="0" smtClean="0"/>
              <a:t>Система аккаунтов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72100" y="2027527"/>
            <a:ext cx="523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690688"/>
            <a:ext cx="4445000" cy="4445000"/>
          </a:xfrm>
        </p:spPr>
      </p:pic>
      <p:sp>
        <p:nvSpPr>
          <p:cNvPr id="8" name="TextBox 7"/>
          <p:cNvSpPr txBox="1"/>
          <p:nvPr/>
        </p:nvSpPr>
        <p:spPr>
          <a:xfrm>
            <a:off x="6908800" y="2027527"/>
            <a:ext cx="3695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У каждого пользователя будет профиль с личной информацией, заявки и мероприятия, в которых он участвовал. Также профили будут у организаторов, в них отображаются активные наборы.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826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97300" cy="1325563"/>
          </a:xfrm>
        </p:spPr>
        <p:txBody>
          <a:bodyPr/>
          <a:lstStyle/>
          <a:p>
            <a:r>
              <a:rPr lang="ru-RU" dirty="0" smtClean="0"/>
              <a:t>Счетчик часов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7" t="5998" r="50751" b="63772"/>
          <a:stretch/>
        </p:blipFill>
        <p:spPr>
          <a:xfrm>
            <a:off x="1765300" y="1925421"/>
            <a:ext cx="3251200" cy="3251200"/>
          </a:xfrm>
        </p:spPr>
      </p:pic>
      <p:sp>
        <p:nvSpPr>
          <p:cNvPr id="5" name="TextBox 4"/>
          <p:cNvSpPr txBox="1"/>
          <p:nvPr/>
        </p:nvSpPr>
        <p:spPr>
          <a:xfrm>
            <a:off x="5295900" y="1760301"/>
            <a:ext cx="523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личном аккаунте будет показываться, сколько часов пользователь занимался </a:t>
            </a:r>
            <a:r>
              <a:rPr lang="ru-RU" sz="2400" dirty="0" err="1" smtClean="0"/>
              <a:t>волонтерством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Особенно актуально это будет для несовершеннолетних, можно будет отследить, достаточно ли их для дополнительных баллов к ЕГЭ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6908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97300" cy="1325563"/>
          </a:xfrm>
        </p:spPr>
        <p:txBody>
          <a:bodyPr/>
          <a:lstStyle/>
          <a:p>
            <a:r>
              <a:rPr lang="ru-RU" dirty="0" smtClean="0"/>
              <a:t>Этапы работы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-114299" y="1690688"/>
            <a:ext cx="12065000" cy="4469481"/>
            <a:chOff x="60073" y="1916586"/>
            <a:chExt cx="11208066" cy="4407095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60073" y="1969679"/>
              <a:ext cx="1976399" cy="1976399"/>
            </a:xfrm>
            <a:prstGeom prst="roundRect">
              <a:avLst>
                <a:gd name="adj" fmla="val 10000"/>
              </a:avLst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Полилиния 8"/>
            <p:cNvSpPr/>
            <p:nvPr/>
          </p:nvSpPr>
          <p:spPr>
            <a:xfrm>
              <a:off x="716381" y="3447538"/>
              <a:ext cx="1976399" cy="2774543"/>
            </a:xfrm>
            <a:custGeom>
              <a:avLst/>
              <a:gdLst>
                <a:gd name="connsiteX0" fmla="*/ 0 w 1976399"/>
                <a:gd name="connsiteY0" fmla="*/ 197640 h 2707785"/>
                <a:gd name="connsiteX1" fmla="*/ 197640 w 1976399"/>
                <a:gd name="connsiteY1" fmla="*/ 0 h 2707785"/>
                <a:gd name="connsiteX2" fmla="*/ 1778759 w 1976399"/>
                <a:gd name="connsiteY2" fmla="*/ 0 h 2707785"/>
                <a:gd name="connsiteX3" fmla="*/ 1976399 w 1976399"/>
                <a:gd name="connsiteY3" fmla="*/ 197640 h 2707785"/>
                <a:gd name="connsiteX4" fmla="*/ 1976399 w 1976399"/>
                <a:gd name="connsiteY4" fmla="*/ 2510145 h 2707785"/>
                <a:gd name="connsiteX5" fmla="*/ 1778759 w 1976399"/>
                <a:gd name="connsiteY5" fmla="*/ 2707785 h 2707785"/>
                <a:gd name="connsiteX6" fmla="*/ 197640 w 1976399"/>
                <a:gd name="connsiteY6" fmla="*/ 2707785 h 2707785"/>
                <a:gd name="connsiteX7" fmla="*/ 0 w 1976399"/>
                <a:gd name="connsiteY7" fmla="*/ 2510145 h 2707785"/>
                <a:gd name="connsiteX8" fmla="*/ 0 w 1976399"/>
                <a:gd name="connsiteY8" fmla="*/ 197640 h 270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399" h="2707785">
                  <a:moveTo>
                    <a:pt x="0" y="197640"/>
                  </a:moveTo>
                  <a:cubicBezTo>
                    <a:pt x="0" y="88486"/>
                    <a:pt x="88486" y="0"/>
                    <a:pt x="197640" y="0"/>
                  </a:cubicBezTo>
                  <a:lnTo>
                    <a:pt x="1778759" y="0"/>
                  </a:lnTo>
                  <a:cubicBezTo>
                    <a:pt x="1887913" y="0"/>
                    <a:pt x="1976399" y="88486"/>
                    <a:pt x="1976399" y="197640"/>
                  </a:cubicBezTo>
                  <a:lnTo>
                    <a:pt x="1976399" y="2510145"/>
                  </a:lnTo>
                  <a:cubicBezTo>
                    <a:pt x="1976399" y="2619299"/>
                    <a:pt x="1887913" y="2707785"/>
                    <a:pt x="1778759" y="2707785"/>
                  </a:cubicBezTo>
                  <a:lnTo>
                    <a:pt x="197640" y="2707785"/>
                  </a:lnTo>
                  <a:cubicBezTo>
                    <a:pt x="88486" y="2707785"/>
                    <a:pt x="0" y="2619299"/>
                    <a:pt x="0" y="2510145"/>
                  </a:cubicBezTo>
                  <a:lnTo>
                    <a:pt x="0" y="19764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087" tIns="134087" rIns="134087" bIns="134087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kern="1200" dirty="0" smtClean="0"/>
                <a:t>Подготовка к разработке</a:t>
              </a:r>
              <a:endParaRPr lang="ru-RU" sz="20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600" kern="1200" dirty="0" smtClean="0"/>
                <a:t>Сформировать идею проекта, обсудить с руководителем</a:t>
              </a:r>
              <a:endParaRPr lang="ru-RU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600" kern="1200" dirty="0" smtClean="0"/>
                <a:t>Создать облако, аккаунт в </a:t>
              </a:r>
              <a:r>
                <a:rPr lang="en-US" sz="1600" kern="1200" dirty="0" err="1" smtClean="0"/>
                <a:t>Github</a:t>
              </a:r>
              <a:endParaRPr lang="ru-RU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600" kern="1200" dirty="0" smtClean="0"/>
                <a:t>Сделать дизайн в </a:t>
              </a:r>
              <a:r>
                <a:rPr lang="en-US" sz="1600" kern="1200" dirty="0" err="1" smtClean="0"/>
                <a:t>Figma</a:t>
              </a:r>
              <a:endParaRPr lang="ru-RU" sz="1600" kern="1200" dirty="0"/>
            </a:p>
          </p:txBody>
        </p:sp>
        <p:sp>
          <p:nvSpPr>
            <p:cNvPr id="10" name="Полилиния 9"/>
            <p:cNvSpPr/>
            <p:nvPr/>
          </p:nvSpPr>
          <p:spPr>
            <a:xfrm rot="21570262">
              <a:off x="2220817" y="2720429"/>
              <a:ext cx="331818" cy="474901"/>
            </a:xfrm>
            <a:custGeom>
              <a:avLst/>
              <a:gdLst>
                <a:gd name="connsiteX0" fmla="*/ 0 w 331818"/>
                <a:gd name="connsiteY0" fmla="*/ 94980 h 474901"/>
                <a:gd name="connsiteX1" fmla="*/ 165909 w 331818"/>
                <a:gd name="connsiteY1" fmla="*/ 94980 h 474901"/>
                <a:gd name="connsiteX2" fmla="*/ 165909 w 331818"/>
                <a:gd name="connsiteY2" fmla="*/ 0 h 474901"/>
                <a:gd name="connsiteX3" fmla="*/ 331818 w 331818"/>
                <a:gd name="connsiteY3" fmla="*/ 237451 h 474901"/>
                <a:gd name="connsiteX4" fmla="*/ 165909 w 331818"/>
                <a:gd name="connsiteY4" fmla="*/ 474901 h 474901"/>
                <a:gd name="connsiteX5" fmla="*/ 165909 w 331818"/>
                <a:gd name="connsiteY5" fmla="*/ 379921 h 474901"/>
                <a:gd name="connsiteX6" fmla="*/ 0 w 331818"/>
                <a:gd name="connsiteY6" fmla="*/ 379921 h 474901"/>
                <a:gd name="connsiteX7" fmla="*/ 0 w 331818"/>
                <a:gd name="connsiteY7" fmla="*/ 94980 h 47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1818" h="474901">
                  <a:moveTo>
                    <a:pt x="0" y="94980"/>
                  </a:moveTo>
                  <a:lnTo>
                    <a:pt x="165909" y="94980"/>
                  </a:lnTo>
                  <a:lnTo>
                    <a:pt x="165909" y="0"/>
                  </a:lnTo>
                  <a:lnTo>
                    <a:pt x="331818" y="237451"/>
                  </a:lnTo>
                  <a:lnTo>
                    <a:pt x="165909" y="474901"/>
                  </a:lnTo>
                  <a:lnTo>
                    <a:pt x="165909" y="379921"/>
                  </a:lnTo>
                  <a:lnTo>
                    <a:pt x="0" y="379921"/>
                  </a:lnTo>
                  <a:lnTo>
                    <a:pt x="0" y="9498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4980" rIns="99544" bIns="94979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000" kern="1200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837034" y="1957236"/>
              <a:ext cx="1976399" cy="1976399"/>
            </a:xfrm>
            <a:prstGeom prst="roundRect">
              <a:avLst>
                <a:gd name="adj" fmla="val 10000"/>
              </a:avLst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tint val="50000"/>
                <a:hueOff val="-293554"/>
                <a:satOff val="-25390"/>
                <a:lumOff val="2918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Полилиния 11"/>
            <p:cNvSpPr/>
            <p:nvPr/>
          </p:nvSpPr>
          <p:spPr>
            <a:xfrm>
              <a:off x="3574834" y="3447538"/>
              <a:ext cx="1976399" cy="2774543"/>
            </a:xfrm>
            <a:custGeom>
              <a:avLst/>
              <a:gdLst>
                <a:gd name="connsiteX0" fmla="*/ 0 w 1976399"/>
                <a:gd name="connsiteY0" fmla="*/ 197640 h 2808977"/>
                <a:gd name="connsiteX1" fmla="*/ 197640 w 1976399"/>
                <a:gd name="connsiteY1" fmla="*/ 0 h 2808977"/>
                <a:gd name="connsiteX2" fmla="*/ 1778759 w 1976399"/>
                <a:gd name="connsiteY2" fmla="*/ 0 h 2808977"/>
                <a:gd name="connsiteX3" fmla="*/ 1976399 w 1976399"/>
                <a:gd name="connsiteY3" fmla="*/ 197640 h 2808977"/>
                <a:gd name="connsiteX4" fmla="*/ 1976399 w 1976399"/>
                <a:gd name="connsiteY4" fmla="*/ 2611337 h 2808977"/>
                <a:gd name="connsiteX5" fmla="*/ 1778759 w 1976399"/>
                <a:gd name="connsiteY5" fmla="*/ 2808977 h 2808977"/>
                <a:gd name="connsiteX6" fmla="*/ 197640 w 1976399"/>
                <a:gd name="connsiteY6" fmla="*/ 2808977 h 2808977"/>
                <a:gd name="connsiteX7" fmla="*/ 0 w 1976399"/>
                <a:gd name="connsiteY7" fmla="*/ 2611337 h 2808977"/>
                <a:gd name="connsiteX8" fmla="*/ 0 w 1976399"/>
                <a:gd name="connsiteY8" fmla="*/ 197640 h 2808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399" h="2808977">
                  <a:moveTo>
                    <a:pt x="0" y="197640"/>
                  </a:moveTo>
                  <a:cubicBezTo>
                    <a:pt x="0" y="88486"/>
                    <a:pt x="88486" y="0"/>
                    <a:pt x="197640" y="0"/>
                  </a:cubicBezTo>
                  <a:lnTo>
                    <a:pt x="1778759" y="0"/>
                  </a:lnTo>
                  <a:cubicBezTo>
                    <a:pt x="1887913" y="0"/>
                    <a:pt x="1976399" y="88486"/>
                    <a:pt x="1976399" y="197640"/>
                  </a:cubicBezTo>
                  <a:lnTo>
                    <a:pt x="1976399" y="2611337"/>
                  </a:lnTo>
                  <a:cubicBezTo>
                    <a:pt x="1976399" y="2720491"/>
                    <a:pt x="1887913" y="2808977"/>
                    <a:pt x="1778759" y="2808977"/>
                  </a:cubicBezTo>
                  <a:lnTo>
                    <a:pt x="197640" y="2808977"/>
                  </a:lnTo>
                  <a:cubicBezTo>
                    <a:pt x="88486" y="2808977"/>
                    <a:pt x="0" y="2720491"/>
                    <a:pt x="0" y="2611337"/>
                  </a:cubicBezTo>
                  <a:lnTo>
                    <a:pt x="0" y="19764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485121"/>
                <a:satOff val="-27976"/>
                <a:lumOff val="2876"/>
                <a:alphaOff val="0"/>
              </a:schemeClr>
            </a:fillRef>
            <a:effectRef idx="2">
              <a:schemeClr val="accent2">
                <a:hueOff val="-485121"/>
                <a:satOff val="-27976"/>
                <a:lumOff val="287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087" tIns="134087" rIns="134087" bIns="134087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kern="1200" dirty="0" smtClean="0"/>
                <a:t>Разработка</a:t>
              </a:r>
              <a:endParaRPr lang="ru-RU" sz="20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600" kern="1200" dirty="0" smtClean="0"/>
                <a:t>Реализовать поставленные задачи на </a:t>
              </a:r>
              <a:r>
                <a:rPr lang="en-US" sz="1600" kern="1200" dirty="0" err="1" smtClean="0"/>
                <a:t>javascript</a:t>
              </a:r>
              <a:endParaRPr lang="ru-RU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600" kern="1200" dirty="0" smtClean="0"/>
                <a:t>Загрузить работу в среду разработки </a:t>
              </a:r>
              <a:r>
                <a:rPr lang="en-US" sz="1600" kern="1200" dirty="0" err="1" smtClean="0"/>
                <a:t>Github</a:t>
              </a:r>
              <a:endParaRPr lang="ru-RU" sz="1600" kern="1200" dirty="0"/>
            </a:p>
          </p:txBody>
        </p:sp>
        <p:sp>
          <p:nvSpPr>
            <p:cNvPr id="13" name="Полилиния 12"/>
            <p:cNvSpPr/>
            <p:nvPr/>
          </p:nvSpPr>
          <p:spPr>
            <a:xfrm rot="21553627">
              <a:off x="5176330" y="2687310"/>
              <a:ext cx="362946" cy="474901"/>
            </a:xfrm>
            <a:custGeom>
              <a:avLst/>
              <a:gdLst>
                <a:gd name="connsiteX0" fmla="*/ 0 w 362946"/>
                <a:gd name="connsiteY0" fmla="*/ 94980 h 474901"/>
                <a:gd name="connsiteX1" fmla="*/ 181473 w 362946"/>
                <a:gd name="connsiteY1" fmla="*/ 94980 h 474901"/>
                <a:gd name="connsiteX2" fmla="*/ 181473 w 362946"/>
                <a:gd name="connsiteY2" fmla="*/ 0 h 474901"/>
                <a:gd name="connsiteX3" fmla="*/ 362946 w 362946"/>
                <a:gd name="connsiteY3" fmla="*/ 237451 h 474901"/>
                <a:gd name="connsiteX4" fmla="*/ 181473 w 362946"/>
                <a:gd name="connsiteY4" fmla="*/ 474901 h 474901"/>
                <a:gd name="connsiteX5" fmla="*/ 181473 w 362946"/>
                <a:gd name="connsiteY5" fmla="*/ 379921 h 474901"/>
                <a:gd name="connsiteX6" fmla="*/ 0 w 362946"/>
                <a:gd name="connsiteY6" fmla="*/ 379921 h 474901"/>
                <a:gd name="connsiteX7" fmla="*/ 0 w 362946"/>
                <a:gd name="connsiteY7" fmla="*/ 94980 h 47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946" h="474901">
                  <a:moveTo>
                    <a:pt x="0" y="94980"/>
                  </a:moveTo>
                  <a:lnTo>
                    <a:pt x="181473" y="94980"/>
                  </a:lnTo>
                  <a:lnTo>
                    <a:pt x="181473" y="0"/>
                  </a:lnTo>
                  <a:lnTo>
                    <a:pt x="362946" y="237451"/>
                  </a:lnTo>
                  <a:lnTo>
                    <a:pt x="181473" y="474901"/>
                  </a:lnTo>
                  <a:lnTo>
                    <a:pt x="181473" y="379921"/>
                  </a:lnTo>
                  <a:lnTo>
                    <a:pt x="0" y="379921"/>
                  </a:lnTo>
                  <a:lnTo>
                    <a:pt x="0" y="9498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727682"/>
                <a:satOff val="-41964"/>
                <a:lumOff val="4314"/>
                <a:alphaOff val="0"/>
              </a:schemeClr>
            </a:fillRef>
            <a:effectRef idx="2">
              <a:schemeClr val="accent2">
                <a:hueOff val="-727682"/>
                <a:satOff val="-41964"/>
                <a:lumOff val="4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4979" rIns="108883" bIns="9498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000" kern="1200"/>
            </a:p>
          </p:txBody>
        </p:sp>
        <p:sp>
          <p:nvSpPr>
            <p:cNvPr id="14" name="Скругленный прямоугольник 13"/>
            <p:cNvSpPr/>
            <p:nvPr/>
          </p:nvSpPr>
          <p:spPr>
            <a:xfrm>
              <a:off x="5850329" y="1916586"/>
              <a:ext cx="1976399" cy="1976399"/>
            </a:xfrm>
            <a:prstGeom prst="roundRect">
              <a:avLst>
                <a:gd name="adj" fmla="val 10000"/>
              </a:avLst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7000" r="-17000"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tint val="50000"/>
                <a:hueOff val="-587108"/>
                <a:satOff val="-50780"/>
                <a:lumOff val="5837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Полилиния 14"/>
            <p:cNvSpPr/>
            <p:nvPr/>
          </p:nvSpPr>
          <p:spPr>
            <a:xfrm>
              <a:off x="6433287" y="3447537"/>
              <a:ext cx="1976399" cy="2774543"/>
            </a:xfrm>
            <a:custGeom>
              <a:avLst/>
              <a:gdLst>
                <a:gd name="connsiteX0" fmla="*/ 0 w 1976399"/>
                <a:gd name="connsiteY0" fmla="*/ 197640 h 2869988"/>
                <a:gd name="connsiteX1" fmla="*/ 197640 w 1976399"/>
                <a:gd name="connsiteY1" fmla="*/ 0 h 2869988"/>
                <a:gd name="connsiteX2" fmla="*/ 1778759 w 1976399"/>
                <a:gd name="connsiteY2" fmla="*/ 0 h 2869988"/>
                <a:gd name="connsiteX3" fmla="*/ 1976399 w 1976399"/>
                <a:gd name="connsiteY3" fmla="*/ 197640 h 2869988"/>
                <a:gd name="connsiteX4" fmla="*/ 1976399 w 1976399"/>
                <a:gd name="connsiteY4" fmla="*/ 2672348 h 2869988"/>
                <a:gd name="connsiteX5" fmla="*/ 1778759 w 1976399"/>
                <a:gd name="connsiteY5" fmla="*/ 2869988 h 2869988"/>
                <a:gd name="connsiteX6" fmla="*/ 197640 w 1976399"/>
                <a:gd name="connsiteY6" fmla="*/ 2869988 h 2869988"/>
                <a:gd name="connsiteX7" fmla="*/ 0 w 1976399"/>
                <a:gd name="connsiteY7" fmla="*/ 2672348 h 2869988"/>
                <a:gd name="connsiteX8" fmla="*/ 0 w 1976399"/>
                <a:gd name="connsiteY8" fmla="*/ 197640 h 286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399" h="2869988">
                  <a:moveTo>
                    <a:pt x="0" y="197640"/>
                  </a:moveTo>
                  <a:cubicBezTo>
                    <a:pt x="0" y="88486"/>
                    <a:pt x="88486" y="0"/>
                    <a:pt x="197640" y="0"/>
                  </a:cubicBezTo>
                  <a:lnTo>
                    <a:pt x="1778759" y="0"/>
                  </a:lnTo>
                  <a:cubicBezTo>
                    <a:pt x="1887913" y="0"/>
                    <a:pt x="1976399" y="88486"/>
                    <a:pt x="1976399" y="197640"/>
                  </a:cubicBezTo>
                  <a:lnTo>
                    <a:pt x="1976399" y="2672348"/>
                  </a:lnTo>
                  <a:cubicBezTo>
                    <a:pt x="1976399" y="2781502"/>
                    <a:pt x="1887913" y="2869988"/>
                    <a:pt x="1778759" y="2869988"/>
                  </a:cubicBezTo>
                  <a:lnTo>
                    <a:pt x="197640" y="2869988"/>
                  </a:lnTo>
                  <a:cubicBezTo>
                    <a:pt x="88486" y="2869988"/>
                    <a:pt x="0" y="2781502"/>
                    <a:pt x="0" y="2672348"/>
                  </a:cubicBezTo>
                  <a:lnTo>
                    <a:pt x="0" y="19764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970242"/>
                <a:satOff val="-55952"/>
                <a:lumOff val="5752"/>
                <a:alphaOff val="0"/>
              </a:schemeClr>
            </a:fillRef>
            <a:effectRef idx="2">
              <a:schemeClr val="accent2">
                <a:hueOff val="-970242"/>
                <a:satOff val="-55952"/>
                <a:lumOff val="575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087" tIns="134087" rIns="134087" bIns="134087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kern="1200" dirty="0" smtClean="0"/>
                <a:t>Презентация</a:t>
              </a:r>
              <a:endParaRPr lang="ru-RU" sz="20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600" kern="1200" dirty="0" smtClean="0"/>
                <a:t>Дополнить приложение документацией</a:t>
              </a:r>
              <a:endParaRPr lang="ru-RU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600" kern="1200" dirty="0" smtClean="0"/>
                <a:t>Презентовать окончательную версию проекта</a:t>
              </a:r>
              <a:endParaRPr lang="ru-RU" sz="16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ru-RU" sz="1100" kern="1200" dirty="0"/>
            </a:p>
          </p:txBody>
        </p:sp>
        <p:sp>
          <p:nvSpPr>
            <p:cNvPr id="16" name="Полилиния 15"/>
            <p:cNvSpPr/>
            <p:nvPr/>
          </p:nvSpPr>
          <p:spPr>
            <a:xfrm rot="12841">
              <a:off x="8211873" y="2673184"/>
              <a:ext cx="385148" cy="474901"/>
            </a:xfrm>
            <a:custGeom>
              <a:avLst/>
              <a:gdLst>
                <a:gd name="connsiteX0" fmla="*/ 0 w 385148"/>
                <a:gd name="connsiteY0" fmla="*/ 94980 h 474901"/>
                <a:gd name="connsiteX1" fmla="*/ 192574 w 385148"/>
                <a:gd name="connsiteY1" fmla="*/ 94980 h 474901"/>
                <a:gd name="connsiteX2" fmla="*/ 192574 w 385148"/>
                <a:gd name="connsiteY2" fmla="*/ 0 h 474901"/>
                <a:gd name="connsiteX3" fmla="*/ 385148 w 385148"/>
                <a:gd name="connsiteY3" fmla="*/ 237451 h 474901"/>
                <a:gd name="connsiteX4" fmla="*/ 192574 w 385148"/>
                <a:gd name="connsiteY4" fmla="*/ 474901 h 474901"/>
                <a:gd name="connsiteX5" fmla="*/ 192574 w 385148"/>
                <a:gd name="connsiteY5" fmla="*/ 379921 h 474901"/>
                <a:gd name="connsiteX6" fmla="*/ 0 w 385148"/>
                <a:gd name="connsiteY6" fmla="*/ 379921 h 474901"/>
                <a:gd name="connsiteX7" fmla="*/ 0 w 385148"/>
                <a:gd name="connsiteY7" fmla="*/ 94980 h 47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5148" h="474901">
                  <a:moveTo>
                    <a:pt x="0" y="94980"/>
                  </a:moveTo>
                  <a:lnTo>
                    <a:pt x="192574" y="94980"/>
                  </a:lnTo>
                  <a:lnTo>
                    <a:pt x="192574" y="0"/>
                  </a:lnTo>
                  <a:lnTo>
                    <a:pt x="385148" y="237451"/>
                  </a:lnTo>
                  <a:lnTo>
                    <a:pt x="192574" y="474901"/>
                  </a:lnTo>
                  <a:lnTo>
                    <a:pt x="192574" y="379921"/>
                  </a:lnTo>
                  <a:lnTo>
                    <a:pt x="0" y="379921"/>
                  </a:lnTo>
                  <a:lnTo>
                    <a:pt x="0" y="9498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2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94979" rIns="115544" bIns="9498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000" kern="1200"/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8927146" y="1928079"/>
              <a:ext cx="1976399" cy="1976399"/>
            </a:xfrm>
            <a:prstGeom prst="roundRect">
              <a:avLst>
                <a:gd name="adj" fmla="val 10000"/>
              </a:avLst>
            </a:pr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3000" r="-13000"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tint val="50000"/>
                <a:hueOff val="-880662"/>
                <a:satOff val="-76170"/>
                <a:lumOff val="8755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Полилиния 17"/>
            <p:cNvSpPr/>
            <p:nvPr/>
          </p:nvSpPr>
          <p:spPr>
            <a:xfrm>
              <a:off x="9291740" y="3549137"/>
              <a:ext cx="1976399" cy="2774544"/>
            </a:xfrm>
            <a:custGeom>
              <a:avLst/>
              <a:gdLst>
                <a:gd name="connsiteX0" fmla="*/ 0 w 1976399"/>
                <a:gd name="connsiteY0" fmla="*/ 197640 h 2925604"/>
                <a:gd name="connsiteX1" fmla="*/ 197640 w 1976399"/>
                <a:gd name="connsiteY1" fmla="*/ 0 h 2925604"/>
                <a:gd name="connsiteX2" fmla="*/ 1778759 w 1976399"/>
                <a:gd name="connsiteY2" fmla="*/ 0 h 2925604"/>
                <a:gd name="connsiteX3" fmla="*/ 1976399 w 1976399"/>
                <a:gd name="connsiteY3" fmla="*/ 197640 h 2925604"/>
                <a:gd name="connsiteX4" fmla="*/ 1976399 w 1976399"/>
                <a:gd name="connsiteY4" fmla="*/ 2727964 h 2925604"/>
                <a:gd name="connsiteX5" fmla="*/ 1778759 w 1976399"/>
                <a:gd name="connsiteY5" fmla="*/ 2925604 h 2925604"/>
                <a:gd name="connsiteX6" fmla="*/ 197640 w 1976399"/>
                <a:gd name="connsiteY6" fmla="*/ 2925604 h 2925604"/>
                <a:gd name="connsiteX7" fmla="*/ 0 w 1976399"/>
                <a:gd name="connsiteY7" fmla="*/ 2727964 h 2925604"/>
                <a:gd name="connsiteX8" fmla="*/ 0 w 1976399"/>
                <a:gd name="connsiteY8" fmla="*/ 197640 h 292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399" h="2925604">
                  <a:moveTo>
                    <a:pt x="0" y="197640"/>
                  </a:moveTo>
                  <a:cubicBezTo>
                    <a:pt x="0" y="88486"/>
                    <a:pt x="88486" y="0"/>
                    <a:pt x="197640" y="0"/>
                  </a:cubicBezTo>
                  <a:lnTo>
                    <a:pt x="1778759" y="0"/>
                  </a:lnTo>
                  <a:cubicBezTo>
                    <a:pt x="1887913" y="0"/>
                    <a:pt x="1976399" y="88486"/>
                    <a:pt x="1976399" y="197640"/>
                  </a:cubicBezTo>
                  <a:lnTo>
                    <a:pt x="1976399" y="2727964"/>
                  </a:lnTo>
                  <a:cubicBezTo>
                    <a:pt x="1976399" y="2837118"/>
                    <a:pt x="1887913" y="2925604"/>
                    <a:pt x="1778759" y="2925604"/>
                  </a:cubicBezTo>
                  <a:lnTo>
                    <a:pt x="197640" y="2925604"/>
                  </a:lnTo>
                  <a:cubicBezTo>
                    <a:pt x="88486" y="2925604"/>
                    <a:pt x="0" y="2837118"/>
                    <a:pt x="0" y="2727964"/>
                  </a:cubicBezTo>
                  <a:lnTo>
                    <a:pt x="0" y="19764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2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087" tIns="134087" rIns="134087" bIns="134087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kern="1200" dirty="0" smtClean="0"/>
                <a:t>Перспективы</a:t>
              </a:r>
              <a:endParaRPr lang="ru-RU" sz="20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600" kern="1200" dirty="0" smtClean="0"/>
                <a:t>Расширить сайт мобильным приложением на </a:t>
              </a:r>
              <a:r>
                <a:rPr lang="en-US" sz="1600" kern="1200" dirty="0" smtClean="0"/>
                <a:t>java </a:t>
              </a:r>
              <a:r>
                <a:rPr lang="ru-RU" sz="1600" kern="1200" dirty="0" smtClean="0"/>
                <a:t>для удобного отклика</a:t>
              </a:r>
              <a:endParaRPr lang="ru-RU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600" kern="1200" dirty="0" smtClean="0"/>
                <a:t>Сделать англоязычную версию сайта для возможности </a:t>
              </a:r>
              <a:r>
                <a:rPr lang="ru-RU" sz="1600" kern="1200" dirty="0" err="1" smtClean="0"/>
                <a:t>волонтерства</a:t>
              </a:r>
              <a:r>
                <a:rPr lang="ru-RU" sz="1600" kern="1200" dirty="0" smtClean="0"/>
                <a:t> в других странах</a:t>
              </a:r>
              <a:endParaRPr lang="ru-RU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69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42100" cy="1325563"/>
          </a:xfrm>
        </p:spPr>
        <p:txBody>
          <a:bodyPr/>
          <a:lstStyle/>
          <a:p>
            <a:r>
              <a:rPr lang="ru-RU" dirty="0" smtClean="0"/>
              <a:t>Методы и материалы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813111401"/>
              </p:ext>
            </p:extLst>
          </p:nvPr>
        </p:nvGraphicFramePr>
        <p:xfrm>
          <a:off x="1600200" y="1717676"/>
          <a:ext cx="8623300" cy="4506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7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97300" cy="1325563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05800" y="1825625"/>
            <a:ext cx="238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 данный момент завершена стадия подготовки к разработке, готовы рабочие области</a:t>
            </a:r>
            <a:endParaRPr lang="ru-RU" sz="2400" dirty="0" smtClean="0"/>
          </a:p>
          <a:p>
            <a:endParaRPr lang="ru-RU" sz="2400" dirty="0" smtClean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87" y="1690688"/>
            <a:ext cx="6524613" cy="4960491"/>
          </a:xfrm>
        </p:spPr>
      </p:pic>
    </p:spTree>
    <p:extLst>
      <p:ext uri="{BB962C8B-B14F-4D97-AF65-F5344CB8AC3E}">
        <p14:creationId xmlns:p14="http://schemas.microsoft.com/office/powerpoint/2010/main" val="2035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w906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powerpointbase.com-w906</Template>
  <TotalTime>474</TotalTime>
  <Words>353</Words>
  <Application>Microsoft Office PowerPoint</Application>
  <PresentationFormat>Широкоэкранный</PresentationFormat>
  <Paragraphs>53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powerpointbase.com-w906</vt:lpstr>
      <vt:lpstr>Презентация PowerPoint</vt:lpstr>
      <vt:lpstr>Презентация PowerPoint</vt:lpstr>
      <vt:lpstr>Актуальность работы</vt:lpstr>
      <vt:lpstr>Идея проекта</vt:lpstr>
      <vt:lpstr>Система аккаунтов</vt:lpstr>
      <vt:lpstr>Счетчик часов</vt:lpstr>
      <vt:lpstr>Этапы работы</vt:lpstr>
      <vt:lpstr>Методы и материалы</vt:lpstr>
      <vt:lpstr>Результаты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Dasha</dc:creator>
  <cp:lastModifiedBy>Dasha</cp:lastModifiedBy>
  <cp:revision>25</cp:revision>
  <dcterms:created xsi:type="dcterms:W3CDTF">2022-10-20T23:05:49Z</dcterms:created>
  <dcterms:modified xsi:type="dcterms:W3CDTF">2022-11-18T04:48:01Z</dcterms:modified>
</cp:coreProperties>
</file>