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7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fgOA8/at8NS3JjmncPxfC0RBx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36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1c1aabf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1c1aabf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87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33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20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0" y="364595"/>
            <a:ext cx="11912600" cy="247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общеобразовательное учреждение города Москвы «Школа 1329»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Детский технопарк «Альтаир».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7425275" y="4648200"/>
            <a:ext cx="35094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Руководитель: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Баикин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Кирилл Евгеньевич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детского технопарка “Альтаир” РТУ МИРЭА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69533" y="4648200"/>
            <a:ext cx="2988733" cy="170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выполнена Ботялиной Дарьей, ученицей «10т» класса ГБОУ школы 1329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87590" y="2555428"/>
            <a:ext cx="8392583" cy="1244600"/>
          </a:xfrm>
          <a:prstGeom prst="rect">
            <a:avLst/>
          </a:prstGeom>
          <a:gradFill>
            <a:gsLst>
              <a:gs pos="0">
                <a:srgbClr val="FEF8F4"/>
              </a:gs>
              <a:gs pos="74000">
                <a:srgbClr val="F7C4A1"/>
              </a:gs>
              <a:gs pos="83000">
                <a:srgbClr val="F7C4A1"/>
              </a:gs>
              <a:gs pos="100000">
                <a:srgbClr val="FAD7B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31750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ru-RU" sz="8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VolunteerSea</a:t>
            </a:r>
            <a:r>
              <a:rPr lang="en-US" sz="8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u-RU" sz="8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ch.ru</a:t>
            </a:r>
            <a:endParaRPr sz="8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9;p1"/>
          <p:cNvSpPr txBox="1"/>
          <p:nvPr/>
        </p:nvSpPr>
        <p:spPr>
          <a:xfrm>
            <a:off x="2292795" y="3519124"/>
            <a:ext cx="3663505" cy="44628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Портал для поиска волонтеров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>
            <a:picLocks noGrp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31" y="782178"/>
            <a:ext cx="9008979" cy="6075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Система аккаунтов</a:t>
            </a:r>
            <a:endParaRPr dirty="0"/>
          </a:p>
        </p:txBody>
      </p:sp>
      <p:sp>
        <p:nvSpPr>
          <p:cNvPr id="117" name="Google Shape;117;p5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3634541" y="3457939"/>
            <a:ext cx="696995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будут добавлены 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ru-RU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ачивки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ru-RU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либо задачи по работе на конкретную компанию, либо сбор круглого числа добрых дел.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их выполнение пользователь получает рейтинг или призы.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5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Этапы работы</a:t>
            </a:r>
            <a:endParaRPr/>
          </a:p>
        </p:txBody>
      </p:sp>
      <p:grpSp>
        <p:nvGrpSpPr>
          <p:cNvPr id="132" name="Google Shape;132;p7"/>
          <p:cNvGrpSpPr/>
          <p:nvPr/>
        </p:nvGrpSpPr>
        <p:grpSpPr>
          <a:xfrm>
            <a:off x="-114299" y="1690688"/>
            <a:ext cx="12065007" cy="4366443"/>
            <a:chOff x="60073" y="1916586"/>
            <a:chExt cx="11208072" cy="4305495"/>
          </a:xfrm>
        </p:grpSpPr>
        <p:sp>
          <p:nvSpPr>
            <p:cNvPr id="133" name="Google Shape;133;p7"/>
            <p:cNvSpPr/>
            <p:nvPr/>
          </p:nvSpPr>
          <p:spPr>
            <a:xfrm>
              <a:off x="60073" y="1969679"/>
              <a:ext cx="1976399" cy="1976399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16381" y="3447538"/>
              <a:ext cx="1976399" cy="2774543"/>
            </a:xfrm>
            <a:custGeom>
              <a:avLst/>
              <a:gdLst/>
              <a:ahLst/>
              <a:cxnLst/>
              <a:rect l="l" t="t" r="r" b="b"/>
              <a:pathLst>
                <a:path w="1976399" h="2707785" extrusionOk="0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510145"/>
                  </a:lnTo>
                  <a:cubicBezTo>
                    <a:pt x="1976399" y="2619299"/>
                    <a:pt x="1887913" y="2707785"/>
                    <a:pt x="1778759" y="2707785"/>
                  </a:cubicBezTo>
                  <a:lnTo>
                    <a:pt x="197640" y="2707785"/>
                  </a:lnTo>
                  <a:cubicBezTo>
                    <a:pt x="88486" y="2707785"/>
                    <a:pt x="0" y="2619299"/>
                    <a:pt x="0" y="2510145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134075" tIns="134075" rIns="134075" bIns="1340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Подготовка к разработке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Сформировать идею проекта, обсудить с руководителем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Создать облако, аккаунт в Github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Сделать дизайн в Figma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-29738">
              <a:off x="2220817" y="2720429"/>
              <a:ext cx="331818" cy="474901"/>
            </a:xfrm>
            <a:custGeom>
              <a:avLst/>
              <a:gdLst/>
              <a:ahLst/>
              <a:cxnLst/>
              <a:rect l="l" t="t" r="r" b="b"/>
              <a:pathLst>
                <a:path w="331818" h="474901" extrusionOk="0">
                  <a:moveTo>
                    <a:pt x="0" y="94980"/>
                  </a:moveTo>
                  <a:lnTo>
                    <a:pt x="165909" y="94980"/>
                  </a:lnTo>
                  <a:lnTo>
                    <a:pt x="165909" y="0"/>
                  </a:lnTo>
                  <a:lnTo>
                    <a:pt x="331818" y="237451"/>
                  </a:lnTo>
                  <a:lnTo>
                    <a:pt x="165909" y="474901"/>
                  </a:lnTo>
                  <a:lnTo>
                    <a:pt x="165909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94975" rIns="99525" bIns="94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2837034" y="1957236"/>
              <a:ext cx="1976399" cy="1976399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574834" y="3447538"/>
              <a:ext cx="1976399" cy="2774543"/>
            </a:xfrm>
            <a:custGeom>
              <a:avLst/>
              <a:gdLst/>
              <a:ahLst/>
              <a:cxnLst/>
              <a:rect l="l" t="t" r="r" b="b"/>
              <a:pathLst>
                <a:path w="1976399" h="2808977" extrusionOk="0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611337"/>
                  </a:lnTo>
                  <a:cubicBezTo>
                    <a:pt x="1976399" y="2720491"/>
                    <a:pt x="1887913" y="2808977"/>
                    <a:pt x="1778759" y="2808977"/>
                  </a:cubicBezTo>
                  <a:lnTo>
                    <a:pt x="197640" y="2808977"/>
                  </a:lnTo>
                  <a:cubicBezTo>
                    <a:pt x="88486" y="2808977"/>
                    <a:pt x="0" y="2720491"/>
                    <a:pt x="0" y="2611337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D58870"/>
                </a:gs>
                <a:gs pos="50000">
                  <a:srgbClr val="D57755"/>
                </a:gs>
                <a:gs pos="100000">
                  <a:srgbClr val="C2654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134075" tIns="134075" rIns="134075" bIns="1340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Разработка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Реализовать поставленные задачи на javascript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Загрузить работу в среду разработки Github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46373">
              <a:off x="5176330" y="2687310"/>
              <a:ext cx="362946" cy="474901"/>
            </a:xfrm>
            <a:custGeom>
              <a:avLst/>
              <a:gdLst/>
              <a:ahLst/>
              <a:cxnLst/>
              <a:rect l="l" t="t" r="r" b="b"/>
              <a:pathLst>
                <a:path w="362946" h="474901" extrusionOk="0">
                  <a:moveTo>
                    <a:pt x="0" y="94980"/>
                  </a:moveTo>
                  <a:lnTo>
                    <a:pt x="181473" y="94980"/>
                  </a:lnTo>
                  <a:lnTo>
                    <a:pt x="181473" y="0"/>
                  </a:lnTo>
                  <a:lnTo>
                    <a:pt x="362946" y="237451"/>
                  </a:lnTo>
                  <a:lnTo>
                    <a:pt x="181473" y="474901"/>
                  </a:lnTo>
                  <a:lnTo>
                    <a:pt x="181473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CA8D7E"/>
                </a:gs>
                <a:gs pos="50000">
                  <a:srgbClr val="C77C69"/>
                </a:gs>
                <a:gs pos="100000">
                  <a:srgbClr val="B56A57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94975" rIns="108875" bIns="94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5850329" y="1916586"/>
              <a:ext cx="1976399" cy="1976399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l="-16997" r="-169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433287" y="3447537"/>
              <a:ext cx="1976399" cy="2774543"/>
            </a:xfrm>
            <a:custGeom>
              <a:avLst/>
              <a:gdLst/>
              <a:ahLst/>
              <a:cxnLst/>
              <a:rect l="l" t="t" r="r" b="b"/>
              <a:pathLst>
                <a:path w="1976399" h="2869988" extrusionOk="0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672348"/>
                  </a:lnTo>
                  <a:cubicBezTo>
                    <a:pt x="1976399" y="2781502"/>
                    <a:pt x="1887913" y="2869988"/>
                    <a:pt x="1778759" y="2869988"/>
                  </a:cubicBezTo>
                  <a:lnTo>
                    <a:pt x="197640" y="2869988"/>
                  </a:lnTo>
                  <a:cubicBezTo>
                    <a:pt x="88486" y="2869988"/>
                    <a:pt x="0" y="2781502"/>
                    <a:pt x="0" y="2672348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BF948F"/>
                </a:gs>
                <a:gs pos="50000">
                  <a:srgbClr val="BA857E"/>
                </a:gs>
                <a:gs pos="100000">
                  <a:srgbClr val="A7746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134075" tIns="134075" rIns="134075" bIns="1340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Презентация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Дополнить приложение документацией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Презентовать окончательную версию проекта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 rot="12841">
              <a:off x="8211873" y="2673184"/>
              <a:ext cx="385148" cy="474901"/>
            </a:xfrm>
            <a:custGeom>
              <a:avLst/>
              <a:gdLst/>
              <a:ahLst/>
              <a:cxnLst/>
              <a:rect l="l" t="t" r="r" b="b"/>
              <a:pathLst>
                <a:path w="385148" h="474901" extrusionOk="0">
                  <a:moveTo>
                    <a:pt x="0" y="94980"/>
                  </a:moveTo>
                  <a:lnTo>
                    <a:pt x="192574" y="94980"/>
                  </a:lnTo>
                  <a:lnTo>
                    <a:pt x="192574" y="0"/>
                  </a:lnTo>
                  <a:lnTo>
                    <a:pt x="385148" y="237451"/>
                  </a:lnTo>
                  <a:lnTo>
                    <a:pt x="192574" y="474901"/>
                  </a:lnTo>
                  <a:lnTo>
                    <a:pt x="192574" y="379921"/>
                  </a:lnTo>
                  <a:lnTo>
                    <a:pt x="0" y="379921"/>
                  </a:lnTo>
                  <a:lnTo>
                    <a:pt x="0" y="94980"/>
                  </a:ln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0" tIns="94975" rIns="115525" bIns="94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927146" y="1928079"/>
              <a:ext cx="1976399" cy="1976399"/>
            </a:xfrm>
            <a:prstGeom prst="roundRect">
              <a:avLst>
                <a:gd name="adj" fmla="val 10000"/>
              </a:avLst>
            </a:prstGeom>
            <a:blipFill rotWithShape="1">
              <a:blip r:embed="rId6">
                <a:alphaModFix/>
              </a:blip>
              <a:stretch>
                <a:fillRect l="-12999" r="-12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291746" y="3447549"/>
              <a:ext cx="1976399" cy="2772010"/>
            </a:xfrm>
            <a:custGeom>
              <a:avLst/>
              <a:gdLst/>
              <a:ahLst/>
              <a:cxnLst/>
              <a:rect l="l" t="t" r="r" b="b"/>
              <a:pathLst>
                <a:path w="1976399" h="2925604" extrusionOk="0">
                  <a:moveTo>
                    <a:pt x="0" y="197640"/>
                  </a:moveTo>
                  <a:cubicBezTo>
                    <a:pt x="0" y="88486"/>
                    <a:pt x="88486" y="0"/>
                    <a:pt x="197640" y="0"/>
                  </a:cubicBezTo>
                  <a:lnTo>
                    <a:pt x="1778759" y="0"/>
                  </a:lnTo>
                  <a:cubicBezTo>
                    <a:pt x="1887913" y="0"/>
                    <a:pt x="1976399" y="88486"/>
                    <a:pt x="1976399" y="197640"/>
                  </a:cubicBezTo>
                  <a:lnTo>
                    <a:pt x="1976399" y="2727964"/>
                  </a:lnTo>
                  <a:cubicBezTo>
                    <a:pt x="1976399" y="2837118"/>
                    <a:pt x="1887913" y="2925604"/>
                    <a:pt x="1778759" y="2925604"/>
                  </a:cubicBezTo>
                  <a:lnTo>
                    <a:pt x="197640" y="2925604"/>
                  </a:lnTo>
                  <a:cubicBezTo>
                    <a:pt x="88486" y="2925604"/>
                    <a:pt x="0" y="2837118"/>
                    <a:pt x="0" y="2727964"/>
                  </a:cubicBezTo>
                  <a:lnTo>
                    <a:pt x="0" y="197640"/>
                  </a:lnTo>
                  <a:close/>
                </a:path>
              </a:pathLst>
            </a:cu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134075" tIns="134075" rIns="134075" bIns="1340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Перспективы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Расширить сайт мобильным приложением на java для удобного отклика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ru-RU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Сделать англоязычную версию сайта для волонтерства в других странах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6421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Методы и материалы</a:t>
            </a:r>
            <a:endParaRPr/>
          </a:p>
        </p:txBody>
      </p:sp>
      <p:grpSp>
        <p:nvGrpSpPr>
          <p:cNvPr id="149" name="Google Shape;149;p8"/>
          <p:cNvGrpSpPr/>
          <p:nvPr/>
        </p:nvGrpSpPr>
        <p:grpSpPr>
          <a:xfrm>
            <a:off x="2665917" y="1719325"/>
            <a:ext cx="6491865" cy="4503612"/>
            <a:chOff x="1065717" y="1649"/>
            <a:chExt cx="6491865" cy="4503612"/>
          </a:xfrm>
        </p:grpSpPr>
        <p:sp>
          <p:nvSpPr>
            <p:cNvPr id="150" name="Google Shape;150;p8"/>
            <p:cNvSpPr/>
            <p:nvPr/>
          </p:nvSpPr>
          <p:spPr>
            <a:xfrm>
              <a:off x="1065717" y="1649"/>
              <a:ext cx="2028654" cy="1397743"/>
            </a:xfrm>
            <a:prstGeom prst="roundRect">
              <a:avLst>
                <a:gd name="adj" fmla="val 16667"/>
              </a:avLst>
            </a:prstGeom>
            <a:blipFill rotWithShape="1">
              <a:blip r:embed="rId3">
                <a:alphaModFix/>
              </a:blip>
              <a:stretch>
                <a:fillRect l="-10999" r="-10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065717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1065717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Система контроля версий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297322" y="1649"/>
              <a:ext cx="2028654" cy="1397743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/>
              </a:blip>
              <a:stretch>
                <a:fillRect l="-10999" r="-10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297322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3297322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Среда разработки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528928" y="1649"/>
              <a:ext cx="2028654" cy="1397743"/>
            </a:xfrm>
            <a:prstGeom prst="roundRect">
              <a:avLst>
                <a:gd name="adj" fmla="val 16667"/>
              </a:avLst>
            </a:prstGeom>
            <a:blipFill rotWithShape="1">
              <a:blip r:embed="rId5">
                <a:alphaModFix/>
              </a:blip>
              <a:stretch>
                <a:fillRect l="-15999" r="-15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528928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5528928" y="1399392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программирования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065717" y="2354888"/>
              <a:ext cx="2028654" cy="1397743"/>
            </a:xfrm>
            <a:prstGeom prst="roundRect">
              <a:avLst>
                <a:gd name="adj" fmla="val 16667"/>
              </a:avLst>
            </a:prstGeom>
            <a:blipFill rotWithShape="1">
              <a:blip r:embed="rId6">
                <a:alphaModFix/>
              </a:blip>
              <a:stretch>
                <a:fillRect l="-10999" r="-10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065717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1065717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Веб-фреймворк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297322" y="2354888"/>
              <a:ext cx="2028654" cy="1397743"/>
            </a:xfrm>
            <a:prstGeom prst="roundRect">
              <a:avLst>
                <a:gd name="adj" fmla="val 16667"/>
              </a:avLst>
            </a:prstGeom>
            <a:blipFill rotWithShape="1">
              <a:blip r:embed="rId7">
                <a:alphaModFix/>
              </a:blip>
              <a:stretch>
                <a:fillRect l="-10999" r="-10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297322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3297322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разметки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5528928" y="2354888"/>
              <a:ext cx="2028654" cy="1397743"/>
            </a:xfrm>
            <a:prstGeom prst="roundRect">
              <a:avLst>
                <a:gd name="adj" fmla="val 16667"/>
              </a:avLst>
            </a:prstGeom>
            <a:blipFill rotWithShape="1">
              <a:blip r:embed="rId8">
                <a:alphaModFix/>
              </a:blip>
              <a:stretch>
                <a:fillRect l="-10999" r="-10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528928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5528928" y="3752631"/>
              <a:ext cx="2028654" cy="75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 таблиц стилей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8305800" y="1825625"/>
            <a:ext cx="2387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данный момент завершена стадия подготовки к разработке, готовы рабочие области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9887" y="1690688"/>
            <a:ext cx="6524613" cy="496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1676400" y="2441526"/>
            <a:ext cx="52324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перспективе сайт может иметь международный характер, организации часто ищут волонтеров из других стран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планируется создание мобильного приложения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6510" b="9383"/>
          <a:stretch/>
        </p:blipFill>
        <p:spPr>
          <a:xfrm>
            <a:off x="6908800" y="1690688"/>
            <a:ext cx="4194496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1c1aabf9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187" name="Google Shape;187;g191c1aabf93_0_0"/>
          <p:cNvSpPr txBox="1">
            <a:spLocks noGrp="1"/>
          </p:cNvSpPr>
          <p:nvPr>
            <p:ph type="body" idx="1"/>
          </p:nvPr>
        </p:nvSpPr>
        <p:spPr>
          <a:xfrm>
            <a:off x="1746575" y="1690825"/>
            <a:ext cx="9026400" cy="396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 javascript.ru /  [Электронный ресурс] // Документация JavaScript : [сайт]. — URL: https://javascript.ru/ (дата обращения: 18.11.2022).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HTML CSS JavaScript MySQL PHP Bootstrap примеры book academy (html5css.ru) /  [Электронный ресурс] // Документация HTML &amp; CSS : [сайт]. — URL: https://html5css.ru/ (дата обращения: 18.11.2022).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SQLite Documentation /  [Электронный ресурс] // Документация SQLite3 : [сайт]. — URL: http://www3.sqlite.org/docs.html (дата обращения: 18.11.2022).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/>
              <a:t> React /  [Электронный ресурс] // Документация React : [сайт]. — URL: https://reactjs.org/ (дата обращения: 18.11.2022).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838200" y="1651000"/>
            <a:ext cx="1019810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Тема волонтерства все больше набирает популярность – для одних это возможность хорошо провести время, занимаясь добрым делом, другим – получить такую необходимую помощь. В век цифровых технологий этот круговорот добра можно расширить, создав удобную площадку для поиска и публикации волонтерских объявлений.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04850" y="301625"/>
            <a:ext cx="523240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Актуальность работы</a:t>
            </a:r>
            <a:endParaRPr sz="44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23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 работы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838200" y="1690688"/>
            <a:ext cx="5486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данный момент компании при привлечении добровольцев сталкивается с рядом трудностей: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сайтах приходится ждать долгого одобрения заявки от площадки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Пользоваться не очень удобными инструментами для связи с заинтересованными людьми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Мало вспомогательных функций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Нужно найти решение, чтобы 	избавиться от этих проблем!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21487" y="365125"/>
            <a:ext cx="4766997" cy="375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2091640"/>
            <a:ext cx="4390989" cy="405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797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Идея проекта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155700" y="1526219"/>
            <a:ext cx="52324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Сайт, на котором разные компании, государственные учреждения, частные лица публикуют различные мероприятия или просьбы о помощи, а волонтеры могут выбирать, в чем хотят участвовать, подавать заявки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будут показаны несколько задач, который реализуются в проекте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27800" y="1690688"/>
            <a:ext cx="4628760" cy="308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Система аккаунтов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3400" y="1690688"/>
            <a:ext cx="44450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6908800" y="2027527"/>
            <a:ext cx="36957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каждого пользователя будет профиль с личной информацией, заявки и мероприятия, в которых он участвовал. Также профили будут у организаторов, в них отображаются активные наборы.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Система </a:t>
            </a:r>
            <a:r>
              <a:rPr lang="ru-RU" dirty="0" smtClean="0"/>
              <a:t>поощрений</a:t>
            </a:r>
            <a:endParaRPr dirty="0"/>
          </a:p>
        </p:txBody>
      </p:sp>
      <p:sp>
        <p:nvSpPr>
          <p:cNvPr id="117" name="Google Shape;117;p5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>
            <a:picLocks noGrp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32" y="1909011"/>
            <a:ext cx="7848168" cy="491095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1280695" y="1690688"/>
            <a:ext cx="328462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Организации часто поощряют постоянных добровольцев, организуя им экскурсии, мероприятия, даря атрибутику.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сайте будет возможность накапливать и тратить баллы, получать за это ценные призы и впечатления.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4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Рейтинг</a:t>
            </a:r>
            <a:endParaRPr dirty="0"/>
          </a:p>
        </p:txBody>
      </p:sp>
      <p:sp>
        <p:nvSpPr>
          <p:cNvPr id="117" name="Google Shape;117;p5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>
            <a:picLocks noGrp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36" y="1556084"/>
            <a:ext cx="6137485" cy="46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6908800" y="1780645"/>
            <a:ext cx="36957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пользователей будет личный рейтинг, который набирается благодаря оценкам организациями после </a:t>
            </a:r>
            <a:r>
              <a:rPr lang="ru-RU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волонтерства</a:t>
            </a:r>
            <a:endParaRPr lang="ru-RU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Топ-3 лучших волонтера каждые пол года будут получать награды.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Система аккаунтов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5372100" y="2027527"/>
            <a:ext cx="523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3400" y="1690688"/>
            <a:ext cx="44450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6908800" y="2027527"/>
            <a:ext cx="36957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каждого пользователя будет профиль с личной информацией, заявки и мероприятия, в которых он участвовал. Также профили будут у организаторов, в них отображаются активные наборы.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9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458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Электронная книжка и счетчик </a:t>
            </a:r>
            <a:r>
              <a:rPr lang="ru-RU" dirty="0"/>
              <a:t>часов</a:t>
            </a:r>
            <a:endParaRPr dirty="0"/>
          </a:p>
        </p:txBody>
      </p:sp>
      <p:pic>
        <p:nvPicPr>
          <p:cNvPr id="125" name="Google Shape;12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8277" t="5998" r="50751" b="63772"/>
          <a:stretch/>
        </p:blipFill>
        <p:spPr>
          <a:xfrm>
            <a:off x="2642439" y="1667543"/>
            <a:ext cx="2463430" cy="24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1900023" y="4605990"/>
            <a:ext cx="934549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личном аккаунте будет </a:t>
            </a:r>
            <a:r>
              <a:rPr lang="ru-R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электронная книжка, с информацией о проведенных часах в качестве волонтера.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 актуально это будет для несовершеннолетних, можно будет отследить, достаточно ли их для дополнительных баллов к ЕГЭ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08" y="1667543"/>
            <a:ext cx="2932462" cy="2938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w906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619</Words>
  <Application>Microsoft Office PowerPoint</Application>
  <PresentationFormat>Широкоэкранный</PresentationFormat>
  <Paragraphs>76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powerpointbase.com-w906</vt:lpstr>
      <vt:lpstr>Презентация PowerPoint</vt:lpstr>
      <vt:lpstr>Презентация PowerPoint</vt:lpstr>
      <vt:lpstr>Актуальность работы</vt:lpstr>
      <vt:lpstr>Идея проекта</vt:lpstr>
      <vt:lpstr>Система аккаунтов</vt:lpstr>
      <vt:lpstr>Система поощрений</vt:lpstr>
      <vt:lpstr>Рейтинг</vt:lpstr>
      <vt:lpstr>Система аккаунтов</vt:lpstr>
      <vt:lpstr>Электронная книжка и счетчик часов</vt:lpstr>
      <vt:lpstr>Система аккаунтов</vt:lpstr>
      <vt:lpstr>Этапы работы</vt:lpstr>
      <vt:lpstr>Методы и материалы</vt:lpstr>
      <vt:lpstr>Результаты</vt:lpstr>
      <vt:lpstr>Результаты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Dasha</dc:creator>
  <cp:lastModifiedBy>Dasha</cp:lastModifiedBy>
  <cp:revision>7</cp:revision>
  <dcterms:created xsi:type="dcterms:W3CDTF">2022-10-20T23:05:49Z</dcterms:created>
  <dcterms:modified xsi:type="dcterms:W3CDTF">2022-11-18T17:23:29Z</dcterms:modified>
</cp:coreProperties>
</file>