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86" r:id="rId4"/>
    <p:sldId id="287" r:id="rId5"/>
    <p:sldId id="259" r:id="rId6"/>
    <p:sldId id="260" r:id="rId7"/>
    <p:sldId id="261" r:id="rId8"/>
    <p:sldId id="262" r:id="rId9"/>
    <p:sldId id="288" r:id="rId10"/>
    <p:sldId id="264" r:id="rId11"/>
    <p:sldId id="266" r:id="rId12"/>
    <p:sldId id="289" r:id="rId13"/>
    <p:sldId id="267" r:id="rId14"/>
    <p:sldId id="290" r:id="rId15"/>
    <p:sldId id="268" r:id="rId16"/>
    <p:sldId id="269" r:id="rId17"/>
    <p:sldId id="271" r:id="rId18"/>
    <p:sldId id="272" r:id="rId19"/>
    <p:sldId id="291" r:id="rId20"/>
    <p:sldId id="273" r:id="rId21"/>
    <p:sldId id="292" r:id="rId22"/>
    <p:sldId id="274" r:id="rId23"/>
    <p:sldId id="275" r:id="rId24"/>
    <p:sldId id="276" r:id="rId25"/>
    <p:sldId id="293" r:id="rId26"/>
    <p:sldId id="277" r:id="rId27"/>
    <p:sldId id="278" r:id="rId28"/>
    <p:sldId id="294" r:id="rId29"/>
    <p:sldId id="280" r:id="rId30"/>
    <p:sldId id="281" r:id="rId31"/>
    <p:sldId id="295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1A89EE4-AFCB-4D96-8E50-64BB49A33F74}">
          <p14:sldIdLst>
            <p14:sldId id="256"/>
            <p14:sldId id="257"/>
            <p14:sldId id="286"/>
            <p14:sldId id="287"/>
            <p14:sldId id="259"/>
            <p14:sldId id="260"/>
            <p14:sldId id="261"/>
            <p14:sldId id="262"/>
            <p14:sldId id="288"/>
            <p14:sldId id="264"/>
            <p14:sldId id="266"/>
            <p14:sldId id="289"/>
            <p14:sldId id="267"/>
            <p14:sldId id="290"/>
            <p14:sldId id="268"/>
            <p14:sldId id="269"/>
            <p14:sldId id="271"/>
            <p14:sldId id="272"/>
            <p14:sldId id="291"/>
            <p14:sldId id="273"/>
            <p14:sldId id="292"/>
            <p14:sldId id="274"/>
            <p14:sldId id="275"/>
            <p14:sldId id="276"/>
            <p14:sldId id="293"/>
            <p14:sldId id="277"/>
            <p14:sldId id="278"/>
            <p14:sldId id="294"/>
            <p14:sldId id="280"/>
            <p14:sldId id="281"/>
            <p14:sldId id="295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0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0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754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9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011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26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53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9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1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3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6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3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7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8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8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591" y="1892300"/>
            <a:ext cx="7178040" cy="2158536"/>
          </a:xfrm>
        </p:spPr>
        <p:txBody>
          <a:bodyPr/>
          <a:lstStyle/>
          <a:p>
            <a:r>
              <a:rPr lang="ru-RU" dirty="0" smtClean="0"/>
              <a:t>Архитектурные шаблоны в </a:t>
            </a:r>
            <a:r>
              <a:rPr lang="en-US" dirty="0" smtClean="0"/>
              <a:t>ROA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1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508" y="609600"/>
            <a:ext cx="7436493" cy="685800"/>
          </a:xfrm>
        </p:spPr>
        <p:txBody>
          <a:bodyPr/>
          <a:lstStyle/>
          <a:p>
            <a:r>
              <a:rPr lang="en-US" dirty="0"/>
              <a:t>Table Data Gateway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628" y="1724297"/>
            <a:ext cx="7619373" cy="43170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оперирует таблицей;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с</a:t>
            </a:r>
            <a:r>
              <a:rPr lang="ru-RU" sz="2400" dirty="0" smtClean="0"/>
              <a:t>одержит </a:t>
            </a:r>
            <a:r>
              <a:rPr lang="en-US" sz="2400" dirty="0" smtClean="0"/>
              <a:t>SQL </a:t>
            </a:r>
            <a:r>
              <a:rPr lang="ru-RU" sz="2400" dirty="0" smtClean="0"/>
              <a:t>команды для </a:t>
            </a:r>
            <a:r>
              <a:rPr lang="en-US" sz="2400" dirty="0" smtClean="0"/>
              <a:t>CRUD</a:t>
            </a:r>
            <a:r>
              <a:rPr lang="ru-RU" sz="2400" dirty="0" smtClean="0"/>
              <a:t> операций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обычно </a:t>
            </a:r>
            <a:r>
              <a:rPr lang="ru-RU" sz="2400" dirty="0"/>
              <a:t>применяется с </a:t>
            </a:r>
            <a:r>
              <a:rPr lang="ru-RU" sz="2400" b="1" dirty="0" smtClean="0"/>
              <a:t>модулем </a:t>
            </a:r>
            <a:r>
              <a:rPr lang="ru-RU" sz="2400" b="1" dirty="0"/>
              <a:t>таблицы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sz="2600" dirty="0"/>
          </a:p>
          <a:p>
            <a:r>
              <a:rPr lang="en-US" sz="2800" dirty="0"/>
              <a:t>Table Data </a:t>
            </a:r>
            <a:r>
              <a:rPr lang="en-US" sz="2800" dirty="0" err="1"/>
              <a:t>Geteway</a:t>
            </a:r>
            <a:r>
              <a:rPr lang="ru-RU" sz="2800" dirty="0"/>
              <a:t> в </a:t>
            </a:r>
            <a:r>
              <a:rPr lang="en-US" sz="2800" dirty="0" smtClean="0"/>
              <a:t>ROA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200" dirty="0" smtClean="0"/>
              <a:t>Пример: </a:t>
            </a:r>
            <a:r>
              <a:rPr lang="en-US" sz="2200" dirty="0" err="1" smtClean="0"/>
              <a:t>SqlDataSet</a:t>
            </a:r>
            <a:r>
              <a:rPr lang="en-US" sz="2200" dirty="0" smtClean="0"/>
              <a:t>, </a:t>
            </a:r>
            <a:r>
              <a:rPr lang="en-US" sz="2200" dirty="0" err="1" smtClean="0"/>
              <a:t>MemoryDataSet</a:t>
            </a:r>
            <a:endParaRPr lang="en-US" sz="2200" dirty="0"/>
          </a:p>
          <a:p>
            <a:endParaRPr lang="ru-RU" sz="2800" dirty="0"/>
          </a:p>
          <a:p>
            <a:pPr>
              <a:buFont typeface="Wingdings" panose="05000000000000000000" pitchFamily="2" charset="2"/>
              <a:buChar char="Ø"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2673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74320" y="609600"/>
            <a:ext cx="7475682" cy="812800"/>
          </a:xfrm>
        </p:spPr>
        <p:txBody>
          <a:bodyPr/>
          <a:lstStyle/>
          <a:p>
            <a:r>
              <a:rPr lang="en-US" dirty="0"/>
              <a:t>Data Mapper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690" y="1515291"/>
            <a:ext cx="7606311" cy="45260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осуществляет передачу данных между объектами и </a:t>
            </a:r>
            <a:r>
              <a:rPr lang="ru-RU" sz="2400" dirty="0" smtClean="0"/>
              <a:t>БД;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с</a:t>
            </a:r>
            <a:r>
              <a:rPr lang="ru-RU" sz="2400" dirty="0" smtClean="0"/>
              <a:t>охраняет независимость объектов и БД;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сохраняет </a:t>
            </a:r>
            <a:r>
              <a:rPr lang="ru-RU" sz="2400" dirty="0" smtClean="0"/>
              <a:t>независимость от самого преобразователя.</a:t>
            </a:r>
            <a:endParaRPr lang="en-US" sz="2400" dirty="0" smtClean="0"/>
          </a:p>
          <a:p>
            <a:pPr lvl="1">
              <a:buFontTx/>
              <a:buChar char="-"/>
            </a:pPr>
            <a:endParaRPr lang="ru-RU" sz="2600" dirty="0"/>
          </a:p>
          <a:p>
            <a:r>
              <a:rPr lang="en-US" sz="2600" dirty="0"/>
              <a:t>Data Mapper</a:t>
            </a:r>
            <a:r>
              <a:rPr lang="ru-RU" sz="2600" dirty="0"/>
              <a:t> в </a:t>
            </a:r>
            <a:r>
              <a:rPr lang="en-US" sz="2600" dirty="0" smtClean="0"/>
              <a:t>ROA</a:t>
            </a:r>
            <a:endParaRPr lang="ru-RU" sz="2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200" dirty="0" smtClean="0"/>
              <a:t>Пример: </a:t>
            </a:r>
            <a:r>
              <a:rPr lang="en-US" sz="2200" dirty="0" err="1" smtClean="0"/>
              <a:t>MyBatis</a:t>
            </a:r>
            <a:r>
              <a:rPr lang="en-US" sz="2200" dirty="0" smtClean="0"/>
              <a:t> mappers.</a:t>
            </a:r>
            <a:endParaRPr lang="en-US" sz="2200" dirty="0"/>
          </a:p>
          <a:p>
            <a:pPr marL="457200" lvl="1" indent="0">
              <a:buNone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6887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61257" y="3736945"/>
            <a:ext cx="7341326" cy="1710266"/>
          </a:xfrm>
        </p:spPr>
        <p:txBody>
          <a:bodyPr/>
          <a:lstStyle/>
          <a:p>
            <a:r>
              <a:rPr lang="ru-RU" sz="4400" dirty="0" smtClean="0"/>
              <a:t>Объектно-реляционные </a:t>
            </a:r>
            <a:r>
              <a:rPr lang="en-US" sz="4400" dirty="0" smtClean="0"/>
              <a:t> </a:t>
            </a:r>
            <a:r>
              <a:rPr lang="ru-RU" sz="4400" dirty="0" smtClean="0"/>
              <a:t>шаблоны: поведение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32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320" y="609600"/>
            <a:ext cx="7475682" cy="683623"/>
          </a:xfrm>
        </p:spPr>
        <p:txBody>
          <a:bodyPr>
            <a:normAutofit/>
          </a:bodyPr>
          <a:lstStyle/>
          <a:p>
            <a:r>
              <a:rPr lang="en-US" dirty="0"/>
              <a:t>Identity </a:t>
            </a:r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320" y="1606731"/>
            <a:ext cx="7475682" cy="4434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загружает </a:t>
            </a:r>
            <a:r>
              <a:rPr lang="ru-RU" sz="2400" dirty="0"/>
              <a:t>объект из источника данных только один </a:t>
            </a:r>
            <a:r>
              <a:rPr lang="ru-RU" sz="2400" dirty="0" smtClean="0"/>
              <a:t>раз;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сохраняет объект </a:t>
            </a:r>
            <a:r>
              <a:rPr lang="ru-RU" sz="2400" dirty="0"/>
              <a:t>в специальной коллекции</a:t>
            </a:r>
            <a:r>
              <a:rPr lang="ru-RU" sz="24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ru-RU" sz="2400" dirty="0"/>
          </a:p>
          <a:p>
            <a:r>
              <a:rPr lang="en-US" sz="2600" dirty="0"/>
              <a:t>Identity Map</a:t>
            </a:r>
            <a:r>
              <a:rPr lang="ru-RU" sz="2600" dirty="0"/>
              <a:t> в </a:t>
            </a:r>
            <a:r>
              <a:rPr lang="en-US" sz="2600" dirty="0"/>
              <a:t>ROA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 smtClean="0"/>
              <a:t>Модифицированный вид – кэши.</a:t>
            </a:r>
            <a:endParaRPr lang="en-US" sz="2400" dirty="0"/>
          </a:p>
          <a:p>
            <a:pPr lvl="1">
              <a:buFontTx/>
              <a:buChar char="-"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4156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227" y="3901441"/>
            <a:ext cx="6666412" cy="1320800"/>
          </a:xfrm>
        </p:spPr>
        <p:txBody>
          <a:bodyPr>
            <a:noAutofit/>
          </a:bodyPr>
          <a:lstStyle/>
          <a:p>
            <a:pPr algn="r"/>
            <a:r>
              <a:rPr lang="ru-RU" sz="4400" dirty="0"/>
              <a:t>Объектно-реляционные </a:t>
            </a:r>
            <a:r>
              <a:rPr lang="en-US" sz="4400" dirty="0"/>
              <a:t> </a:t>
            </a:r>
            <a:r>
              <a:rPr lang="ru-RU" sz="4400" dirty="0"/>
              <a:t>шаблоны: </a:t>
            </a:r>
            <a:r>
              <a:rPr lang="ru-RU" sz="4400" dirty="0" smtClean="0"/>
              <a:t>структура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987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570" y="473892"/>
            <a:ext cx="7598229" cy="910771"/>
          </a:xfrm>
        </p:spPr>
        <p:txBody>
          <a:bodyPr>
            <a:normAutofit/>
          </a:bodyPr>
          <a:lstStyle/>
          <a:p>
            <a:r>
              <a:rPr lang="en-US" dirty="0"/>
              <a:t>Identity field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6570" y="1384664"/>
            <a:ext cx="7423432" cy="4656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с</a:t>
            </a:r>
            <a:r>
              <a:rPr lang="ru-RU" sz="2400" dirty="0"/>
              <a:t>охраняет идентификатор записи </a:t>
            </a:r>
            <a:r>
              <a:rPr lang="ru-RU" sz="2400" dirty="0" smtClean="0"/>
              <a:t>БД;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поддерживает </a:t>
            </a:r>
            <a:r>
              <a:rPr lang="ru-RU" sz="2400" dirty="0"/>
              <a:t>соответствия между </a:t>
            </a:r>
            <a:r>
              <a:rPr lang="ru-RU" sz="2400" dirty="0" smtClean="0"/>
              <a:t>приложением </a:t>
            </a:r>
            <a:r>
              <a:rPr lang="ru-RU" sz="2400" dirty="0"/>
              <a:t>и </a:t>
            </a:r>
            <a:r>
              <a:rPr lang="ru-RU" sz="2400" dirty="0" smtClean="0"/>
              <a:t>БД.</a:t>
            </a:r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идентификаторы </a:t>
            </a:r>
            <a:r>
              <a:rPr lang="ru-RU" sz="2400" dirty="0"/>
              <a:t>бывают: </a:t>
            </a:r>
            <a:endParaRPr lang="ru-RU" sz="2400" dirty="0" smtClean="0"/>
          </a:p>
          <a:p>
            <a:pPr lvl="1"/>
            <a:r>
              <a:rPr lang="ru-RU" sz="2200" dirty="0" smtClean="0"/>
              <a:t>значащие </a:t>
            </a:r>
            <a:r>
              <a:rPr lang="ru-RU" sz="2200" dirty="0"/>
              <a:t>и незначащие</a:t>
            </a:r>
            <a:r>
              <a:rPr lang="ru-RU" sz="2200" dirty="0" smtClean="0"/>
              <a:t>;</a:t>
            </a:r>
          </a:p>
          <a:p>
            <a:pPr lvl="1"/>
            <a:r>
              <a:rPr lang="ru-RU" sz="2200" dirty="0" smtClean="0"/>
              <a:t>простые </a:t>
            </a:r>
            <a:r>
              <a:rPr lang="ru-RU" sz="2200" dirty="0"/>
              <a:t>и составные</a:t>
            </a:r>
            <a:r>
              <a:rPr lang="ru-RU" sz="2200" dirty="0" smtClean="0"/>
              <a:t>;</a:t>
            </a:r>
          </a:p>
          <a:p>
            <a:pPr lvl="1"/>
            <a:r>
              <a:rPr lang="ru-RU" sz="2200" dirty="0" smtClean="0"/>
              <a:t> </a:t>
            </a:r>
            <a:r>
              <a:rPr lang="ru-RU" sz="2200" dirty="0"/>
              <a:t>уникальные в пределах таблицы или в пределах все БД.</a:t>
            </a:r>
          </a:p>
        </p:txBody>
      </p:sp>
    </p:spTree>
    <p:extLst>
      <p:ext uri="{BB962C8B-B14F-4D97-AF65-F5344CB8AC3E}">
        <p14:creationId xmlns:p14="http://schemas.microsoft.com/office/powerpoint/2010/main" val="398153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69816" y="330200"/>
            <a:ext cx="7580185" cy="884646"/>
          </a:xfrm>
        </p:spPr>
        <p:txBody>
          <a:bodyPr>
            <a:normAutofit/>
          </a:bodyPr>
          <a:lstStyle/>
          <a:p>
            <a:r>
              <a:rPr lang="en-US" dirty="0"/>
              <a:t>Identity field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816" y="1410789"/>
            <a:ext cx="7580186" cy="4630574"/>
          </a:xfrm>
        </p:spPr>
        <p:txBody>
          <a:bodyPr>
            <a:normAutofit/>
          </a:bodyPr>
          <a:lstStyle/>
          <a:p>
            <a:r>
              <a:rPr lang="en-US" sz="2800" dirty="0"/>
              <a:t>Identity field</a:t>
            </a:r>
            <a:r>
              <a:rPr lang="ru-RU" sz="2800" dirty="0"/>
              <a:t> в </a:t>
            </a:r>
            <a:r>
              <a:rPr lang="en-US" sz="2800" dirty="0"/>
              <a:t>ROA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 smtClean="0"/>
              <a:t>значащие ключи: </a:t>
            </a:r>
            <a:r>
              <a:rPr lang="en-US" sz="2400" dirty="0" err="1"/>
              <a:t>apc_publisher_uid</a:t>
            </a:r>
            <a:r>
              <a:rPr lang="en-US" sz="2400" dirty="0"/>
              <a:t>, </a:t>
            </a:r>
            <a:r>
              <a:rPr lang="en-US" sz="2400" dirty="0" err="1"/>
              <a:t>apc_journal_uid</a:t>
            </a:r>
            <a:r>
              <a:rPr lang="en-US" sz="24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 smtClean="0"/>
              <a:t>простые незначащие ключи: </a:t>
            </a:r>
            <a:r>
              <a:rPr lang="en-US" sz="2400" dirty="0" err="1"/>
              <a:t>apc_manuscript_uid</a:t>
            </a:r>
            <a:r>
              <a:rPr lang="en-US" sz="2400" dirty="0"/>
              <a:t>, </a:t>
            </a:r>
            <a:r>
              <a:rPr lang="en-US" sz="2400" dirty="0" err="1"/>
              <a:t>apc_transaction_uid</a:t>
            </a:r>
            <a:r>
              <a:rPr lang="en-US" sz="2400" dirty="0"/>
              <a:t>,…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 smtClean="0"/>
              <a:t>составной ключ: </a:t>
            </a:r>
            <a:r>
              <a:rPr lang="ru-RU" sz="2400" dirty="0"/>
              <a:t>таблица </a:t>
            </a:r>
            <a:r>
              <a:rPr lang="en-US" sz="2400" dirty="0" err="1"/>
              <a:t>apc_journals</a:t>
            </a:r>
            <a:r>
              <a:rPr lang="en-US" sz="2400" dirty="0"/>
              <a:t> – {</a:t>
            </a:r>
            <a:r>
              <a:rPr lang="en-US" sz="2400" dirty="0" err="1"/>
              <a:t>apc_publisher_uid</a:t>
            </a:r>
            <a:r>
              <a:rPr lang="en-US" sz="2400" dirty="0"/>
              <a:t>, </a:t>
            </a:r>
            <a:r>
              <a:rPr lang="en-US" sz="2400" dirty="0" err="1"/>
              <a:t>apc_journal_uid</a:t>
            </a:r>
            <a:r>
              <a:rPr lang="en-US" sz="2400" dirty="0"/>
              <a:t>}.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/>
              <a:t>в</a:t>
            </a:r>
            <a:r>
              <a:rPr lang="ru-RU" sz="2400" dirty="0" smtClean="0"/>
              <a:t>се </a:t>
            </a:r>
            <a:r>
              <a:rPr lang="ru-RU" sz="2400" dirty="0"/>
              <a:t>ключи уникальны в пределах БД.</a:t>
            </a:r>
          </a:p>
        </p:txBody>
      </p:sp>
    </p:spTree>
    <p:extLst>
      <p:ext uri="{BB962C8B-B14F-4D97-AF65-F5344CB8AC3E}">
        <p14:creationId xmlns:p14="http://schemas.microsoft.com/office/powerpoint/2010/main" val="25877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35131" y="334917"/>
            <a:ext cx="7514871" cy="945243"/>
          </a:xfrm>
        </p:spPr>
        <p:txBody>
          <a:bodyPr>
            <a:normAutofit/>
          </a:bodyPr>
          <a:lstStyle/>
          <a:p>
            <a:r>
              <a:rPr lang="en-US" dirty="0"/>
              <a:t>Association Table </a:t>
            </a:r>
            <a:r>
              <a:rPr lang="en-US" dirty="0" smtClean="0"/>
              <a:t>Mapping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130" y="1528354"/>
            <a:ext cx="7514871" cy="45130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таблица </a:t>
            </a:r>
            <a:r>
              <a:rPr lang="ru-RU" sz="2400" dirty="0" smtClean="0"/>
              <a:t>ассоциаций</a:t>
            </a:r>
            <a:r>
              <a:rPr lang="en-US" sz="2400" dirty="0"/>
              <a:t>;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содерж</a:t>
            </a:r>
            <a:r>
              <a:rPr lang="ru-RU" sz="2400" dirty="0" smtClean="0"/>
              <a:t>ит</a:t>
            </a:r>
            <a:r>
              <a:rPr lang="ru-RU" sz="2400" dirty="0" smtClean="0"/>
              <a:t> </a:t>
            </a:r>
            <a:r>
              <a:rPr lang="ru-RU" sz="2400" dirty="0"/>
              <a:t>внешние ключи </a:t>
            </a:r>
            <a:r>
              <a:rPr lang="ru-RU" sz="2400" dirty="0" smtClean="0"/>
              <a:t>таблиц.</a:t>
            </a:r>
          </a:p>
          <a:p>
            <a:pPr marL="0" indent="0">
              <a:buNone/>
            </a:pPr>
            <a:endParaRPr lang="ru-RU" sz="2600" dirty="0"/>
          </a:p>
          <a:p>
            <a:r>
              <a:rPr lang="en-US" sz="2800" dirty="0"/>
              <a:t>Association Table Mapping</a:t>
            </a:r>
            <a:r>
              <a:rPr lang="ru-RU" sz="2800" dirty="0"/>
              <a:t> в </a:t>
            </a:r>
            <a:r>
              <a:rPr lang="en-US" sz="2800" dirty="0"/>
              <a:t>ROA</a:t>
            </a:r>
          </a:p>
          <a:p>
            <a:pPr lvl="1"/>
            <a:r>
              <a:rPr lang="ru-RU" sz="2400" dirty="0" smtClean="0"/>
              <a:t>таблица</a:t>
            </a:r>
            <a:r>
              <a:rPr lang="ru-RU" sz="2600" dirty="0" smtClean="0"/>
              <a:t> </a:t>
            </a:r>
            <a:r>
              <a:rPr lang="en-US" sz="2600" dirty="0" err="1" smtClean="0"/>
              <a:t>apc_split_payment</a:t>
            </a:r>
            <a:endParaRPr lang="ru-RU" sz="2600" dirty="0" smtClean="0"/>
          </a:p>
          <a:p>
            <a:pPr lvl="1">
              <a:buFontTx/>
              <a:buChar char="-"/>
            </a:pPr>
            <a:endParaRPr lang="en-US" sz="2600" dirty="0"/>
          </a:p>
          <a:p>
            <a:endParaRPr lang="en-US" dirty="0"/>
          </a:p>
          <a:p>
            <a:pPr lvl="1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5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48194" y="502557"/>
            <a:ext cx="7501808" cy="855980"/>
          </a:xfrm>
        </p:spPr>
        <p:txBody>
          <a:bodyPr>
            <a:normAutofit/>
          </a:bodyPr>
          <a:lstStyle/>
          <a:p>
            <a:r>
              <a:rPr lang="en-US" dirty="0"/>
              <a:t>Serialized LOB (Large Object)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194" y="1632857"/>
            <a:ext cx="7367452" cy="4408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сохраняет крупный </a:t>
            </a:r>
            <a:r>
              <a:rPr lang="ru-RU" sz="2400" dirty="0" err="1" smtClean="0"/>
              <a:t>сериализованный</a:t>
            </a:r>
            <a:r>
              <a:rPr lang="ru-RU" sz="2400" dirty="0" smtClean="0"/>
              <a:t> объект в </a:t>
            </a:r>
            <a:r>
              <a:rPr lang="ru-RU" sz="2400" dirty="0"/>
              <a:t>БД</a:t>
            </a:r>
            <a:r>
              <a:rPr lang="ru-RU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2400" dirty="0"/>
          </a:p>
          <a:p>
            <a:r>
              <a:rPr lang="en-US" sz="2800" dirty="0"/>
              <a:t>Serialized LOB (Large Object)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manuscript </a:t>
            </a:r>
            <a:r>
              <a:rPr lang="en-US" sz="2400" dirty="0"/>
              <a:t>metadata </a:t>
            </a:r>
            <a:r>
              <a:rPr lang="ru-RU" sz="2400" dirty="0"/>
              <a:t>объект хранящийся в </a:t>
            </a:r>
            <a:r>
              <a:rPr lang="en-US" sz="2400" dirty="0" err="1"/>
              <a:t>apc_manuscript</a:t>
            </a:r>
            <a:r>
              <a:rPr lang="en-US" sz="2400" dirty="0"/>
              <a:t> </a:t>
            </a:r>
            <a:r>
              <a:rPr lang="ru-RU" sz="2400" dirty="0"/>
              <a:t>таблице.</a:t>
            </a:r>
          </a:p>
        </p:txBody>
      </p:sp>
    </p:spTree>
    <p:extLst>
      <p:ext uri="{BB962C8B-B14F-4D97-AF65-F5344CB8AC3E}">
        <p14:creationId xmlns:p14="http://schemas.microsoft.com/office/powerpoint/2010/main" val="15986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44137" y="3697758"/>
            <a:ext cx="6949440" cy="1646302"/>
          </a:xfrm>
        </p:spPr>
        <p:txBody>
          <a:bodyPr/>
          <a:lstStyle/>
          <a:p>
            <a:r>
              <a:rPr lang="ru-RU" sz="4400" dirty="0"/>
              <a:t>Объектно-реляционные </a:t>
            </a:r>
            <a:r>
              <a:rPr lang="en-US" sz="4400" dirty="0"/>
              <a:t> </a:t>
            </a:r>
            <a:r>
              <a:rPr lang="ru-RU" sz="4400" dirty="0"/>
              <a:t>шаблоны</a:t>
            </a:r>
            <a:r>
              <a:rPr lang="ru-RU" sz="4400" dirty="0" smtClean="0"/>
              <a:t>: использование метаданных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872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180" y="609600"/>
            <a:ext cx="7452822" cy="10248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630" y="1737361"/>
            <a:ext cx="7281372" cy="419481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2400" dirty="0" smtClean="0"/>
              <a:t>Шаблоны бизнес логики;</a:t>
            </a:r>
          </a:p>
          <a:p>
            <a:pPr>
              <a:lnSpc>
                <a:spcPct val="200000"/>
              </a:lnSpc>
            </a:pPr>
            <a:r>
              <a:rPr lang="ru-RU" sz="2400" dirty="0" smtClean="0"/>
              <a:t>Шаблоны источников данных;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O</a:t>
            </a:r>
            <a:r>
              <a:rPr lang="ru-RU" sz="2400" dirty="0"/>
              <a:t>бъектно-реляционные </a:t>
            </a:r>
            <a:r>
              <a:rPr lang="en-US" sz="2400" dirty="0"/>
              <a:t> </a:t>
            </a:r>
            <a:r>
              <a:rPr lang="ru-RU" sz="2400" dirty="0" smtClean="0"/>
              <a:t>шаблоны: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400" dirty="0" smtClean="0"/>
              <a:t>поведение;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400" dirty="0"/>
              <a:t>с</a:t>
            </a:r>
            <a:r>
              <a:rPr lang="ru-RU" sz="2400" dirty="0" smtClean="0"/>
              <a:t>труктура;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400" dirty="0" smtClean="0"/>
              <a:t>использование метаданных;</a:t>
            </a:r>
          </a:p>
        </p:txBody>
      </p:sp>
    </p:spTree>
    <p:extLst>
      <p:ext uri="{BB962C8B-B14F-4D97-AF65-F5344CB8AC3E}">
        <p14:creationId xmlns:p14="http://schemas.microsoft.com/office/powerpoint/2010/main" val="1947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130" y="500742"/>
            <a:ext cx="7514872" cy="805543"/>
          </a:xfrm>
        </p:spPr>
        <p:txBody>
          <a:bodyPr>
            <a:normAutofit/>
          </a:bodyPr>
          <a:lstStyle/>
          <a:p>
            <a:r>
              <a:rPr lang="en-US" dirty="0"/>
              <a:t>Query Object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130" y="1473201"/>
            <a:ext cx="7514871" cy="4568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представляет </a:t>
            </a:r>
            <a:r>
              <a:rPr lang="ru-RU" sz="2600" dirty="0"/>
              <a:t>запрос к БД.</a:t>
            </a:r>
          </a:p>
          <a:p>
            <a:pPr lvl="1">
              <a:buFontTx/>
              <a:buChar char="-"/>
            </a:pPr>
            <a:endParaRPr lang="ru-RU" sz="2600" dirty="0"/>
          </a:p>
          <a:p>
            <a:r>
              <a:rPr lang="en-US" sz="2800" dirty="0"/>
              <a:t>Query Object</a:t>
            </a:r>
            <a:r>
              <a:rPr lang="ru-RU" sz="2800" dirty="0"/>
              <a:t> в </a:t>
            </a:r>
            <a:r>
              <a:rPr lang="en-US" sz="2800" dirty="0"/>
              <a:t>ROA</a:t>
            </a:r>
            <a:endParaRPr lang="ru-RU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 smtClean="0"/>
              <a:t>используется </a:t>
            </a:r>
            <a:r>
              <a:rPr lang="ru-RU" sz="2400" dirty="0"/>
              <a:t>для построения запросов в </a:t>
            </a:r>
            <a:r>
              <a:rPr lang="en-US" sz="2400" dirty="0" err="1"/>
              <a:t>qa-apc</a:t>
            </a:r>
            <a:r>
              <a:rPr lang="en-US" sz="2400" dirty="0"/>
              <a:t> </a:t>
            </a:r>
            <a:r>
              <a:rPr lang="ru-RU" sz="2400" dirty="0"/>
              <a:t>в автоматизированных тестах </a:t>
            </a:r>
            <a:r>
              <a:rPr lang="ru-RU" sz="2400" dirty="0" smtClean="0"/>
              <a:t>для </a:t>
            </a:r>
            <a:r>
              <a:rPr lang="en-US" sz="2400" dirty="0" smtClean="0"/>
              <a:t>admin</a:t>
            </a:r>
            <a:r>
              <a:rPr lang="ru-RU" sz="2400" dirty="0" smtClean="0"/>
              <a:t>: </a:t>
            </a:r>
            <a:r>
              <a:rPr lang="en-US" sz="2400" dirty="0" err="1"/>
              <a:t>SqlBuilder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 smtClean="0"/>
              <a:t>используется в </a:t>
            </a:r>
            <a:r>
              <a:rPr lang="en-US" sz="2400" dirty="0" err="1" smtClean="0"/>
              <a:t>DataSet</a:t>
            </a:r>
            <a:r>
              <a:rPr lang="en-US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en-US" sz="2800" dirty="0"/>
          </a:p>
          <a:p>
            <a:pPr lvl="1">
              <a:buFontTx/>
              <a:buChar char="-"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7773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86012" y="3893700"/>
            <a:ext cx="6981439" cy="1226941"/>
          </a:xfrm>
        </p:spPr>
        <p:txBody>
          <a:bodyPr/>
          <a:lstStyle/>
          <a:p>
            <a:r>
              <a:rPr lang="ru-RU" sz="4400" dirty="0"/>
              <a:t>Типовые решения </a:t>
            </a:r>
            <a:r>
              <a:rPr lang="en-US" sz="4400" dirty="0"/>
              <a:t>Web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517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326" y="609600"/>
            <a:ext cx="7266676" cy="673100"/>
          </a:xfrm>
        </p:spPr>
        <p:txBody>
          <a:bodyPr/>
          <a:lstStyle/>
          <a:p>
            <a:r>
              <a:rPr lang="en-US" dirty="0"/>
              <a:t>MVC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508" y="1511301"/>
            <a:ext cx="7436493" cy="45300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распределяет </a:t>
            </a:r>
            <a:r>
              <a:rPr lang="ru-RU" sz="2400" dirty="0"/>
              <a:t>обработку </a:t>
            </a:r>
            <a:r>
              <a:rPr lang="ru-RU" sz="2400" dirty="0" smtClean="0"/>
              <a:t>взаимодействия с пользователем;</a:t>
            </a:r>
            <a:endParaRPr lang="ru-R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три участника: </a:t>
            </a:r>
            <a:r>
              <a:rPr lang="ru-RU" sz="2400" dirty="0"/>
              <a:t>моделью, контроллером и представлением.</a:t>
            </a:r>
            <a:endParaRPr lang="en-US" sz="2400" dirty="0"/>
          </a:p>
          <a:p>
            <a:pPr lvl="1">
              <a:buFontTx/>
              <a:buChar char="-"/>
            </a:pPr>
            <a:endParaRPr lang="ru-RU" sz="2600" dirty="0"/>
          </a:p>
          <a:p>
            <a:r>
              <a:rPr lang="en-US" sz="2800" dirty="0"/>
              <a:t>MVC </a:t>
            </a:r>
            <a:r>
              <a:rPr lang="ru-RU" sz="2800" dirty="0"/>
              <a:t>в </a:t>
            </a:r>
            <a:r>
              <a:rPr lang="en-US" sz="2800" dirty="0"/>
              <a:t>ROA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/>
              <a:t>п</a:t>
            </a:r>
            <a:r>
              <a:rPr lang="ru-RU" sz="2400" dirty="0" smtClean="0"/>
              <a:t>редставлен </a:t>
            </a:r>
            <a:r>
              <a:rPr lang="en-US" sz="2400" dirty="0"/>
              <a:t>Spring </a:t>
            </a:r>
            <a:r>
              <a:rPr lang="en-US" sz="2400" dirty="0" smtClean="0"/>
              <a:t>MVC</a:t>
            </a:r>
            <a:r>
              <a:rPr lang="ru-RU" sz="2400" dirty="0"/>
              <a:t>;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admin </a:t>
            </a:r>
            <a:r>
              <a:rPr lang="ru-RU" sz="2400" dirty="0" smtClean="0"/>
              <a:t>архитектура.</a:t>
            </a:r>
            <a:endParaRPr lang="en-US" sz="2400" dirty="0"/>
          </a:p>
          <a:p>
            <a:pPr>
              <a:buFontTx/>
              <a:buChar char="-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927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48194" y="609600"/>
            <a:ext cx="7501808" cy="774700"/>
          </a:xfrm>
        </p:spPr>
        <p:txBody>
          <a:bodyPr/>
          <a:lstStyle/>
          <a:p>
            <a:r>
              <a:rPr lang="en-US" dirty="0"/>
              <a:t>Front 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194" y="1498601"/>
            <a:ext cx="7262949" cy="4542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контроллер</a:t>
            </a:r>
            <a:r>
              <a:rPr lang="ru-RU" sz="2400" dirty="0"/>
              <a:t>, который обрабатывает все запросы к </a:t>
            </a:r>
            <a:r>
              <a:rPr lang="en-US" sz="2400" dirty="0"/>
              <a:t>Web </a:t>
            </a:r>
            <a:r>
              <a:rPr lang="ru-RU" sz="2400" dirty="0"/>
              <a:t>сайту.</a:t>
            </a:r>
          </a:p>
          <a:p>
            <a:pPr lvl="1">
              <a:buFontTx/>
              <a:buChar char="-"/>
            </a:pPr>
            <a:endParaRPr lang="ru-RU" sz="2600" dirty="0"/>
          </a:p>
          <a:p>
            <a:r>
              <a:rPr lang="en-US" sz="2800" dirty="0"/>
              <a:t>Front Controller </a:t>
            </a:r>
            <a:r>
              <a:rPr lang="ru-RU" sz="2800" dirty="0"/>
              <a:t>в </a:t>
            </a:r>
            <a:r>
              <a:rPr lang="en-US" sz="2800" dirty="0"/>
              <a:t>ROA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 smtClean="0"/>
              <a:t>DispatcherServlet</a:t>
            </a:r>
            <a:r>
              <a:rPr lang="en-US" sz="2400" dirty="0" smtClean="0"/>
              <a:t> </a:t>
            </a:r>
            <a:r>
              <a:rPr lang="ru-RU" sz="2400" dirty="0" err="1" smtClean="0"/>
              <a:t>сервлет</a:t>
            </a:r>
            <a:r>
              <a:rPr lang="ru-RU" sz="2400" dirty="0" smtClean="0"/>
              <a:t> </a:t>
            </a:r>
            <a:r>
              <a:rPr lang="ru-RU" sz="2400" dirty="0"/>
              <a:t>из </a:t>
            </a:r>
            <a:r>
              <a:rPr lang="en-US" sz="2400" dirty="0"/>
              <a:t>Spring </a:t>
            </a:r>
            <a:r>
              <a:rPr lang="en-US" sz="2400" dirty="0" smtClean="0"/>
              <a:t>MVC</a:t>
            </a:r>
            <a:r>
              <a:rPr lang="ru-RU" sz="2400" dirty="0" smtClean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 smtClean="0"/>
              <a:t>VaadinServlet</a:t>
            </a:r>
            <a:endParaRPr lang="en-US" sz="24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83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4136" y="609600"/>
            <a:ext cx="7305865" cy="698500"/>
          </a:xfrm>
        </p:spPr>
        <p:txBody>
          <a:bodyPr/>
          <a:lstStyle/>
          <a:p>
            <a:r>
              <a:rPr lang="en-US" dirty="0"/>
              <a:t>Template View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005" y="1685109"/>
            <a:ext cx="7540996" cy="45391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преобразует </a:t>
            </a:r>
            <a:r>
              <a:rPr lang="ru-RU" sz="2400" dirty="0"/>
              <a:t>результаты выполнения запроса в </a:t>
            </a:r>
            <a:r>
              <a:rPr lang="en-US" sz="2400" dirty="0" smtClean="0"/>
              <a:t>HTML</a:t>
            </a:r>
            <a:r>
              <a:rPr lang="ru-RU" sz="2400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внедрение </a:t>
            </a:r>
            <a:r>
              <a:rPr lang="ru-RU" sz="2400" dirty="0"/>
              <a:t>маркеров в </a:t>
            </a:r>
            <a:r>
              <a:rPr lang="en-US" sz="2400" dirty="0"/>
              <a:t>HTML </a:t>
            </a:r>
            <a:r>
              <a:rPr lang="ru-RU" sz="2400" dirty="0"/>
              <a:t>страницу.</a:t>
            </a:r>
          </a:p>
          <a:p>
            <a:pPr lvl="1">
              <a:buFontTx/>
              <a:buChar char="-"/>
            </a:pPr>
            <a:endParaRPr lang="ru-RU" sz="2600" dirty="0"/>
          </a:p>
          <a:p>
            <a:r>
              <a:rPr lang="en-US" sz="2800" dirty="0"/>
              <a:t>Template View</a:t>
            </a:r>
            <a:r>
              <a:rPr lang="ru-RU" sz="2800" dirty="0"/>
              <a:t> в </a:t>
            </a:r>
            <a:r>
              <a:rPr lang="en-US" sz="2800" dirty="0"/>
              <a:t>ROA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JSP </a:t>
            </a:r>
            <a:r>
              <a:rPr lang="ru-RU" sz="2400" dirty="0" smtClean="0"/>
              <a:t>страницы;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notification templates.</a:t>
            </a:r>
            <a:endParaRPr lang="ru-RU" sz="2400" dirty="0"/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9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44137" y="3802260"/>
            <a:ext cx="6871063" cy="1646302"/>
          </a:xfrm>
        </p:spPr>
        <p:txBody>
          <a:bodyPr/>
          <a:lstStyle/>
          <a:p>
            <a:r>
              <a:rPr lang="ru-RU" sz="4400" dirty="0"/>
              <a:t>Шаблоны распределённой обработки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628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571" y="431076"/>
            <a:ext cx="7410367" cy="809896"/>
          </a:xfrm>
        </p:spPr>
        <p:txBody>
          <a:bodyPr/>
          <a:lstStyle/>
          <a:p>
            <a:r>
              <a:rPr lang="en-US" dirty="0"/>
              <a:t>Remote Facade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6572" y="1515293"/>
            <a:ext cx="7132320" cy="47156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интерфейс </a:t>
            </a:r>
            <a:r>
              <a:rPr lang="ru-RU" sz="2400" dirty="0"/>
              <a:t>с низкой степенью детализации для доступа к </a:t>
            </a:r>
            <a:r>
              <a:rPr lang="ru-RU" sz="2400" dirty="0" smtClean="0"/>
              <a:t>объекту;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повышает работу </a:t>
            </a:r>
            <a:r>
              <a:rPr lang="ru-RU" sz="2400" dirty="0"/>
              <a:t>сети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en-US" sz="2800" dirty="0"/>
              <a:t>Remote Facade</a:t>
            </a:r>
            <a:r>
              <a:rPr lang="ru-RU" sz="2800" dirty="0"/>
              <a:t> в </a:t>
            </a:r>
            <a:r>
              <a:rPr lang="en-US" sz="2800" dirty="0"/>
              <a:t>ROA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dirty="0" smtClean="0"/>
              <a:t>работа </a:t>
            </a:r>
            <a:r>
              <a:rPr lang="ru-RU" sz="2600" dirty="0"/>
              <a:t>с </a:t>
            </a:r>
            <a:r>
              <a:rPr lang="en-US" sz="2600" dirty="0" smtClean="0"/>
              <a:t>JMX</a:t>
            </a:r>
            <a:r>
              <a:rPr lang="ru-RU" sz="2600" dirty="0"/>
              <a:t>.</a:t>
            </a:r>
            <a:endParaRPr lang="ru-RU" sz="2800" dirty="0"/>
          </a:p>
          <a:p>
            <a:pPr lvl="1">
              <a:buFontTx/>
              <a:buChar char="-"/>
            </a:pPr>
            <a:endParaRPr lang="ru-RU" sz="2600" dirty="0"/>
          </a:p>
          <a:p>
            <a:pPr>
              <a:buFontTx/>
              <a:buChar char="-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375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131" y="326571"/>
            <a:ext cx="7410368" cy="836023"/>
          </a:xfrm>
        </p:spPr>
        <p:txBody>
          <a:bodyPr>
            <a:normAutofit/>
          </a:bodyPr>
          <a:lstStyle/>
          <a:p>
            <a:r>
              <a:rPr lang="en-US" dirty="0"/>
              <a:t>Data Transfer Object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130" y="1567543"/>
            <a:ext cx="7514871" cy="48332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применяется </a:t>
            </a:r>
            <a:r>
              <a:rPr lang="ru-RU" sz="2400" dirty="0"/>
              <a:t>для переноса данных между </a:t>
            </a:r>
            <a:r>
              <a:rPr lang="ru-RU" sz="2400" dirty="0" smtClean="0"/>
              <a:t>процессами.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en-US" sz="2800" dirty="0"/>
              <a:t>Data Transfer Object </a:t>
            </a:r>
            <a:r>
              <a:rPr lang="ru-RU" sz="2800" dirty="0"/>
              <a:t>в </a:t>
            </a:r>
            <a:r>
              <a:rPr lang="en-US" sz="2800" dirty="0"/>
              <a:t>ROA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 smtClean="0"/>
              <a:t>при </a:t>
            </a:r>
            <a:r>
              <a:rPr lang="ru-RU" sz="2400" dirty="0"/>
              <a:t>взаимодействии с </a:t>
            </a:r>
            <a:r>
              <a:rPr lang="ru-RU" sz="2400" dirty="0" smtClean="0"/>
              <a:t>приложениями: </a:t>
            </a:r>
            <a:r>
              <a:rPr lang="en-US" sz="2400" dirty="0" smtClean="0"/>
              <a:t>PRM</a:t>
            </a:r>
            <a:r>
              <a:rPr lang="en-US" sz="2400" dirty="0"/>
              <a:t>, Reprints, RLNK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 smtClean="0"/>
              <a:t>внутри приложения: </a:t>
            </a:r>
            <a:r>
              <a:rPr lang="en-US" sz="2400" dirty="0" err="1"/>
              <a:t>ManuscriptMetadata</a:t>
            </a:r>
            <a:r>
              <a:rPr lang="en-US" sz="2400" dirty="0"/>
              <a:t>, </a:t>
            </a:r>
            <a:r>
              <a:rPr lang="en-US" sz="2400" dirty="0" err="1"/>
              <a:t>TransactionTransfer</a:t>
            </a:r>
            <a:r>
              <a:rPr lang="en-US" sz="2400" dirty="0"/>
              <a:t>.</a:t>
            </a:r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52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901337" y="3645506"/>
            <a:ext cx="6682995" cy="1646302"/>
          </a:xfrm>
        </p:spPr>
        <p:txBody>
          <a:bodyPr/>
          <a:lstStyle/>
          <a:p>
            <a:r>
              <a:rPr lang="ru-RU" sz="4400" dirty="0"/>
              <a:t>Шаблоны сохранения сеанса</a:t>
            </a:r>
          </a:p>
        </p:txBody>
      </p:sp>
    </p:spTree>
    <p:extLst>
      <p:ext uri="{BB962C8B-B14F-4D97-AF65-F5344CB8AC3E}">
        <p14:creationId xmlns:p14="http://schemas.microsoft.com/office/powerpoint/2010/main" val="2184191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83" y="339635"/>
            <a:ext cx="7462619" cy="953588"/>
          </a:xfrm>
        </p:spPr>
        <p:txBody>
          <a:bodyPr/>
          <a:lstStyle/>
          <a:p>
            <a:r>
              <a:rPr lang="en-US" dirty="0"/>
              <a:t>Server Session State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690" y="1502231"/>
            <a:ext cx="7606311" cy="45391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сохранение </a:t>
            </a:r>
            <a:r>
              <a:rPr lang="ru-RU" sz="2400" dirty="0"/>
              <a:t>состояние сеанса на стороне сервера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en-US" sz="2800" dirty="0"/>
              <a:t>Server Session State</a:t>
            </a:r>
            <a:r>
              <a:rPr lang="ru-RU" sz="2800" dirty="0"/>
              <a:t> в </a:t>
            </a:r>
            <a:r>
              <a:rPr lang="en-US" sz="2800" dirty="0"/>
              <a:t>ROA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admin </a:t>
            </a:r>
            <a:r>
              <a:rPr lang="ru-RU" sz="2400" dirty="0" smtClean="0"/>
              <a:t>приложение </a:t>
            </a:r>
            <a:r>
              <a:rPr lang="ru-RU" sz="2400" dirty="0"/>
              <a:t>для сохранения клиентского выбора режима просмотра </a:t>
            </a:r>
            <a:r>
              <a:rPr lang="ru-RU" sz="2400" dirty="0" smtClean="0"/>
              <a:t>приложения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/>
              <a:t>с</a:t>
            </a:r>
            <a:r>
              <a:rPr lang="ru-RU" sz="2400" dirty="0" smtClean="0"/>
              <a:t>охранение информации в сессии.</a:t>
            </a:r>
            <a:endParaRPr lang="en-US" sz="2400" dirty="0"/>
          </a:p>
          <a:p>
            <a:pPr>
              <a:buFontTx/>
              <a:buChar char="-"/>
            </a:pPr>
            <a:endParaRPr lang="en-US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278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056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23061"/>
            <a:ext cx="7265671" cy="37833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2400" dirty="0"/>
              <a:t>Шаблоны </a:t>
            </a:r>
            <a:r>
              <a:rPr lang="en-US" sz="2400" dirty="0"/>
              <a:t>Web;</a:t>
            </a:r>
          </a:p>
          <a:p>
            <a:pPr>
              <a:lnSpc>
                <a:spcPct val="200000"/>
              </a:lnSpc>
            </a:pPr>
            <a:r>
              <a:rPr lang="ru-RU" sz="2400" dirty="0"/>
              <a:t>Шаблоны распределённой обработки данных;</a:t>
            </a:r>
          </a:p>
          <a:p>
            <a:pPr>
              <a:lnSpc>
                <a:spcPct val="200000"/>
              </a:lnSpc>
            </a:pPr>
            <a:r>
              <a:rPr lang="ru-RU" sz="2400" dirty="0"/>
              <a:t>Шаблоны сохранения сеанса;</a:t>
            </a:r>
          </a:p>
          <a:p>
            <a:pPr>
              <a:lnSpc>
                <a:spcPct val="200000"/>
              </a:lnSpc>
            </a:pPr>
            <a:r>
              <a:rPr lang="ru-RU" sz="2400" dirty="0"/>
              <a:t>Базовые решения.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88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508" y="352698"/>
            <a:ext cx="7436493" cy="875211"/>
          </a:xfrm>
        </p:spPr>
        <p:txBody>
          <a:bodyPr/>
          <a:lstStyle/>
          <a:p>
            <a:r>
              <a:rPr lang="en-US" dirty="0"/>
              <a:t>Client Session State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508" y="1632858"/>
            <a:ext cx="7436494" cy="44085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сохранение </a:t>
            </a:r>
            <a:r>
              <a:rPr lang="ru-RU" sz="2400" dirty="0"/>
              <a:t>состояние сеанса на стороне клиента.</a:t>
            </a:r>
          </a:p>
          <a:p>
            <a:pPr lvl="1">
              <a:buFontTx/>
              <a:buChar char="-"/>
            </a:pPr>
            <a:endParaRPr lang="en-US" sz="2600" dirty="0"/>
          </a:p>
          <a:p>
            <a:r>
              <a:rPr lang="en-US" sz="2800" dirty="0"/>
              <a:t>Client Session State </a:t>
            </a:r>
            <a:r>
              <a:rPr lang="ru-RU" sz="2800" dirty="0"/>
              <a:t>в </a:t>
            </a:r>
            <a:r>
              <a:rPr lang="en-US" sz="2800" dirty="0"/>
              <a:t>ROA</a:t>
            </a:r>
            <a:endParaRPr lang="ru-RU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/>
              <a:t>используется в </a:t>
            </a:r>
            <a:r>
              <a:rPr lang="en-US" sz="2400" dirty="0" err="1"/>
              <a:t>pubportal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payment </a:t>
            </a:r>
            <a:r>
              <a:rPr lang="ru-RU" sz="2400" dirty="0" smtClean="0"/>
              <a:t>приложениях. Сохраняет </a:t>
            </a:r>
            <a:r>
              <a:rPr lang="en-US" sz="2400" dirty="0" smtClean="0"/>
              <a:t>ID </a:t>
            </a:r>
            <a:r>
              <a:rPr lang="ru-RU" sz="2400" dirty="0" smtClean="0"/>
              <a:t>сессии.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l</a:t>
            </a:r>
            <a:r>
              <a:rPr lang="en-US" sz="2400" dirty="0" smtClean="0"/>
              <a:t>ocal storage.</a:t>
            </a:r>
            <a:endParaRPr lang="ru-RU" sz="2400" dirty="0"/>
          </a:p>
          <a:p>
            <a:pPr>
              <a:buFontTx/>
              <a:buChar char="-"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85225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35543" y="4389120"/>
            <a:ext cx="5826719" cy="941876"/>
          </a:xfrm>
        </p:spPr>
        <p:txBody>
          <a:bodyPr/>
          <a:lstStyle/>
          <a:p>
            <a:r>
              <a:rPr lang="ru-RU" sz="4400" dirty="0"/>
              <a:t>Базовые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731671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570" y="609600"/>
            <a:ext cx="7423431" cy="788126"/>
          </a:xfrm>
        </p:spPr>
        <p:txBody>
          <a:bodyPr/>
          <a:lstStyle/>
          <a:p>
            <a:r>
              <a:rPr lang="en-US" dirty="0" smtClean="0"/>
              <a:t>Gateway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6570" y="1763485"/>
            <a:ext cx="7423432" cy="42778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/>
              <a:t>объект</a:t>
            </a:r>
            <a:r>
              <a:rPr lang="ru-RU" sz="2600" dirty="0"/>
              <a:t>, инкапсулирующий доступ к внешней системе или источнику данных.</a:t>
            </a:r>
          </a:p>
          <a:p>
            <a:pPr marL="457200" lvl="1" indent="0">
              <a:buNone/>
            </a:pPr>
            <a:endParaRPr lang="ru-RU" sz="2600" dirty="0"/>
          </a:p>
          <a:p>
            <a:r>
              <a:rPr lang="en-US" sz="2800" dirty="0" smtClean="0"/>
              <a:t>Gateway</a:t>
            </a:r>
            <a:r>
              <a:rPr lang="ru-RU" dirty="0" smtClean="0"/>
              <a:t> </a:t>
            </a:r>
            <a:r>
              <a:rPr lang="ru-RU" sz="2800" dirty="0"/>
              <a:t>в </a:t>
            </a:r>
            <a:r>
              <a:rPr lang="en-US" sz="2800" dirty="0"/>
              <a:t>ROA</a:t>
            </a:r>
            <a:endParaRPr lang="ru-RU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dirty="0" smtClean="0"/>
              <a:t>классы уровня </a:t>
            </a:r>
            <a:r>
              <a:rPr lang="en-US" sz="2600" dirty="0" smtClean="0"/>
              <a:t>repository</a:t>
            </a:r>
            <a:endParaRPr lang="ru-RU" sz="2600" dirty="0"/>
          </a:p>
          <a:p>
            <a:pPr>
              <a:buFontTx/>
              <a:buChar char="-"/>
            </a:pPr>
            <a:endParaRPr lang="ru-RU" sz="2800" dirty="0"/>
          </a:p>
          <a:p>
            <a:pPr>
              <a:buFontTx/>
              <a:buChar char="-"/>
            </a:pP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6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136" y="609600"/>
            <a:ext cx="7305865" cy="670560"/>
          </a:xfrm>
        </p:spPr>
        <p:txBody>
          <a:bodyPr/>
          <a:lstStyle/>
          <a:p>
            <a:r>
              <a:rPr lang="en-US" dirty="0"/>
              <a:t>Separate Interface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382" y="1410789"/>
            <a:ext cx="7462619" cy="46305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предполагает </a:t>
            </a:r>
            <a:r>
              <a:rPr lang="ru-RU" sz="2400" dirty="0"/>
              <a:t>размещение интерфейса и его реализации в разных пакетах.</a:t>
            </a:r>
          </a:p>
          <a:p>
            <a:pPr lvl="1">
              <a:buFontTx/>
              <a:buChar char="-"/>
            </a:pPr>
            <a:endParaRPr lang="ru-RU" sz="2600" dirty="0"/>
          </a:p>
          <a:p>
            <a:r>
              <a:rPr lang="en-US" sz="3000" dirty="0"/>
              <a:t>Separate Interface</a:t>
            </a:r>
            <a:r>
              <a:rPr lang="ru-RU" sz="3000" dirty="0"/>
              <a:t> в </a:t>
            </a:r>
            <a:r>
              <a:rPr lang="en-US" sz="3000" dirty="0"/>
              <a:t>ROA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/>
              <a:t>интерфейсы размещены в пакетах </a:t>
            </a:r>
            <a:r>
              <a:rPr lang="en-US" sz="2400" dirty="0" err="1"/>
              <a:t>api</a:t>
            </a:r>
            <a:r>
              <a:rPr lang="en-US" sz="2400" dirty="0"/>
              <a:t>, </a:t>
            </a:r>
            <a:r>
              <a:rPr lang="ru-RU" sz="2400" dirty="0"/>
              <a:t>реализации – в </a:t>
            </a:r>
            <a:r>
              <a:rPr lang="en-US" sz="2400" dirty="0" err="1"/>
              <a:t>impl</a:t>
            </a:r>
            <a:r>
              <a:rPr lang="en-US" sz="2400" dirty="0"/>
              <a:t>.</a:t>
            </a:r>
          </a:p>
          <a:p>
            <a:pPr>
              <a:buFontTx/>
              <a:buChar char="-"/>
            </a:pPr>
            <a:endParaRPr lang="en-US" sz="3000" dirty="0"/>
          </a:p>
          <a:p>
            <a:pPr lvl="1">
              <a:buFontTx/>
              <a:buChar char="-"/>
            </a:pPr>
            <a:endParaRPr lang="ru-RU" sz="2600" dirty="0"/>
          </a:p>
          <a:p>
            <a:pPr>
              <a:buFontTx/>
              <a:buChar char="-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26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074" y="609600"/>
            <a:ext cx="7318928" cy="735874"/>
          </a:xfrm>
        </p:spPr>
        <p:txBody>
          <a:bodyPr/>
          <a:lstStyle/>
          <a:p>
            <a:r>
              <a:rPr lang="en-US" dirty="0"/>
              <a:t>Value Object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074" y="1345475"/>
            <a:ext cx="7318928" cy="46958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небольшие </a:t>
            </a:r>
            <a:r>
              <a:rPr lang="ru-RU" sz="2400" dirty="0"/>
              <a:t>простые объекты, равенство которых не основано на равенстве </a:t>
            </a:r>
            <a:r>
              <a:rPr lang="ru-RU" sz="2400" dirty="0" smtClean="0"/>
              <a:t>идентификаторов.</a:t>
            </a:r>
            <a:endParaRPr lang="ru-RU" sz="2400" dirty="0"/>
          </a:p>
          <a:p>
            <a:pPr marL="457200" lvl="1" indent="0">
              <a:buNone/>
            </a:pPr>
            <a:endParaRPr lang="ru-RU" sz="2600" dirty="0"/>
          </a:p>
          <a:p>
            <a:r>
              <a:rPr lang="en-US" sz="2800" dirty="0"/>
              <a:t>Value Object</a:t>
            </a:r>
            <a:r>
              <a:rPr lang="ru-RU" sz="2800" dirty="0"/>
              <a:t> в </a:t>
            </a:r>
            <a:r>
              <a:rPr lang="en-US" sz="2800" dirty="0"/>
              <a:t>ROA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 smtClean="0"/>
              <a:t>TransferTransaction</a:t>
            </a:r>
            <a:r>
              <a:rPr lang="en-US" sz="2400" dirty="0" smtClean="0"/>
              <a:t>, Funder, Grant.</a:t>
            </a:r>
            <a:endParaRPr lang="en-US" sz="2400" dirty="0"/>
          </a:p>
          <a:p>
            <a:pPr>
              <a:buFontTx/>
              <a:buChar char="-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409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068" y="609601"/>
            <a:ext cx="7527933" cy="722811"/>
          </a:xfrm>
        </p:spPr>
        <p:txBody>
          <a:bodyPr/>
          <a:lstStyle/>
          <a:p>
            <a:r>
              <a:rPr lang="ru-RU" dirty="0"/>
              <a:t>Базовые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068" y="1567543"/>
            <a:ext cx="7527934" cy="472875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Plugin</a:t>
            </a:r>
          </a:p>
          <a:p>
            <a:pPr lvl="1">
              <a:buFontTx/>
              <a:buChar char="-"/>
            </a:pPr>
            <a:r>
              <a:rPr lang="ru-RU" sz="2600" dirty="0"/>
              <a:t>связывает классы во время настройки, а не компиляции приложения.</a:t>
            </a:r>
          </a:p>
          <a:p>
            <a:r>
              <a:rPr lang="en-US" sz="2800" dirty="0"/>
              <a:t>Service Stub</a:t>
            </a:r>
            <a:endParaRPr lang="ru-RU" sz="2800" dirty="0"/>
          </a:p>
          <a:p>
            <a:pPr lvl="1">
              <a:buFontTx/>
              <a:buChar char="-"/>
            </a:pPr>
            <a:r>
              <a:rPr lang="ru-RU" sz="2600" dirty="0"/>
              <a:t>устраняет зависимость приложения от труднодоступных или проблемных служб на время тестирования.</a:t>
            </a:r>
          </a:p>
          <a:p>
            <a:r>
              <a:rPr lang="en-US" sz="2800" dirty="0"/>
              <a:t>Record Set</a:t>
            </a:r>
            <a:endParaRPr lang="ru-RU" sz="2800" dirty="0"/>
          </a:p>
          <a:p>
            <a:pPr lvl="1">
              <a:buFontTx/>
              <a:buChar char="-"/>
            </a:pPr>
            <a:r>
              <a:rPr lang="ru-RU" sz="2600" dirty="0"/>
              <a:t>представляет множество данных в оперативной памяти.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5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5202" y="3738578"/>
            <a:ext cx="6385814" cy="1646302"/>
          </a:xfrm>
        </p:spPr>
        <p:txBody>
          <a:bodyPr/>
          <a:lstStyle/>
          <a:p>
            <a:r>
              <a:rPr lang="ru-RU" sz="4400" dirty="0"/>
              <a:t>Шаблоны бизнес логики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193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740" y="811530"/>
            <a:ext cx="7544262" cy="822960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model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8610" y="2068831"/>
            <a:ext cx="7669530" cy="39725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/>
              <a:t>о</a:t>
            </a:r>
            <a:r>
              <a:rPr lang="ru-RU" sz="2800" dirty="0" smtClean="0"/>
              <a:t>писывает бизнес логику;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/>
              <a:t>и</a:t>
            </a:r>
            <a:r>
              <a:rPr lang="ru-RU" sz="2800" dirty="0" smtClean="0"/>
              <a:t>спользует объектную модель;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/>
              <a:t>к</a:t>
            </a:r>
            <a:r>
              <a:rPr lang="ru-RU" sz="2800" dirty="0" smtClean="0"/>
              <a:t>аждый объект – осмысленная сущность;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 smtClean="0"/>
              <a:t>модель охватывает поведение и свойства. 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4951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017270"/>
            <a:ext cx="6777990" cy="765810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model </a:t>
            </a:r>
            <a:r>
              <a:rPr lang="ru-RU" dirty="0"/>
              <a:t>в </a:t>
            </a:r>
            <a:r>
              <a:rPr lang="en-US" dirty="0"/>
              <a:t>ROA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2068830"/>
            <a:ext cx="7521402" cy="39725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 smtClean="0"/>
              <a:t>используется вырожденный случай.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п</a:t>
            </a:r>
            <a:r>
              <a:rPr lang="ru-RU" sz="2400" dirty="0" smtClean="0"/>
              <a:t>римеры классов: </a:t>
            </a:r>
            <a:r>
              <a:rPr lang="en-US" sz="2400" dirty="0" err="1"/>
              <a:t>ManuscriptMetadata</a:t>
            </a:r>
            <a:r>
              <a:rPr lang="en-US" sz="2400" dirty="0"/>
              <a:t>, Manuscript, Transaction, Payment,…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756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470" y="609600"/>
            <a:ext cx="7418532" cy="825500"/>
          </a:xfrm>
        </p:spPr>
        <p:txBody>
          <a:bodyPr/>
          <a:lstStyle/>
          <a:p>
            <a:r>
              <a:rPr lang="en-US"/>
              <a:t>Service Layer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1469" y="1587501"/>
            <a:ext cx="7767501" cy="44538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инкапсулирует </a:t>
            </a:r>
            <a:r>
              <a:rPr lang="ru-RU" sz="2400" dirty="0"/>
              <a:t>бизнес-логику </a:t>
            </a:r>
            <a:r>
              <a:rPr lang="ru-RU" sz="2400" dirty="0" smtClean="0"/>
              <a:t>приложения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управляет транзакциями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координирует </a:t>
            </a:r>
            <a:r>
              <a:rPr lang="ru-RU" sz="2400" dirty="0"/>
              <a:t>реакции на действия.</a:t>
            </a:r>
            <a:endParaRPr lang="en-US" sz="2400" dirty="0"/>
          </a:p>
          <a:p>
            <a:pPr lvl="1">
              <a:buFontTx/>
              <a:buChar char="-"/>
            </a:pPr>
            <a:endParaRPr lang="ru-RU" sz="2800" dirty="0"/>
          </a:p>
          <a:p>
            <a:r>
              <a:rPr lang="en-US" sz="3000" dirty="0"/>
              <a:t>Service Layer</a:t>
            </a:r>
            <a:r>
              <a:rPr lang="ru-RU" sz="3000" dirty="0"/>
              <a:t> в </a:t>
            </a:r>
            <a:r>
              <a:rPr lang="en-US" sz="3000" dirty="0"/>
              <a:t>ROA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200" dirty="0" smtClean="0"/>
              <a:t>Пример: </a:t>
            </a:r>
            <a:r>
              <a:rPr lang="en-US" sz="2200" dirty="0" err="1" smtClean="0"/>
              <a:t>TransactionService</a:t>
            </a:r>
            <a:r>
              <a:rPr lang="en-US" sz="2200" dirty="0"/>
              <a:t>, </a:t>
            </a:r>
            <a:r>
              <a:rPr lang="en-US" sz="2200" dirty="0" err="1"/>
              <a:t>ManuscriptService</a:t>
            </a:r>
            <a:r>
              <a:rPr lang="en-US" sz="2200" dirty="0"/>
              <a:t>,…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400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96388" y="609600"/>
            <a:ext cx="7253613" cy="685800"/>
          </a:xfrm>
        </p:spPr>
        <p:txBody>
          <a:bodyPr/>
          <a:lstStyle/>
          <a:p>
            <a:r>
              <a:rPr lang="en-US" dirty="0"/>
              <a:t>Table Module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068" y="1676401"/>
            <a:ext cx="7527933" cy="43649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о</a:t>
            </a:r>
            <a:r>
              <a:rPr lang="ru-RU" sz="2400" dirty="0" smtClean="0"/>
              <a:t>брабатывает все записи БД;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по одному классу на таблицу БД;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содержит логику обработки данных таблицы.</a:t>
            </a:r>
          </a:p>
          <a:p>
            <a:pPr marL="0" indent="0">
              <a:buNone/>
            </a:pPr>
            <a:endParaRPr lang="ru-RU" sz="2400" dirty="0" smtClean="0"/>
          </a:p>
          <a:p>
            <a:r>
              <a:rPr lang="en-US" sz="2800" dirty="0"/>
              <a:t>Table Module</a:t>
            </a:r>
            <a:r>
              <a:rPr lang="ru-RU" sz="2800" dirty="0"/>
              <a:t> в </a:t>
            </a:r>
            <a:r>
              <a:rPr lang="en-US" sz="2800" dirty="0"/>
              <a:t>ROA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DataSets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admin </a:t>
            </a:r>
            <a:r>
              <a:rPr lang="ru-RU" sz="2400" dirty="0"/>
              <a:t>приложении: </a:t>
            </a:r>
            <a:r>
              <a:rPr lang="en-US" sz="2400" dirty="0" err="1"/>
              <a:t>DeploymentDataSet</a:t>
            </a:r>
            <a:r>
              <a:rPr lang="en-US" sz="2400" dirty="0"/>
              <a:t>, </a:t>
            </a:r>
            <a:r>
              <a:rPr lang="en-US" sz="2400" dirty="0" err="1"/>
              <a:t>PublicationDataSet</a:t>
            </a:r>
            <a:r>
              <a:rPr lang="en-US" sz="2400" dirty="0"/>
              <a:t>,…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DataSet</a:t>
            </a:r>
            <a:r>
              <a:rPr lang="en-US" sz="2400" dirty="0"/>
              <a:t> </a:t>
            </a:r>
            <a:r>
              <a:rPr lang="ru-RU" sz="2400" dirty="0"/>
              <a:t>оперирует набором данных таблицы</a:t>
            </a:r>
          </a:p>
          <a:p>
            <a:pPr lvl="1">
              <a:buFontTx/>
              <a:buChar char="-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282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44584" y="4037391"/>
            <a:ext cx="6800560" cy="1646302"/>
          </a:xfrm>
        </p:spPr>
        <p:txBody>
          <a:bodyPr/>
          <a:lstStyle/>
          <a:p>
            <a:r>
              <a:rPr lang="ru-RU" sz="4400" dirty="0"/>
              <a:t>Шаблоны источников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669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3276</TotalTime>
  <Words>702</Words>
  <Application>Microsoft Office PowerPoint</Application>
  <PresentationFormat>Экран (4:3)</PresentationFormat>
  <Paragraphs>171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Courier New</vt:lpstr>
      <vt:lpstr>Trebuchet MS</vt:lpstr>
      <vt:lpstr>Wingdings</vt:lpstr>
      <vt:lpstr>Wingdings 3</vt:lpstr>
      <vt:lpstr>Facet</vt:lpstr>
      <vt:lpstr>Архитектурные шаблоны в ROA</vt:lpstr>
      <vt:lpstr>Agenda</vt:lpstr>
      <vt:lpstr>Agenda</vt:lpstr>
      <vt:lpstr>Шаблоны бизнес логики</vt:lpstr>
      <vt:lpstr>Domain model </vt:lpstr>
      <vt:lpstr>Domain model в ROA </vt:lpstr>
      <vt:lpstr>Service Layer</vt:lpstr>
      <vt:lpstr>Table Module</vt:lpstr>
      <vt:lpstr>Шаблоны источников данных</vt:lpstr>
      <vt:lpstr>Table Data Gateway</vt:lpstr>
      <vt:lpstr>Data Mapper</vt:lpstr>
      <vt:lpstr>Объектно-реляционные  шаблоны: поведение</vt:lpstr>
      <vt:lpstr>Identity Map</vt:lpstr>
      <vt:lpstr>Объектно-реляционные  шаблоны: структура</vt:lpstr>
      <vt:lpstr>Identity field</vt:lpstr>
      <vt:lpstr>Identity field</vt:lpstr>
      <vt:lpstr>Association Table Mapping</vt:lpstr>
      <vt:lpstr>Serialized LOB (Large Object)</vt:lpstr>
      <vt:lpstr>Объектно-реляционные  шаблоны: использование метаданных</vt:lpstr>
      <vt:lpstr>Query Object</vt:lpstr>
      <vt:lpstr>Типовые решения Web</vt:lpstr>
      <vt:lpstr>MVC</vt:lpstr>
      <vt:lpstr>Front Controller</vt:lpstr>
      <vt:lpstr>Template View</vt:lpstr>
      <vt:lpstr>Шаблоны распределённой обработки данных</vt:lpstr>
      <vt:lpstr>Remote Facade</vt:lpstr>
      <vt:lpstr>Data Transfer Object </vt:lpstr>
      <vt:lpstr>Шаблоны сохранения сеанса</vt:lpstr>
      <vt:lpstr>Server Session State</vt:lpstr>
      <vt:lpstr>Client Session State</vt:lpstr>
      <vt:lpstr>Базовые решения</vt:lpstr>
      <vt:lpstr>Gateway</vt:lpstr>
      <vt:lpstr>Separate Interface</vt:lpstr>
      <vt:lpstr>Value Object</vt:lpstr>
      <vt:lpstr>Базовые решения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Архитектурные шаблоны в ROA</dc:title>
  <dc:creator>user</dc:creator>
  <cp:lastModifiedBy>Пользователь Windows</cp:lastModifiedBy>
  <cp:revision>123</cp:revision>
  <dcterms:created xsi:type="dcterms:W3CDTF">2016-08-01T19:40:48Z</dcterms:created>
  <dcterms:modified xsi:type="dcterms:W3CDTF">2016-08-16T20:32:03Z</dcterms:modified>
</cp:coreProperties>
</file>