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7" r:id="rId3"/>
    <p:sldId id="264" r:id="rId4"/>
    <p:sldId id="271" r:id="rId5"/>
    <p:sldId id="265" r:id="rId6"/>
    <p:sldId id="266" r:id="rId7"/>
    <p:sldId id="270" r:id="rId8"/>
    <p:sldId id="272" r:id="rId9"/>
    <p:sldId id="273" r:id="rId10"/>
    <p:sldId id="274" r:id="rId11"/>
    <p:sldId id="287" r:id="rId12"/>
    <p:sldId id="288" r:id="rId13"/>
    <p:sldId id="289" r:id="rId14"/>
    <p:sldId id="290" r:id="rId15"/>
    <p:sldId id="275" r:id="rId16"/>
    <p:sldId id="278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2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4" name="Группа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86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87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88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89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0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1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2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3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4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5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96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97" name="Рисунок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0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1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2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3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4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5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6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7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8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9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0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111" name="Рисунок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112" name="Группа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125" name="Рисунок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6" name="Текст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4CF99945-0A15-4715-AB6C-F5E56CF20F70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Полилиния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0" name="Полилиния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Полилиния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800" dirty="0"/>
              </a:p>
            </p:txBody>
          </p:sp>
          <p:sp>
            <p:nvSpPr>
              <p:cNvPr id="21" name="Полилиния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800" dirty="0"/>
              </a:p>
            </p:txBody>
          </p:sp>
        </p:grpSp>
        <p:sp>
          <p:nvSpPr>
            <p:cNvPr id="12" name="Полилиния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3" name="Полилиния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4" name="Полилиния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5" name="Полилиния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6" name="Полилиния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7" name="Полилиния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8" name="Полилиния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9" name="Полилиния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t>13.11.2016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1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2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3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4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5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6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7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8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19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0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1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2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3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36" name="Рисунок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7" name="Рисунок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9" name="Текст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артинки с подписями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35" name="Группа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1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2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3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4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5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6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7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8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49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0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1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grpSp>
        <p:nvGrpSpPr>
          <p:cNvPr id="52" name="Группа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5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grpSp>
        <p:nvGrpSpPr>
          <p:cNvPr id="65" name="Группа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7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8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69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0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1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2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3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4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5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6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  <p:sp>
          <p:nvSpPr>
            <p:cNvPr id="77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 dirty="0"/>
            </a:p>
          </p:txBody>
        </p:sp>
      </p:grpSp>
      <p:sp>
        <p:nvSpPr>
          <p:cNvPr id="78" name="Рисунок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79" name="Рисунок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0" name="Рисунок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1" name="Текст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2" name="Текст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3" name="Текст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ru-RU" smtClean="0"/>
              <a:pPr/>
              <a:t>13.11.2016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330838" cy="1828800"/>
          </a:xfrm>
        </p:spPr>
        <p:txBody>
          <a:bodyPr>
            <a:normAutofit fontScale="90000"/>
          </a:bodyPr>
          <a:lstStyle/>
          <a:p>
            <a:pPr>
              <a:spcBef>
                <a:spcPts val="1"/>
              </a:spcBef>
            </a:pPr>
            <a:r>
              <a:rPr lang="ru-RU" dirty="0" smtClean="0">
                <a:solidFill>
                  <a:srgbClr val="9A5315">
                    <a:lumMod val="50000"/>
                  </a:srgbClr>
                </a:solidFill>
                <a:latin typeface="Segoe Print"/>
              </a:rPr>
              <a:t>Увлекательный мир </a:t>
            </a:r>
            <a:r>
              <a:rPr lang="en-US" dirty="0" smtClean="0">
                <a:solidFill>
                  <a:srgbClr val="9A5315">
                    <a:lumMod val="50000"/>
                  </a:srgbClr>
                </a:solidFill>
                <a:latin typeface="Segoe Print"/>
              </a:rPr>
              <a:t>NoSQL</a:t>
            </a:r>
            <a:endParaRPr lang="ru-RU" dirty="0">
              <a:solidFill>
                <a:srgbClr val="9A5315">
                  <a:lumMod val="50000"/>
                </a:srgbClr>
              </a:solidFill>
              <a:latin typeface="Segoe Prin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1611" y="3851365"/>
            <a:ext cx="6858002" cy="914400"/>
          </a:xfrm>
        </p:spPr>
        <p:txBody>
          <a:bodyPr/>
          <a:lstStyle/>
          <a:p>
            <a:r>
              <a:rPr lang="ru-RU" dirty="0" smtClean="0"/>
              <a:t>Краткое путешествие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325" y="339634"/>
            <a:ext cx="8007531" cy="1071154"/>
          </a:xfrm>
        </p:spPr>
        <p:txBody>
          <a:bodyPr>
            <a:normAutofit/>
          </a:bodyPr>
          <a:lstStyle/>
          <a:p>
            <a:r>
              <a:rPr lang="ru-RU" sz="3200" dirty="0"/>
              <a:t>Кластер или история о том как организовать командную </a:t>
            </a:r>
            <a:r>
              <a:rPr lang="ru-RU" sz="3200" dirty="0" smtClean="0"/>
              <a:t>работу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43200" y="1685108"/>
            <a:ext cx="3161211" cy="7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Способы распределения данных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2"/>
          </p:cNvCxnSpPr>
          <p:nvPr/>
        </p:nvCxnSpPr>
        <p:spPr>
          <a:xfrm flipH="1">
            <a:off x="2286000" y="2442753"/>
            <a:ext cx="2037806" cy="65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2"/>
          </p:cNvCxnSpPr>
          <p:nvPr/>
        </p:nvCxnSpPr>
        <p:spPr>
          <a:xfrm>
            <a:off x="4323806" y="2442753"/>
            <a:ext cx="2063931" cy="65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22960" y="3148145"/>
            <a:ext cx="2050869" cy="705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фрагментация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008914" y="3148144"/>
            <a:ext cx="2116183" cy="705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репликация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2"/>
          </p:cNvCxnSpPr>
          <p:nvPr/>
        </p:nvCxnSpPr>
        <p:spPr>
          <a:xfrm flipH="1">
            <a:off x="4990011" y="3853541"/>
            <a:ext cx="2076995" cy="4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2"/>
          </p:cNvCxnSpPr>
          <p:nvPr/>
        </p:nvCxnSpPr>
        <p:spPr>
          <a:xfrm>
            <a:off x="7067006" y="3853541"/>
            <a:ext cx="365760" cy="77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73830" y="4238896"/>
            <a:ext cx="2116182" cy="738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едущий-ведомый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923314" y="4624251"/>
            <a:ext cx="1959429" cy="600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одноранговая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0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3325" y="1515292"/>
            <a:ext cx="8030834" cy="442831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Фрагментация – разные части данных на разных серверах.</a:t>
            </a:r>
          </a:p>
          <a:p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3325" y="339634"/>
            <a:ext cx="8007531" cy="1071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Кластер или история о том как организовать командную работу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31966" y="2926080"/>
            <a:ext cx="1841863" cy="1567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65714" y="2899954"/>
            <a:ext cx="1998617" cy="1632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95406" y="2899954"/>
            <a:ext cx="2050868" cy="1593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5-конечная звезда 8"/>
          <p:cNvSpPr/>
          <p:nvPr/>
        </p:nvSpPr>
        <p:spPr>
          <a:xfrm>
            <a:off x="1280160" y="3239589"/>
            <a:ext cx="705394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ердце 9"/>
          <p:cNvSpPr/>
          <p:nvPr/>
        </p:nvSpPr>
        <p:spPr>
          <a:xfrm>
            <a:off x="3500846" y="3108960"/>
            <a:ext cx="574767" cy="58782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олнце 10"/>
          <p:cNvSpPr/>
          <p:nvPr/>
        </p:nvSpPr>
        <p:spPr>
          <a:xfrm>
            <a:off x="4284617" y="3579223"/>
            <a:ext cx="770710" cy="73152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ко 11"/>
          <p:cNvSpPr/>
          <p:nvPr/>
        </p:nvSpPr>
        <p:spPr>
          <a:xfrm>
            <a:off x="6152607" y="3370217"/>
            <a:ext cx="953588" cy="6008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031966" y="4872446"/>
            <a:ext cx="671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запись на конкретный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чтение с конкретного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3325" y="1528354"/>
            <a:ext cx="8030834" cy="4415247"/>
          </a:xfrm>
        </p:spPr>
        <p:txBody>
          <a:bodyPr/>
          <a:lstStyle/>
          <a:p>
            <a:r>
              <a:rPr lang="ru-RU" dirty="0" smtClean="0"/>
              <a:t>Репликация ведущий-ведомый.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3325" y="339634"/>
            <a:ext cx="8007531" cy="1071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Кластер или история о том как организовать командную работу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60766" y="2272937"/>
            <a:ext cx="2364377" cy="9535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едущий</a:t>
            </a:r>
          </a:p>
          <a:p>
            <a:pPr algn="ctr"/>
            <a:endParaRPr lang="ru-RU" dirty="0"/>
          </a:p>
        </p:txBody>
      </p:sp>
      <p:sp>
        <p:nvSpPr>
          <p:cNvPr id="7" name="Облако 6"/>
          <p:cNvSpPr/>
          <p:nvPr/>
        </p:nvSpPr>
        <p:spPr>
          <a:xfrm>
            <a:off x="2978332" y="2847704"/>
            <a:ext cx="444137" cy="2612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олнце 7"/>
          <p:cNvSpPr/>
          <p:nvPr/>
        </p:nvSpPr>
        <p:spPr>
          <a:xfrm>
            <a:off x="3540035" y="2821579"/>
            <a:ext cx="437605" cy="31350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Месяц 8"/>
          <p:cNvSpPr/>
          <p:nvPr/>
        </p:nvSpPr>
        <p:spPr>
          <a:xfrm>
            <a:off x="4105003" y="2847704"/>
            <a:ext cx="382087" cy="261257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Молния 9"/>
          <p:cNvSpPr/>
          <p:nvPr/>
        </p:nvSpPr>
        <p:spPr>
          <a:xfrm>
            <a:off x="4663440" y="2821579"/>
            <a:ext cx="326571" cy="31350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88274" y="4036423"/>
            <a:ext cx="2312126" cy="1005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едомый</a:t>
            </a:r>
          </a:p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90011" y="3971109"/>
            <a:ext cx="2436223" cy="1123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едомый</a:t>
            </a:r>
          </a:p>
          <a:p>
            <a:pPr algn="ctr"/>
            <a:endParaRPr lang="ru-RU" dirty="0"/>
          </a:p>
        </p:txBody>
      </p:sp>
      <p:sp>
        <p:nvSpPr>
          <p:cNvPr id="13" name="Облако 12"/>
          <p:cNvSpPr/>
          <p:nvPr/>
        </p:nvSpPr>
        <p:spPr>
          <a:xfrm>
            <a:off x="1045030" y="4646024"/>
            <a:ext cx="444137" cy="2612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олнце 13"/>
          <p:cNvSpPr/>
          <p:nvPr/>
        </p:nvSpPr>
        <p:spPr>
          <a:xfrm>
            <a:off x="1606733" y="4619899"/>
            <a:ext cx="437605" cy="31350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Месяц 14"/>
          <p:cNvSpPr/>
          <p:nvPr/>
        </p:nvSpPr>
        <p:spPr>
          <a:xfrm>
            <a:off x="2171701" y="4646024"/>
            <a:ext cx="382087" cy="261257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Молния 15"/>
          <p:cNvSpPr/>
          <p:nvPr/>
        </p:nvSpPr>
        <p:spPr>
          <a:xfrm>
            <a:off x="2730138" y="4619899"/>
            <a:ext cx="326571" cy="31350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лако 16"/>
          <p:cNvSpPr/>
          <p:nvPr/>
        </p:nvSpPr>
        <p:spPr>
          <a:xfrm>
            <a:off x="5215347" y="4646024"/>
            <a:ext cx="444137" cy="2612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олнце 17"/>
          <p:cNvSpPr/>
          <p:nvPr/>
        </p:nvSpPr>
        <p:spPr>
          <a:xfrm>
            <a:off x="5777050" y="4619899"/>
            <a:ext cx="437605" cy="31350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Месяц 18"/>
          <p:cNvSpPr/>
          <p:nvPr/>
        </p:nvSpPr>
        <p:spPr>
          <a:xfrm>
            <a:off x="6342018" y="4646024"/>
            <a:ext cx="382087" cy="261257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Молния 19"/>
          <p:cNvSpPr/>
          <p:nvPr/>
        </p:nvSpPr>
        <p:spPr>
          <a:xfrm>
            <a:off x="6900455" y="4619899"/>
            <a:ext cx="326571" cy="31350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2171701" y="3226526"/>
            <a:ext cx="1629590" cy="744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284617" y="3226526"/>
            <a:ext cx="1374867" cy="674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0943" y="2059578"/>
            <a:ext cx="301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запись на ведущий узел;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</a:t>
            </a:r>
            <a:r>
              <a:rPr lang="ru-RU" dirty="0" smtClean="0"/>
              <a:t>тение со всех узлов;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1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3955" y="1384663"/>
            <a:ext cx="7926330" cy="4310744"/>
          </a:xfrm>
        </p:spPr>
        <p:txBody>
          <a:bodyPr/>
          <a:lstStyle/>
          <a:p>
            <a:r>
              <a:rPr lang="ru-RU" dirty="0"/>
              <a:t>Репликация </a:t>
            </a:r>
            <a:r>
              <a:rPr lang="ru-RU" dirty="0" err="1" smtClean="0"/>
              <a:t>одноранговая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3325" y="339634"/>
            <a:ext cx="8007531" cy="1071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Кластер или история о том как организовать командную работу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60766" y="2272937"/>
            <a:ext cx="2364377" cy="9535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лако 6"/>
          <p:cNvSpPr/>
          <p:nvPr/>
        </p:nvSpPr>
        <p:spPr>
          <a:xfrm>
            <a:off x="3004458" y="2599509"/>
            <a:ext cx="444137" cy="2612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олнце 7"/>
          <p:cNvSpPr/>
          <p:nvPr/>
        </p:nvSpPr>
        <p:spPr>
          <a:xfrm>
            <a:off x="3566161" y="2573384"/>
            <a:ext cx="437605" cy="31350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Месяц 8"/>
          <p:cNvSpPr/>
          <p:nvPr/>
        </p:nvSpPr>
        <p:spPr>
          <a:xfrm>
            <a:off x="4131129" y="2599509"/>
            <a:ext cx="382087" cy="261257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Молния 9"/>
          <p:cNvSpPr/>
          <p:nvPr/>
        </p:nvSpPr>
        <p:spPr>
          <a:xfrm>
            <a:off x="4689566" y="2573384"/>
            <a:ext cx="326571" cy="31350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88274" y="4036423"/>
            <a:ext cx="2312126" cy="1005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90011" y="3971109"/>
            <a:ext cx="2436223" cy="1123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3" name="Облако 12"/>
          <p:cNvSpPr/>
          <p:nvPr/>
        </p:nvSpPr>
        <p:spPr>
          <a:xfrm>
            <a:off x="1045030" y="4646024"/>
            <a:ext cx="444137" cy="2612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олнце 13"/>
          <p:cNvSpPr/>
          <p:nvPr/>
        </p:nvSpPr>
        <p:spPr>
          <a:xfrm>
            <a:off x="1606733" y="4619899"/>
            <a:ext cx="437605" cy="31350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Месяц 14"/>
          <p:cNvSpPr/>
          <p:nvPr/>
        </p:nvSpPr>
        <p:spPr>
          <a:xfrm>
            <a:off x="2171701" y="4646024"/>
            <a:ext cx="382087" cy="261257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Молния 15"/>
          <p:cNvSpPr/>
          <p:nvPr/>
        </p:nvSpPr>
        <p:spPr>
          <a:xfrm>
            <a:off x="2730138" y="4619899"/>
            <a:ext cx="326571" cy="31350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лако 16"/>
          <p:cNvSpPr/>
          <p:nvPr/>
        </p:nvSpPr>
        <p:spPr>
          <a:xfrm>
            <a:off x="5215347" y="4646024"/>
            <a:ext cx="444137" cy="2612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олнце 17"/>
          <p:cNvSpPr/>
          <p:nvPr/>
        </p:nvSpPr>
        <p:spPr>
          <a:xfrm>
            <a:off x="5777050" y="4619899"/>
            <a:ext cx="437605" cy="31350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Месяц 18"/>
          <p:cNvSpPr/>
          <p:nvPr/>
        </p:nvSpPr>
        <p:spPr>
          <a:xfrm>
            <a:off x="6342018" y="4646024"/>
            <a:ext cx="382087" cy="261257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Молния 19"/>
          <p:cNvSpPr/>
          <p:nvPr/>
        </p:nvSpPr>
        <p:spPr>
          <a:xfrm>
            <a:off x="6900455" y="4619899"/>
            <a:ext cx="326571" cy="31350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2171701" y="3226526"/>
            <a:ext cx="1629590" cy="744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284617" y="3226526"/>
            <a:ext cx="1374867" cy="674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3200400" y="4362994"/>
            <a:ext cx="1789611" cy="2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3200400" y="4907281"/>
            <a:ext cx="17896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" idx="2"/>
          </p:cNvCxnSpPr>
          <p:nvPr/>
        </p:nvCxnSpPr>
        <p:spPr>
          <a:xfrm flipV="1">
            <a:off x="2553788" y="3226526"/>
            <a:ext cx="1489167" cy="809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4105003" y="3226526"/>
            <a:ext cx="1355271" cy="744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26034" y="2272937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запись и чтение со</a:t>
            </a:r>
          </a:p>
          <a:p>
            <a:r>
              <a:rPr lang="ru-RU" dirty="0" smtClean="0"/>
              <a:t>   всех узлов;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4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461" y="298382"/>
            <a:ext cx="7654390" cy="864212"/>
          </a:xfrm>
        </p:spPr>
        <p:txBody>
          <a:bodyPr/>
          <a:lstStyle/>
          <a:p>
            <a:r>
              <a:rPr lang="ru-RU" dirty="0" smtClean="0"/>
              <a:t>Базы данных ключ-значение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1397726"/>
            <a:ext cx="8059340" cy="4545873"/>
          </a:xfrm>
        </p:spPr>
        <p:txBody>
          <a:bodyPr/>
          <a:lstStyle/>
          <a:p>
            <a:r>
              <a:rPr lang="ru-RU" sz="2000" dirty="0" smtClean="0"/>
              <a:t>доступ\запись по ключу;</a:t>
            </a:r>
          </a:p>
          <a:p>
            <a:r>
              <a:rPr lang="ru-RU" sz="2000" dirty="0"/>
              <a:t>н</a:t>
            </a:r>
            <a:r>
              <a:rPr lang="ru-RU" sz="2000" dirty="0" smtClean="0"/>
              <a:t>екоторые БД позволяют </a:t>
            </a:r>
            <a:r>
              <a:rPr lang="en-US" sz="2000" dirty="0" smtClean="0"/>
              <a:t>lists, sets, hashes;</a:t>
            </a:r>
            <a:endParaRPr lang="ru-RU" sz="2000" dirty="0" smtClean="0"/>
          </a:p>
          <a:p>
            <a:r>
              <a:rPr lang="ru-RU" sz="2000" dirty="0"/>
              <a:t>т</a:t>
            </a:r>
            <a:r>
              <a:rPr lang="ru-RU" sz="2000" dirty="0" smtClean="0"/>
              <a:t>ерминология: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89246"/>
              </p:ext>
            </p:extLst>
          </p:nvPr>
        </p:nvGraphicFramePr>
        <p:xfrm>
          <a:off x="2051312" y="3017520"/>
          <a:ext cx="4545432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2716">
                  <a:extLst>
                    <a:ext uri="{9D8B030D-6E8A-4147-A177-3AD203B41FA5}">
                      <a16:colId xmlns:a16="http://schemas.microsoft.com/office/drawing/2014/main" val="90485937"/>
                    </a:ext>
                  </a:extLst>
                </a:gridCol>
                <a:gridCol w="2272716">
                  <a:extLst>
                    <a:ext uri="{9D8B030D-6E8A-4147-A177-3AD203B41FA5}">
                      <a16:colId xmlns:a16="http://schemas.microsoft.com/office/drawing/2014/main" val="168721316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r>
                        <a:rPr lang="ru-RU" dirty="0" smtClean="0"/>
                        <a:t>Реляционные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 </a:t>
                      </a:r>
                      <a:r>
                        <a:rPr lang="ru-RU" dirty="0" smtClean="0"/>
                        <a:t>БД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2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база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кластер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1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сегмент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8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ключ-значение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6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8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схема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сегмент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76969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030"/>
            <a:ext cx="1822151" cy="557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97" y="3287892"/>
            <a:ext cx="1118696" cy="944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79" y="5548988"/>
            <a:ext cx="2150201" cy="498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72" y="5132976"/>
            <a:ext cx="1966504" cy="6882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0" y="3737065"/>
            <a:ext cx="139594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8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1502228"/>
            <a:ext cx="7967900" cy="44413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Согласованность данных: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огласованность в конечном итоге;</a:t>
            </a:r>
          </a:p>
          <a:p>
            <a:pPr marL="64008" indent="0">
              <a:buNone/>
            </a:pPr>
            <a:r>
              <a:rPr lang="ru-RU" dirty="0" smtClean="0"/>
              <a:t>Транзакции:</a:t>
            </a:r>
          </a:p>
          <a:p>
            <a:pPr marL="800100" lvl="1" indent="-342900"/>
            <a:r>
              <a:rPr lang="ru-RU" dirty="0"/>
              <a:t>о</a:t>
            </a:r>
            <a:r>
              <a:rPr lang="ru-RU" dirty="0" smtClean="0"/>
              <a:t>тсутствие гарантий записи; </a:t>
            </a:r>
          </a:p>
          <a:p>
            <a:pPr marL="800100" lvl="1" indent="-342900"/>
            <a:r>
              <a:rPr lang="ru-RU" dirty="0"/>
              <a:t>и</a:t>
            </a:r>
            <a:r>
              <a:rPr lang="ru-RU" dirty="0" smtClean="0"/>
              <a:t>спользование концепции кворумов;</a:t>
            </a:r>
          </a:p>
          <a:p>
            <a:pPr marL="64008" indent="0">
              <a:buNone/>
            </a:pPr>
            <a:r>
              <a:rPr lang="ru-RU" dirty="0" smtClean="0"/>
              <a:t>Масштабирование: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епликация;</a:t>
            </a:r>
          </a:p>
          <a:p>
            <a:pPr lvl="1"/>
            <a:r>
              <a:rPr lang="ru-RU" dirty="0"/>
              <a:t>ф</a:t>
            </a:r>
            <a:r>
              <a:rPr lang="ru-RU" dirty="0" smtClean="0"/>
              <a:t>рагментация.</a:t>
            </a:r>
          </a:p>
          <a:p>
            <a:pPr marL="800100" lvl="1" indent="-342900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7461" y="298382"/>
            <a:ext cx="7654390" cy="8642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Базы данных ключ-значение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9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3909" y="1518269"/>
            <a:ext cx="5073732" cy="4369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Пример применения:</a:t>
            </a:r>
          </a:p>
          <a:p>
            <a:pPr lvl="1"/>
            <a:r>
              <a:rPr lang="ru-RU" dirty="0" smtClean="0"/>
              <a:t>хранение информации о сессии;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рофили пользователей;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орзины заказов;</a:t>
            </a:r>
          </a:p>
          <a:p>
            <a:pPr marL="64008" indent="0">
              <a:buNone/>
            </a:pPr>
            <a:r>
              <a:rPr lang="ru-RU" dirty="0" smtClean="0"/>
              <a:t>Когда не стоит применять:</a:t>
            </a:r>
          </a:p>
          <a:p>
            <a:pPr marL="800100" lvl="1" indent="-342900"/>
            <a:r>
              <a:rPr lang="ru-RU" dirty="0"/>
              <a:t>о</a:t>
            </a:r>
            <a:r>
              <a:rPr lang="ru-RU" dirty="0" smtClean="0"/>
              <a:t>тношение между данными;</a:t>
            </a:r>
          </a:p>
          <a:p>
            <a:pPr marL="800100" lvl="1" indent="-342900"/>
            <a:r>
              <a:rPr lang="ru-RU" dirty="0"/>
              <a:t>т</a:t>
            </a:r>
            <a:r>
              <a:rPr lang="ru-RU" dirty="0" smtClean="0"/>
              <a:t>ранзакции;</a:t>
            </a:r>
          </a:p>
          <a:p>
            <a:pPr marL="800100" lvl="1" indent="-342900"/>
            <a:r>
              <a:rPr lang="ru-RU" dirty="0"/>
              <a:t>з</a:t>
            </a:r>
            <a:r>
              <a:rPr lang="ru-RU" dirty="0" smtClean="0"/>
              <a:t>апросы по данным;</a:t>
            </a:r>
          </a:p>
          <a:p>
            <a:pPr marL="800100" lvl="1" indent="-342900"/>
            <a:r>
              <a:rPr lang="ru-RU" dirty="0"/>
              <a:t>о</a:t>
            </a:r>
            <a:r>
              <a:rPr lang="ru-RU" dirty="0" smtClean="0"/>
              <a:t>перации над множествами.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7461" y="298382"/>
            <a:ext cx="7654390" cy="864212"/>
          </a:xfrm>
        </p:spPr>
        <p:txBody>
          <a:bodyPr/>
          <a:lstStyle/>
          <a:p>
            <a:r>
              <a:rPr lang="ru-RU" dirty="0" smtClean="0"/>
              <a:t>Базы данных ключ-значение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0" y="2031292"/>
            <a:ext cx="2219325" cy="3514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460" y="1518269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1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460" y="494324"/>
            <a:ext cx="8004708" cy="668270"/>
          </a:xfrm>
        </p:spPr>
        <p:txBody>
          <a:bodyPr/>
          <a:lstStyle/>
          <a:p>
            <a:r>
              <a:rPr lang="ru-RU" dirty="0" smtClean="0"/>
              <a:t>Документные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1449978"/>
            <a:ext cx="7863397" cy="4842488"/>
          </a:xfrm>
        </p:spPr>
        <p:txBody>
          <a:bodyPr/>
          <a:lstStyle/>
          <a:p>
            <a:r>
              <a:rPr lang="ru-RU" dirty="0" smtClean="0"/>
              <a:t>хранение документов (</a:t>
            </a:r>
            <a:r>
              <a:rPr lang="en-US" dirty="0" smtClean="0"/>
              <a:t>JSON, XML, BSON </a:t>
            </a:r>
            <a:r>
              <a:rPr lang="ru-RU" dirty="0" smtClean="0"/>
              <a:t>и т.д.);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оиск по документу;</a:t>
            </a:r>
          </a:p>
          <a:p>
            <a:r>
              <a:rPr lang="ru-RU" dirty="0"/>
              <a:t>т</a:t>
            </a:r>
            <a:r>
              <a:rPr lang="ru-RU" dirty="0" smtClean="0"/>
              <a:t>ерминология: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23403"/>
              </p:ext>
            </p:extLst>
          </p:nvPr>
        </p:nvGraphicFramePr>
        <p:xfrm>
          <a:off x="2108612" y="3538324"/>
          <a:ext cx="4380412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206">
                  <a:extLst>
                    <a:ext uri="{9D8B030D-6E8A-4147-A177-3AD203B41FA5}">
                      <a16:colId xmlns:a16="http://schemas.microsoft.com/office/drawing/2014/main" val="87227531"/>
                    </a:ext>
                  </a:extLst>
                </a:gridCol>
                <a:gridCol w="2190206">
                  <a:extLst>
                    <a:ext uri="{9D8B030D-6E8A-4147-A177-3AD203B41FA5}">
                      <a16:colId xmlns:a16="http://schemas.microsoft.com/office/drawing/2014/main" val="1370533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Реляционная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Документная</a:t>
                      </a:r>
                      <a:r>
                        <a:rPr lang="ru-RU" baseline="0" dirty="0" smtClean="0"/>
                        <a:t> БД (</a:t>
                      </a:r>
                      <a:r>
                        <a:rPr lang="en-US" baseline="0" dirty="0" smtClean="0"/>
                        <a:t>MongoDB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3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схема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база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коллекция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76804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0" y="3538324"/>
            <a:ext cx="911679" cy="6311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03" y="4730205"/>
            <a:ext cx="1295400" cy="1143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1" y="5032512"/>
            <a:ext cx="1006929" cy="1006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231">
            <a:off x="2799390" y="5451831"/>
            <a:ext cx="1528678" cy="6998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728">
            <a:off x="6680660" y="2458948"/>
            <a:ext cx="2217557" cy="9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60" y="1423850"/>
            <a:ext cx="7589077" cy="4519749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800"/>
              </a:spcBef>
              <a:buNone/>
            </a:pPr>
            <a:r>
              <a:rPr lang="ru-RU" dirty="0" smtClean="0"/>
              <a:t>Согласованность </a:t>
            </a:r>
            <a:r>
              <a:rPr lang="ru-RU" dirty="0"/>
              <a:t>(</a:t>
            </a:r>
            <a:r>
              <a:rPr lang="en-US" dirty="0"/>
              <a:t>MongoDB</a:t>
            </a:r>
            <a:r>
              <a:rPr lang="ru-RU" dirty="0" smtClean="0"/>
              <a:t>):</a:t>
            </a:r>
          </a:p>
          <a:p>
            <a:pPr marL="736092" lvl="1" indent="-342900"/>
            <a:r>
              <a:rPr lang="ru-RU" dirty="0" smtClean="0"/>
              <a:t>возможность конфигурации согласованности чтения и записи;</a:t>
            </a:r>
          </a:p>
          <a:p>
            <a:pPr marL="0" indent="0">
              <a:buNone/>
            </a:pPr>
            <a:r>
              <a:rPr lang="ru-RU" dirty="0" smtClean="0"/>
              <a:t>Транзакции:</a:t>
            </a:r>
          </a:p>
          <a:p>
            <a:pPr lvl="1"/>
            <a:r>
              <a:rPr lang="ru-RU" dirty="0"/>
              <a:t>т</a:t>
            </a:r>
            <a:r>
              <a:rPr lang="ru-RU" dirty="0" smtClean="0"/>
              <a:t>ранзакции не поддерживаются;</a:t>
            </a:r>
          </a:p>
          <a:p>
            <a:pPr lvl="1"/>
            <a:r>
              <a:rPr lang="ru-RU" dirty="0"/>
              <a:t>у</a:t>
            </a:r>
            <a:r>
              <a:rPr lang="ru-RU" dirty="0" smtClean="0"/>
              <a:t>правление уровнем безопасности данных;</a:t>
            </a:r>
          </a:p>
          <a:p>
            <a:pPr lvl="1"/>
            <a:r>
              <a:rPr lang="ru-RU" dirty="0" smtClean="0"/>
              <a:t> </a:t>
            </a:r>
            <a:r>
              <a:rPr lang="en-US" dirty="0" err="1" smtClean="0"/>
              <a:t>RavenDB</a:t>
            </a:r>
            <a:r>
              <a:rPr lang="ru-RU" dirty="0" smtClean="0"/>
              <a:t> поддерживает транзакции;</a:t>
            </a:r>
          </a:p>
          <a:p>
            <a:pPr marL="64008" indent="0">
              <a:buNone/>
            </a:pPr>
            <a:r>
              <a:rPr lang="ru-RU" dirty="0"/>
              <a:t>Масштабирование:</a:t>
            </a:r>
          </a:p>
          <a:p>
            <a:pPr lvl="1"/>
            <a:r>
              <a:rPr lang="ru-RU" dirty="0"/>
              <a:t>репликация;</a:t>
            </a:r>
          </a:p>
          <a:p>
            <a:pPr lvl="1"/>
            <a:r>
              <a:rPr lang="ru-RU" dirty="0"/>
              <a:t>фрагментация.</a:t>
            </a:r>
          </a:p>
          <a:p>
            <a:pPr marL="457200" lvl="1" indent="0">
              <a:buNone/>
            </a:pPr>
            <a:endParaRPr lang="ru-RU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7460" y="494324"/>
            <a:ext cx="8004708" cy="66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Документные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392" y="1580606"/>
            <a:ext cx="5485957" cy="468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истемы </a:t>
            </a:r>
            <a:r>
              <a:rPr lang="ru-RU" dirty="0"/>
              <a:t>управления </a:t>
            </a:r>
            <a:r>
              <a:rPr lang="ru-RU" dirty="0" smtClean="0"/>
              <a:t>информационным наполнением;</a:t>
            </a:r>
          </a:p>
          <a:p>
            <a:pPr lvl="1"/>
            <a:r>
              <a:rPr lang="ru-RU" dirty="0" smtClean="0"/>
              <a:t>веб-аналитика </a:t>
            </a:r>
            <a:r>
              <a:rPr lang="ru-RU" dirty="0"/>
              <a:t>и аналитика в реальном </a:t>
            </a:r>
            <a:r>
              <a:rPr lang="ru-RU" dirty="0" smtClean="0"/>
              <a:t>времени;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риложения </a:t>
            </a:r>
            <a:r>
              <a:rPr lang="ru-RU" dirty="0"/>
              <a:t>для электронной </a:t>
            </a:r>
            <a:r>
              <a:rPr lang="ru-RU" dirty="0" smtClean="0"/>
              <a:t>коммерции.</a:t>
            </a:r>
          </a:p>
          <a:p>
            <a:pPr marL="0" indent="0">
              <a:buNone/>
            </a:pPr>
            <a:r>
              <a:rPr lang="ru-RU" dirty="0" smtClean="0"/>
              <a:t>Не следует применять:</a:t>
            </a:r>
          </a:p>
          <a:p>
            <a:pPr lvl="1"/>
            <a:r>
              <a:rPr lang="ru-RU" dirty="0" smtClean="0"/>
              <a:t>сложные транзакции;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апросы к изменению агрегатной структуры.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7460" y="494324"/>
            <a:ext cx="8004708" cy="66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Документные базы данных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6927" y="3125170"/>
            <a:ext cx="2544876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 smtClean="0">
                <a:solidFill>
                  <a:srgbClr val="000000"/>
                </a:solidFill>
              </a:rPr>
              <a:t>firstname</a:t>
            </a:r>
            <a:r>
              <a:rPr lang="en-US" sz="1400" dirty="0">
                <a:solidFill>
                  <a:srgbClr val="000000"/>
                </a:solidFill>
              </a:rPr>
              <a:t>": "Martin",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likes": [ "Biking",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         "</a:t>
            </a:r>
            <a:r>
              <a:rPr lang="en-US" sz="1400" dirty="0">
                <a:solidFill>
                  <a:srgbClr val="000000"/>
                </a:solidFill>
              </a:rPr>
              <a:t>Photography" ],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lastcity</a:t>
            </a:r>
            <a:r>
              <a:rPr lang="en-US" sz="1400" dirty="0">
                <a:solidFill>
                  <a:srgbClr val="000000"/>
                </a:solidFill>
              </a:rPr>
              <a:t>": "Boston",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>
                <a:solidFill>
                  <a:srgbClr val="000000"/>
                </a:solidFill>
              </a:rPr>
              <a:t/>
            </a:r>
            <a:br>
              <a:rPr lang="en-US" sz="1400" dirty="0">
                <a:solidFill>
                  <a:srgbClr val="000000"/>
                </a:solidFill>
              </a:rPr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977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263" y="304801"/>
            <a:ext cx="8438606" cy="779417"/>
          </a:xfrm>
        </p:spPr>
        <p:txBody>
          <a:bodyPr/>
          <a:lstStyle/>
          <a:p>
            <a:r>
              <a:rPr lang="ru-RU" dirty="0" smtClean="0"/>
              <a:t>План маршрута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9634" y="1815737"/>
            <a:ext cx="8307977" cy="3958047"/>
          </a:xfrm>
        </p:spPr>
        <p:txBody>
          <a:bodyPr/>
          <a:lstStyle/>
          <a:p>
            <a:r>
              <a:rPr lang="ru-RU" dirty="0" smtClean="0"/>
              <a:t>Маленькая история альтернативных решений</a:t>
            </a:r>
          </a:p>
          <a:p>
            <a:r>
              <a:rPr lang="ru-RU" dirty="0" smtClean="0"/>
              <a:t>Классификация </a:t>
            </a:r>
            <a:r>
              <a:rPr lang="en-US" dirty="0" smtClean="0"/>
              <a:t>NoSQL </a:t>
            </a:r>
            <a:r>
              <a:rPr lang="ru-RU" dirty="0" smtClean="0"/>
              <a:t>решений</a:t>
            </a:r>
          </a:p>
          <a:p>
            <a:r>
              <a:rPr lang="ru-RU" dirty="0" smtClean="0"/>
              <a:t>Агрегат</a:t>
            </a:r>
          </a:p>
          <a:p>
            <a:r>
              <a:rPr lang="ru-RU" dirty="0"/>
              <a:t>Кластер или история о том как организовать командную работу</a:t>
            </a:r>
          </a:p>
          <a:p>
            <a:r>
              <a:rPr lang="ru-RU" dirty="0" smtClean="0"/>
              <a:t>Обзор </a:t>
            </a:r>
            <a:r>
              <a:rPr lang="en-US" dirty="0" smtClean="0"/>
              <a:t>NoSQL </a:t>
            </a:r>
            <a:r>
              <a:rPr lang="ru-RU" dirty="0" smtClean="0"/>
              <a:t>решений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954" y="402884"/>
            <a:ext cx="7900205" cy="7858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Базы данных семейства столбцов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3954" y="1476103"/>
            <a:ext cx="7900205" cy="46111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</a:t>
            </a:r>
            <a:r>
              <a:rPr lang="ru-RU" dirty="0" smtClean="0"/>
              <a:t>руппирует данные во многочисленных семействах столбцов;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</a:t>
            </a:r>
            <a:r>
              <a:rPr lang="ru-RU" dirty="0" smtClean="0"/>
              <a:t>ножество столбцов ассоциировано с ключом;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азные строки могут содержать разные столбцы;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51" y="3385593"/>
            <a:ext cx="5466718" cy="24665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3" y="3781697"/>
            <a:ext cx="746760" cy="4964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7072">
            <a:off x="1" y="5303673"/>
            <a:ext cx="1436914" cy="340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30" y="4029910"/>
            <a:ext cx="1126808" cy="6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3954" y="1554479"/>
            <a:ext cx="7900205" cy="4506687"/>
          </a:xfrm>
        </p:spPr>
        <p:txBody>
          <a:bodyPr/>
          <a:lstStyle/>
          <a:p>
            <a:r>
              <a:rPr lang="ru-RU" sz="2000" dirty="0" smtClean="0"/>
              <a:t>Согласованность: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</a:t>
            </a:r>
            <a:r>
              <a:rPr lang="ru-RU" sz="2000" dirty="0"/>
              <a:t>конфигурации согласованности чтения и записи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Транзакции: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отсутствуют</a:t>
            </a:r>
            <a:r>
              <a:rPr lang="ru-RU" sz="1600" dirty="0" smtClean="0"/>
              <a:t>;</a:t>
            </a:r>
          </a:p>
          <a:p>
            <a:r>
              <a:rPr lang="ru-RU" sz="2000" dirty="0" smtClean="0"/>
              <a:t>Доступность: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в</a:t>
            </a:r>
            <a:r>
              <a:rPr lang="ru-RU" sz="2000" dirty="0" smtClean="0"/>
              <a:t>ысокая доступность;</a:t>
            </a:r>
            <a:endParaRPr lang="ru-RU" sz="2000" dirty="0"/>
          </a:p>
          <a:p>
            <a:pPr lvl="1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3954" y="402884"/>
            <a:ext cx="7900205" cy="785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Базы данных семейства столбцов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8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61257" y="1397726"/>
            <a:ext cx="8030833" cy="468956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Примеры использования: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р</a:t>
            </a:r>
            <a:r>
              <a:rPr lang="ru-RU" sz="2000" dirty="0" smtClean="0"/>
              <a:t>егистрация событий;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блог-платформы;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счётчики;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о</a:t>
            </a:r>
            <a:r>
              <a:rPr lang="ru-RU" sz="2000" dirty="0" smtClean="0"/>
              <a:t>граниченный срок действия столбцов;</a:t>
            </a:r>
          </a:p>
          <a:p>
            <a:r>
              <a:rPr lang="ru-RU" sz="2000" dirty="0" smtClean="0"/>
              <a:t>Не следует использовать: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к</a:t>
            </a:r>
            <a:r>
              <a:rPr lang="ru-RU" sz="2000" dirty="0" smtClean="0"/>
              <a:t>огда нужна поддержка транзакций;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н</a:t>
            </a:r>
            <a:r>
              <a:rPr lang="ru-RU" sz="2000" dirty="0" smtClean="0"/>
              <a:t>а ранних этапах проектирования систем;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3954" y="402884"/>
            <a:ext cx="7900205" cy="785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Базы данных семейства столбцов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7705"/>
              </p:ext>
            </p:extLst>
          </p:nvPr>
        </p:nvGraphicFramePr>
        <p:xfrm>
          <a:off x="5029199" y="1412240"/>
          <a:ext cx="3484959" cy="1357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653">
                  <a:extLst>
                    <a:ext uri="{9D8B030D-6E8A-4147-A177-3AD203B41FA5}">
                      <a16:colId xmlns:a16="http://schemas.microsoft.com/office/drawing/2014/main" val="3031900161"/>
                    </a:ext>
                  </a:extLst>
                </a:gridCol>
                <a:gridCol w="1161653">
                  <a:extLst>
                    <a:ext uri="{9D8B030D-6E8A-4147-A177-3AD203B41FA5}">
                      <a16:colId xmlns:a16="http://schemas.microsoft.com/office/drawing/2014/main" val="2525092886"/>
                    </a:ext>
                  </a:extLst>
                </a:gridCol>
                <a:gridCol w="1161653">
                  <a:extLst>
                    <a:ext uri="{9D8B030D-6E8A-4147-A177-3AD203B41FA5}">
                      <a16:colId xmlns:a16="http://schemas.microsoft.com/office/drawing/2014/main" val="4143875702"/>
                    </a:ext>
                  </a:extLst>
                </a:gridCol>
              </a:tblGrid>
              <a:tr h="45236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083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r>
                        <a:rPr lang="en-US" dirty="0" smtClean="0"/>
                        <a:t>Martin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0302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38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9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4" y="494324"/>
            <a:ext cx="8265965" cy="68133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Граф-ориентированные базы данных</a:t>
            </a:r>
            <a:endParaRPr lang="ru-RU" sz="3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79715" y="1711234"/>
            <a:ext cx="5342708" cy="28999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хранят данные и отношения;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х</a:t>
            </a:r>
            <a:r>
              <a:rPr lang="ru-RU" sz="2000" dirty="0" smtClean="0"/>
              <a:t>ранение узлов со свойствами;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хранение рёбер со свойствами;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узлы записываются один раз;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861">
            <a:off x="6589555" y="2991251"/>
            <a:ext cx="2101272" cy="11330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3988">
            <a:off x="6511069" y="4489900"/>
            <a:ext cx="2336074" cy="5781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879820"/>
            <a:ext cx="1766616" cy="7339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" y="3801292"/>
            <a:ext cx="4841685" cy="2386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52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49976"/>
            <a:ext cx="8056959" cy="449362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Транзакции: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</a:t>
            </a:r>
            <a:r>
              <a:rPr lang="ru-RU" sz="2000" dirty="0" smtClean="0"/>
              <a:t>оддержка транзакций;</a:t>
            </a:r>
            <a:endParaRPr lang="ru-RU" sz="2000" dirty="0"/>
          </a:p>
          <a:p>
            <a:r>
              <a:rPr lang="ru-RU" sz="2000" dirty="0" smtClean="0"/>
              <a:t>Согласованность данных: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с</a:t>
            </a:r>
            <a:r>
              <a:rPr lang="ru-RU" sz="2000" dirty="0" smtClean="0"/>
              <a:t>огласованность в рамках сервера;</a:t>
            </a:r>
            <a:endParaRPr lang="ru-RU" sz="2000" dirty="0"/>
          </a:p>
          <a:p>
            <a:r>
              <a:rPr lang="ru-RU" sz="2000" dirty="0" smtClean="0"/>
              <a:t>Масштабирование: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</a:t>
            </a:r>
            <a:r>
              <a:rPr lang="ru-RU" sz="2000" dirty="0" smtClean="0"/>
              <a:t>озможна работа в кластере;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р</a:t>
            </a:r>
            <a:r>
              <a:rPr lang="ru-RU" sz="2000" dirty="0" smtClean="0"/>
              <a:t>епликация;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</a:t>
            </a:r>
            <a:r>
              <a:rPr lang="ru-RU" sz="2000" dirty="0" smtClean="0"/>
              <a:t>екоторые поддерживаю фрагментацию.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48194" y="494324"/>
            <a:ext cx="8265965" cy="681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Граф-ориентированные базы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62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9450" y="1489166"/>
            <a:ext cx="8294915" cy="441524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Примеры использования: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х</a:t>
            </a:r>
            <a:r>
              <a:rPr lang="ru-RU" sz="2000" dirty="0" smtClean="0"/>
              <a:t>ранение связей;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м</a:t>
            </a:r>
            <a:r>
              <a:rPr lang="ru-RU" sz="2000" dirty="0" smtClean="0"/>
              <a:t>аршрутизация</a:t>
            </a:r>
            <a:r>
              <a:rPr lang="ru-RU" sz="2000" dirty="0"/>
              <a:t>, диспетчеризация и </a:t>
            </a:r>
            <a:r>
              <a:rPr lang="ru-RU" sz="2000" dirty="0" err="1"/>
              <a:t>геолокационные</a:t>
            </a:r>
            <a:r>
              <a:rPr lang="ru-RU" sz="2000" dirty="0"/>
              <a:t> </a:t>
            </a:r>
            <a:r>
              <a:rPr lang="ru-RU" sz="2000" dirty="0" smtClean="0"/>
              <a:t>сервисы;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с</a:t>
            </a:r>
            <a:r>
              <a:rPr lang="ru-RU" sz="2000" dirty="0" smtClean="0"/>
              <a:t>правочные </a:t>
            </a:r>
            <a:r>
              <a:rPr lang="ru-RU" sz="2000" dirty="0"/>
              <a:t>базы </a:t>
            </a:r>
            <a:r>
              <a:rPr lang="ru-RU" sz="2000" dirty="0" smtClean="0"/>
              <a:t>данных;</a:t>
            </a:r>
          </a:p>
          <a:p>
            <a:r>
              <a:rPr lang="ru-RU" sz="2000" dirty="0" smtClean="0"/>
              <a:t>Не стоит применять: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ч</a:t>
            </a:r>
            <a:r>
              <a:rPr lang="ru-RU" sz="2000" dirty="0" smtClean="0"/>
              <a:t>астое обновление данных;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р</a:t>
            </a:r>
            <a:r>
              <a:rPr lang="ru-RU" sz="2000" dirty="0" smtClean="0"/>
              <a:t>абота с большим числом данных.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48194" y="494324"/>
            <a:ext cx="8265965" cy="681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Граф-ориентированные базы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0701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en-US" dirty="0" err="1" smtClean="0"/>
              <a:t>O_o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10" y="1700757"/>
            <a:ext cx="3947130" cy="4218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697" y="1946365"/>
            <a:ext cx="411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NoSQL </a:t>
            </a:r>
            <a:r>
              <a:rPr lang="ru-RU" sz="2800" dirty="0" smtClean="0"/>
              <a:t>– комплекс альтернативных решений для хранения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</a:t>
            </a:r>
            <a:r>
              <a:rPr lang="ru-RU" sz="2800" dirty="0" smtClean="0"/>
              <a:t>е имеет отношения к реляционным БД;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127863" y="4232366"/>
            <a:ext cx="627017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9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Маленькая история альтернативных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322423" y="2939143"/>
            <a:ext cx="1920240" cy="142385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831874" y="3331029"/>
            <a:ext cx="235132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471954" y="3304903"/>
            <a:ext cx="235132" cy="235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6871063" y="3839690"/>
            <a:ext cx="796834" cy="262047"/>
          </a:xfrm>
          <a:custGeom>
            <a:avLst/>
            <a:gdLst>
              <a:gd name="connsiteX0" fmla="*/ 0 w 796834"/>
              <a:gd name="connsiteY0" fmla="*/ 262047 h 262047"/>
              <a:gd name="connsiteX1" fmla="*/ 326571 w 796834"/>
              <a:gd name="connsiteY1" fmla="*/ 790 h 262047"/>
              <a:gd name="connsiteX2" fmla="*/ 796834 w 796834"/>
              <a:gd name="connsiteY2" fmla="*/ 196733 h 2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34" h="262047">
                <a:moveTo>
                  <a:pt x="0" y="262047"/>
                </a:moveTo>
                <a:cubicBezTo>
                  <a:pt x="96882" y="136861"/>
                  <a:pt x="193765" y="11676"/>
                  <a:pt x="326571" y="790"/>
                </a:cubicBezTo>
                <a:cubicBezTo>
                  <a:pt x="459377" y="-10096"/>
                  <a:pt x="628105" y="93318"/>
                  <a:pt x="796834" y="196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-облако 12"/>
          <p:cNvSpPr/>
          <p:nvPr/>
        </p:nvSpPr>
        <p:spPr>
          <a:xfrm>
            <a:off x="6459583" y="1291644"/>
            <a:ext cx="2495006" cy="139851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949440" y="1620584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как же классика?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1" y="2393577"/>
            <a:ext cx="57999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Когда реляционные решения принося проблемы:</a:t>
            </a:r>
          </a:p>
          <a:p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абота в кластерах;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хранение отношений между данными;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хранение неоднородных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жесткая структура реляционных БД;</a:t>
            </a:r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55218" y="343989"/>
            <a:ext cx="7543802" cy="1066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Маленькая история альтернативных решений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5" t="21575" r="24732" b="40849"/>
          <a:stretch/>
        </p:blipFill>
        <p:spPr>
          <a:xfrm>
            <a:off x="156754" y="3735976"/>
            <a:ext cx="4114800" cy="1985554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6" name="TextBox 5"/>
          <p:cNvSpPr txBox="1"/>
          <p:nvPr/>
        </p:nvSpPr>
        <p:spPr>
          <a:xfrm>
            <a:off x="655218" y="1843316"/>
            <a:ext cx="529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Главное преимущество </a:t>
            </a:r>
            <a:r>
              <a:rPr lang="en-US" sz="2400" dirty="0" smtClean="0"/>
              <a:t>NoSQL: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абота в кластерах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58414" r="21178" b="11444"/>
          <a:stretch/>
        </p:blipFill>
        <p:spPr>
          <a:xfrm>
            <a:off x="4427119" y="3735976"/>
            <a:ext cx="4470981" cy="17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634" y="350634"/>
            <a:ext cx="8174525" cy="1060156"/>
          </a:xfrm>
        </p:spPr>
        <p:txBody>
          <a:bodyPr/>
          <a:lstStyle/>
          <a:p>
            <a:r>
              <a:rPr lang="ru-RU" dirty="0"/>
              <a:t>Классификация </a:t>
            </a:r>
            <a:r>
              <a:rPr lang="en-US" dirty="0"/>
              <a:t>NoSQL </a:t>
            </a:r>
            <a:r>
              <a:rPr lang="ru-RU" dirty="0" smtClean="0"/>
              <a:t>решений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19" y="3735976"/>
            <a:ext cx="3419475" cy="1783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634" y="2076994"/>
            <a:ext cx="55162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ключ-значение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документно-ориентированные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емейство столбцов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граф-ориентированные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39634" y="311446"/>
            <a:ext cx="8174525" cy="1060156"/>
          </a:xfrm>
        </p:spPr>
        <p:txBody>
          <a:bodyPr/>
          <a:lstStyle/>
          <a:p>
            <a:r>
              <a:rPr lang="ru-RU" dirty="0"/>
              <a:t>Классификация </a:t>
            </a:r>
            <a:r>
              <a:rPr lang="en-US" dirty="0"/>
              <a:t>NoSQL </a:t>
            </a:r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6" name="Улыбающееся лицо 5"/>
          <p:cNvSpPr/>
          <p:nvPr/>
        </p:nvSpPr>
        <p:spPr>
          <a:xfrm>
            <a:off x="1476103" y="2899954"/>
            <a:ext cx="600892" cy="535577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лыбающееся лицо 6"/>
          <p:cNvSpPr/>
          <p:nvPr/>
        </p:nvSpPr>
        <p:spPr>
          <a:xfrm>
            <a:off x="2442755" y="2899953"/>
            <a:ext cx="613954" cy="5355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лыбающееся лицо 7"/>
          <p:cNvSpPr/>
          <p:nvPr/>
        </p:nvSpPr>
        <p:spPr>
          <a:xfrm>
            <a:off x="3422469" y="2899954"/>
            <a:ext cx="600893" cy="581296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2397035" y="3481250"/>
            <a:ext cx="705394" cy="13977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>
            <a:off x="1463040" y="3435530"/>
            <a:ext cx="613954" cy="1443447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3357154" y="3481250"/>
            <a:ext cx="731521" cy="1397727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463040" y="3879669"/>
            <a:ext cx="182880" cy="156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881051" y="3866606"/>
            <a:ext cx="231865" cy="212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442755" y="3879669"/>
            <a:ext cx="169816" cy="19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873829" y="3853543"/>
            <a:ext cx="228600" cy="21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3422469" y="3879669"/>
            <a:ext cx="156754" cy="1861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66606" y="3879669"/>
            <a:ext cx="222069" cy="1828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Выноска-облако 23"/>
          <p:cNvSpPr/>
          <p:nvPr/>
        </p:nvSpPr>
        <p:spPr>
          <a:xfrm>
            <a:off x="3380829" y="1737362"/>
            <a:ext cx="1726748" cy="976445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columns</a:t>
            </a:r>
            <a:endParaRPr lang="ru-RU" dirty="0"/>
          </a:p>
        </p:txBody>
      </p:sp>
      <p:sp>
        <p:nvSpPr>
          <p:cNvPr id="25" name="Выноска-облако 24"/>
          <p:cNvSpPr/>
          <p:nvPr/>
        </p:nvSpPr>
        <p:spPr>
          <a:xfrm>
            <a:off x="2263956" y="1724299"/>
            <a:ext cx="1243423" cy="9895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ru-RU" dirty="0"/>
          </a:p>
        </p:txBody>
      </p:sp>
      <p:sp>
        <p:nvSpPr>
          <p:cNvPr id="26" name="Выноска-облако 25"/>
          <p:cNvSpPr/>
          <p:nvPr/>
        </p:nvSpPr>
        <p:spPr>
          <a:xfrm>
            <a:off x="1201783" y="1802677"/>
            <a:ext cx="1090748" cy="924195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337309" y="1985833"/>
            <a:ext cx="79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key-value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7393576" y="2713807"/>
            <a:ext cx="783772" cy="7086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7341325" y="3422465"/>
            <a:ext cx="888274" cy="1485903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>
            <a:off x="7889965" y="3706585"/>
            <a:ext cx="287383" cy="341823"/>
          </a:xfrm>
          <a:custGeom>
            <a:avLst/>
            <a:gdLst>
              <a:gd name="connsiteX0" fmla="*/ 0 w 287383"/>
              <a:gd name="connsiteY0" fmla="*/ 26126 h 341823"/>
              <a:gd name="connsiteX1" fmla="*/ 287383 w 287383"/>
              <a:gd name="connsiteY1" fmla="*/ 0 h 341823"/>
              <a:gd name="connsiteX2" fmla="*/ 287383 w 287383"/>
              <a:gd name="connsiteY2" fmla="*/ 0 h 341823"/>
              <a:gd name="connsiteX3" fmla="*/ 130629 w 287383"/>
              <a:gd name="connsiteY3" fmla="*/ 326572 h 34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41823">
                <a:moveTo>
                  <a:pt x="0" y="26126"/>
                </a:moveTo>
                <a:lnTo>
                  <a:pt x="287383" y="0"/>
                </a:lnTo>
                <a:lnTo>
                  <a:pt x="287383" y="0"/>
                </a:lnTo>
                <a:cubicBezTo>
                  <a:pt x="261257" y="54429"/>
                  <a:pt x="32658" y="420189"/>
                  <a:pt x="130629" y="326572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7563394" y="2909751"/>
            <a:ext cx="195942" cy="1583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7846424" y="2931521"/>
            <a:ext cx="195942" cy="1583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7563394" y="3190602"/>
            <a:ext cx="478972" cy="4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7027817" y="3370215"/>
            <a:ext cx="633548" cy="4310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Выноска-облако 41"/>
          <p:cNvSpPr/>
          <p:nvPr/>
        </p:nvSpPr>
        <p:spPr>
          <a:xfrm>
            <a:off x="7027817" y="1633128"/>
            <a:ext cx="1837508" cy="9144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ru-RU" dirty="0"/>
          </a:p>
        </p:txBody>
      </p:sp>
      <p:sp>
        <p:nvSpPr>
          <p:cNvPr id="43" name="Полилиния 42"/>
          <p:cNvSpPr/>
          <p:nvPr/>
        </p:nvSpPr>
        <p:spPr>
          <a:xfrm>
            <a:off x="540942" y="4715691"/>
            <a:ext cx="5285092" cy="606603"/>
          </a:xfrm>
          <a:custGeom>
            <a:avLst/>
            <a:gdLst>
              <a:gd name="connsiteX0" fmla="*/ 438772 w 4944971"/>
              <a:gd name="connsiteY0" fmla="*/ 13063 h 606603"/>
              <a:gd name="connsiteX1" fmla="*/ 412647 w 4944971"/>
              <a:gd name="connsiteY1" fmla="*/ 509452 h 606603"/>
              <a:gd name="connsiteX2" fmla="*/ 4788704 w 4944971"/>
              <a:gd name="connsiteY2" fmla="*/ 561703 h 606603"/>
              <a:gd name="connsiteX3" fmla="*/ 3965744 w 4944971"/>
              <a:gd name="connsiteY3" fmla="*/ 0 h 6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4971" h="606603">
                <a:moveTo>
                  <a:pt x="438772" y="13063"/>
                </a:moveTo>
                <a:cubicBezTo>
                  <a:pt x="63215" y="215537"/>
                  <a:pt x="-312342" y="418012"/>
                  <a:pt x="412647" y="509452"/>
                </a:cubicBezTo>
                <a:cubicBezTo>
                  <a:pt x="1137636" y="600892"/>
                  <a:pt x="4196521" y="646612"/>
                  <a:pt x="4788704" y="561703"/>
                </a:cubicBezTo>
                <a:cubicBezTo>
                  <a:pt x="5380887" y="476794"/>
                  <a:pt x="4109435" y="78377"/>
                  <a:pt x="39657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280160" y="5483134"/>
            <a:ext cx="355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Наша роль – хранение объектов (агрегатов)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296987" y="2390504"/>
            <a:ext cx="1926774" cy="1031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 отличаюсь от остальных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60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1747" y="574766"/>
            <a:ext cx="2880360" cy="651077"/>
          </a:xfrm>
        </p:spPr>
        <p:txBody>
          <a:bodyPr>
            <a:normAutofit/>
          </a:bodyPr>
          <a:lstStyle/>
          <a:p>
            <a:r>
              <a:rPr lang="ru-RU" dirty="0" smtClean="0"/>
              <a:t>Агрегат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8640" y="1672045"/>
            <a:ext cx="7965519" cy="126709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ru-RU" dirty="0" smtClean="0"/>
              <a:t>коллекция связанных объектов</a:t>
            </a:r>
          </a:p>
          <a:p>
            <a:pPr marL="285750" indent="-285750">
              <a:buFontTx/>
              <a:buChar char="-"/>
            </a:pPr>
            <a:r>
              <a:rPr lang="ru-RU" dirty="0"/>
              <a:t>е</a:t>
            </a:r>
            <a:r>
              <a:rPr lang="ru-RU" dirty="0" smtClean="0"/>
              <a:t>диное целое</a:t>
            </a:r>
            <a:endParaRPr lang="ru-RU" dirty="0"/>
          </a:p>
        </p:txBody>
      </p:sp>
      <p:sp>
        <p:nvSpPr>
          <p:cNvPr id="5" name="Улыбающееся лицо 4"/>
          <p:cNvSpPr/>
          <p:nvPr/>
        </p:nvSpPr>
        <p:spPr>
          <a:xfrm>
            <a:off x="2077003" y="2978327"/>
            <a:ext cx="640080" cy="56170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5847" y="3540029"/>
            <a:ext cx="2926080" cy="1985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{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“id”: “123”,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“name”: “Alex”,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“address”:[{“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city”:”Chicago</a:t>
            </a:r>
            <a:r>
              <a:rPr lang="en-US" sz="1400" dirty="0" smtClean="0">
                <a:solidFill>
                  <a:sysClr val="windowText" lastClr="000000"/>
                </a:solidFill>
              </a:rPr>
              <a:t>”}]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}</a:t>
            </a:r>
            <a:endParaRPr lang="ru-RU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Улыбающееся лицо 6"/>
          <p:cNvSpPr/>
          <p:nvPr/>
        </p:nvSpPr>
        <p:spPr>
          <a:xfrm>
            <a:off x="6135199" y="2978327"/>
            <a:ext cx="640080" cy="561702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3413" y="3540029"/>
            <a:ext cx="2926080" cy="19855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&lt;document&gt;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&lt;id&gt;123&lt;/id&gt;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&lt;name&gt;Alex&lt;/name&gt;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&lt;address&gt;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  &lt;city&gt;Chicago&lt;/city&gt;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  &lt;/address</a:t>
            </a:r>
            <a:r>
              <a:rPr lang="en-US" sz="1400" dirty="0">
                <a:solidFill>
                  <a:sysClr val="windowText" lastClr="000000"/>
                </a:solidFill>
              </a:rPr>
              <a:t>&gt;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&lt;/document&gt;</a:t>
            </a:r>
            <a:endParaRPr lang="ru-RU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954" y="391609"/>
            <a:ext cx="7887142" cy="825024"/>
          </a:xfrm>
        </p:spPr>
        <p:txBody>
          <a:bodyPr/>
          <a:lstStyle/>
          <a:p>
            <a:r>
              <a:rPr lang="ru-RU" dirty="0" smtClean="0"/>
              <a:t>Агрегаты в рамках </a:t>
            </a:r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0864" y="1436915"/>
            <a:ext cx="7730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Преимущество хранения агрегатов: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</a:t>
            </a:r>
            <a:r>
              <a:rPr lang="ru-RU" sz="2400" dirty="0" smtClean="0"/>
              <a:t>бработка и хранение разнородных данных;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а</a:t>
            </a:r>
            <a:r>
              <a:rPr lang="ru-RU" sz="2400" dirty="0" smtClean="0"/>
              <a:t>грегат – единое целое</a:t>
            </a:r>
            <a:r>
              <a:rPr lang="ru-RU" sz="2400" dirty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&gt; </a:t>
            </a:r>
            <a:r>
              <a:rPr lang="ru-RU" sz="2400" dirty="0" smtClean="0"/>
              <a:t>отсутствие отношений; 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2149" y="3644538"/>
            <a:ext cx="2429692" cy="189411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1227909" y="3903678"/>
            <a:ext cx="404949" cy="418012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2612572" y="3995118"/>
            <a:ext cx="470263" cy="365760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227909" y="5014021"/>
            <a:ext cx="535577" cy="35269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429692" y="5000958"/>
            <a:ext cx="431074" cy="365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3" t="31688" r="2286" b="26721"/>
          <a:stretch/>
        </p:blipFill>
        <p:spPr>
          <a:xfrm>
            <a:off x="5317186" y="3816472"/>
            <a:ext cx="3183910" cy="1722181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Стрелка вправо 12"/>
          <p:cNvSpPr/>
          <p:nvPr/>
        </p:nvSpPr>
        <p:spPr>
          <a:xfrm>
            <a:off x="3513909" y="4167051"/>
            <a:ext cx="1201782" cy="69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Illustration_16x9_TP103431353.potx" id="{8A6F2D2F-6FDF-40AD-A2FC-E20AC28411A7}" vid="{0B84DAD3-D477-4488-8A04-91C293FC61C2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67F96A-C2ED-4D5B-8EFB-A18C6982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Цветная презентация, посвященная природе, представленная в альбомной ориентации (широкоэкранный формат)</Template>
  <TotalTime>0</TotalTime>
  <Words>673</Words>
  <Application>Microsoft Office PowerPoint</Application>
  <PresentationFormat>Экран (4:3)</PresentationFormat>
  <Paragraphs>194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Segoe Print</vt:lpstr>
      <vt:lpstr>Nature Illustration 16x9</vt:lpstr>
      <vt:lpstr>Увлекательный мир NoSQL</vt:lpstr>
      <vt:lpstr>План маршрута</vt:lpstr>
      <vt:lpstr>NoSQL O_o?</vt:lpstr>
      <vt:lpstr>Маленькая история альтернативных решений</vt:lpstr>
      <vt:lpstr>Презентация PowerPoint</vt:lpstr>
      <vt:lpstr>Классификация NoSQL решений</vt:lpstr>
      <vt:lpstr>Классификация NoSQL решений</vt:lpstr>
      <vt:lpstr>Агрегат</vt:lpstr>
      <vt:lpstr>Агрегаты в рамках NoSQL</vt:lpstr>
      <vt:lpstr>Кластер или история о том как организовать командную работу</vt:lpstr>
      <vt:lpstr>Презентация PowerPoint</vt:lpstr>
      <vt:lpstr>Презентация PowerPoint</vt:lpstr>
      <vt:lpstr>Презентация PowerPoint</vt:lpstr>
      <vt:lpstr>Базы данных ключ-значение</vt:lpstr>
      <vt:lpstr>Презентация PowerPoint</vt:lpstr>
      <vt:lpstr>Базы данных ключ-значение</vt:lpstr>
      <vt:lpstr>Документные базы данных</vt:lpstr>
      <vt:lpstr>Презентация PowerPoint</vt:lpstr>
      <vt:lpstr>Презентация PowerPoint</vt:lpstr>
      <vt:lpstr>Базы данных семейства столбцов</vt:lpstr>
      <vt:lpstr>Презентация PowerPoint</vt:lpstr>
      <vt:lpstr>Презентация PowerPoint</vt:lpstr>
      <vt:lpstr>Граф-ориентированные базы данных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2016-10-23T16:33:43Z</dcterms:created>
  <dcterms:modified xsi:type="dcterms:W3CDTF">2016-11-13T14:57:25Z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TC034313779991</vt:lpwstr>
  </property>
</Properties>
</file>