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210" r:id="rId1"/>
    <p:sldMasterId id="2147484222" r:id="rId2"/>
  </p:sldMasterIdLst>
  <p:notesMasterIdLst>
    <p:notesMasterId r:id="rId47"/>
  </p:notesMasterIdLst>
  <p:handoutMasterIdLst>
    <p:handoutMasterId r:id="rId48"/>
  </p:handoutMasterIdLst>
  <p:sldIdLst>
    <p:sldId id="725" r:id="rId3"/>
    <p:sldId id="769" r:id="rId4"/>
    <p:sldId id="775" r:id="rId5"/>
    <p:sldId id="774" r:id="rId6"/>
    <p:sldId id="768" r:id="rId7"/>
    <p:sldId id="746" r:id="rId8"/>
    <p:sldId id="747" r:id="rId9"/>
    <p:sldId id="749" r:id="rId10"/>
    <p:sldId id="750" r:id="rId11"/>
    <p:sldId id="759" r:id="rId12"/>
    <p:sldId id="756" r:id="rId13"/>
    <p:sldId id="757" r:id="rId14"/>
    <p:sldId id="758" r:id="rId15"/>
    <p:sldId id="727" r:id="rId16"/>
    <p:sldId id="742" r:id="rId17"/>
    <p:sldId id="765" r:id="rId18"/>
    <p:sldId id="761" r:id="rId19"/>
    <p:sldId id="764" r:id="rId20"/>
    <p:sldId id="513" r:id="rId21"/>
    <p:sldId id="730" r:id="rId22"/>
    <p:sldId id="731" r:id="rId23"/>
    <p:sldId id="732" r:id="rId24"/>
    <p:sldId id="733" r:id="rId25"/>
    <p:sldId id="556" r:id="rId26"/>
    <p:sldId id="767" r:id="rId27"/>
    <p:sldId id="766" r:id="rId28"/>
    <p:sldId id="655" r:id="rId29"/>
    <p:sldId id="704" r:id="rId30"/>
    <p:sldId id="706" r:id="rId31"/>
    <p:sldId id="707" r:id="rId32"/>
    <p:sldId id="708" r:id="rId33"/>
    <p:sldId id="709" r:id="rId34"/>
    <p:sldId id="711" r:id="rId35"/>
    <p:sldId id="713" r:id="rId36"/>
    <p:sldId id="714" r:id="rId37"/>
    <p:sldId id="405" r:id="rId38"/>
    <p:sldId id="615" r:id="rId39"/>
    <p:sldId id="724" r:id="rId40"/>
    <p:sldId id="770" r:id="rId41"/>
    <p:sldId id="771" r:id="rId42"/>
    <p:sldId id="772" r:id="rId43"/>
    <p:sldId id="773" r:id="rId44"/>
    <p:sldId id="738" r:id="rId45"/>
    <p:sldId id="745" r:id="rId46"/>
  </p:sldIdLst>
  <p:sldSz cx="9144000" cy="6858000" type="screen4x3"/>
  <p:notesSz cx="7010400" cy="92964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1200"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1200"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1200" b="1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9933"/>
    <a:srgbClr val="FF9900"/>
    <a:srgbClr val="FFFF99"/>
    <a:srgbClr val="00CC99"/>
    <a:srgbClr val="333333"/>
    <a:srgbClr val="FFFFCC"/>
    <a:srgbClr val="FF33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7" autoAdjust="0"/>
    <p:restoredTop sz="90437" autoAdjust="0"/>
  </p:normalViewPr>
  <p:slideViewPr>
    <p:cSldViewPr snapToGrid="0">
      <p:cViewPr varScale="1">
        <p:scale>
          <a:sx n="90" d="100"/>
          <a:sy n="90" d="100"/>
        </p:scale>
        <p:origin x="-998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45" tIns="46172" rIns="92345" bIns="46172" numCol="1" anchor="t" anchorCtr="0" compatLnSpc="1">
            <a:prstTxWarp prst="textNoShape">
              <a:avLst/>
            </a:prstTxWarp>
          </a:bodyPr>
          <a:lstStyle>
            <a:lvl1pPr defTabSz="923925">
              <a:defRPr b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45" tIns="46172" rIns="92345" bIns="46172" numCol="1" anchor="t" anchorCtr="0" compatLnSpc="1">
            <a:prstTxWarp prst="textNoShape">
              <a:avLst/>
            </a:prstTxWarp>
          </a:bodyPr>
          <a:lstStyle>
            <a:lvl1pPr algn="r" defTabSz="923925">
              <a:defRPr b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45" tIns="46172" rIns="92345" bIns="46172" numCol="1" anchor="b" anchorCtr="0" compatLnSpc="1">
            <a:prstTxWarp prst="textNoShape">
              <a:avLst/>
            </a:prstTxWarp>
          </a:bodyPr>
          <a:lstStyle>
            <a:lvl1pPr defTabSz="923925">
              <a:defRPr b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45" tIns="46172" rIns="92345" bIns="46172" numCol="1" anchor="b" anchorCtr="0" compatLnSpc="1">
            <a:prstTxWarp prst="textNoShape">
              <a:avLst/>
            </a:prstTxWarp>
          </a:bodyPr>
          <a:lstStyle>
            <a:lvl1pPr algn="r" defTabSz="923925">
              <a:defRPr b="0"/>
            </a:lvl1pPr>
          </a:lstStyle>
          <a:p>
            <a:pPr>
              <a:defRPr/>
            </a:pPr>
            <a:fld id="{36009E3E-919A-4CC9-AF08-FD4F753E4890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45" tIns="46172" rIns="92345" bIns="46172" numCol="1" anchor="t" anchorCtr="0" compatLnSpc="1">
            <a:prstTxWarp prst="textNoShape">
              <a:avLst/>
            </a:prstTxWarp>
          </a:bodyPr>
          <a:lstStyle>
            <a:lvl1pPr defTabSz="923925">
              <a:defRPr b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45" tIns="46172" rIns="92345" bIns="46172" numCol="1" anchor="t" anchorCtr="0" compatLnSpc="1">
            <a:prstTxWarp prst="textNoShape">
              <a:avLst/>
            </a:prstTxWarp>
          </a:bodyPr>
          <a:lstStyle>
            <a:lvl1pPr algn="r" defTabSz="923925">
              <a:defRPr b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45" tIns="46172" rIns="92345" bIns="461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noProof="0"/>
              <a:t>Click to edit Master text styles</a:t>
            </a:r>
          </a:p>
          <a:p>
            <a:pPr lvl="1"/>
            <a:r>
              <a:rPr lang="en-GB" altLang="zh-CN" noProof="0"/>
              <a:t>Second level</a:t>
            </a:r>
          </a:p>
          <a:p>
            <a:pPr lvl="2"/>
            <a:r>
              <a:rPr lang="en-GB" altLang="zh-CN" noProof="0"/>
              <a:t>Third level</a:t>
            </a:r>
          </a:p>
          <a:p>
            <a:pPr lvl="3"/>
            <a:r>
              <a:rPr lang="en-GB" altLang="zh-CN" noProof="0"/>
              <a:t>Fourth level</a:t>
            </a:r>
          </a:p>
          <a:p>
            <a:pPr lvl="4"/>
            <a:r>
              <a:rPr lang="en-GB" altLang="zh-CN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45" tIns="46172" rIns="92345" bIns="46172" numCol="1" anchor="b" anchorCtr="0" compatLnSpc="1">
            <a:prstTxWarp prst="textNoShape">
              <a:avLst/>
            </a:prstTxWarp>
          </a:bodyPr>
          <a:lstStyle>
            <a:lvl1pPr defTabSz="923925">
              <a:defRPr b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45" tIns="46172" rIns="92345" bIns="46172" numCol="1" anchor="b" anchorCtr="0" compatLnSpc="1">
            <a:prstTxWarp prst="textNoShape">
              <a:avLst/>
            </a:prstTxWarp>
          </a:bodyPr>
          <a:lstStyle>
            <a:lvl1pPr algn="r" defTabSz="923925">
              <a:defRPr b="0"/>
            </a:lvl1pPr>
          </a:lstStyle>
          <a:p>
            <a:pPr>
              <a:defRPr/>
            </a:pPr>
            <a:fld id="{7EC4FC31-D7D6-466B-9B74-37A52087A057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Arial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Arial" charset="0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Arial" charset="0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Arial" charset="0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Arial" charset="0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4A0EDD-64B7-4BC5-9E42-F73237D5276F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737214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025371-C7CB-4240-89CF-0F9F99670134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4418013"/>
            <a:ext cx="5607050" cy="4181475"/>
          </a:xfrm>
          <a:noFill/>
          <a:ln/>
        </p:spPr>
        <p:txBody>
          <a:bodyPr/>
          <a:lstStyle/>
          <a:p>
            <a:pPr marL="231775" indent="-231775" eaLnBrk="1" hangingPunct="1"/>
            <a:endParaRPr lang="en-US" altLang="zh-CN">
              <a:ea typeface="SimSun" pitchFamily="2" charset="-122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D648D7-4F67-4F33-82E3-EB095FD762DC}" type="slidenum">
              <a:rPr lang="zh-CN" altLang="en-GB" smtClean="0"/>
              <a:pPr/>
              <a:t>33</a:t>
            </a:fld>
            <a:endParaRPr lang="en-GB" altLang="zh-CN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31775" indent="-231775" eaLnBrk="1" hangingPunct="1">
              <a:lnSpc>
                <a:spcPct val="90000"/>
              </a:lnSpc>
            </a:pPr>
            <a:endParaRPr lang="en-US" altLang="zh-CN">
              <a:solidFill>
                <a:srgbClr val="292929"/>
              </a:solidFill>
              <a:ea typeface="SimSun" pitchFamily="2" charset="-122"/>
              <a:cs typeface="Arial" pitchFamily="34" charset="0"/>
            </a:endParaRPr>
          </a:p>
          <a:p>
            <a:pPr marL="231775" indent="-231775" eaLnBrk="1" hangingPunct="1">
              <a:lnSpc>
                <a:spcPct val="90000"/>
              </a:lnSpc>
            </a:pPr>
            <a:endParaRPr lang="en-GB">
              <a:ea typeface="SimSun" pitchFamily="2" charset="-122"/>
              <a:cs typeface="Arial" pitchFamily="34" charset="0"/>
            </a:endParaRPr>
          </a:p>
          <a:p>
            <a:pPr marL="231775" indent="-231775" eaLnBrk="1" hangingPunct="1"/>
            <a:endParaRPr lang="zh-CN" altLang="en-US">
              <a:ea typeface="SimSun" pitchFamily="2" charset="-122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261ED2-111B-41A1-BC86-B30E94858F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4418013"/>
            <a:ext cx="5607050" cy="4181475"/>
          </a:xfrm>
          <a:noFill/>
          <a:ln/>
        </p:spPr>
        <p:txBody>
          <a:bodyPr/>
          <a:lstStyle/>
          <a:p>
            <a:pPr eaLnBrk="1" hangingPunct="1"/>
            <a:endParaRPr lang="en-US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E0D6D5-5D64-49EC-980D-CB768CF52C77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4418013"/>
            <a:ext cx="5607050" cy="4181475"/>
          </a:xfrm>
          <a:noFill/>
          <a:ln/>
        </p:spPr>
        <p:txBody>
          <a:bodyPr/>
          <a:lstStyle/>
          <a:p>
            <a:pPr marL="231775" indent="-231775" eaLnBrk="1" hangingPunct="1"/>
            <a:endParaRPr lang="en-US" altLang="zh-CN">
              <a:ea typeface="SimSun" pitchFamily="2" charset="-122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0" lang="ru-RU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F4505A-67D6-402F-BA89-1F32D35287E0}" type="slidenum">
              <a:rPr lang="en-US" smtClean="0">
                <a:ea typeface="SimSun" pitchFamily="2" charset="-122"/>
              </a:rPr>
              <a:pPr/>
              <a:t>37</a:t>
            </a:fld>
            <a:endParaRPr lang="en-US">
              <a:ea typeface="SimSun" pitchFamily="2" charset="-122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31775" indent="-231775"/>
            <a:endParaRPr kumimoji="0" lang="ru-RU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C69D9D-9494-4DB7-87D4-925DCE37A4E6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31775" indent="-231775" eaLnBrk="1" hangingPunct="1">
              <a:buFontTx/>
              <a:buNone/>
            </a:pPr>
            <a:endParaRPr lang="en-GB" dirty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b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Эдсгер</a:t>
            </a:r>
            <a:r>
              <a:rPr lang="ru-RU" sz="1200" b="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ru-RU" sz="1200" b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Дейкстра</a:t>
            </a:r>
            <a:r>
              <a:rPr lang="ru-RU" sz="1200" b="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1" lang="ru-RU" sz="1200" b="0" i="0" kern="1200" dirty="0">
                <a:solidFill>
                  <a:schemeClr val="tx1"/>
                </a:solidFill>
                <a:latin typeface="Times New Roman" pitchFamily="18" charset="0"/>
                <a:ea typeface="Arial" charset="0"/>
                <a:cs typeface="Arial" charset="0"/>
              </a:rPr>
              <a:t>(</a:t>
            </a:r>
            <a:r>
              <a:rPr kumimoji="1" lang="ru-RU" sz="1200" b="0" i="0" kern="1200" dirty="0" err="1">
                <a:solidFill>
                  <a:schemeClr val="tx1"/>
                </a:solidFill>
                <a:latin typeface="Times New Roman" pitchFamily="18" charset="0"/>
                <a:ea typeface="Arial" charset="0"/>
                <a:cs typeface="Arial" charset="0"/>
              </a:rPr>
              <a:t>Edsger</a:t>
            </a:r>
            <a:r>
              <a:rPr kumimoji="1" lang="ru-RU" sz="1200" b="0" i="0" kern="1200" dirty="0">
                <a:solidFill>
                  <a:schemeClr val="tx1"/>
                </a:solidFill>
                <a:latin typeface="Times New Roman" pitchFamily="18" charset="0"/>
                <a:ea typeface="Arial" charset="0"/>
                <a:cs typeface="Arial" charset="0"/>
              </a:rPr>
              <a:t> </a:t>
            </a:r>
            <a:r>
              <a:rPr kumimoji="1" lang="ru-RU" sz="1200" b="0" i="0" kern="1200" dirty="0" err="1">
                <a:solidFill>
                  <a:schemeClr val="tx1"/>
                </a:solidFill>
                <a:latin typeface="Times New Roman" pitchFamily="18" charset="0"/>
                <a:ea typeface="Arial" charset="0"/>
                <a:cs typeface="Arial" charset="0"/>
              </a:rPr>
              <a:t>Dijkstra</a:t>
            </a:r>
            <a:r>
              <a:rPr kumimoji="1" lang="ru-RU" sz="1200" b="0" i="0" kern="1200" dirty="0">
                <a:solidFill>
                  <a:schemeClr val="tx1"/>
                </a:solidFill>
                <a:latin typeface="Times New Roman" pitchFamily="18" charset="0"/>
                <a:ea typeface="Arial" charset="0"/>
                <a:cs typeface="Arial" charset="0"/>
              </a:rPr>
              <a:t> ) — нидерландский ученый в области компьютерных наук</a:t>
            </a:r>
            <a:r>
              <a:rPr kumimoji="1" lang="ru-RU" sz="1200" b="0" i="0" kern="1200">
                <a:solidFill>
                  <a:schemeClr val="tx1"/>
                </a:solidFill>
                <a:latin typeface="Times New Roman" pitchFamily="18" charset="0"/>
                <a:ea typeface="Arial" charset="0"/>
                <a:cs typeface="Arial" charset="0"/>
              </a:rPr>
              <a:t>, математики, </a:t>
            </a:r>
            <a:r>
              <a:rPr kumimoji="1" lang="ru-RU" sz="1200" b="0" i="0" kern="1200" dirty="0">
                <a:solidFill>
                  <a:schemeClr val="tx1"/>
                </a:solidFill>
                <a:latin typeface="Times New Roman" pitchFamily="18" charset="0"/>
                <a:ea typeface="Arial" charset="0"/>
                <a:cs typeface="Arial" charset="0"/>
              </a:rPr>
              <a:t>создатель алгоритма </a:t>
            </a:r>
            <a:r>
              <a:rPr kumimoji="1" lang="ru-RU" sz="1200" b="0" i="0" kern="1200" dirty="0" err="1">
                <a:solidFill>
                  <a:schemeClr val="tx1"/>
                </a:solidFill>
                <a:latin typeface="Times New Roman" pitchFamily="18" charset="0"/>
                <a:ea typeface="Arial" charset="0"/>
                <a:cs typeface="Arial" charset="0"/>
              </a:rPr>
              <a:t>Дейкстры</a:t>
            </a:r>
            <a:r>
              <a:rPr kumimoji="1" lang="ru-RU" sz="1200" b="0" i="0" kern="1200" dirty="0">
                <a:solidFill>
                  <a:schemeClr val="tx1"/>
                </a:solidFill>
                <a:latin typeface="Times New Roman" pitchFamily="18" charset="0"/>
                <a:ea typeface="Arial" charset="0"/>
                <a:cs typeface="Arial" charset="0"/>
              </a:rPr>
              <a:t>, семафоров, один из основателей структурного программирования.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C4FC31-D7D6-466B-9B74-37A52087A057}" type="slidenum">
              <a:rPr lang="zh-CN" altLang="en-GB" smtClean="0"/>
              <a:pPr>
                <a:defRPr/>
              </a:pPr>
              <a:t>40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xmlns="" val="3758455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9F56F8-697D-4D3D-8E17-EB22CC594426}" type="slidenum">
              <a:rPr lang="zh-CN" altLang="en-US" smtClean="0"/>
              <a:pPr/>
              <a:t>19</a:t>
            </a:fld>
            <a:endParaRPr lang="en-US" altLang="zh-CN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0" lang="en-US" altLang="zh-CN" dirty="0">
              <a:ea typeface="SimSun" pitchFamily="2" charset="-122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0" lang="ru-RU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0" lang="ru-RU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B5F9C1-01C6-45BE-8533-733F7315B25E}" type="slidenum">
              <a:rPr lang="zh-CN" altLang="en-GB" smtClean="0"/>
              <a:pPr/>
              <a:t>27</a:t>
            </a:fld>
            <a:endParaRPr lang="en-GB" altLang="zh-CN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kumimoji="0" lang="en-US" altLang="zh-CN">
              <a:ea typeface="SimSun" pitchFamily="2" charset="-122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cs typeface="Arial" pitchFamily="34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471C01-F31A-43D3-A90F-5B8592696874}" type="slidenum">
              <a:rPr lang="zh-CN" altLang="en-GB" smtClean="0"/>
              <a:pPr/>
              <a:t>28</a:t>
            </a:fld>
            <a:endParaRPr lang="en-GB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cs typeface="Arial" pitchFamily="34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E10C1C-2722-43ED-8932-C50CBAC66AB9}" type="slidenum">
              <a:rPr lang="zh-CN" altLang="en-GB" smtClean="0"/>
              <a:pPr/>
              <a:t>29</a:t>
            </a:fld>
            <a:endParaRPr lang="en-GB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89C534-FA25-41F1-A1B5-649BEC8202BC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31775" indent="-231775" eaLnBrk="1" hangingPunct="1"/>
            <a:endParaRPr lang="en-US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7189BB-580B-411E-A30E-AEC62A406A77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4418013"/>
            <a:ext cx="5607050" cy="4181475"/>
          </a:xfrm>
          <a:noFill/>
          <a:ln/>
        </p:spPr>
        <p:txBody>
          <a:bodyPr/>
          <a:lstStyle/>
          <a:p>
            <a:pPr marL="231775" indent="-231775" eaLnBrk="1" hangingPunct="1"/>
            <a:endParaRPr lang="en-US">
              <a:cs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76B6C4-0481-4EE2-8AF3-0418E7C4B2ED}" type="datetime1">
              <a:rPr lang="ru-RU" smtClean="0"/>
              <a:pPr>
                <a:defRPr/>
              </a:pPr>
              <a:t>10.02.2018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611072-F88B-42CB-99BD-C684FA853EF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743FFE-A337-4E21-980D-161E4FECCAB4}" type="datetime1">
              <a:rPr lang="ru-RU" smtClean="0"/>
              <a:pPr>
                <a:defRPr/>
              </a:pPr>
              <a:t>10.02.2018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E1A527-38DE-4E8C-B80C-6C75756C5B0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0F7FB0-B8F9-452F-A74A-B14D18F70625}" type="datetime1">
              <a:rPr lang="ru-RU" smtClean="0"/>
              <a:pPr>
                <a:defRPr/>
              </a:pPr>
              <a:t>10.02.2018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FA6174-DAEB-4A2C-AB52-7E399C9C18B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D8D98-0CFC-450D-A7F6-EAB9AF552644}" type="datetime1">
              <a:rPr lang="ru-RU" smtClean="0"/>
              <a:pPr/>
              <a:t>10.02.2018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6022099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84CD-F331-4BE0-A803-A71E1A44032C}" type="datetime1">
              <a:rPr lang="ru-RU" smtClean="0"/>
              <a:pPr/>
              <a:t>10.02.2018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03000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945D2-37B6-4669-887A-A0DA193BA7A8}" type="datetime1">
              <a:rPr lang="ru-RU" smtClean="0"/>
              <a:pPr/>
              <a:t>10.02.2018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11108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1E9D1-8C46-4821-8014-C081AB5CB4AA}" type="datetime1">
              <a:rPr lang="ru-RU" smtClean="0"/>
              <a:pPr/>
              <a:t>10.02.2018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4840003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597BD-9606-4609-9544-5F7A6B40FBCE}" type="datetime1">
              <a:rPr lang="ru-RU" smtClean="0"/>
              <a:pPr/>
              <a:t>10.02.2018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5962282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EDDDD-9B7C-4C99-9818-C2B3A453CAED}" type="datetime1">
              <a:rPr lang="ru-RU" smtClean="0"/>
              <a:pPr/>
              <a:t>10.02.2018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9608882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4F14-F050-473A-A68C-43052F8FF485}" type="datetime1">
              <a:rPr lang="ru-RU" smtClean="0"/>
              <a:pPr/>
              <a:t>10.02.2018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113634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0AFBD-4CC1-4909-AFD2-2BF94AA03E1B}" type="datetime1">
              <a:rPr lang="ru-RU" smtClean="0"/>
              <a:pPr/>
              <a:t>10.02.2018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74765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183389-9EE1-4D2D-9DED-B1C11391E0DF}" type="datetime1">
              <a:rPr lang="ru-RU" smtClean="0"/>
              <a:pPr>
                <a:defRPr/>
              </a:pPr>
              <a:t>10.02.2018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3BC177-0833-4862-AE1C-9A0E02C611D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BECA4-9B9D-429A-B203-4B806B533684}" type="datetime1">
              <a:rPr lang="ru-RU" smtClean="0"/>
              <a:pPr/>
              <a:t>10.02.2018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742037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8F8D-A467-4D72-9C4E-F23D3FB1D81A}" type="datetime1">
              <a:rPr lang="ru-RU" smtClean="0"/>
              <a:pPr/>
              <a:t>10.02.2018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370847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B0314-AA5E-4537-8C9B-C985E6EF7CA8}" type="datetime1">
              <a:rPr lang="ru-RU" smtClean="0"/>
              <a:pPr/>
              <a:t>10.02.2018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53850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D7F0C9-3CE3-4EE0-890C-A1DA7CF48EDC}" type="datetime1">
              <a:rPr lang="ru-RU" smtClean="0"/>
              <a:pPr>
                <a:defRPr/>
              </a:pPr>
              <a:t>10.02.2018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9DAF3D-37E8-4840-901A-12B5DBC1DF9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BC2D3-A9F6-4284-8630-3318FDEC4C16}" type="datetime1">
              <a:rPr lang="ru-RU" smtClean="0"/>
              <a:pPr>
                <a:defRPr/>
              </a:pPr>
              <a:t>10.02.2018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E856FC-E96E-4C0D-B465-A242BB3B275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8E67E5-2132-4806-9653-9BE00F242E21}" type="datetime1">
              <a:rPr lang="ru-RU" smtClean="0"/>
              <a:pPr>
                <a:defRPr/>
              </a:pPr>
              <a:t>10.02.2018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29A12D-AB1B-447E-9FEC-865F9A954F2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CB6AE2-1572-452E-B6FD-92492A12392D}" type="datetime1">
              <a:rPr lang="ru-RU" smtClean="0"/>
              <a:pPr>
                <a:defRPr/>
              </a:pPr>
              <a:t>10.02.2018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0459C5-E162-48DD-9087-6BDD95D2951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4F431A-BB9D-4D6E-A1F6-FE7FDE0CC0AF}" type="datetime1">
              <a:rPr lang="ru-RU" smtClean="0"/>
              <a:pPr>
                <a:defRPr/>
              </a:pPr>
              <a:t>10.02.2018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6FA31E-C4E5-47CF-8589-A0A2782E033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BDE239-7702-43BD-8ECA-B3018C957948}" type="datetime1">
              <a:rPr lang="ru-RU" smtClean="0"/>
              <a:pPr>
                <a:defRPr/>
              </a:pPr>
              <a:t>10.02.2018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872DE6-D586-46D5-A0F1-DA69733FE8B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C603DB-751D-44BE-BC2F-52D331A43837}" type="datetime1">
              <a:rPr lang="ru-RU" smtClean="0"/>
              <a:pPr>
                <a:defRPr/>
              </a:pPr>
              <a:t>10.02.2018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BD4C24-9391-479C-BE91-D1361D9D984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2051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2D2335E-1835-47D2-96CE-0446C0DA1D73}" type="datetime1">
              <a:rPr lang="ru-RU" smtClean="0"/>
              <a:pPr>
                <a:defRPr/>
              </a:pPr>
              <a:t>10.02.2018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0FA9B9C-7B90-4419-B542-16853039EBC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1" r:id="rId1"/>
    <p:sldLayoutId id="2147484212" r:id="rId2"/>
    <p:sldLayoutId id="2147484213" r:id="rId3"/>
    <p:sldLayoutId id="2147484214" r:id="rId4"/>
    <p:sldLayoutId id="2147484215" r:id="rId5"/>
    <p:sldLayoutId id="2147484216" r:id="rId6"/>
    <p:sldLayoutId id="2147484217" r:id="rId7"/>
    <p:sldLayoutId id="2147484218" r:id="rId8"/>
    <p:sldLayoutId id="2147484219" r:id="rId9"/>
    <p:sldLayoutId id="2147484220" r:id="rId10"/>
    <p:sldLayoutId id="2147484221" r:id="rId11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53339-BDCC-4B45-AF7D-F16C3D193944}" type="datetime1">
              <a:rPr lang="ru-RU" smtClean="0"/>
              <a:pPr/>
              <a:t>10.02.2018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45308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3" r:id="rId1"/>
    <p:sldLayoutId id="2147484224" r:id="rId2"/>
    <p:sldLayoutId id="2147484225" r:id="rId3"/>
    <p:sldLayoutId id="2147484226" r:id="rId4"/>
    <p:sldLayoutId id="2147484227" r:id="rId5"/>
    <p:sldLayoutId id="2147484228" r:id="rId6"/>
    <p:sldLayoutId id="2147484229" r:id="rId7"/>
    <p:sldLayoutId id="2147484230" r:id="rId8"/>
    <p:sldLayoutId id="2147484231" r:id="rId9"/>
    <p:sldLayoutId id="2147484232" r:id="rId10"/>
    <p:sldLayoutId id="214748423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2"/>
          <p:cNvSpPr>
            <a:spLocks noChangeArrowheads="1"/>
          </p:cNvSpPr>
          <p:nvPr/>
        </p:nvSpPr>
        <p:spPr bwMode="auto">
          <a:xfrm>
            <a:off x="-3175" y="982618"/>
            <a:ext cx="9144000" cy="41275"/>
          </a:xfrm>
          <a:prstGeom prst="rect">
            <a:avLst/>
          </a:prstGeom>
          <a:gradFill rotWithShape="0">
            <a:gsLst>
              <a:gs pos="0">
                <a:srgbClr val="7F7F7F"/>
              </a:gs>
              <a:gs pos="21001">
                <a:srgbClr val="FFFFFF"/>
              </a:gs>
              <a:gs pos="24001">
                <a:srgbClr val="1F1F1F"/>
              </a:gs>
              <a:gs pos="34000">
                <a:srgbClr val="CFCFCF"/>
              </a:gs>
              <a:gs pos="47000">
                <a:srgbClr val="CFCFCF"/>
              </a:gs>
              <a:gs pos="58000">
                <a:srgbClr val="636363"/>
              </a:gs>
              <a:gs pos="82001">
                <a:srgbClr val="FFFFFF"/>
              </a:gs>
              <a:gs pos="84000">
                <a:srgbClr val="1F1F1F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3075" name="Text Box 14"/>
          <p:cNvSpPr txBox="1">
            <a:spLocks noChangeArrowheads="1"/>
          </p:cNvSpPr>
          <p:nvPr/>
        </p:nvSpPr>
        <p:spPr bwMode="auto">
          <a:xfrm>
            <a:off x="0" y="67343"/>
            <a:ext cx="914082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ru-RU" dirty="0">
                <a:latin typeface="Verdana" pitchFamily="34" charset="0"/>
              </a:rPr>
              <a:t>ФГАОУ ВО «Южный федеральный университет»</a:t>
            </a:r>
            <a:endParaRPr lang="en-US" dirty="0">
              <a:latin typeface="Verdana" pitchFamily="34" charset="0"/>
            </a:endParaRPr>
          </a:p>
        </p:txBody>
      </p:sp>
      <p:sp>
        <p:nvSpPr>
          <p:cNvPr id="3076" name="Text Box 28"/>
          <p:cNvSpPr txBox="1">
            <a:spLocks noChangeArrowheads="1"/>
          </p:cNvSpPr>
          <p:nvPr/>
        </p:nvSpPr>
        <p:spPr bwMode="auto">
          <a:xfrm>
            <a:off x="3175" y="437327"/>
            <a:ext cx="9140825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1600" dirty="0">
                <a:latin typeface="Verdana" pitchFamily="34" charset="0"/>
              </a:rPr>
              <a:t>Институт компьютерных технологий и информационной безопасности</a:t>
            </a:r>
            <a:endParaRPr lang="en-US" sz="1600" dirty="0">
              <a:latin typeface="Verdana" pitchFamily="34" charset="0"/>
            </a:endParaRPr>
          </a:p>
        </p:txBody>
      </p:sp>
      <p:sp>
        <p:nvSpPr>
          <p:cNvPr id="3077" name="Text Box 30"/>
          <p:cNvSpPr txBox="1">
            <a:spLocks noChangeArrowheads="1"/>
          </p:cNvSpPr>
          <p:nvPr/>
        </p:nvSpPr>
        <p:spPr bwMode="auto">
          <a:xfrm>
            <a:off x="2560193" y="1608704"/>
            <a:ext cx="6397625" cy="132343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ru-RU" sz="3200" dirty="0">
                <a:latin typeface="Tahoma" pitchFamily="34" charset="0"/>
              </a:rPr>
              <a:t>Презентация к лекции №1 </a:t>
            </a:r>
          </a:p>
          <a:p>
            <a:pPr algn="ctr" eaLnBrk="0" hangingPunct="0">
              <a:spcBef>
                <a:spcPct val="50000"/>
              </a:spcBef>
            </a:pPr>
            <a:r>
              <a:rPr lang="ru-RU" sz="3200" dirty="0">
                <a:latin typeface="Tahoma" pitchFamily="34" charset="0"/>
              </a:rPr>
              <a:t>по дисциплине</a:t>
            </a:r>
            <a:endParaRPr lang="en-US" sz="3200" dirty="0">
              <a:latin typeface="Tahoma" pitchFamily="34" charset="0"/>
            </a:endParaRPr>
          </a:p>
        </p:txBody>
      </p:sp>
      <p:sp>
        <p:nvSpPr>
          <p:cNvPr id="3080" name="Text Box 37"/>
          <p:cNvSpPr txBox="1">
            <a:spLocks noChangeArrowheads="1"/>
          </p:cNvSpPr>
          <p:nvPr/>
        </p:nvSpPr>
        <p:spPr bwMode="auto">
          <a:xfrm>
            <a:off x="4283766" y="5220997"/>
            <a:ext cx="5111374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ru-RU" sz="2400" b="0" dirty="0"/>
              <a:t>к.т.н., доцент каф. </a:t>
            </a:r>
            <a:r>
              <a:rPr lang="ru-RU" sz="2400" b="0" dirty="0" err="1"/>
              <a:t>СиПУ</a:t>
            </a:r>
            <a:r>
              <a:rPr lang="ru-RU" sz="2400" b="0" dirty="0"/>
              <a:t> </a:t>
            </a:r>
          </a:p>
          <a:p>
            <a:pPr eaLnBrk="0" hangingPunct="0"/>
            <a:r>
              <a:rPr lang="ru-RU" sz="2400" b="0" dirty="0"/>
              <a:t>Кузьменко Андрей Александрович</a:t>
            </a:r>
          </a:p>
          <a:p>
            <a:pPr eaLnBrk="0" hangingPunct="0"/>
            <a:r>
              <a:rPr lang="en-US" sz="2400" b="0" dirty="0"/>
              <a:t>andrew.kuzmenkosipu@gmail.com</a:t>
            </a:r>
          </a:p>
          <a:p>
            <a:pPr eaLnBrk="0" hangingPunct="0"/>
            <a:r>
              <a:rPr lang="en-US" sz="2400" b="0" dirty="0"/>
              <a:t>aakuzmenko@sfedu.ru</a:t>
            </a:r>
          </a:p>
        </p:txBody>
      </p:sp>
      <p:sp>
        <p:nvSpPr>
          <p:cNvPr id="3081" name="Прямоугольник 10"/>
          <p:cNvSpPr>
            <a:spLocks noChangeArrowheads="1"/>
          </p:cNvSpPr>
          <p:nvPr/>
        </p:nvSpPr>
        <p:spPr bwMode="auto">
          <a:xfrm>
            <a:off x="-3175" y="4574217"/>
            <a:ext cx="91376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Тема: «Виды и структуры НТР»</a:t>
            </a:r>
            <a:endParaRPr lang="ru-RU" sz="2400" i="1" dirty="0"/>
          </a:p>
        </p:txBody>
      </p:sp>
      <p:sp>
        <p:nvSpPr>
          <p:cNvPr id="10" name="Text Box 37"/>
          <p:cNvSpPr txBox="1">
            <a:spLocks noChangeArrowheads="1"/>
          </p:cNvSpPr>
          <p:nvPr/>
        </p:nvSpPr>
        <p:spPr bwMode="auto">
          <a:xfrm>
            <a:off x="0" y="2945837"/>
            <a:ext cx="9134475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ru-RU" sz="3600" b="1" i="0" dirty="0">
                <a:solidFill>
                  <a:srgbClr val="000099"/>
                </a:solidFill>
              </a:rPr>
              <a:t>«Стандарты и о</a:t>
            </a:r>
            <a:r>
              <a:rPr lang="ru-RU" sz="3600" dirty="0">
                <a:solidFill>
                  <a:srgbClr val="000099"/>
                </a:solidFill>
              </a:rPr>
              <a:t>формление инженерной документации»</a:t>
            </a:r>
          </a:p>
          <a:p>
            <a:pPr algn="ctr" eaLnBrk="0" hangingPunct="0"/>
            <a:r>
              <a:rPr lang="ru-RU" sz="2400" dirty="0">
                <a:solidFill>
                  <a:srgbClr val="000099"/>
                </a:solidFill>
              </a:rPr>
              <a:t>(модуль 1 «Стандарты и оформление результатов НТР»)</a:t>
            </a:r>
            <a:endParaRPr lang="en-US" sz="2400" b="1" i="0" dirty="0">
              <a:solidFill>
                <a:srgbClr val="000099"/>
              </a:solidFill>
            </a:endParaRPr>
          </a:p>
        </p:txBody>
      </p:sp>
      <p:pic>
        <p:nvPicPr>
          <p:cNvPr id="9" name="Picture 1">
            <a:extLst>
              <a:ext uri="{FF2B5EF4-FFF2-40B4-BE49-F238E27FC236}">
                <a16:creationId xmlns:a16="http://schemas.microsoft.com/office/drawing/2014/main" xmlns="" id="{21616956-310F-487B-BD4C-760F53F25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0128" y="1132552"/>
            <a:ext cx="1558925" cy="1673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1C200EB0-EA8F-4B50-A33B-B73F79977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3BC177-0833-4862-AE1C-9A0E02C611D6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C7E78C0A-1B95-4760-A6ED-0ABEF4BA95BA}"/>
              </a:ext>
            </a:extLst>
          </p:cNvPr>
          <p:cNvSpPr/>
          <p:nvPr/>
        </p:nvSpPr>
        <p:spPr>
          <a:xfrm>
            <a:off x="636103" y="599590"/>
            <a:ext cx="7971183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b="0" dirty="0">
                <a:latin typeface="Tahoma" pitchFamily="34" charset="0"/>
                <a:ea typeface="Tahoma" pitchFamily="34" charset="0"/>
                <a:cs typeface="Tahoma" pitchFamily="34" charset="0"/>
              </a:rPr>
              <a:t>Результатами интеллектуальной деятельности, которым предоставляется правовая охрана (интеллектуальной собственностью), являются: </a:t>
            </a:r>
          </a:p>
          <a:p>
            <a:endParaRPr lang="ru-RU" sz="1800" b="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40000" indent="-285750">
              <a:buFont typeface="Wingdings" panose="05000000000000000000" pitchFamily="2" charset="2"/>
              <a:buChar char="q"/>
            </a:pPr>
            <a:r>
              <a:rPr lang="ru-RU" sz="1800" b="0" dirty="0">
                <a:latin typeface="Tahoma" pitchFamily="34" charset="0"/>
                <a:ea typeface="Tahoma" pitchFamily="34" charset="0"/>
                <a:cs typeface="Tahoma" pitchFamily="34" charset="0"/>
              </a:rPr>
              <a:t>изобретения; </a:t>
            </a:r>
          </a:p>
          <a:p>
            <a:pPr marL="540000" indent="-285750">
              <a:buFont typeface="Wingdings" panose="05000000000000000000" pitchFamily="2" charset="2"/>
              <a:buChar char="q"/>
            </a:pPr>
            <a:endParaRPr lang="ru-RU" sz="1800" b="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40000" indent="-285750">
              <a:buFont typeface="Wingdings" panose="05000000000000000000" pitchFamily="2" charset="2"/>
              <a:buChar char="q"/>
            </a:pPr>
            <a:r>
              <a:rPr lang="ru-RU" sz="1800" b="0" dirty="0">
                <a:latin typeface="Tahoma" pitchFamily="34" charset="0"/>
                <a:ea typeface="Tahoma" pitchFamily="34" charset="0"/>
                <a:cs typeface="Tahoma" pitchFamily="34" charset="0"/>
              </a:rPr>
              <a:t>полезные модели;</a:t>
            </a:r>
          </a:p>
          <a:p>
            <a:pPr marL="540000" indent="-285750">
              <a:buFont typeface="Wingdings" panose="05000000000000000000" pitchFamily="2" charset="2"/>
              <a:buChar char="q"/>
            </a:pPr>
            <a:endParaRPr lang="ru-RU" sz="1800" b="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40000" indent="-285750">
              <a:buFont typeface="Wingdings" panose="05000000000000000000" pitchFamily="2" charset="2"/>
              <a:buChar char="q"/>
            </a:pPr>
            <a:r>
              <a:rPr lang="ru-RU" sz="1800" b="0" dirty="0">
                <a:latin typeface="Tahoma" pitchFamily="34" charset="0"/>
                <a:ea typeface="Tahoma" pitchFamily="34" charset="0"/>
                <a:cs typeface="Tahoma" pitchFamily="34" charset="0"/>
              </a:rPr>
              <a:t>промышленные образцы; </a:t>
            </a:r>
          </a:p>
          <a:p>
            <a:pPr marL="540000" indent="-285750">
              <a:buFont typeface="Wingdings" panose="05000000000000000000" pitchFamily="2" charset="2"/>
              <a:buChar char="q"/>
            </a:pPr>
            <a:endParaRPr lang="ru-RU" sz="1800" b="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40000" indent="-285750">
              <a:buFont typeface="Wingdings" panose="05000000000000000000" pitchFamily="2" charset="2"/>
              <a:buChar char="q"/>
            </a:pPr>
            <a:r>
              <a:rPr lang="ru-RU" sz="1800" b="0" dirty="0">
                <a:latin typeface="Tahoma" pitchFamily="34" charset="0"/>
                <a:ea typeface="Tahoma" pitchFamily="34" charset="0"/>
                <a:cs typeface="Tahoma" pitchFamily="34" charset="0"/>
              </a:rPr>
              <a:t>программы для ЭВМ; </a:t>
            </a:r>
          </a:p>
          <a:p>
            <a:pPr marL="540000" indent="-285750">
              <a:buFont typeface="Wingdings" panose="05000000000000000000" pitchFamily="2" charset="2"/>
              <a:buChar char="q"/>
            </a:pPr>
            <a:endParaRPr lang="ru-RU" sz="1800" b="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40000" indent="-285750">
              <a:buFont typeface="Wingdings" panose="05000000000000000000" pitchFamily="2" charset="2"/>
              <a:buChar char="q"/>
            </a:pPr>
            <a:r>
              <a:rPr lang="ru-RU" sz="1800" b="0" dirty="0">
                <a:latin typeface="Tahoma" pitchFamily="34" charset="0"/>
                <a:ea typeface="Tahoma" pitchFamily="34" charset="0"/>
                <a:cs typeface="Tahoma" pitchFamily="34" charset="0"/>
              </a:rPr>
              <a:t>базы данных; </a:t>
            </a:r>
          </a:p>
          <a:p>
            <a:pPr marL="540000" indent="-285750">
              <a:buFont typeface="Wingdings" panose="05000000000000000000" pitchFamily="2" charset="2"/>
              <a:buChar char="q"/>
            </a:pPr>
            <a:endParaRPr lang="ru-RU" sz="1800" b="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40000" indent="-285750">
              <a:buFont typeface="Wingdings" panose="05000000000000000000" pitchFamily="2" charset="2"/>
              <a:buChar char="q"/>
            </a:pPr>
            <a:r>
              <a:rPr lang="ru-RU" sz="1800" b="0" dirty="0">
                <a:latin typeface="Tahoma" pitchFamily="34" charset="0"/>
                <a:ea typeface="Tahoma" pitchFamily="34" charset="0"/>
                <a:cs typeface="Tahoma" pitchFamily="34" charset="0"/>
              </a:rPr>
              <a:t>селекционные достижения; </a:t>
            </a:r>
          </a:p>
          <a:p>
            <a:pPr marL="540000" indent="-285750">
              <a:buFont typeface="Wingdings" panose="05000000000000000000" pitchFamily="2" charset="2"/>
              <a:buChar char="q"/>
            </a:pPr>
            <a:endParaRPr lang="ru-RU" sz="1800" b="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40000" indent="-285750">
              <a:buFont typeface="Wingdings" panose="05000000000000000000" pitchFamily="2" charset="2"/>
              <a:buChar char="q"/>
            </a:pPr>
            <a:r>
              <a:rPr lang="ru-RU" sz="1800" b="0" dirty="0">
                <a:latin typeface="Tahoma" pitchFamily="34" charset="0"/>
                <a:ea typeface="Tahoma" pitchFamily="34" charset="0"/>
                <a:cs typeface="Tahoma" pitchFamily="34" charset="0"/>
              </a:rPr>
              <a:t>топологии интегральных микросхем;</a:t>
            </a:r>
          </a:p>
          <a:p>
            <a:pPr marL="540000" indent="-285750">
              <a:buFont typeface="Wingdings" panose="05000000000000000000" pitchFamily="2" charset="2"/>
              <a:buChar char="q"/>
            </a:pPr>
            <a:endParaRPr lang="ru-RU" sz="1800" b="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540000" indent="-285750">
              <a:buFont typeface="Wingdings" panose="05000000000000000000" pitchFamily="2" charset="2"/>
              <a:buChar char="q"/>
            </a:pPr>
            <a:r>
              <a:rPr lang="ru-RU" sz="1800" b="0" dirty="0">
                <a:latin typeface="Tahoma" pitchFamily="34" charset="0"/>
                <a:ea typeface="Tahoma" pitchFamily="34" charset="0"/>
                <a:cs typeface="Tahoma" pitchFamily="34" charset="0"/>
              </a:rPr>
              <a:t>и др.</a:t>
            </a:r>
          </a:p>
        </p:txBody>
      </p:sp>
    </p:spTree>
    <p:extLst>
      <p:ext uri="{BB962C8B-B14F-4D97-AF65-F5344CB8AC3E}">
        <p14:creationId xmlns:p14="http://schemas.microsoft.com/office/powerpoint/2010/main" xmlns="" val="3097808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3C81FCD9-0032-455B-A266-350DAC42B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3BC177-0833-4862-AE1C-9A0E02C611D6}" type="slidenum">
              <a:rPr lang="ru-RU" smtClean="0"/>
              <a:pPr>
                <a:defRPr/>
              </a:pPr>
              <a:t>11</a:t>
            </a:fld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F9B2F198-87E5-4248-8F93-7FB78111122E}"/>
              </a:ext>
            </a:extLst>
          </p:cNvPr>
          <p:cNvSpPr/>
          <p:nvPr/>
        </p:nvSpPr>
        <p:spPr>
          <a:xfrm>
            <a:off x="684695" y="411777"/>
            <a:ext cx="7859865" cy="6140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700" dirty="0">
                <a:latin typeface="Tahoma" pitchFamily="34" charset="0"/>
                <a:ea typeface="Tahoma" pitchFamily="34" charset="0"/>
                <a:cs typeface="Tahoma" pitchFamily="34" charset="0"/>
              </a:rPr>
              <a:t>Патент на изобретение</a:t>
            </a:r>
            <a:r>
              <a:rPr lang="ru-RU" sz="1700" b="0" dirty="0">
                <a:latin typeface="Tahoma" pitchFamily="34" charset="0"/>
                <a:ea typeface="Tahoma" pitchFamily="34" charset="0"/>
                <a:cs typeface="Tahoma" pitchFamily="34" charset="0"/>
              </a:rPr>
              <a:t> — это охранный документ, подтверждающий исключительное право на разработку. Срок действия этого документа составляет двадцать лет, начиная с того дня, когда была подана заявка на патент.</a:t>
            </a:r>
          </a:p>
          <a:p>
            <a:pPr algn="just"/>
            <a:endParaRPr lang="ru-RU" sz="1700" b="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r>
              <a:rPr lang="ru-RU" sz="1700" b="0" dirty="0">
                <a:latin typeface="Tahoma" pitchFamily="34" charset="0"/>
                <a:ea typeface="Tahoma" pitchFamily="34" charset="0"/>
                <a:cs typeface="Tahoma" pitchFamily="34" charset="0"/>
              </a:rPr>
              <a:t>Патент применим в тех случаях, когда речь идет о технических решениях в любой области, относящихся к продукту (идеях и их реализации, принципах работы) или способу (методах получения определенных результатов).</a:t>
            </a:r>
            <a:r>
              <a:rPr lang="ru-RU" sz="1800" b="0" dirty="0"/>
              <a:t> </a:t>
            </a:r>
          </a:p>
          <a:p>
            <a:pPr algn="just"/>
            <a:endParaRPr lang="ru-RU" sz="1800" b="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r>
              <a:rPr lang="ru-RU" sz="1700" b="0" dirty="0">
                <a:latin typeface="Tahoma" pitchFamily="34" charset="0"/>
                <a:ea typeface="Tahoma" pitchFamily="34" charset="0"/>
                <a:cs typeface="Tahoma" pitchFamily="34" charset="0"/>
              </a:rPr>
              <a:t>Не являются изобретениями открытия, математические методы, научные теории, решения, касающиеся только внешнего вида изделий и направленные на удовлетворение эстетических потребностей, программы для ЭВМ, а так же решения, заключающиеся только в предоставлении информации.</a:t>
            </a:r>
          </a:p>
          <a:p>
            <a:pPr algn="just"/>
            <a:endParaRPr lang="ru-RU" sz="1700" b="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r>
              <a:rPr lang="ru-RU" sz="1700" b="0" dirty="0">
                <a:latin typeface="Tahoma" pitchFamily="34" charset="0"/>
                <a:ea typeface="Tahoma" pitchFamily="34" charset="0"/>
                <a:cs typeface="Tahoma" pitchFamily="34" charset="0"/>
              </a:rPr>
              <a:t>Право собственности на изобретение может быть закреплено как за организацией, так и за определённым физическим лицом. </a:t>
            </a:r>
          </a:p>
          <a:p>
            <a:pPr algn="just"/>
            <a:endParaRPr lang="ru-RU" sz="1700" b="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r>
              <a:rPr lang="ru-RU" sz="1700" b="0" dirty="0">
                <a:latin typeface="Tahoma" pitchFamily="34" charset="0"/>
                <a:ea typeface="Tahoma" pitchFamily="34" charset="0"/>
                <a:cs typeface="Tahoma" pitchFamily="34" charset="0"/>
              </a:rPr>
              <a:t>Патент, зарегистрированный в РФ, действителен лишь на ее территории.</a:t>
            </a:r>
          </a:p>
          <a:p>
            <a:pPr algn="just"/>
            <a:endParaRPr lang="ru-RU" sz="1700" b="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r>
              <a:rPr lang="ru-RU" sz="1700" b="0" dirty="0">
                <a:latin typeface="Tahoma" pitchFamily="34" charset="0"/>
                <a:ea typeface="Tahoma" pitchFamily="34" charset="0"/>
                <a:cs typeface="Tahoma" pitchFamily="34" charset="0"/>
              </a:rPr>
              <a:t>Помимо изобретений возможно оформлять патенты на полезные модели, промышленные образцы. </a:t>
            </a:r>
          </a:p>
        </p:txBody>
      </p:sp>
    </p:spTree>
    <p:extLst>
      <p:ext uri="{BB962C8B-B14F-4D97-AF65-F5344CB8AC3E}">
        <p14:creationId xmlns:p14="http://schemas.microsoft.com/office/powerpoint/2010/main" xmlns="" val="1614159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3C81FCD9-0032-455B-A266-350DAC42B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3BC177-0833-4862-AE1C-9A0E02C611D6}" type="slidenum">
              <a:rPr lang="ru-RU" smtClean="0"/>
              <a:pPr>
                <a:defRPr/>
              </a:pPr>
              <a:t>12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41F4BEED-EBD2-49D6-B26A-0D178131ED31}"/>
              </a:ext>
            </a:extLst>
          </p:cNvPr>
          <p:cNvSpPr/>
          <p:nvPr/>
        </p:nvSpPr>
        <p:spPr>
          <a:xfrm>
            <a:off x="352263" y="547301"/>
            <a:ext cx="843613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Диссертация</a:t>
            </a:r>
            <a:r>
              <a:rPr lang="ru-RU" sz="1800" b="0" dirty="0">
                <a:latin typeface="Tahoma" pitchFamily="34" charset="0"/>
                <a:ea typeface="Tahoma" pitchFamily="34" charset="0"/>
                <a:cs typeface="Tahoma" pitchFamily="34" charset="0"/>
              </a:rPr>
              <a:t> – научно-квалификационная работа, отражающая результаты </a:t>
            </a:r>
          </a:p>
          <a:p>
            <a:pPr algn="just"/>
            <a:r>
              <a:rPr lang="ru-RU" sz="1800" b="0" dirty="0">
                <a:latin typeface="Tahoma" pitchFamily="34" charset="0"/>
                <a:ea typeface="Tahoma" pitchFamily="34" charset="0"/>
                <a:cs typeface="Tahoma" pitchFamily="34" charset="0"/>
              </a:rPr>
              <a:t>научных исследований автора и представленная им на соискание учёной степени.</a:t>
            </a:r>
          </a:p>
          <a:p>
            <a:pPr algn="just"/>
            <a:endParaRPr lang="ru-RU" sz="1800" b="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r>
              <a:rPr lang="ru-RU" sz="1800" b="0" dirty="0">
                <a:latin typeface="Tahoma" pitchFamily="34" charset="0"/>
                <a:ea typeface="Tahoma" pitchFamily="34" charset="0"/>
                <a:cs typeface="Tahoma" pitchFamily="34" charset="0"/>
              </a:rPr>
              <a:t>Диссертацию на соискание учёной степени кандидата наук представляют в виде специально подготовленной рукописи или опубликованной монографии.</a:t>
            </a:r>
          </a:p>
          <a:p>
            <a:pPr algn="just"/>
            <a:endParaRPr lang="ru-RU" sz="1800" b="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r>
              <a:rPr lang="ru-RU" sz="1800" b="0" dirty="0">
                <a:latin typeface="Tahoma" pitchFamily="34" charset="0"/>
                <a:ea typeface="Tahoma" pitchFamily="34" charset="0"/>
                <a:cs typeface="Tahoma" pitchFamily="34" charset="0"/>
              </a:rPr>
              <a:t>Диссертацию на соискание учёной степени доктора наук представляют в виде специально подготовленной рукописи, научного доклада или опубликованной монографии. При этом научный доклад готовят на основе ранее опубликованных научных и опытно-конструкторских работ.</a:t>
            </a:r>
          </a:p>
          <a:p>
            <a:pPr algn="just"/>
            <a:endParaRPr lang="ru-RU" sz="1800" b="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r>
              <a:rPr lang="ru-RU" sz="1800" b="0" dirty="0">
                <a:latin typeface="Tahoma" pitchFamily="34" charset="0"/>
                <a:ea typeface="Tahoma" pitchFamily="34" charset="0"/>
                <a:cs typeface="Tahoma" pitchFamily="34" charset="0"/>
              </a:rPr>
              <a:t>В России требования к содержанию и оформлению диссертации регламентированы ГОСТ Р 7.0.11-2011 «Система стандартов по информации, библиотечному и издательскому делу. Диссертация и автореферат диссертации. Структура и правила оформления».</a:t>
            </a:r>
          </a:p>
          <a:p>
            <a:pPr algn="just"/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xmlns="" val="1701105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3C81FCD9-0032-455B-A266-350DAC42B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3BC177-0833-4862-AE1C-9A0E02C611D6}" type="slidenum">
              <a:rPr lang="ru-RU" smtClean="0"/>
              <a:pPr>
                <a:defRPr/>
              </a:pPr>
              <a:t>13</a:t>
            </a:fld>
            <a:endParaRPr lang="ru-RU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168328A3-8195-4DA5-9766-93C33FD30AC6}"/>
              </a:ext>
            </a:extLst>
          </p:cNvPr>
          <p:cNvSpPr/>
          <p:nvPr/>
        </p:nvSpPr>
        <p:spPr>
          <a:xfrm>
            <a:off x="289147" y="352603"/>
            <a:ext cx="8397653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Выпускная квалификационная работа </a:t>
            </a:r>
            <a:r>
              <a:rPr lang="ru-RU" sz="18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(ВКР) бакалавра, специалиста, магистра  – это вид государственной итоговой аттестации (ГИА), позволяющий осуществить проверку уровня сформированности компетенций, определённых образовательным стандартом, принятие решения о присвоении квалификации по результатам ГИА и выдаче документа об образовании.</a:t>
            </a:r>
          </a:p>
          <a:p>
            <a:pPr algn="just"/>
            <a:endParaRPr lang="ru-RU" sz="18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18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ВКР представляет собой законченное самостоятельное исследование, в котором решается конкретная задача, соотнесённая с одной из общих или частных проблем фундаментальных или профессиональных дисциплин по направлению (специальности), выносимое для публичной защиты.</a:t>
            </a:r>
          </a:p>
          <a:p>
            <a:pPr algn="just"/>
            <a:endParaRPr lang="ru-RU" sz="18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18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ВКР по программе бакалавриата может основываться на обобщении выполненных курсовых работ.</a:t>
            </a:r>
          </a:p>
          <a:p>
            <a:pPr algn="just"/>
            <a:endParaRPr lang="ru-RU" sz="18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ru-RU" sz="18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ГОСТа по содержанию и оформлению ВКР нет, образовательная организация самостоятельно разрабатывает требования к ВКР, например, ЮФУ разрабатывает общие  требования, а выпускающая кафедра конкретизирует и дополняет эти требования с учётом специфики направления (специальности).</a:t>
            </a:r>
          </a:p>
          <a:p>
            <a:pPr algn="just"/>
            <a:endParaRPr lang="ru-RU" sz="18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ru-RU" sz="18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865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0172" y="167937"/>
            <a:ext cx="8453337" cy="6632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700" dirty="0">
                <a:latin typeface="Tahoma" pitchFamily="34" charset="0"/>
                <a:ea typeface="Tahoma" pitchFamily="34" charset="0"/>
                <a:cs typeface="Tahoma" pitchFamily="34" charset="0"/>
              </a:rPr>
              <a:t>Научная статья </a:t>
            </a:r>
            <a:r>
              <a:rPr lang="ru-RU" sz="1700" b="0" dirty="0">
                <a:latin typeface="Tahoma" pitchFamily="34" charset="0"/>
                <a:ea typeface="Tahoma" pitchFamily="34" charset="0"/>
                <a:cs typeface="Tahoma" pitchFamily="34" charset="0"/>
              </a:rPr>
              <a:t>— законченное авторское произведение, описывающее результаты оригинального научного исследования (</a:t>
            </a:r>
            <a:r>
              <a:rPr lang="ru-RU" sz="1700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первичная научная статья</a:t>
            </a:r>
            <a:r>
              <a:rPr lang="ru-RU" sz="1700" b="0" dirty="0">
                <a:latin typeface="Tahoma" pitchFamily="34" charset="0"/>
                <a:ea typeface="Tahoma" pitchFamily="34" charset="0"/>
                <a:cs typeface="Tahoma" pitchFamily="34" charset="0"/>
              </a:rPr>
              <a:t>) или посвящённая рассмотрению ранее опубликованных научных статей, связанных общей темой (</a:t>
            </a:r>
            <a:r>
              <a:rPr lang="ru-RU" sz="1700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обзорная научная статья</a:t>
            </a:r>
            <a:r>
              <a:rPr lang="ru-RU" sz="1700" b="0" dirty="0">
                <a:latin typeface="Tahoma" pitchFamily="34" charset="0"/>
                <a:ea typeface="Tahoma" pitchFamily="34" charset="0"/>
                <a:cs typeface="Tahoma" pitchFamily="34" charset="0"/>
              </a:rPr>
              <a:t>). </a:t>
            </a:r>
          </a:p>
          <a:p>
            <a:endParaRPr lang="ru-RU" sz="1700" b="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ru-RU" sz="1700" b="0" i="1" dirty="0">
                <a:latin typeface="Tahoma" pitchFamily="34" charset="0"/>
                <a:ea typeface="Tahoma" pitchFamily="34" charset="0"/>
                <a:cs typeface="Tahoma" pitchFamily="34" charset="0"/>
              </a:rPr>
              <a:t>В первичных научных статьях  </a:t>
            </a:r>
            <a:r>
              <a:rPr lang="ru-RU" sz="1700" b="0" dirty="0">
                <a:latin typeface="Tahoma" pitchFamily="34" charset="0"/>
                <a:ea typeface="Tahoma" pitchFamily="34" charset="0"/>
                <a:cs typeface="Tahoma" pitchFamily="34" charset="0"/>
              </a:rPr>
              <a:t>авторами излагается существенная информация о проведённом исследовании в форме, позволяющей другим членам научного сообщества оценить исследование, воспроизвести эксперименты, а также оценить рассуждения и сделанные из них выводы. </a:t>
            </a:r>
            <a:endParaRPr lang="en-US" sz="1700" b="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ru-RU" sz="1700" b="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ru-RU" sz="1700" b="0" i="1" dirty="0">
                <a:latin typeface="Tahoma" pitchFamily="34" charset="0"/>
                <a:ea typeface="Tahoma" pitchFamily="34" charset="0"/>
                <a:cs typeface="Tahoma" pitchFamily="34" charset="0"/>
              </a:rPr>
              <a:t>Обзорные научные статьи  </a:t>
            </a:r>
            <a:r>
              <a:rPr lang="ru-RU" sz="1700" b="0" dirty="0">
                <a:latin typeface="Tahoma" pitchFamily="34" charset="0"/>
                <a:ea typeface="Tahoma" pitchFamily="34" charset="0"/>
                <a:cs typeface="Tahoma" pitchFamily="34" charset="0"/>
              </a:rPr>
              <a:t>предназначены для обобщения, анализа, оценки, суммирования или синтеза ранее опубликованной информации (первичных научных публикаций). </a:t>
            </a:r>
          </a:p>
          <a:p>
            <a:endParaRPr lang="ru-RU" sz="1700" b="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ru-RU" sz="1700" b="0" dirty="0">
                <a:latin typeface="Tahoma" pitchFamily="34" charset="0"/>
                <a:ea typeface="Tahoma" pitchFamily="34" charset="0"/>
                <a:cs typeface="Tahoma" pitchFamily="34" charset="0"/>
              </a:rPr>
              <a:t>Зачастую научная статья сочетает в себе эти два типа научных текстов, включая обзорную и оригинальную части.</a:t>
            </a:r>
          </a:p>
          <a:p>
            <a:endParaRPr lang="ru-RU" sz="1700" b="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ru-RU" sz="1700" dirty="0">
                <a:latin typeface="Tahoma" pitchFamily="34" charset="0"/>
                <a:ea typeface="Tahoma" pitchFamily="34" charset="0"/>
                <a:cs typeface="Tahoma" pitchFamily="34" charset="0"/>
              </a:rPr>
              <a:t>Научный доклад </a:t>
            </a:r>
            <a:r>
              <a:rPr lang="ru-RU" sz="1700" b="0" dirty="0">
                <a:latin typeface="Tahoma" pitchFamily="34" charset="0"/>
                <a:ea typeface="Tahoma" pitchFamily="34" charset="0"/>
                <a:cs typeface="Tahoma" pitchFamily="34" charset="0"/>
              </a:rPr>
              <a:t>— научный документ, содержащий изложение НИР или ОКР, опубликованный в печати или прочитанный в аудитории (на конференции, совещании, семинаре и т.п.).</a:t>
            </a:r>
          </a:p>
          <a:p>
            <a:endParaRPr lang="ru-RU" sz="1700" b="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ru-RU" sz="1700" b="0" dirty="0">
                <a:latin typeface="Tahoma" pitchFamily="34" charset="0"/>
                <a:ea typeface="Tahoma" pitchFamily="34" charset="0"/>
                <a:cs typeface="Tahoma" pitchFamily="34" charset="0"/>
              </a:rPr>
              <a:t>Редакции журналов, редколлегии и оргкомитеты  самостоятельно разрабатывают требования к содержанию и оформлению статей и докладов.</a:t>
            </a:r>
          </a:p>
          <a:p>
            <a:r>
              <a:rPr lang="ru-RU" sz="1700" b="0" dirty="0">
                <a:latin typeface="Tahoma" pitchFamily="34" charset="0"/>
                <a:ea typeface="Tahoma" pitchFamily="34" charset="0"/>
                <a:cs typeface="Tahoma" pitchFamily="34" charset="0"/>
              </a:rPr>
              <a:t>Крупные журналы и издательства, как правило, имеют свои стилевые </a:t>
            </a:r>
            <a:endParaRPr lang="en-US" sz="1700" b="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ru-RU" sz="1700" b="0" dirty="0">
                <a:latin typeface="Tahoma" pitchFamily="34" charset="0"/>
                <a:ea typeface="Tahoma" pitchFamily="34" charset="0"/>
                <a:cs typeface="Tahoma" pitchFamily="34" charset="0"/>
              </a:rPr>
              <a:t>файлы (шаблоны - </a:t>
            </a:r>
            <a:r>
              <a:rPr lang="en-US" sz="1700" b="0" dirty="0">
                <a:latin typeface="Tahoma" pitchFamily="34" charset="0"/>
                <a:ea typeface="Tahoma" pitchFamily="34" charset="0"/>
                <a:cs typeface="Tahoma" pitchFamily="34" charset="0"/>
              </a:rPr>
              <a:t>templates</a:t>
            </a:r>
            <a:r>
              <a:rPr lang="ru-RU" sz="1700" b="0" dirty="0"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  <a:r>
              <a:rPr lang="en-US" sz="1700" b="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ru-RU" sz="1700" b="0" dirty="0">
                <a:latin typeface="Tahoma" pitchFamily="34" charset="0"/>
                <a:ea typeface="Tahoma" pitchFamily="34" charset="0"/>
                <a:cs typeface="Tahoma" pitchFamily="34" charset="0"/>
              </a:rPr>
              <a:t>как в  </a:t>
            </a:r>
            <a:r>
              <a:rPr lang="en-US" sz="1700" b="0" dirty="0">
                <a:latin typeface="Tahoma" pitchFamily="34" charset="0"/>
                <a:ea typeface="Tahoma" pitchFamily="34" charset="0"/>
                <a:cs typeface="Tahoma" pitchFamily="34" charset="0"/>
              </a:rPr>
              <a:t>Word</a:t>
            </a:r>
            <a:r>
              <a:rPr lang="ru-RU" sz="1700" b="0" dirty="0">
                <a:latin typeface="Tahoma" pitchFamily="34" charset="0"/>
                <a:ea typeface="Tahoma" pitchFamily="34" charset="0"/>
                <a:cs typeface="Tahoma" pitchFamily="34" charset="0"/>
              </a:rPr>
              <a:t>, так и в </a:t>
            </a:r>
            <a:r>
              <a:rPr lang="en-US" sz="1700" b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LaTeX</a:t>
            </a:r>
            <a:r>
              <a:rPr lang="ru-RU" sz="1700" b="0" dirty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3BC177-0833-4862-AE1C-9A0E02C611D6}" type="slidenum">
              <a:rPr lang="ru-RU" smtClean="0"/>
              <a:pPr>
                <a:defRPr/>
              </a:pPr>
              <a:t>14</a:t>
            </a:fld>
            <a:endParaRPr lang="ru-RU"/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3BC177-0833-4862-AE1C-9A0E02C611D6}" type="slidenum">
              <a:rPr lang="ru-RU" smtClean="0"/>
              <a:pPr>
                <a:defRPr/>
              </a:pPr>
              <a:t>15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583659" y="258167"/>
            <a:ext cx="8356059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b="0" dirty="0">
                <a:latin typeface="Tahoma" pitchFamily="34" charset="0"/>
                <a:ea typeface="Tahoma" pitchFamily="34" charset="0"/>
                <a:cs typeface="Tahoma" pitchFamily="34" charset="0"/>
              </a:rPr>
              <a:t>Слово «</a:t>
            </a:r>
            <a:r>
              <a:rPr lang="ru-RU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реферат</a:t>
            </a:r>
            <a:r>
              <a:rPr lang="ru-RU" sz="1800" b="0" dirty="0">
                <a:latin typeface="Tahoma" pitchFamily="34" charset="0"/>
                <a:ea typeface="Tahoma" pitchFamily="34" charset="0"/>
                <a:cs typeface="Tahoma" pitchFamily="34" charset="0"/>
              </a:rPr>
              <a:t>» имеет латинские корни и происходит от слова «</a:t>
            </a:r>
            <a:r>
              <a:rPr lang="ru-RU" sz="1800" b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referre</a:t>
            </a:r>
            <a:r>
              <a:rPr lang="ru-RU" sz="1800" b="0" dirty="0">
                <a:latin typeface="Tahoma" pitchFamily="34" charset="0"/>
                <a:ea typeface="Tahoma" pitchFamily="34" charset="0"/>
                <a:cs typeface="Tahoma" pitchFamily="34" charset="0"/>
              </a:rPr>
              <a:t>», что в буквальном переводе означает «докладывать, сообщать». </a:t>
            </a:r>
            <a:endParaRPr lang="en-US" sz="1800" b="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1800" b="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ru-RU" sz="1800" b="0" dirty="0">
                <a:latin typeface="Tahoma" pitchFamily="34" charset="0"/>
                <a:ea typeface="Tahoma" pitchFamily="34" charset="0"/>
                <a:cs typeface="Tahoma" pitchFamily="34" charset="0"/>
              </a:rPr>
              <a:t>«Реферат» имеет несколько значений (согласно книге «Словарь иностранных слов» издательства «Русский язык» (Москва) 1986 года):</a:t>
            </a:r>
          </a:p>
          <a:p>
            <a:endParaRPr lang="ru-RU" sz="1800" b="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ru-RU" sz="1800" b="0" dirty="0">
                <a:latin typeface="Tahoma" pitchFamily="34" charset="0"/>
                <a:ea typeface="Tahoma" pitchFamily="34" charset="0"/>
                <a:cs typeface="Tahoma" pitchFamily="34" charset="0"/>
              </a:rPr>
              <a:t>доклад на определённую тему, включающий обзор соответствующих литературных и других источников;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b="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sz="1800" b="0" dirty="0">
                <a:latin typeface="Tahoma" pitchFamily="34" charset="0"/>
                <a:ea typeface="Tahoma" pitchFamily="34" charset="0"/>
                <a:cs typeface="Tahoma" pitchFamily="34" charset="0"/>
              </a:rPr>
              <a:t>изложение содержания научной работы, книги и т. п.</a:t>
            </a:r>
            <a:endParaRPr lang="en-US" sz="1800" b="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ru-RU" sz="1800" b="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ru-RU" sz="1800" b="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ru-RU" sz="1800" b="0" dirty="0">
                <a:latin typeface="Tahoma" pitchFamily="34" charset="0"/>
                <a:ea typeface="Tahoma" pitchFamily="34" charset="0"/>
                <a:cs typeface="Tahoma" pitchFamily="34" charset="0"/>
              </a:rPr>
              <a:t>Реферат - это самостоятельная исследовательская работа, раскрывающая суть изучаемой темы. </a:t>
            </a:r>
            <a:endParaRPr lang="en-US" sz="1800" b="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1800" b="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ru-RU" sz="1800" b="0" dirty="0">
                <a:latin typeface="Tahoma" pitchFamily="34" charset="0"/>
                <a:ea typeface="Tahoma" pitchFamily="34" charset="0"/>
                <a:cs typeface="Tahoma" pitchFamily="34" charset="0"/>
              </a:rPr>
              <a:t>Реферат </a:t>
            </a:r>
            <a:r>
              <a:rPr lang="ru-RU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должен</a:t>
            </a:r>
            <a:r>
              <a:rPr lang="ru-RU" sz="1800" b="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ru-RU" sz="1800" b="0" i="1" u="sng" dirty="0">
                <a:latin typeface="Tahoma" pitchFamily="34" charset="0"/>
                <a:ea typeface="Tahoma" pitchFamily="34" charset="0"/>
                <a:cs typeface="Tahoma" pitchFamily="34" charset="0"/>
              </a:rPr>
              <a:t>отражать различные точки зрения</a:t>
            </a:r>
            <a:r>
              <a:rPr lang="ru-RU" sz="1800" b="0" i="1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800" b="0" i="1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ru-RU" sz="1800" b="0" dirty="0">
                <a:latin typeface="Tahoma" pitchFamily="34" charset="0"/>
                <a:ea typeface="Tahoma" pitchFamily="34" charset="0"/>
                <a:cs typeface="Tahoma" pitchFamily="34" charset="0"/>
              </a:rPr>
              <a:t>на исследуемый вопрос, и обязательно выражать  </a:t>
            </a:r>
            <a:r>
              <a:rPr lang="ru-RU" sz="1800" b="0" i="1" u="sng" dirty="0">
                <a:latin typeface="Tahoma" pitchFamily="34" charset="0"/>
                <a:ea typeface="Tahoma" pitchFamily="34" charset="0"/>
                <a:cs typeface="Tahoma" pitchFamily="34" charset="0"/>
              </a:rPr>
              <a:t>мнение самого автора</a:t>
            </a:r>
            <a:r>
              <a:rPr lang="ru-RU" sz="1800" b="0" dirty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endParaRPr lang="ru-RU" sz="1800" b="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ru-RU" sz="1800" b="0" dirty="0">
                <a:latin typeface="Tahoma" pitchFamily="34" charset="0"/>
                <a:ea typeface="Tahoma" pitchFamily="34" charset="0"/>
                <a:cs typeface="Tahoma" pitchFamily="34" charset="0"/>
              </a:rPr>
              <a:t>Различают два вида рефератов: </a:t>
            </a:r>
            <a:r>
              <a:rPr lang="ru-RU" sz="1800" b="0" i="1" dirty="0">
                <a:latin typeface="Tahoma" pitchFamily="34" charset="0"/>
                <a:ea typeface="Tahoma" pitchFamily="34" charset="0"/>
                <a:cs typeface="Tahoma" pitchFamily="34" charset="0"/>
              </a:rPr>
              <a:t>продуктивные</a:t>
            </a:r>
            <a:r>
              <a:rPr lang="ru-RU" sz="1800" b="0" dirty="0">
                <a:latin typeface="Tahoma" pitchFamily="34" charset="0"/>
                <a:ea typeface="Tahoma" pitchFamily="34" charset="0"/>
                <a:cs typeface="Tahoma" pitchFamily="34" charset="0"/>
              </a:rPr>
              <a:t> и </a:t>
            </a:r>
            <a:r>
              <a:rPr lang="ru-RU" sz="1800" b="0" i="1" dirty="0">
                <a:latin typeface="Tahoma" pitchFamily="34" charset="0"/>
                <a:ea typeface="Tahoma" pitchFamily="34" charset="0"/>
                <a:cs typeface="Tahoma" pitchFamily="34" charset="0"/>
              </a:rPr>
              <a:t>репродуктивные</a:t>
            </a:r>
            <a:r>
              <a:rPr lang="ru-RU" sz="1800" b="0" dirty="0"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r>
              <a:rPr lang="ru-RU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Репродуктивный</a:t>
            </a:r>
            <a:r>
              <a:rPr lang="ru-RU" sz="1800" b="0" dirty="0">
                <a:latin typeface="Tahoma" pitchFamily="34" charset="0"/>
                <a:ea typeface="Tahoma" pitchFamily="34" charset="0"/>
                <a:cs typeface="Tahoma" pitchFamily="34" charset="0"/>
              </a:rPr>
              <a:t> реферат воспроизводит содержание первичного текста. </a:t>
            </a:r>
            <a:r>
              <a:rPr lang="ru-RU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Продуктивный</a:t>
            </a:r>
            <a:r>
              <a:rPr lang="ru-RU" sz="1800" b="0" dirty="0">
                <a:latin typeface="Tahoma" pitchFamily="34" charset="0"/>
                <a:ea typeface="Tahoma" pitchFamily="34" charset="0"/>
                <a:cs typeface="Tahoma" pitchFamily="34" charset="0"/>
              </a:rPr>
              <a:t> содержит творческое или критическое осмысление реферируемого источника.</a:t>
            </a:r>
          </a:p>
        </p:txBody>
      </p:sp>
    </p:spTree>
    <p:extLst>
      <p:ext uri="{BB962C8B-B14F-4D97-AF65-F5344CB8AC3E}">
        <p14:creationId xmlns:p14="http://schemas.microsoft.com/office/powerpoint/2010/main" xmlns="" val="1274820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5C68B6-61C2-468F-89AB-4B9F7531AA68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793068" y="1262117"/>
            <a:ext cx="6948264" cy="2353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68241" rIns="91440" bIns="6824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титульный лист;</a:t>
            </a: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список исполнителей;</a:t>
            </a: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реферат;</a:t>
            </a: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содержание;</a:t>
            </a: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833405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Структурными элементами отчета о НИР являются</a:t>
            </a:r>
          </a:p>
        </p:txBody>
      </p:sp>
      <p:pic>
        <p:nvPicPr>
          <p:cNvPr id="14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5844" y="3615923"/>
            <a:ext cx="246697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Прямоугольник 14"/>
          <p:cNvSpPr/>
          <p:nvPr/>
        </p:nvSpPr>
        <p:spPr>
          <a:xfrm>
            <a:off x="4206240" y="3164681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определения;</a:t>
            </a: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обозначения и сокращения;</a:t>
            </a: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введение;</a:t>
            </a: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основная часть;</a:t>
            </a: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заключение;</a:t>
            </a: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список использованных источников;</a:t>
            </a: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приложения.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B919762F-D044-4728-B06E-FF7563D75817}"/>
              </a:ext>
            </a:extLst>
          </p:cNvPr>
          <p:cNvSpPr/>
          <p:nvPr/>
        </p:nvSpPr>
        <p:spPr>
          <a:xfrm>
            <a:off x="233680" y="179983"/>
            <a:ext cx="61895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+mj-lt"/>
                <a:ea typeface="+mj-ea"/>
                <a:cs typeface="+mj-cs"/>
              </a:rPr>
              <a:t>2</a:t>
            </a:r>
            <a:r>
              <a:rPr lang="ru-RU" sz="2800" dirty="0">
                <a:latin typeface="+mj-lt"/>
                <a:ea typeface="+mj-ea"/>
                <a:cs typeface="+mj-cs"/>
              </a:rPr>
              <a:t> Структура научно-технических работ</a:t>
            </a:r>
          </a:p>
        </p:txBody>
      </p:sp>
    </p:spTree>
    <p:extLst>
      <p:ext uri="{BB962C8B-B14F-4D97-AF65-F5344CB8AC3E}">
        <p14:creationId xmlns:p14="http://schemas.microsoft.com/office/powerpoint/2010/main" xmlns="" val="1168831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ABC769DD-ABE6-4347-9752-15B805B6C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3BC177-0833-4862-AE1C-9A0E02C611D6}" type="slidenum">
              <a:rPr lang="ru-RU" smtClean="0"/>
              <a:pPr>
                <a:defRPr/>
              </a:pPr>
              <a:t>17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7795570E-C692-4303-BD9F-752731D43D48}"/>
              </a:ext>
            </a:extLst>
          </p:cNvPr>
          <p:cNvSpPr/>
          <p:nvPr/>
        </p:nvSpPr>
        <p:spPr>
          <a:xfrm>
            <a:off x="381000" y="325041"/>
            <a:ext cx="83058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1800" b="0" dirty="0">
                <a:latin typeface="Tahoma" pitchFamily="34" charset="0"/>
                <a:ea typeface="Tahoma" pitchFamily="34" charset="0"/>
                <a:cs typeface="Tahoma" pitchFamily="34" charset="0"/>
              </a:rPr>
              <a:t>Пояснительная записка ВКР </a:t>
            </a:r>
            <a:r>
              <a:rPr lang="ru-RU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бакалавра</a:t>
            </a:r>
            <a:r>
              <a:rPr lang="ru-RU" sz="1800" b="0" dirty="0">
                <a:latin typeface="Tahoma" pitchFamily="34" charset="0"/>
                <a:ea typeface="Tahoma" pitchFamily="34" charset="0"/>
                <a:cs typeface="Tahoma" pitchFamily="34" charset="0"/>
              </a:rPr>
              <a:t> должна содержать следующие структурные элементы:</a:t>
            </a: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endParaRPr lang="ru-RU" sz="1800" b="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1800" b="0" dirty="0">
                <a:latin typeface="Tahoma" pitchFamily="34" charset="0"/>
                <a:ea typeface="Tahoma" pitchFamily="34" charset="0"/>
                <a:cs typeface="Tahoma" pitchFamily="34" charset="0"/>
              </a:rPr>
              <a:t>1) титульный лист;</a:t>
            </a: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1800" b="0" dirty="0">
                <a:latin typeface="Tahoma" pitchFamily="34" charset="0"/>
                <a:ea typeface="Tahoma" pitchFamily="34" charset="0"/>
                <a:cs typeface="Tahoma" pitchFamily="34" charset="0"/>
              </a:rPr>
              <a:t>2) задание на выпускную квалификационную работу;</a:t>
            </a: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1800" b="0" dirty="0">
                <a:latin typeface="Tahoma" pitchFamily="34" charset="0"/>
                <a:ea typeface="Tahoma" pitchFamily="34" charset="0"/>
                <a:cs typeface="Tahoma" pitchFamily="34" charset="0"/>
              </a:rPr>
              <a:t>3) аннотация;</a:t>
            </a: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1800" b="0" dirty="0">
                <a:latin typeface="Tahoma" pitchFamily="34" charset="0"/>
                <a:ea typeface="Tahoma" pitchFamily="34" charset="0"/>
                <a:cs typeface="Tahoma" pitchFamily="34" charset="0"/>
              </a:rPr>
              <a:t>4) реферат;</a:t>
            </a: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1800" b="0" dirty="0">
                <a:latin typeface="Tahoma" pitchFamily="34" charset="0"/>
                <a:ea typeface="Tahoma" pitchFamily="34" charset="0"/>
                <a:cs typeface="Tahoma" pitchFamily="34" charset="0"/>
              </a:rPr>
              <a:t>5) содержание;</a:t>
            </a: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1800" b="0" dirty="0">
                <a:latin typeface="Tahoma" pitchFamily="34" charset="0"/>
                <a:ea typeface="Tahoma" pitchFamily="34" charset="0"/>
                <a:cs typeface="Tahoma" pitchFamily="34" charset="0"/>
              </a:rPr>
              <a:t>6) введение;</a:t>
            </a: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1800" b="0" dirty="0">
                <a:latin typeface="Tahoma" pitchFamily="34" charset="0"/>
                <a:ea typeface="Tahoma" pitchFamily="34" charset="0"/>
                <a:cs typeface="Tahoma" pitchFamily="34" charset="0"/>
              </a:rPr>
              <a:t>7) теоретическую часть;</a:t>
            </a: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1800" b="0" dirty="0">
                <a:latin typeface="Tahoma" pitchFamily="34" charset="0"/>
                <a:ea typeface="Tahoma" pitchFamily="34" charset="0"/>
                <a:cs typeface="Tahoma" pitchFamily="34" charset="0"/>
              </a:rPr>
              <a:t>8) основную часть;</a:t>
            </a: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1800" b="0" dirty="0">
                <a:latin typeface="Tahoma" pitchFamily="34" charset="0"/>
                <a:ea typeface="Tahoma" pitchFamily="34" charset="0"/>
                <a:cs typeface="Tahoma" pitchFamily="34" charset="0"/>
              </a:rPr>
              <a:t>9) заключение;</a:t>
            </a: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1800" b="0" dirty="0">
                <a:latin typeface="Tahoma" pitchFamily="34" charset="0"/>
                <a:ea typeface="Tahoma" pitchFamily="34" charset="0"/>
                <a:cs typeface="Tahoma" pitchFamily="34" charset="0"/>
              </a:rPr>
              <a:t>10) список использованных источников;</a:t>
            </a: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1800" b="0" dirty="0">
                <a:latin typeface="Tahoma" pitchFamily="34" charset="0"/>
                <a:ea typeface="Tahoma" pitchFamily="34" charset="0"/>
                <a:cs typeface="Tahoma" pitchFamily="34" charset="0"/>
              </a:rPr>
              <a:t>11) приложения.</a:t>
            </a:r>
          </a:p>
        </p:txBody>
      </p:sp>
    </p:spTree>
    <p:extLst>
      <p:ext uri="{BB962C8B-B14F-4D97-AF65-F5344CB8AC3E}">
        <p14:creationId xmlns:p14="http://schemas.microsoft.com/office/powerpoint/2010/main" xmlns="" val="2270749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ABC769DD-ABE6-4347-9752-15B805B6C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3BC177-0833-4862-AE1C-9A0E02C611D6}" type="slidenum">
              <a:rPr lang="ru-RU" smtClean="0"/>
              <a:pPr>
                <a:defRPr/>
              </a:pPr>
              <a:t>18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7795570E-C692-4303-BD9F-752731D43D48}"/>
              </a:ext>
            </a:extLst>
          </p:cNvPr>
          <p:cNvSpPr/>
          <p:nvPr/>
        </p:nvSpPr>
        <p:spPr>
          <a:xfrm>
            <a:off x="381000" y="214104"/>
            <a:ext cx="8305800" cy="627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1800" b="0" dirty="0">
                <a:latin typeface="Tahoma" pitchFamily="34" charset="0"/>
                <a:ea typeface="Tahoma" pitchFamily="34" charset="0"/>
                <a:cs typeface="Tahoma" pitchFamily="34" charset="0"/>
              </a:rPr>
              <a:t>Пояснительная записка ВКР </a:t>
            </a:r>
            <a:r>
              <a:rPr lang="ru-RU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специалиста</a:t>
            </a:r>
            <a:r>
              <a:rPr lang="ru-RU" sz="1800" b="0" dirty="0">
                <a:latin typeface="Tahoma" pitchFamily="34" charset="0"/>
                <a:ea typeface="Tahoma" pitchFamily="34" charset="0"/>
                <a:cs typeface="Tahoma" pitchFamily="34" charset="0"/>
              </a:rPr>
              <a:t> должна содержать следующие структурные элементы:</a:t>
            </a: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1800" b="0" dirty="0">
                <a:latin typeface="Tahoma" pitchFamily="34" charset="0"/>
                <a:ea typeface="Tahoma" pitchFamily="34" charset="0"/>
                <a:cs typeface="Tahoma" pitchFamily="34" charset="0"/>
              </a:rPr>
              <a:t>1) титульный лист;</a:t>
            </a: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1800" b="0" dirty="0">
                <a:latin typeface="Tahoma" pitchFamily="34" charset="0"/>
                <a:ea typeface="Tahoma" pitchFamily="34" charset="0"/>
                <a:cs typeface="Tahoma" pitchFamily="34" charset="0"/>
              </a:rPr>
              <a:t>2) задание на выпускную квалификационную работу;</a:t>
            </a: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1800" b="0" dirty="0">
                <a:latin typeface="Tahoma" pitchFamily="34" charset="0"/>
                <a:ea typeface="Tahoma" pitchFamily="34" charset="0"/>
                <a:cs typeface="Tahoma" pitchFamily="34" charset="0"/>
              </a:rPr>
              <a:t>3) аннотация;</a:t>
            </a: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1800" b="0" dirty="0">
                <a:latin typeface="Tahoma" pitchFamily="34" charset="0"/>
                <a:ea typeface="Tahoma" pitchFamily="34" charset="0"/>
                <a:cs typeface="Tahoma" pitchFamily="34" charset="0"/>
              </a:rPr>
              <a:t>4) реферат;</a:t>
            </a: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1800" b="0" dirty="0">
                <a:latin typeface="Tahoma" pitchFamily="34" charset="0"/>
                <a:ea typeface="Tahoma" pitchFamily="34" charset="0"/>
                <a:cs typeface="Tahoma" pitchFamily="34" charset="0"/>
              </a:rPr>
              <a:t>5) содержание;</a:t>
            </a: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1800" b="0" dirty="0">
                <a:latin typeface="Tahoma" pitchFamily="34" charset="0"/>
                <a:ea typeface="Tahoma" pitchFamily="34" charset="0"/>
                <a:cs typeface="Tahoma" pitchFamily="34" charset="0"/>
              </a:rPr>
              <a:t>6) введение;</a:t>
            </a: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1800" b="0" dirty="0">
                <a:latin typeface="Tahoma" pitchFamily="34" charset="0"/>
                <a:ea typeface="Tahoma" pitchFamily="34" charset="0"/>
                <a:cs typeface="Tahoma" pitchFamily="34" charset="0"/>
              </a:rPr>
              <a:t>7) теоретическую часть;</a:t>
            </a: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1800" b="0" dirty="0">
                <a:latin typeface="Tahoma" pitchFamily="34" charset="0"/>
                <a:ea typeface="Tahoma" pitchFamily="34" charset="0"/>
                <a:cs typeface="Tahoma" pitchFamily="34" charset="0"/>
              </a:rPr>
              <a:t>8) основную часть;</a:t>
            </a: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1700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9) часть по безопасности человеко-машинного взаимодействия;</a:t>
            </a: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1700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10) часть по технико-экономическому обоснованию ВКР;</a:t>
            </a: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1800" b="0" dirty="0">
                <a:latin typeface="Tahoma" pitchFamily="34" charset="0"/>
                <a:ea typeface="Tahoma" pitchFamily="34" charset="0"/>
                <a:cs typeface="Tahoma" pitchFamily="34" charset="0"/>
              </a:rPr>
              <a:t>11) заключение;</a:t>
            </a: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1800" b="0" dirty="0">
                <a:latin typeface="Tahoma" pitchFamily="34" charset="0"/>
                <a:ea typeface="Tahoma" pitchFamily="34" charset="0"/>
                <a:cs typeface="Tahoma" pitchFamily="34" charset="0"/>
              </a:rPr>
              <a:t>12) список использованных источников;</a:t>
            </a: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1800" b="0" dirty="0">
                <a:latin typeface="Tahoma" pitchFamily="34" charset="0"/>
                <a:ea typeface="Tahoma" pitchFamily="34" charset="0"/>
                <a:cs typeface="Tahoma" pitchFamily="34" charset="0"/>
              </a:rPr>
              <a:t>13) приложения.</a:t>
            </a:r>
          </a:p>
        </p:txBody>
      </p:sp>
    </p:spTree>
    <p:extLst>
      <p:ext uri="{BB962C8B-B14F-4D97-AF65-F5344CB8AC3E}">
        <p14:creationId xmlns:p14="http://schemas.microsoft.com/office/powerpoint/2010/main" xmlns="" val="636912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435348" y="524544"/>
            <a:ext cx="8080044" cy="3709526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zh-CN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Публикация результатов НТД – это одна из необходимых и обязательных составляющих, включенных в научно-исследовательский процесс.</a:t>
            </a:r>
            <a:endParaRPr lang="en-US" altLang="zh-CN" sz="1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zh-CN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Публикуются</a:t>
            </a:r>
            <a:r>
              <a:rPr lang="en-US" altLang="zh-CN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</a:p>
          <a:p>
            <a:pPr eaLnBrk="1" hangingPunct="1">
              <a:lnSpc>
                <a:spcPct val="80000"/>
              </a:lnSpc>
            </a:pPr>
            <a:r>
              <a:rPr lang="ru-RU" altLang="zh-CN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для представления</a:t>
            </a:r>
            <a:r>
              <a:rPr lang="en-US" altLang="zh-CN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ru-RU" altLang="zh-CN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новых или оригинальных результатов или методов</a:t>
            </a:r>
          </a:p>
          <a:p>
            <a:pPr eaLnBrk="1" hangingPunct="1">
              <a:lnSpc>
                <a:spcPct val="80000"/>
              </a:lnSpc>
            </a:pPr>
            <a:endParaRPr lang="ru-RU" altLang="zh-CN" sz="1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ru-RU" altLang="zh-CN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для рационализации </a:t>
            </a:r>
            <a:r>
              <a:rPr lang="en-US" altLang="zh-CN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ru-RU" altLang="zh-CN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уточнение или иная интерпретация</a:t>
            </a:r>
            <a:r>
              <a:rPr lang="en-US" altLang="zh-CN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) </a:t>
            </a:r>
            <a:r>
              <a:rPr lang="ru-RU" altLang="zh-CN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опубликованных результатов</a:t>
            </a:r>
          </a:p>
          <a:p>
            <a:pPr eaLnBrk="1" hangingPunct="1">
              <a:lnSpc>
                <a:spcPct val="80000"/>
              </a:lnSpc>
            </a:pPr>
            <a:endParaRPr lang="ru-RU" altLang="zh-CN" sz="1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ru-RU" altLang="zh-CN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для</a:t>
            </a:r>
            <a:r>
              <a:rPr lang="en-US" altLang="zh-CN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ru-RU" altLang="zh-CN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обзора области исследования</a:t>
            </a:r>
            <a:r>
              <a:rPr lang="en-US" altLang="zh-CN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ru-RU" altLang="zh-CN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или подведения итогов по определенной теме исследования</a:t>
            </a:r>
          </a:p>
          <a:p>
            <a:pPr eaLnBrk="1" hangingPunct="1">
              <a:lnSpc>
                <a:spcPct val="80000"/>
              </a:lnSpc>
            </a:pPr>
            <a:endParaRPr lang="ru-RU" altLang="zh-CN" sz="1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ru-RU" altLang="zh-CN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для того, чтобы расширить (а не повторять</a:t>
            </a:r>
            <a:r>
              <a:rPr lang="en-US" altLang="zh-CN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!</a:t>
            </a:r>
            <a:r>
              <a:rPr lang="ru-RU" altLang="zh-CN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) знания и понимание в определенной, специфической области</a:t>
            </a:r>
            <a:endParaRPr lang="en-US" altLang="zh-CN" sz="1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1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1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3BC177-0833-4862-AE1C-9A0E02C611D6}" type="slidenum">
              <a:rPr lang="ru-RU" smtClean="0"/>
              <a:pPr>
                <a:defRPr/>
              </a:pPr>
              <a:t>19</a:t>
            </a:fld>
            <a:endParaRPr lang="ru-RU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38275DD4-7487-4644-A683-FFD3C6780E22}"/>
              </a:ext>
            </a:extLst>
          </p:cNvPr>
          <p:cNvSpPr/>
          <p:nvPr/>
        </p:nvSpPr>
        <p:spPr>
          <a:xfrm>
            <a:off x="435348" y="4793795"/>
            <a:ext cx="8179904" cy="1408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2088" indent="-192088" eaLnBrk="1" hangingPunct="1">
              <a:lnSpc>
                <a:spcPct val="95000"/>
              </a:lnSpc>
              <a:buFont typeface="Wingdings" pitchFamily="2" charset="2"/>
              <a:buNone/>
            </a:pPr>
            <a:r>
              <a:rPr lang="ru-RU" altLang="zh-CN" sz="1800" b="0" dirty="0">
                <a:latin typeface="Tahoma" pitchFamily="34" charset="0"/>
                <a:ea typeface="Tahoma" pitchFamily="34" charset="0"/>
                <a:cs typeface="Tahoma" pitchFamily="34" charset="0"/>
              </a:rPr>
              <a:t>Научное исследование значимо</a:t>
            </a:r>
            <a:r>
              <a:rPr lang="en-US" altLang="zh-CN" sz="1800" b="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ru-RU" altLang="zh-CN" sz="1800" b="0" dirty="0">
                <a:latin typeface="Tahoma" pitchFamily="34" charset="0"/>
                <a:ea typeface="Tahoma" pitchFamily="34" charset="0"/>
                <a:cs typeface="Tahoma" pitchFamily="34" charset="0"/>
              </a:rPr>
              <a:t>если оно </a:t>
            </a:r>
          </a:p>
          <a:p>
            <a:pPr marL="285750" indent="-285750" eaLnBrk="1" hangingPunct="1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ru-RU" altLang="zh-CN" sz="1800" b="0" dirty="0">
                <a:latin typeface="Tahoma" pitchFamily="34" charset="0"/>
                <a:ea typeface="Tahoma" pitchFamily="34" charset="0"/>
                <a:cs typeface="Tahoma" pitchFamily="34" charset="0"/>
              </a:rPr>
              <a:t>понятно описано и</a:t>
            </a:r>
            <a:r>
              <a:rPr lang="en-GB" altLang="zh-CN" sz="1800" b="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ru-RU" altLang="zh-CN" sz="1800" b="0" dirty="0">
                <a:latin typeface="Tahoma" pitchFamily="34" charset="0"/>
                <a:ea typeface="Tahoma" pitchFamily="34" charset="0"/>
                <a:cs typeface="Tahoma" pitchFamily="34" charset="0"/>
              </a:rPr>
              <a:t>его</a:t>
            </a:r>
            <a:r>
              <a:rPr lang="en-GB" altLang="zh-CN" sz="1800" b="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ru-RU" altLang="zh-CN" sz="1800" b="0" dirty="0">
                <a:latin typeface="Tahoma" pitchFamily="34" charset="0"/>
                <a:ea typeface="Tahoma" pitchFamily="34" charset="0"/>
                <a:cs typeface="Tahoma" pitchFamily="34" charset="0"/>
              </a:rPr>
              <a:t>кто-то сможет использовать в своей работе;</a:t>
            </a:r>
            <a:r>
              <a:rPr lang="en-US" altLang="zh-CN" sz="1800" b="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endParaRPr lang="ru-RU" altLang="zh-CN" sz="1800" b="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85750" indent="-285750" eaLnBrk="1" hangingPunct="1">
              <a:lnSpc>
                <a:spcPct val="95000"/>
              </a:lnSpc>
              <a:buFont typeface="Arial" panose="020B0604020202020204" pitchFamily="34" charset="0"/>
              <a:buChar char="•"/>
            </a:pPr>
            <a:endParaRPr lang="en-US" altLang="zh-CN" sz="1800" b="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85750" indent="-285750" eaLnBrk="1" hangingPunct="1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ru-RU" altLang="zh-CN" sz="1800" b="0" dirty="0">
                <a:latin typeface="Tahoma" pitchFamily="34" charset="0"/>
                <a:ea typeface="Tahoma" pitchFamily="34" charset="0"/>
                <a:cs typeface="Tahoma" pitchFamily="34" charset="0"/>
              </a:rPr>
              <a:t>вызывает научный интерес</a:t>
            </a:r>
            <a:r>
              <a:rPr lang="en-US" altLang="zh-CN" sz="1800" b="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ru-RU" altLang="zh-CN" sz="1800" b="0" dirty="0">
                <a:latin typeface="Tahoma" pitchFamily="34" charset="0"/>
                <a:ea typeface="Tahoma" pitchFamily="34" charset="0"/>
                <a:cs typeface="Tahoma" pitchFamily="34" charset="0"/>
              </a:rPr>
              <a:t>и</a:t>
            </a:r>
            <a:r>
              <a:rPr lang="en-US" altLang="zh-CN" sz="1800" b="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ru-RU" altLang="zh-CN" sz="1800" b="0" dirty="0">
                <a:latin typeface="Tahoma" pitchFamily="34" charset="0"/>
                <a:ea typeface="Tahoma" pitchFamily="34" charset="0"/>
                <a:cs typeface="Tahoma" pitchFamily="34" charset="0"/>
              </a:rPr>
              <a:t>позволяет другим </a:t>
            </a:r>
            <a:r>
              <a:rPr lang="ru-RU" altLang="zh-CN" sz="1800" b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ученым</a:t>
            </a:r>
            <a:r>
              <a:rPr lang="ru-RU" altLang="zh-CN" sz="1800" b="0" dirty="0">
                <a:latin typeface="Tahoma" pitchFamily="34" charset="0"/>
                <a:ea typeface="Tahoma" pitchFamily="34" charset="0"/>
                <a:cs typeface="Tahoma" pitchFamily="34" charset="0"/>
              </a:rPr>
              <a:t> воспроизвести его результаты</a:t>
            </a:r>
            <a:r>
              <a:rPr lang="en-US" altLang="zh-CN" sz="1800" b="0" dirty="0"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60DC9B3D-0A26-418C-97F9-3B17A6E0C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3BC177-0833-4862-AE1C-9A0E02C611D6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9B13694D-E47F-49A2-A75C-532A6A1106E5}"/>
              </a:ext>
            </a:extLst>
          </p:cNvPr>
          <p:cNvSpPr/>
          <p:nvPr/>
        </p:nvSpPr>
        <p:spPr>
          <a:xfrm>
            <a:off x="213925" y="4853520"/>
            <a:ext cx="627126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8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Учебная карта дисциплины</a:t>
            </a:r>
            <a:r>
              <a:rPr lang="ru-RU" sz="18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sz="18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ru-RU" sz="18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18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Календарный план лекционных и практических занятий</a:t>
            </a:r>
            <a:r>
              <a:rPr lang="ru-RU" sz="18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18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535DCCCC-F867-45C9-948C-CD21216F4A3D}"/>
              </a:ext>
            </a:extLst>
          </p:cNvPr>
          <p:cNvSpPr/>
          <p:nvPr/>
        </p:nvSpPr>
        <p:spPr>
          <a:xfrm>
            <a:off x="350196" y="220343"/>
            <a:ext cx="17043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smtClean="0">
                <a:latin typeface="+mj-lt"/>
                <a:ea typeface="+mj-ea"/>
                <a:cs typeface="+mj-cs"/>
              </a:rPr>
              <a:t>Введение</a:t>
            </a:r>
            <a:endParaRPr lang="ru-RU" sz="28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30201" y="1651169"/>
            <a:ext cx="8331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ОПК-3</a:t>
            </a:r>
            <a:r>
              <a:rPr lang="ru-RU" sz="18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способность </a:t>
            </a:r>
            <a:r>
              <a:rPr lang="ru-RU" sz="1800" b="0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решать задачи профессиональной деятельности на основе информационной и библиографической культуры с применением информационно-коммуникационных технологий </a:t>
            </a:r>
            <a:r>
              <a:rPr lang="ru-RU" sz="18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с учётом основных требований информационной </a:t>
            </a:r>
            <a:r>
              <a:rPr lang="ru-RU" sz="18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безопасности</a:t>
            </a:r>
          </a:p>
          <a:p>
            <a:endParaRPr lang="ru-RU" sz="1800" b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ОПК-6</a:t>
            </a:r>
            <a:r>
              <a:rPr lang="ru-RU" sz="18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способность разрабатывать проектную и </a:t>
            </a:r>
            <a:r>
              <a:rPr lang="ru-RU" sz="1800" b="0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отчетную документацию, представлять результаты профессиональной деятельности</a:t>
            </a:r>
            <a:endParaRPr lang="ru-RU" sz="1800" b="0" u="sng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049747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736600" y="1613694"/>
            <a:ext cx="8153400" cy="45466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3600" u="sng" dirty="0">
                <a:cs typeface="Arial" pitchFamily="34" charset="0"/>
              </a:rPr>
              <a:t>Conference paper</a:t>
            </a:r>
            <a:r>
              <a:rPr lang="ru-RU" sz="3600" u="sng" dirty="0">
                <a:cs typeface="Arial" pitchFamily="34" charset="0"/>
              </a:rPr>
              <a:t> / </a:t>
            </a:r>
            <a:r>
              <a:rPr lang="en-US" sz="3600" u="sng" dirty="0">
                <a:cs typeface="Arial" pitchFamily="34" charset="0"/>
              </a:rPr>
              <a:t>Proceedings paper </a:t>
            </a:r>
            <a:r>
              <a:rPr lang="ru-RU" sz="3600" u="sng" dirty="0">
                <a:cs typeface="Arial" pitchFamily="34" charset="0"/>
              </a:rPr>
              <a:t>(научный доклад)</a:t>
            </a:r>
            <a:r>
              <a:rPr lang="en-US" sz="3600" u="sng" dirty="0">
                <a:cs typeface="Arial" pitchFamily="34" charset="0"/>
              </a:rPr>
              <a:t>:</a:t>
            </a:r>
          </a:p>
          <a:p>
            <a:pPr eaLnBrk="1" hangingPunct="1"/>
            <a:r>
              <a:rPr lang="ru-RU" sz="2800" dirty="0">
                <a:cs typeface="Arial" pitchFamily="34" charset="0"/>
              </a:rPr>
              <a:t>Обычно </a:t>
            </a:r>
            <a:r>
              <a:rPr lang="en-GB" sz="2800" dirty="0">
                <a:cs typeface="Arial" pitchFamily="34" charset="0"/>
              </a:rPr>
              <a:t> 4-10 </a:t>
            </a:r>
            <a:r>
              <a:rPr lang="ru-RU" sz="2800" dirty="0">
                <a:cs typeface="Arial" pitchFamily="34" charset="0"/>
              </a:rPr>
              <a:t>стр.</a:t>
            </a:r>
            <a:r>
              <a:rPr lang="en-GB" sz="2800" dirty="0">
                <a:cs typeface="Arial" pitchFamily="34" charset="0"/>
              </a:rPr>
              <a:t>, </a:t>
            </a:r>
            <a:r>
              <a:rPr lang="ru-RU" sz="2800" dirty="0">
                <a:cs typeface="Arial" pitchFamily="34" charset="0"/>
              </a:rPr>
              <a:t>менее 10</a:t>
            </a:r>
            <a:r>
              <a:rPr lang="en-GB" sz="2800" dirty="0">
                <a:cs typeface="Arial" pitchFamily="34" charset="0"/>
              </a:rPr>
              <a:t> </a:t>
            </a:r>
            <a:r>
              <a:rPr lang="ru-RU" sz="2800" dirty="0">
                <a:cs typeface="Arial" pitchFamily="34" charset="0"/>
              </a:rPr>
              <a:t>рисунков</a:t>
            </a:r>
            <a:endParaRPr lang="en-GB" sz="2800" dirty="0">
              <a:cs typeface="Arial" pitchFamily="34" charset="0"/>
            </a:endParaRPr>
          </a:p>
          <a:p>
            <a:pPr eaLnBrk="1" hangingPunct="1"/>
            <a:r>
              <a:rPr lang="ru-RU" sz="2800" dirty="0">
                <a:cs typeface="Arial" pitchFamily="34" charset="0"/>
              </a:rPr>
              <a:t>Подается организаторам конференции</a:t>
            </a:r>
            <a:endParaRPr lang="en-GB" sz="2800" dirty="0">
              <a:cs typeface="Arial" pitchFamily="34" charset="0"/>
            </a:endParaRPr>
          </a:p>
          <a:p>
            <a:pPr eaLnBrk="1" hangingPunct="1"/>
            <a:r>
              <a:rPr lang="ru-RU" sz="2800" dirty="0">
                <a:cs typeface="Arial" pitchFamily="34" charset="0"/>
              </a:rPr>
              <a:t>Хороший способ </a:t>
            </a:r>
            <a:r>
              <a:rPr lang="ru-RU" sz="2800" u="sng" dirty="0">
                <a:cs typeface="Arial" pitchFamily="34" charset="0"/>
              </a:rPr>
              <a:t>для начала </a:t>
            </a:r>
            <a:r>
              <a:rPr lang="en-GB" sz="2800" dirty="0">
                <a:cs typeface="Arial" pitchFamily="34" charset="0"/>
              </a:rPr>
              <a:t> </a:t>
            </a:r>
            <a:r>
              <a:rPr lang="ru-RU" sz="2800" dirty="0">
                <a:cs typeface="Arial" pitchFamily="34" charset="0"/>
              </a:rPr>
              <a:t>научной карьеры</a:t>
            </a:r>
            <a:endParaRPr lang="en-GB" sz="2800" dirty="0">
              <a:cs typeface="Arial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3BC177-0833-4862-AE1C-9A0E02C611D6}" type="slidenum">
              <a:rPr lang="ru-RU" smtClean="0"/>
              <a:pPr>
                <a:defRPr/>
              </a:pPr>
              <a:t>20</a:t>
            </a:fld>
            <a:endParaRPr lang="ru-RU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660400" y="31527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Выбор типа публикации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 (</a:t>
            </a:r>
            <a:r>
              <a:rPr kumimoji="0" lang="ru-RU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1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)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>
                <a:cs typeface="Arial" pitchFamily="34" charset="0"/>
              </a:rPr>
              <a:t>Выбор типа публикации</a:t>
            </a:r>
            <a:r>
              <a:rPr lang="en-GB" dirty="0">
                <a:cs typeface="Arial" pitchFamily="34" charset="0"/>
              </a:rPr>
              <a:t> (2)</a:t>
            </a:r>
            <a:endParaRPr lang="en-US" dirty="0">
              <a:cs typeface="Arial" pitchFamily="34" charset="0"/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33388" y="1581150"/>
            <a:ext cx="8529637" cy="43815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3600" u="sng" dirty="0">
                <a:cs typeface="Arial" pitchFamily="34" charset="0"/>
              </a:rPr>
              <a:t>Article</a:t>
            </a:r>
            <a:r>
              <a:rPr lang="ru-RU" sz="3600" u="sng" dirty="0">
                <a:cs typeface="Arial" pitchFamily="34" charset="0"/>
              </a:rPr>
              <a:t> (первичная научная статья)</a:t>
            </a:r>
            <a:r>
              <a:rPr lang="en-US" sz="3600" u="sng" dirty="0">
                <a:cs typeface="Arial" pitchFamily="34" charset="0"/>
              </a:rPr>
              <a:t>:</a:t>
            </a:r>
          </a:p>
          <a:p>
            <a:pPr eaLnBrk="1" hangingPunct="1"/>
            <a:r>
              <a:rPr lang="ru-RU" sz="2800" dirty="0">
                <a:cs typeface="Arial" pitchFamily="34" charset="0"/>
              </a:rPr>
              <a:t>Стандартный формат для распространения завершенных научных изысканий</a:t>
            </a:r>
            <a:endParaRPr lang="en-GB" sz="2800" dirty="0">
              <a:cs typeface="Arial" pitchFamily="34" charset="0"/>
            </a:endParaRPr>
          </a:p>
          <a:p>
            <a:pPr eaLnBrk="1" hangingPunct="1"/>
            <a:r>
              <a:rPr lang="ru-RU" sz="2800" dirty="0">
                <a:cs typeface="Arial" pitchFamily="34" charset="0"/>
              </a:rPr>
              <a:t>Обычно </a:t>
            </a:r>
            <a:r>
              <a:rPr lang="en-GB" sz="2800" dirty="0">
                <a:cs typeface="Arial" pitchFamily="34" charset="0"/>
              </a:rPr>
              <a:t> </a:t>
            </a:r>
            <a:r>
              <a:rPr lang="ru-RU" sz="2800" dirty="0">
                <a:cs typeface="Arial" pitchFamily="34" charset="0"/>
              </a:rPr>
              <a:t>от </a:t>
            </a:r>
            <a:r>
              <a:rPr lang="en-US" sz="2800" dirty="0">
                <a:cs typeface="Arial" pitchFamily="34" charset="0"/>
              </a:rPr>
              <a:t> </a:t>
            </a:r>
            <a:r>
              <a:rPr lang="en-GB" sz="2800" dirty="0">
                <a:cs typeface="Arial" pitchFamily="34" charset="0"/>
              </a:rPr>
              <a:t>8</a:t>
            </a:r>
            <a:r>
              <a:rPr lang="ru-RU" sz="2800" dirty="0">
                <a:cs typeface="Arial" pitchFamily="34" charset="0"/>
              </a:rPr>
              <a:t> стр.</a:t>
            </a:r>
            <a:r>
              <a:rPr lang="en-GB" sz="2800" dirty="0">
                <a:cs typeface="Arial" pitchFamily="34" charset="0"/>
              </a:rPr>
              <a:t>, 5</a:t>
            </a:r>
            <a:r>
              <a:rPr lang="ru-RU" sz="2800" dirty="0">
                <a:cs typeface="Arial" pitchFamily="34" charset="0"/>
              </a:rPr>
              <a:t>+</a:t>
            </a:r>
            <a:r>
              <a:rPr lang="en-GB" sz="2800" dirty="0">
                <a:cs typeface="Arial" pitchFamily="34" charset="0"/>
              </a:rPr>
              <a:t> </a:t>
            </a:r>
            <a:r>
              <a:rPr lang="ru-RU" sz="2800" dirty="0">
                <a:cs typeface="Arial" pitchFamily="34" charset="0"/>
              </a:rPr>
              <a:t>рис.</a:t>
            </a:r>
            <a:r>
              <a:rPr lang="en-GB" sz="2800" dirty="0">
                <a:cs typeface="Arial" pitchFamily="34" charset="0"/>
              </a:rPr>
              <a:t>, </a:t>
            </a:r>
            <a:r>
              <a:rPr lang="ru-RU" sz="2800" dirty="0">
                <a:cs typeface="Arial" pitchFamily="34" charset="0"/>
              </a:rPr>
              <a:t>10-40</a:t>
            </a:r>
            <a:r>
              <a:rPr lang="en-GB" sz="2800" dirty="0">
                <a:cs typeface="Arial" pitchFamily="34" charset="0"/>
              </a:rPr>
              <a:t> </a:t>
            </a:r>
            <a:r>
              <a:rPr lang="ru-RU" sz="2800" dirty="0">
                <a:cs typeface="Arial" pitchFamily="34" charset="0"/>
              </a:rPr>
              <a:t>ссылок</a:t>
            </a:r>
            <a:endParaRPr lang="en-GB" sz="2800" dirty="0">
              <a:cs typeface="Arial" pitchFamily="34" charset="0"/>
            </a:endParaRPr>
          </a:p>
          <a:p>
            <a:pPr eaLnBrk="1" hangingPunct="1"/>
            <a:r>
              <a:rPr lang="ru-RU" sz="2800" dirty="0">
                <a:cs typeface="Arial" pitchFamily="34" charset="0"/>
              </a:rPr>
              <a:t>Подается в редакцию соотв. журнала</a:t>
            </a:r>
            <a:endParaRPr lang="en-GB" sz="2800" dirty="0">
              <a:cs typeface="Arial" pitchFamily="34" charset="0"/>
            </a:endParaRPr>
          </a:p>
          <a:p>
            <a:pPr eaLnBrk="1" hangingPunct="1"/>
            <a:r>
              <a:rPr lang="ru-RU" sz="2800" dirty="0">
                <a:cs typeface="Arial" pitchFamily="34" charset="0"/>
              </a:rPr>
              <a:t>Хороший способ для </a:t>
            </a:r>
            <a:r>
              <a:rPr lang="ru-RU" sz="2800" u="sng" dirty="0">
                <a:cs typeface="Arial" pitchFamily="34" charset="0"/>
              </a:rPr>
              <a:t>построения</a:t>
            </a:r>
            <a:r>
              <a:rPr lang="ru-RU" sz="2800" dirty="0">
                <a:cs typeface="Arial" pitchFamily="34" charset="0"/>
              </a:rPr>
              <a:t> научной карьеры</a:t>
            </a:r>
          </a:p>
          <a:p>
            <a:pPr eaLnBrk="1" hangingPunct="1">
              <a:buFont typeface="Wingdings" pitchFamily="2" charset="2"/>
              <a:buNone/>
            </a:pPr>
            <a:endParaRPr lang="en-US" dirty="0">
              <a:cs typeface="Arial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3BC177-0833-4862-AE1C-9A0E02C611D6}" type="slidenum">
              <a:rPr lang="ru-RU" smtClean="0"/>
              <a:pPr>
                <a:defRPr/>
              </a:pPr>
              <a:t>21</a:t>
            </a:fld>
            <a:endParaRPr lang="ru-RU"/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>
                <a:cs typeface="Arial" pitchFamily="34" charset="0"/>
              </a:rPr>
              <a:t>Выбор типа публикации</a:t>
            </a:r>
            <a:r>
              <a:rPr lang="en-GB">
                <a:cs typeface="Arial" pitchFamily="34" charset="0"/>
              </a:rPr>
              <a:t> (3)</a:t>
            </a:r>
            <a:endParaRPr lang="en-US">
              <a:cs typeface="Arial" pitchFamily="34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824038"/>
            <a:ext cx="8470900" cy="4573587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u="sng" dirty="0">
                <a:cs typeface="Arial" pitchFamily="34" charset="0"/>
              </a:rPr>
              <a:t>Short Communications Articles</a:t>
            </a:r>
            <a:r>
              <a:rPr lang="ru-RU" altLang="zh-CN" u="sng" dirty="0">
                <a:cs typeface="Arial" pitchFamily="34" charset="0"/>
              </a:rPr>
              <a:t> (краткое сообщение)</a:t>
            </a:r>
            <a:endParaRPr lang="en-US" altLang="zh-CN" u="sng" dirty="0">
              <a:cs typeface="Arial" pitchFamily="34" charset="0"/>
            </a:endParaRPr>
          </a:p>
          <a:p>
            <a:pPr eaLnBrk="1" hangingPunct="1"/>
            <a:r>
              <a:rPr lang="ru-RU" altLang="zh-CN" sz="2800" dirty="0">
                <a:cs typeface="Arial" pitchFamily="34" charset="0"/>
              </a:rPr>
              <a:t>Быстрый и ранний </a:t>
            </a:r>
            <a:r>
              <a:rPr lang="ru-RU" altLang="zh-CN" sz="2800" dirty="0" err="1">
                <a:cs typeface="Arial" pitchFamily="34" charset="0"/>
              </a:rPr>
              <a:t>отчет</a:t>
            </a:r>
            <a:r>
              <a:rPr lang="ru-RU" altLang="zh-CN" sz="2800" dirty="0">
                <a:cs typeface="Arial" pitchFamily="34" charset="0"/>
              </a:rPr>
              <a:t> о выдающихся, оригинальных достижениях</a:t>
            </a:r>
            <a:r>
              <a:rPr lang="en-GB" altLang="zh-CN" sz="2800" dirty="0">
                <a:cs typeface="Arial" pitchFamily="34" charset="0"/>
              </a:rPr>
              <a:t>.  </a:t>
            </a:r>
          </a:p>
          <a:p>
            <a:pPr eaLnBrk="1" hangingPunct="1"/>
            <a:r>
              <a:rPr lang="ru-RU" altLang="zh-CN" sz="2800" dirty="0">
                <a:cs typeface="Arial" pitchFamily="34" charset="0"/>
              </a:rPr>
              <a:t>Намного меньше, чем обычная статья</a:t>
            </a:r>
            <a:r>
              <a:rPr lang="en-GB" altLang="zh-CN" sz="2800" dirty="0">
                <a:cs typeface="Arial" pitchFamily="34" charset="0"/>
              </a:rPr>
              <a:t>: </a:t>
            </a:r>
            <a:r>
              <a:rPr lang="ru-RU" altLang="zh-CN" sz="2800" dirty="0">
                <a:cs typeface="Arial" pitchFamily="34" charset="0"/>
              </a:rPr>
              <a:t>не более </a:t>
            </a:r>
            <a:r>
              <a:rPr lang="en-GB" sz="2800" dirty="0">
                <a:ea typeface="SimSun" pitchFamily="2" charset="-122"/>
                <a:cs typeface="Arial" pitchFamily="34" charset="0"/>
              </a:rPr>
              <a:t>2500 </a:t>
            </a:r>
            <a:r>
              <a:rPr lang="ru-RU" sz="2800" dirty="0">
                <a:ea typeface="SimSun" pitchFamily="2" charset="-122"/>
                <a:cs typeface="Arial" pitchFamily="34" charset="0"/>
              </a:rPr>
              <a:t>слов</a:t>
            </a:r>
            <a:r>
              <a:rPr lang="en-GB" sz="2800" dirty="0">
                <a:ea typeface="SimSun" pitchFamily="2" charset="-122"/>
                <a:cs typeface="Arial" pitchFamily="34" charset="0"/>
              </a:rPr>
              <a:t>, </a:t>
            </a:r>
            <a:r>
              <a:rPr lang="ru-RU" sz="2800" dirty="0">
                <a:ea typeface="SimSun" pitchFamily="2" charset="-122"/>
                <a:cs typeface="Arial" pitchFamily="34" charset="0"/>
              </a:rPr>
              <a:t>должно содержать менее 5 рисунков или не более 1-2 таблиц и как минимум 8 ссылок</a:t>
            </a:r>
            <a:endParaRPr lang="en-GB" altLang="zh-CN" sz="2800" dirty="0">
              <a:cs typeface="Arial" pitchFamily="34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dirty="0">
              <a:ea typeface="SimSun" pitchFamily="2" charset="-122"/>
              <a:cs typeface="Arial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3BC177-0833-4862-AE1C-9A0E02C611D6}" type="slidenum">
              <a:rPr lang="ru-RU" smtClean="0"/>
              <a:pPr>
                <a:defRPr/>
              </a:pPr>
              <a:t>22</a:t>
            </a:fld>
            <a:endParaRPr lang="ru-RU"/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>
                <a:cs typeface="Arial" pitchFamily="34" charset="0"/>
              </a:rPr>
              <a:t>Выбор типа публикации</a:t>
            </a:r>
            <a:r>
              <a:rPr lang="en-GB">
                <a:cs typeface="Arial" pitchFamily="34" charset="0"/>
              </a:rPr>
              <a:t> (4)</a:t>
            </a:r>
            <a:endParaRPr lang="en-US">
              <a:cs typeface="Arial" pitchFamily="34" charset="0"/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288925" y="1828800"/>
            <a:ext cx="8597900" cy="4724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u="sng" dirty="0">
                <a:cs typeface="Arial" pitchFamily="34" charset="0"/>
              </a:rPr>
              <a:t>Review / </a:t>
            </a:r>
            <a:r>
              <a:rPr lang="en-US" altLang="zh-CN" u="sng" dirty="0">
                <a:cs typeface="Arial" pitchFamily="34" charset="0"/>
              </a:rPr>
              <a:t>perspectives</a:t>
            </a:r>
            <a:r>
              <a:rPr lang="ru-RU" altLang="zh-CN" u="sng" dirty="0">
                <a:cs typeface="Arial" pitchFamily="34" charset="0"/>
              </a:rPr>
              <a:t> </a:t>
            </a:r>
            <a:r>
              <a:rPr lang="en-US" u="sng" dirty="0">
                <a:cs typeface="Arial" pitchFamily="34" charset="0"/>
              </a:rPr>
              <a:t>paper </a:t>
            </a:r>
            <a:r>
              <a:rPr lang="ru-RU" altLang="zh-CN" u="sng" dirty="0">
                <a:cs typeface="Arial" pitchFamily="34" charset="0"/>
              </a:rPr>
              <a:t>(обзорная статья)</a:t>
            </a:r>
            <a:r>
              <a:rPr lang="en-US" u="sng" dirty="0">
                <a:cs typeface="Arial" pitchFamily="34" charset="0"/>
              </a:rPr>
              <a:t>:</a:t>
            </a:r>
            <a:r>
              <a:rPr lang="en-GB" u="sng" dirty="0">
                <a:cs typeface="Arial" pitchFamily="34" charset="0"/>
              </a:rPr>
              <a:t> </a:t>
            </a:r>
            <a:endParaRPr lang="ru-RU" u="sng" dirty="0">
              <a:cs typeface="Arial" pitchFamily="34" charset="0"/>
            </a:endParaRPr>
          </a:p>
          <a:p>
            <a:pPr eaLnBrk="1" hangingPunct="1"/>
            <a:r>
              <a:rPr lang="ru-RU" sz="2800" dirty="0">
                <a:cs typeface="Arial" pitchFamily="34" charset="0"/>
              </a:rPr>
              <a:t>Критическое обобщение какой-то исследовательской темы</a:t>
            </a:r>
            <a:endParaRPr lang="en-GB" sz="2800" dirty="0">
              <a:cs typeface="Arial" pitchFamily="34" charset="0"/>
            </a:endParaRPr>
          </a:p>
          <a:p>
            <a:pPr eaLnBrk="1" hangingPunct="1"/>
            <a:r>
              <a:rPr lang="ru-RU" sz="2800" dirty="0">
                <a:cs typeface="Arial" pitchFamily="34" charset="0"/>
              </a:rPr>
              <a:t>Обычно от</a:t>
            </a:r>
            <a:r>
              <a:rPr lang="en-GB" sz="2800" dirty="0">
                <a:cs typeface="Arial" pitchFamily="34" charset="0"/>
              </a:rPr>
              <a:t> 10+ </a:t>
            </a:r>
            <a:r>
              <a:rPr lang="ru-RU" sz="2800" dirty="0">
                <a:cs typeface="Arial" pitchFamily="34" charset="0"/>
              </a:rPr>
              <a:t>стр.</a:t>
            </a:r>
            <a:r>
              <a:rPr lang="en-GB" sz="2800" dirty="0">
                <a:cs typeface="Arial" pitchFamily="34" charset="0"/>
              </a:rPr>
              <a:t>, </a:t>
            </a:r>
            <a:r>
              <a:rPr lang="ru-RU" sz="2800" dirty="0">
                <a:cs typeface="Arial" pitchFamily="34" charset="0"/>
              </a:rPr>
              <a:t>от </a:t>
            </a:r>
            <a:r>
              <a:rPr lang="en-GB" sz="2800" dirty="0">
                <a:cs typeface="Arial" pitchFamily="34" charset="0"/>
              </a:rPr>
              <a:t>5+ </a:t>
            </a:r>
            <a:r>
              <a:rPr lang="ru-RU" sz="2800" dirty="0">
                <a:cs typeface="Arial" pitchFamily="34" charset="0"/>
              </a:rPr>
              <a:t>рис.</a:t>
            </a:r>
            <a:r>
              <a:rPr lang="en-GB" sz="2800" dirty="0">
                <a:cs typeface="Arial" pitchFamily="34" charset="0"/>
              </a:rPr>
              <a:t>, &gt;50 </a:t>
            </a:r>
            <a:r>
              <a:rPr lang="ru-RU" sz="2800" dirty="0">
                <a:cs typeface="Arial" pitchFamily="34" charset="0"/>
              </a:rPr>
              <a:t>ссылок</a:t>
            </a:r>
            <a:endParaRPr lang="en-GB" sz="2800" dirty="0">
              <a:cs typeface="Arial" pitchFamily="34" charset="0"/>
            </a:endParaRPr>
          </a:p>
          <a:p>
            <a:pPr eaLnBrk="1" hangingPunct="1"/>
            <a:r>
              <a:rPr lang="ru-RU" sz="2800" dirty="0">
                <a:cs typeface="Arial" pitchFamily="34" charset="0"/>
              </a:rPr>
              <a:t>Обычно готовится по запросу редактора</a:t>
            </a:r>
            <a:endParaRPr lang="en-GB" sz="2800" dirty="0">
              <a:cs typeface="Arial" pitchFamily="34" charset="0"/>
            </a:endParaRPr>
          </a:p>
          <a:p>
            <a:pPr eaLnBrk="1" hangingPunct="1"/>
            <a:r>
              <a:rPr lang="ru-RU" sz="2800" dirty="0">
                <a:cs typeface="Arial" pitchFamily="34" charset="0"/>
              </a:rPr>
              <a:t>Хороший способ</a:t>
            </a:r>
            <a:r>
              <a:rPr lang="ru-RU" sz="2800" u="sng" dirty="0">
                <a:cs typeface="Arial" pitchFamily="34" charset="0"/>
              </a:rPr>
              <a:t> укрепления</a:t>
            </a:r>
            <a:r>
              <a:rPr lang="ru-RU" sz="2800" dirty="0">
                <a:cs typeface="Arial" pitchFamily="34" charset="0"/>
              </a:rPr>
              <a:t> научной карьеры</a:t>
            </a:r>
          </a:p>
          <a:p>
            <a:pPr eaLnBrk="1" hangingPunct="1"/>
            <a:endParaRPr lang="en-US" dirty="0">
              <a:cs typeface="Arial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3BC177-0833-4862-AE1C-9A0E02C611D6}" type="slidenum">
              <a:rPr lang="ru-RU" smtClean="0"/>
              <a:pPr>
                <a:defRPr/>
              </a:pPr>
              <a:t>23</a:t>
            </a:fld>
            <a:endParaRPr lang="ru-RU"/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5904" y="223630"/>
            <a:ext cx="7899400" cy="419100"/>
          </a:xfrm>
        </p:spPr>
        <p:txBody>
          <a:bodyPr/>
          <a:lstStyle/>
          <a:p>
            <a:pPr eaLnBrk="1" hangingPunct="1"/>
            <a:r>
              <a:rPr lang="ru-RU" altLang="zh-CN" sz="2800" dirty="0">
                <a:cs typeface="Arial" pitchFamily="34" charset="0"/>
              </a:rPr>
              <a:t>Научный язык</a:t>
            </a:r>
            <a:endParaRPr lang="en-US" altLang="zh-CN" sz="2800" dirty="0">
              <a:cs typeface="Arial" pitchFamily="34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180522" y="976865"/>
            <a:ext cx="5874195" cy="2442196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altLang="zh-CN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Научный язык - это</a:t>
            </a:r>
            <a:r>
              <a:rPr lang="en-US" altLang="zh-CN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ru-RU" altLang="zh-CN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ясность, чёткость, объективность, точность и краткость изложения.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ru-RU" altLang="zh-CN" sz="1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altLang="zh-CN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Обратите внимание на:</a:t>
            </a:r>
            <a:endParaRPr lang="en-US" altLang="zh-CN" sz="1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ru-RU" altLang="zh-CN" sz="1800" b="1" dirty="0">
                <a:latin typeface="Tahoma" pitchFamily="34" charset="0"/>
                <a:ea typeface="Tahoma" pitchFamily="34" charset="0"/>
                <a:cs typeface="Tahoma" pitchFamily="34" charset="0"/>
              </a:rPr>
              <a:t>последовательность </a:t>
            </a:r>
            <a:r>
              <a:rPr lang="ru-RU" altLang="zh-CN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предложений;</a:t>
            </a:r>
            <a:endParaRPr lang="en-US" altLang="zh-CN" sz="1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ru-RU" altLang="zh-CN" sz="1800" b="1" dirty="0">
                <a:latin typeface="Tahoma" pitchFamily="34" charset="0"/>
                <a:ea typeface="Tahoma" pitchFamily="34" charset="0"/>
                <a:cs typeface="Tahoma" pitchFamily="34" charset="0"/>
              </a:rPr>
              <a:t>логику</a:t>
            </a:r>
            <a:r>
              <a:rPr lang="en-US" altLang="zh-CN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ru-RU" altLang="zh-CN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высказываний и построение предложений;</a:t>
            </a:r>
            <a:endParaRPr lang="en-US" altLang="zh-CN" sz="1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ru-RU" altLang="zh-CN" sz="1800" b="1" dirty="0">
                <a:latin typeface="Tahoma" pitchFamily="34" charset="0"/>
                <a:ea typeface="Tahoma" pitchFamily="34" charset="0"/>
                <a:cs typeface="Tahoma" pitchFamily="34" charset="0"/>
              </a:rPr>
              <a:t>грамматику, правописание и опечатки.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altLang="zh-CN" sz="1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7412" name="Изображение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6878" y="1086196"/>
            <a:ext cx="2756812" cy="1965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3BC177-0833-4862-AE1C-9A0E02C611D6}" type="slidenum">
              <a:rPr lang="ru-RU" smtClean="0"/>
              <a:pPr>
                <a:defRPr/>
              </a:pPr>
              <a:t>24</a:t>
            </a:fld>
            <a:endParaRPr lang="ru-RU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F192AA91-3343-4521-854C-DE4940BB633F}"/>
              </a:ext>
            </a:extLst>
          </p:cNvPr>
          <p:cNvSpPr/>
          <p:nvPr/>
        </p:nvSpPr>
        <p:spPr>
          <a:xfrm>
            <a:off x="577573" y="4176741"/>
            <a:ext cx="7792278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zh-CN" sz="1800" b="0" dirty="0">
                <a:latin typeface="Tahoma" pitchFamily="34" charset="0"/>
                <a:ea typeface="Tahoma" pitchFamily="34" charset="0"/>
                <a:cs typeface="Tahoma" pitchFamily="34" charset="0"/>
              </a:rPr>
              <a:t>Рекомендуется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altLang="zh-CN" sz="1800" b="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85750" indent="-285750" eaLnBrk="1" hangingPunct="1">
              <a:lnSpc>
                <a:spcPct val="80000"/>
              </a:lnSpc>
              <a:buFont typeface="Tahoma" panose="020B0604030504040204" pitchFamily="34" charset="0"/>
              <a:buChar char="–"/>
            </a:pPr>
            <a:r>
              <a:rPr lang="ru-RU" altLang="zh-CN" sz="1800" b="0" dirty="0">
                <a:latin typeface="Tahoma" pitchFamily="34" charset="0"/>
                <a:ea typeface="Tahoma" pitchFamily="34" charset="0"/>
                <a:cs typeface="Tahoma" pitchFamily="34" charset="0"/>
              </a:rPr>
              <a:t>использовать краткие предложения: одна мысль – одно предложение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altLang="zh-CN" sz="1800" b="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85750" indent="-285750" eaLnBrk="1" hangingPunct="1">
              <a:lnSpc>
                <a:spcPct val="80000"/>
              </a:lnSpc>
              <a:buFont typeface="Tahoma" panose="020B0604030504040204" pitchFamily="34" charset="0"/>
              <a:buChar char="–"/>
            </a:pPr>
            <a:r>
              <a:rPr lang="ru-RU" altLang="zh-CN" sz="1800" b="0" dirty="0">
                <a:latin typeface="Tahoma" pitchFamily="34" charset="0"/>
                <a:ea typeface="Tahoma" pitchFamily="34" charset="0"/>
                <a:cs typeface="Tahoma" pitchFamily="34" charset="0"/>
              </a:rPr>
              <a:t>избегать нескольких утверждений в одном предложении.</a:t>
            </a:r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35FE6608-3037-4A9E-A352-7E8A84B46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3BC177-0833-4862-AE1C-9A0E02C611D6}" type="slidenum">
              <a:rPr lang="ru-RU" smtClean="0"/>
              <a:pPr>
                <a:defRPr/>
              </a:pPr>
              <a:t>25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CF454FE4-65D9-4E05-8B74-86F7EDCDF44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632" y="-113043"/>
            <a:ext cx="6409055" cy="611378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8067C644-335C-4953-8CE1-A0899FD5D737}"/>
              </a:ext>
            </a:extLst>
          </p:cNvPr>
          <p:cNvSpPr/>
          <p:nvPr/>
        </p:nvSpPr>
        <p:spPr>
          <a:xfrm>
            <a:off x="6563360" y="902955"/>
            <a:ext cx="1778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1800" b="0" dirty="0"/>
              <a:t>Title</a:t>
            </a:r>
            <a:r>
              <a:rPr lang="ru-RU" altLang="zh-CN" sz="1800" b="0" dirty="0"/>
              <a:t>, </a:t>
            </a:r>
            <a:r>
              <a:rPr lang="en-US" altLang="zh-CN" sz="1800" b="0" dirty="0"/>
              <a:t>Authors</a:t>
            </a:r>
          </a:p>
          <a:p>
            <a:pPr eaLnBrk="1" hangingPunct="1"/>
            <a:r>
              <a:rPr lang="en-US" altLang="zh-CN" sz="1800" b="0" dirty="0"/>
              <a:t>Abstract</a:t>
            </a:r>
          </a:p>
          <a:p>
            <a:pPr eaLnBrk="1" hangingPunct="1"/>
            <a:r>
              <a:rPr lang="en-US" altLang="zh-CN" sz="1800" b="0" dirty="0"/>
              <a:t>Keywords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22CDC5EF-23AF-4516-9BD2-80E715C72209}"/>
              </a:ext>
            </a:extLst>
          </p:cNvPr>
          <p:cNvSpPr/>
          <p:nvPr/>
        </p:nvSpPr>
        <p:spPr>
          <a:xfrm>
            <a:off x="6080760" y="2347283"/>
            <a:ext cx="2743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>
              <a:lnSpc>
                <a:spcPct val="150000"/>
              </a:lnSpc>
            </a:pPr>
            <a:r>
              <a:rPr lang="en-US" altLang="zh-CN" sz="1800" u="sng" dirty="0"/>
              <a:t>I</a:t>
            </a:r>
            <a:r>
              <a:rPr lang="en-US" altLang="zh-CN" sz="1800" b="0" dirty="0"/>
              <a:t>ntroduction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1800" u="sng" dirty="0"/>
              <a:t>M</a:t>
            </a:r>
            <a:r>
              <a:rPr lang="en-US" altLang="zh-CN" sz="1800" b="0" dirty="0"/>
              <a:t>ethods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1800" u="sng" dirty="0"/>
              <a:t>R</a:t>
            </a:r>
            <a:r>
              <a:rPr lang="en-US" altLang="zh-CN" sz="1800" b="0" dirty="0"/>
              <a:t>esults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1800" u="sng" dirty="0"/>
              <a:t>D</a:t>
            </a:r>
            <a:r>
              <a:rPr lang="en-US" altLang="zh-CN" sz="1800" b="0" dirty="0"/>
              <a:t>iscussion </a:t>
            </a:r>
            <a:endParaRPr lang="ru-RU" altLang="zh-CN" sz="1800" b="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xmlns="" id="{D6BDE24A-FF79-471A-A94F-F02F98868B88}"/>
              </a:ext>
            </a:extLst>
          </p:cNvPr>
          <p:cNvSpPr/>
          <p:nvPr/>
        </p:nvSpPr>
        <p:spPr>
          <a:xfrm>
            <a:off x="6463824" y="4350111"/>
            <a:ext cx="2819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0" dirty="0"/>
              <a:t>Conclusions</a:t>
            </a:r>
            <a:endParaRPr lang="ru-RU" altLang="zh-CN" sz="1800" b="0" dirty="0"/>
          </a:p>
          <a:p>
            <a:pPr eaLnBrk="1" hangingPunct="1"/>
            <a:r>
              <a:rPr lang="en-US" altLang="zh-CN" sz="1800" b="0" dirty="0"/>
              <a:t>Acknowledgements</a:t>
            </a:r>
          </a:p>
          <a:p>
            <a:pPr eaLnBrk="1" hangingPunct="1"/>
            <a:r>
              <a:rPr lang="en-US" altLang="zh-CN" sz="1800" b="0" dirty="0"/>
              <a:t>References</a:t>
            </a:r>
          </a:p>
          <a:p>
            <a:pPr eaLnBrk="1" hangingPunct="1"/>
            <a:r>
              <a:rPr lang="en-US" altLang="zh-CN" sz="1800" b="0" dirty="0"/>
              <a:t>Supplementary material (Appendix)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44215" y="6372368"/>
            <a:ext cx="565571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altLang="zh-CN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Схожую структуру имеют и доклады, и ВКР, аналитические обзоры.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8641544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68F8C4E3-941D-402F-8A67-0D72C4665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3BC177-0833-4862-AE1C-9A0E02C611D6}" type="slidenum">
              <a:rPr lang="ru-RU" smtClean="0"/>
              <a:pPr>
                <a:defRPr/>
              </a:pPr>
              <a:t>26</a:t>
            </a:fld>
            <a:endParaRPr lang="ru-RU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xmlns="" id="{2A5D3A71-9DB6-4460-8E7F-96D32F86D75B}"/>
              </a:ext>
            </a:extLst>
          </p:cNvPr>
          <p:cNvGrpSpPr/>
          <p:nvPr/>
        </p:nvGrpSpPr>
        <p:grpSpPr>
          <a:xfrm>
            <a:off x="410845" y="103822"/>
            <a:ext cx="8275955" cy="6144578"/>
            <a:chOff x="410845" y="103822"/>
            <a:chExt cx="8275955" cy="6144578"/>
          </a:xfrm>
        </p:grpSpPr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xmlns="" id="{CF2D1325-EE59-456B-A20C-42236B2EC061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0845" y="103822"/>
              <a:ext cx="8275955" cy="6142355"/>
            </a:xfrm>
            <a:prstGeom prst="rect">
              <a:avLst/>
            </a:prstGeom>
          </p:spPr>
        </p:pic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xmlns="" id="{82176218-6EF5-4296-9901-CEBA0B30D23D}"/>
                </a:ext>
              </a:extLst>
            </p:cNvPr>
            <p:cNvSpPr/>
            <p:nvPr/>
          </p:nvSpPr>
          <p:spPr>
            <a:xfrm>
              <a:off x="7226300" y="5588000"/>
              <a:ext cx="1460500" cy="660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7293163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>
          <a:xfrm>
            <a:off x="331788" y="470853"/>
            <a:ext cx="7848600" cy="58674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ru-RU" altLang="zh-CN" sz="2000" dirty="0">
                <a:cs typeface="Arial" pitchFamily="34" charset="0"/>
              </a:rPr>
              <a:t>Последовательность развития темы в работе следует по общей схеме</a:t>
            </a:r>
            <a:r>
              <a:rPr lang="en-US" altLang="zh-CN" sz="2000" dirty="0">
                <a:cs typeface="Arial" pitchFamily="34" charset="0"/>
              </a:rPr>
              <a:t>:</a:t>
            </a:r>
            <a:r>
              <a:rPr lang="ru-RU" altLang="zh-CN" sz="2000" dirty="0">
                <a:cs typeface="Arial" pitchFamily="34" charset="0"/>
              </a:rPr>
              <a:t> общее</a:t>
            </a:r>
            <a:r>
              <a:rPr lang="en-US" altLang="zh-CN" sz="2000" dirty="0">
                <a:cs typeface="Arial" pitchFamily="34" charset="0"/>
              </a:rPr>
              <a:t> </a:t>
            </a:r>
            <a:r>
              <a:rPr lang="en-US" altLang="zh-CN" sz="2000" dirty="0">
                <a:cs typeface="Arial" pitchFamily="34" charset="0"/>
                <a:sym typeface="Wingdings" pitchFamily="2" charset="2"/>
              </a:rPr>
              <a:t> </a:t>
            </a:r>
            <a:r>
              <a:rPr lang="ru-RU" altLang="zh-CN" sz="2000" dirty="0">
                <a:cs typeface="Arial" pitchFamily="34" charset="0"/>
                <a:sym typeface="Wingdings" pitchFamily="2" charset="2"/>
              </a:rPr>
              <a:t>конкретное</a:t>
            </a:r>
            <a:r>
              <a:rPr lang="en-US" altLang="zh-CN" sz="2000" dirty="0">
                <a:cs typeface="Arial" pitchFamily="34" charset="0"/>
              </a:rPr>
              <a:t> </a:t>
            </a:r>
            <a:r>
              <a:rPr lang="en-US" altLang="zh-CN" sz="2000" dirty="0">
                <a:cs typeface="Arial" pitchFamily="34" charset="0"/>
                <a:sym typeface="Wingdings" pitchFamily="2" charset="2"/>
              </a:rPr>
              <a:t> </a:t>
            </a:r>
            <a:r>
              <a:rPr lang="ru-RU" altLang="zh-CN" sz="2000" dirty="0">
                <a:cs typeface="Arial" pitchFamily="34" charset="0"/>
                <a:sym typeface="Wingdings" pitchFamily="2" charset="2"/>
              </a:rPr>
              <a:t>общее</a:t>
            </a:r>
            <a:endParaRPr lang="en-US" altLang="zh-CN" sz="2000" dirty="0"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000" dirty="0">
              <a:cs typeface="Arial" pitchFamily="34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ru-RU" altLang="zh-CN" sz="2000" b="1" dirty="0">
                <a:solidFill>
                  <a:srgbClr val="C00000"/>
                </a:solidFill>
                <a:cs typeface="Arial" pitchFamily="34" charset="0"/>
              </a:rPr>
              <a:t>Чаще пишут статьи в следующей последовательности (при наличии готового теоретического и прикладного материала)</a:t>
            </a:r>
            <a:r>
              <a:rPr lang="en-US" altLang="zh-CN" sz="2000" b="1" dirty="0">
                <a:solidFill>
                  <a:srgbClr val="C00000"/>
                </a:solidFill>
                <a:cs typeface="Arial" pitchFamily="34" charset="0"/>
              </a:rPr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zh-CN" sz="2000" dirty="0"/>
              <a:t>подготавливают рисунки, схемы и таблицы;</a:t>
            </a:r>
            <a:endParaRPr lang="en-US" altLang="zh-CN" sz="2000" dirty="0"/>
          </a:p>
          <a:p>
            <a:pPr lvl="1" eaLnBrk="1" hangingPunct="1">
              <a:lnSpc>
                <a:spcPct val="90000"/>
              </a:lnSpc>
            </a:pPr>
            <a:r>
              <a:rPr lang="ru-RU" altLang="zh-CN" sz="2000" dirty="0"/>
              <a:t>описывают  Методы</a:t>
            </a:r>
            <a:r>
              <a:rPr lang="en-US" altLang="zh-CN" sz="2000" dirty="0"/>
              <a:t>, </a:t>
            </a:r>
            <a:r>
              <a:rPr lang="ru-RU" altLang="zh-CN" sz="2000" dirty="0"/>
              <a:t>Результаты и Дискуссия;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zh-CN" sz="2000" dirty="0"/>
              <a:t>формируют Заключение и Введение;</a:t>
            </a:r>
            <a:endParaRPr lang="en-US" altLang="zh-CN" sz="2000" dirty="0"/>
          </a:p>
          <a:p>
            <a:pPr lvl="1" eaLnBrk="1" hangingPunct="1">
              <a:lnSpc>
                <a:spcPct val="90000"/>
              </a:lnSpc>
            </a:pPr>
            <a:r>
              <a:rPr lang="ru-RU" altLang="zh-CN" sz="2000" dirty="0"/>
              <a:t>формируют Аннотацию; </a:t>
            </a:r>
          </a:p>
          <a:p>
            <a:pPr lvl="1" eaLnBrk="1" hangingPunct="1">
              <a:lnSpc>
                <a:spcPct val="90000"/>
              </a:lnSpc>
            </a:pPr>
            <a:r>
              <a:rPr lang="ru-RU" altLang="zh-CN" sz="2000" dirty="0"/>
              <a:t>придумывают  Заглавие.</a:t>
            </a:r>
            <a:endParaRPr lang="en-US" altLang="zh-CN" sz="2000" dirty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/>
              <a:t> </a:t>
            </a:r>
            <a:endParaRPr lang="zh-CN" altLang="en-US" sz="1800" dirty="0">
              <a:solidFill>
                <a:srgbClr val="000099"/>
              </a:solidFill>
            </a:endParaRPr>
          </a:p>
        </p:txBody>
      </p:sp>
      <p:pic>
        <p:nvPicPr>
          <p:cNvPr id="122882" name="Picture 4" descr="http://spacecollective.org/userdata/6fSPi4JZ/1197253423/learn_how_to_type_fast_fastest_typist_typin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59680" y="3116898"/>
            <a:ext cx="3553460" cy="2663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39700" dir="2700000" algn="tl" rotWithShape="0">
              <a:srgbClr val="333333">
                <a:alpha val="64998"/>
              </a:srgbClr>
            </a:outerShdw>
          </a:effec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3BC177-0833-4862-AE1C-9A0E02C611D6}" type="slidenum">
              <a:rPr lang="ru-RU" smtClean="0"/>
              <a:pPr>
                <a:defRPr/>
              </a:pPr>
              <a:t>27</a:t>
            </a:fld>
            <a:endParaRPr lang="ru-RU"/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06437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600" dirty="0">
                <a:effectLst>
                  <a:outerShdw blurRad="38100" dist="38100" dir="2700000" algn="tl">
                    <a:srgbClr val="000000"/>
                  </a:outerShdw>
                </a:effectLst>
                <a:cs typeface="Arial" pitchFamily="34" charset="0"/>
              </a:rPr>
              <a:t>    </a:t>
            </a:r>
            <a:r>
              <a:rPr lang="ru-RU" altLang="zh-CN" sz="4900" dirty="0">
                <a:cs typeface="Arial" pitchFamily="34" charset="0"/>
              </a:rPr>
              <a:t>Заглавие статьи</a:t>
            </a:r>
            <a:r>
              <a:rPr lang="en-US" altLang="zh-CN" sz="4900" dirty="0">
                <a:cs typeface="Arial" pitchFamily="34" charset="0"/>
              </a:rPr>
              <a:t> (Title)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223837" y="920750"/>
            <a:ext cx="8696325" cy="5581650"/>
          </a:xfrm>
        </p:spPr>
        <p:txBody>
          <a:bodyPr rtlCol="0">
            <a:noAutofit/>
          </a:bodyPr>
          <a:lstStyle/>
          <a:p>
            <a:pPr eaLnBrk="1" fontAlgn="auto" hangingPunct="1">
              <a:spcBef>
                <a:spcPct val="0"/>
              </a:spcBef>
              <a:spcAft>
                <a:spcPts val="0"/>
              </a:spcAft>
              <a:buClr>
                <a:srgbClr val="5D9A3C"/>
              </a:buClr>
              <a:defRPr/>
            </a:pPr>
            <a:r>
              <a:rPr lang="ru-RU" altLang="zh-CN" sz="2100" dirty="0">
                <a:cs typeface="Arial" pitchFamily="34" charset="0"/>
              </a:rPr>
              <a:t>Хорошее заглавие должно содержать </a:t>
            </a:r>
            <a:r>
              <a:rPr lang="ru-RU" altLang="zh-CN" sz="2100" i="1" dirty="0">
                <a:cs typeface="Arial" pitchFamily="34" charset="0"/>
              </a:rPr>
              <a:t>наименьшее</a:t>
            </a:r>
            <a:r>
              <a:rPr lang="en-US" altLang="zh-CN" sz="2100" dirty="0">
                <a:cs typeface="Arial" pitchFamily="34" charset="0"/>
              </a:rPr>
              <a:t> </a:t>
            </a:r>
            <a:r>
              <a:rPr lang="ru-RU" altLang="zh-CN" sz="2100" dirty="0">
                <a:cs typeface="Arial" pitchFamily="34" charset="0"/>
              </a:rPr>
              <a:t>по возможности количество слов, которые</a:t>
            </a:r>
            <a:r>
              <a:rPr lang="en-US" altLang="zh-CN" sz="2100" dirty="0">
                <a:cs typeface="Arial" pitchFamily="34" charset="0"/>
              </a:rPr>
              <a:t> </a:t>
            </a:r>
            <a:r>
              <a:rPr lang="ru-RU" altLang="zh-CN" sz="2100" i="1" dirty="0">
                <a:cs typeface="Arial" pitchFamily="34" charset="0"/>
              </a:rPr>
              <a:t>адекватно </a:t>
            </a:r>
            <a:r>
              <a:rPr lang="ru-RU" altLang="zh-CN" sz="2100" dirty="0">
                <a:cs typeface="Arial" pitchFamily="34" charset="0"/>
              </a:rPr>
              <a:t>описывают содержание статьи (журнал </a:t>
            </a:r>
            <a:r>
              <a:rPr lang="en-US" altLang="zh-CN" sz="2100" dirty="0">
                <a:cs typeface="Arial" pitchFamily="34" charset="0"/>
              </a:rPr>
              <a:t>Nature </a:t>
            </a:r>
            <a:r>
              <a:rPr lang="ru-RU" altLang="zh-CN" sz="2100" dirty="0">
                <a:cs typeface="Arial" pitchFamily="34" charset="0"/>
              </a:rPr>
              <a:t>проанализировал - самые цитируемые статьи имеют заглавие, состоящее 31-40 знаков).</a:t>
            </a:r>
            <a:endParaRPr lang="en-US" altLang="zh-CN" sz="2100" dirty="0">
              <a:cs typeface="Arial" pitchFamily="34" charset="0"/>
            </a:endParaRPr>
          </a:p>
          <a:p>
            <a:pPr eaLnBrk="1" fontAlgn="auto" hangingPunct="1">
              <a:spcBef>
                <a:spcPts val="1200"/>
              </a:spcBef>
              <a:spcAft>
                <a:spcPts val="0"/>
              </a:spcAft>
              <a:buClr>
                <a:srgbClr val="5D9A3C"/>
              </a:buClr>
              <a:defRPr/>
            </a:pPr>
            <a:r>
              <a:rPr lang="ru-RU" altLang="zh-CN" sz="2100" dirty="0">
                <a:cs typeface="Arial" pitchFamily="34" charset="0"/>
              </a:rPr>
              <a:t>Эффективные заглавия</a:t>
            </a:r>
            <a:endParaRPr lang="en-US" altLang="zh-CN" sz="2100" dirty="0">
              <a:cs typeface="Arial" pitchFamily="34" charset="0"/>
            </a:endParaRPr>
          </a:p>
          <a:p>
            <a:pPr lvl="1" eaLnBrk="1" fontAlgn="auto" hangingPunct="1">
              <a:spcBef>
                <a:spcPct val="0"/>
              </a:spcBef>
              <a:spcAft>
                <a:spcPts val="0"/>
              </a:spcAft>
              <a:buClr>
                <a:srgbClr val="5D9A3C"/>
              </a:buClr>
              <a:defRPr/>
            </a:pPr>
            <a:r>
              <a:rPr lang="ru-RU" altLang="zh-CN" sz="2100" dirty="0"/>
              <a:t>Определяют основную проблему статьи</a:t>
            </a:r>
            <a:endParaRPr lang="en-US" altLang="zh-CN" sz="2100" dirty="0"/>
          </a:p>
          <a:p>
            <a:pPr lvl="1" eaLnBrk="1" fontAlgn="auto" hangingPunct="1">
              <a:spcBef>
                <a:spcPct val="0"/>
              </a:spcBef>
              <a:spcAft>
                <a:spcPts val="0"/>
              </a:spcAft>
              <a:buClr>
                <a:srgbClr val="5D9A3C"/>
              </a:buClr>
              <a:defRPr/>
            </a:pPr>
            <a:r>
              <a:rPr lang="ru-RU" altLang="zh-CN" sz="2100" dirty="0"/>
              <a:t>Начинаются с предмета работы</a:t>
            </a:r>
            <a:endParaRPr lang="en-US" altLang="zh-CN" sz="2100" dirty="0"/>
          </a:p>
          <a:p>
            <a:pPr lvl="1" eaLnBrk="1" fontAlgn="auto" hangingPunct="1">
              <a:spcBef>
                <a:spcPct val="0"/>
              </a:spcBef>
              <a:spcAft>
                <a:spcPts val="0"/>
              </a:spcAft>
              <a:buClr>
                <a:srgbClr val="5D9A3C"/>
              </a:buClr>
              <a:defRPr/>
            </a:pPr>
            <a:r>
              <a:rPr lang="ru-RU" altLang="zh-CN" sz="2100" dirty="0"/>
              <a:t>Точные</a:t>
            </a:r>
            <a:r>
              <a:rPr lang="en-US" altLang="zh-CN" sz="2100" dirty="0"/>
              <a:t>, </a:t>
            </a:r>
            <a:r>
              <a:rPr lang="ru-RU" altLang="zh-CN" sz="2100" dirty="0"/>
              <a:t>однозначные,</a:t>
            </a:r>
            <a:r>
              <a:rPr lang="en-US" altLang="zh-CN" sz="2100" dirty="0"/>
              <a:t> </a:t>
            </a:r>
            <a:r>
              <a:rPr lang="ru-RU" altLang="zh-CN" sz="2100" dirty="0"/>
              <a:t>конкретные</a:t>
            </a:r>
            <a:r>
              <a:rPr lang="en-US" altLang="zh-CN" sz="2100" dirty="0"/>
              <a:t>,</a:t>
            </a:r>
            <a:r>
              <a:rPr lang="ru-RU" altLang="zh-CN" sz="2100" dirty="0"/>
              <a:t> полные</a:t>
            </a:r>
            <a:endParaRPr lang="en-US" altLang="zh-CN" sz="2100" dirty="0"/>
          </a:p>
          <a:p>
            <a:pPr lvl="1" eaLnBrk="1" fontAlgn="auto" hangingPunct="1">
              <a:spcBef>
                <a:spcPct val="0"/>
              </a:spcBef>
              <a:spcAft>
                <a:spcPts val="0"/>
              </a:spcAft>
              <a:buClr>
                <a:srgbClr val="5D9A3C"/>
              </a:buClr>
              <a:defRPr/>
            </a:pPr>
            <a:r>
              <a:rPr lang="ru-RU" altLang="zh-CN" sz="2100" dirty="0"/>
              <a:t>Краткие, насколько возможно (31-40 знаков)</a:t>
            </a:r>
          </a:p>
          <a:p>
            <a:pPr lvl="1" eaLnBrk="1" fontAlgn="auto" hangingPunct="1">
              <a:spcBef>
                <a:spcPct val="0"/>
              </a:spcBef>
              <a:spcAft>
                <a:spcPts val="0"/>
              </a:spcAft>
              <a:buClr>
                <a:srgbClr val="5D9A3C"/>
              </a:buClr>
              <a:defRPr/>
            </a:pPr>
            <a:r>
              <a:rPr lang="ru-RU" altLang="zh-CN" sz="2100" dirty="0"/>
              <a:t>В заглавии можно использовать знаки препинания:  «,» и «:»</a:t>
            </a:r>
          </a:p>
          <a:p>
            <a:pPr lvl="1" eaLnBrk="1" fontAlgn="auto" hangingPunct="1">
              <a:spcBef>
                <a:spcPct val="0"/>
              </a:spcBef>
              <a:spcAft>
                <a:spcPts val="0"/>
              </a:spcAft>
              <a:buClr>
                <a:srgbClr val="5D9A3C"/>
              </a:buClr>
              <a:defRPr/>
            </a:pPr>
            <a:r>
              <a:rPr lang="ru-RU" altLang="zh-CN" sz="2100" dirty="0"/>
              <a:t>В заглавии не рекомендуется использовать знаки препинания: «?» и «!»</a:t>
            </a:r>
            <a:endParaRPr lang="en-GB" altLang="zh-CN" sz="2100" dirty="0"/>
          </a:p>
          <a:p>
            <a:pPr eaLnBrk="1" fontAlgn="auto" hangingPunct="1">
              <a:spcBef>
                <a:spcPts val="1200"/>
              </a:spcBef>
              <a:spcAft>
                <a:spcPts val="0"/>
              </a:spcAft>
              <a:buClr>
                <a:srgbClr val="5D9A3C"/>
              </a:buClr>
              <a:defRPr/>
            </a:pPr>
            <a:r>
              <a:rPr lang="ru-RU" altLang="zh-CN" sz="2100" dirty="0">
                <a:cs typeface="Arial" pitchFamily="34" charset="0"/>
              </a:rPr>
              <a:t>Статьи с краткими, броскими и легко воспринимаемыми названиями лучше привлекают внимание и лучше цитируются.</a:t>
            </a:r>
            <a:endParaRPr lang="en-US" altLang="zh-CN" sz="2100" dirty="0">
              <a:cs typeface="Arial" pitchFamily="34" charset="0"/>
            </a:endParaRPr>
          </a:p>
          <a:p>
            <a:pPr eaLnBrk="1" fontAlgn="auto" hangingPunct="1">
              <a:spcBef>
                <a:spcPts val="1200"/>
              </a:spcBef>
              <a:spcAft>
                <a:spcPts val="0"/>
              </a:spcAft>
              <a:buClr>
                <a:srgbClr val="5D9A3C"/>
              </a:buClr>
              <a:defRPr/>
            </a:pPr>
            <a:r>
              <a:rPr lang="ru-RU" altLang="zh-CN" sz="2100" dirty="0">
                <a:cs typeface="Arial" pitchFamily="34" charset="0"/>
              </a:rPr>
              <a:t>Не должно содержать </a:t>
            </a:r>
            <a:r>
              <a:rPr lang="ru-RU" altLang="zh-CN" sz="2100" b="1" u="sng" dirty="0">
                <a:cs typeface="Arial" pitchFamily="34" charset="0"/>
              </a:rPr>
              <a:t>редко</a:t>
            </a:r>
            <a:r>
              <a:rPr lang="ru-RU" altLang="zh-CN" sz="2100" dirty="0">
                <a:cs typeface="Arial" pitchFamily="34" charset="0"/>
              </a:rPr>
              <a:t> используемые аббревиатуры.</a:t>
            </a:r>
            <a:endParaRPr lang="en-US" altLang="zh-CN" sz="2100" dirty="0">
              <a:cs typeface="Arial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3BC177-0833-4862-AE1C-9A0E02C611D6}" type="slidenum">
              <a:rPr lang="ru-RU" smtClean="0"/>
              <a:pPr>
                <a:defRPr/>
              </a:pPr>
              <a:t>28</a:t>
            </a:fld>
            <a:endParaRPr lang="ru-RU" dirty="0"/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 txBox="1">
            <a:spLocks noChangeArrowheads="1"/>
          </p:cNvSpPr>
          <p:nvPr/>
        </p:nvSpPr>
        <p:spPr bwMode="auto">
          <a:xfrm>
            <a:off x="488950" y="5393055"/>
            <a:ext cx="8342630" cy="129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600"/>
              </a:spcBef>
              <a:buClr>
                <a:srgbClr val="5D9A3C"/>
              </a:buClr>
              <a:buSzPct val="110000"/>
            </a:pPr>
            <a:r>
              <a:rPr lang="ru-RU" altLang="zh-CN" sz="18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Абстракт, как правило,  </a:t>
            </a:r>
            <a:r>
              <a:rPr lang="ru-RU" altLang="zh-CN" sz="1800" b="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свободно доступен </a:t>
            </a:r>
            <a:r>
              <a:rPr lang="ru-RU" altLang="zh-CN" sz="18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электронных базах данных библиотек, на сайтах журналов  и индексирующих сервисах </a:t>
            </a:r>
            <a:r>
              <a:rPr lang="en-US" sz="18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</a:t>
            </a:r>
            <a:r>
              <a:rPr lang="ru-RU" sz="18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РИНЦ,  </a:t>
            </a:r>
            <a:r>
              <a:rPr lang="en-US" sz="1800" b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IEEEXplore</a:t>
            </a:r>
            <a:r>
              <a:rPr lang="en-US" sz="18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GB" sz="18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Scopus, Web of Science, ....]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3BC177-0833-4862-AE1C-9A0E02C611D6}" type="slidenum">
              <a:rPr lang="ru-RU" smtClean="0"/>
              <a:pPr>
                <a:defRPr/>
              </a:pPr>
              <a:t>29</a:t>
            </a:fld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BC4405C7-3116-47B3-BF65-AB943E7162F3}"/>
              </a:ext>
            </a:extLst>
          </p:cNvPr>
          <p:cNvPicPr/>
          <p:nvPr/>
        </p:nvPicPr>
        <p:blipFill rotWithShape="1">
          <a:blip r:embed="rId3" cstate="print"/>
          <a:srcRect t="16150" b="48832"/>
          <a:stretch/>
        </p:blipFill>
        <p:spPr>
          <a:xfrm>
            <a:off x="373987" y="1401416"/>
            <a:ext cx="7821930" cy="2338457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FA1D5F6E-1628-4AD9-8405-01A15FA99C5F}"/>
              </a:ext>
            </a:extLst>
          </p:cNvPr>
          <p:cNvSpPr/>
          <p:nvPr/>
        </p:nvSpPr>
        <p:spPr>
          <a:xfrm>
            <a:off x="458470" y="4200991"/>
            <a:ext cx="83934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аннотации ОБЯЗАТЕЛЬНО упоминать о полученных результатах и выводах статьи. Читатель более вероятно прочтёт тот материал, результаты которого его  заинтересуют в аннотации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26B2923A-A3B0-4C54-A203-71D9A02137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594" y="0"/>
            <a:ext cx="9082405" cy="1143000"/>
          </a:xfrm>
        </p:spPr>
        <p:txBody>
          <a:bodyPr/>
          <a:lstStyle/>
          <a:p>
            <a:pPr eaLnBrk="1" hangingPunct="1"/>
            <a:r>
              <a:rPr lang="ru-RU" altLang="zh-CN" dirty="0">
                <a:cs typeface="Arial" pitchFamily="34" charset="0"/>
              </a:rPr>
              <a:t>Аннотация (</a:t>
            </a:r>
            <a:r>
              <a:rPr lang="en-US" altLang="zh-CN" dirty="0">
                <a:cs typeface="Arial" pitchFamily="34" charset="0"/>
              </a:rPr>
              <a:t>Abstract</a:t>
            </a:r>
            <a:r>
              <a:rPr lang="ru-RU" altLang="zh-CN" dirty="0">
                <a:cs typeface="Arial" pitchFamily="34" charset="0"/>
              </a:rPr>
              <a:t>)</a:t>
            </a:r>
            <a:endParaRPr lang="zh-CN" altLang="en-US" dirty="0"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60DC9B3D-0A26-418C-97F9-3B17A6E0C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3BC177-0833-4862-AE1C-9A0E02C611D6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30202" y="308845"/>
            <a:ext cx="84582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Модуль «Стандарты и оформление НТР в </a:t>
            </a:r>
            <a:r>
              <a:rPr lang="ru-RU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LaTeX</a:t>
            </a:r>
            <a:r>
              <a:rPr lang="ru-RU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».</a:t>
            </a:r>
          </a:p>
          <a:p>
            <a:endParaRPr lang="ru-RU" sz="1600" b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16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Виды </a:t>
            </a:r>
            <a:r>
              <a:rPr lang="ru-RU" sz="16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структуры типовых НТР. Стандарты по оформлению результатов научно-технических работ ГОСТ 7.32-2001, ГОСТ 7.1-2003, ГОСТ Р 7.0.5-2008</a:t>
            </a:r>
            <a:r>
              <a:rPr lang="ru-RU" sz="16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endParaRPr lang="ru-RU" sz="1600" b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1600" b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</a:t>
            </a:r>
            <a:r>
              <a:rPr lang="ru-RU" sz="16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и макропроцессоры. Среда разработки. Основные понятия. Базовые возможности и команды </a:t>
            </a:r>
            <a:r>
              <a:rPr lang="ru-RU" sz="1600" b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LaTeX</a:t>
            </a:r>
            <a:r>
              <a:rPr lang="ru-RU" sz="16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Группы. Окружения. Команды. Параметры. Счетчики. Базовое оформление документа в </a:t>
            </a:r>
            <a:r>
              <a:rPr lang="ru-RU" sz="1600" b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LaTeX</a:t>
            </a:r>
            <a:r>
              <a:rPr lang="ru-RU" sz="16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  Классы, пакеты и классовые опции документа. Статья. Отчет. Книга. Макет документа. Стиль оформления страницы. Геометрия страницы. Рубрикация документа. Колонтитулы. Многоязыковой набор. Разбиение исходного файла на части. Форматирование текста. Нумерованные и маркированные списки. Переключение шрифтов. Специальные символы. Абзацы. Блоки. Расширенное оформление документа в </a:t>
            </a:r>
            <a:r>
              <a:rPr lang="ru-RU" sz="1600" b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LaTeX</a:t>
            </a:r>
            <a:r>
              <a:rPr lang="ru-RU" sz="16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Титул. Оглавление. Предметный указатель. Создание списка литературы. Плавающие иллюстрации и таблицы. </a:t>
            </a:r>
            <a:r>
              <a:rPr lang="ru-RU" sz="1600" b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Псевдорисунки</a:t>
            </a:r>
            <a:r>
              <a:rPr lang="ru-RU" sz="16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Ссылки. Сноски. Метки. Математические формулы. </a:t>
            </a:r>
            <a:r>
              <a:rPr lang="ru-RU" sz="1600" b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Внутритекстовые</a:t>
            </a:r>
            <a:r>
              <a:rPr lang="ru-RU" sz="16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и </a:t>
            </a:r>
            <a:r>
              <a:rPr lang="ru-RU" sz="1600" b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выключные</a:t>
            </a:r>
            <a:r>
              <a:rPr lang="ru-RU" sz="16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формулы. Переменные. Математические символы. Функции. Набор формул в простейших случаях. Нумерация формул. Переносы в формулах. Смена шрифтов. Использование текста формулах. Скобки переменного размера. Матрицы. Многострочные </a:t>
            </a:r>
            <a:r>
              <a:rPr lang="ru-RU" sz="1600" b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выключные</a:t>
            </a:r>
            <a:r>
              <a:rPr lang="ru-RU" sz="16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формулы. Коммуникативные диаграммы. Тонкая настройка формул. Модификация компонент стандартных классов. Создание новых и модификация окружений и команд. Модификация счетчиков. Модификация рубрикации, оглавления, перечней. Модификация колонтитулов и плавающих объектов.</a:t>
            </a:r>
          </a:p>
          <a:p>
            <a:r>
              <a:rPr lang="ru-RU" sz="16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Презентация: структура, содержание, требования к оформлению и дизайну. Практические рекомендации по созданию презентаций. Критерии оценивания презентаций. Создание презентаций в </a:t>
            </a:r>
            <a:r>
              <a:rPr lang="ru-RU" sz="1600" b="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LaTeX</a:t>
            </a:r>
            <a:r>
              <a:rPr lang="ru-RU" sz="16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ru-RU" sz="16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049747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ru-RU" altLang="zh-CN" dirty="0">
                <a:cs typeface="Arial" pitchFamily="34" charset="0"/>
              </a:rPr>
              <a:t>Ключевые слова</a:t>
            </a:r>
            <a:r>
              <a:rPr lang="en-US" altLang="zh-CN" dirty="0">
                <a:cs typeface="Arial" pitchFamily="34" charset="0"/>
              </a:rPr>
              <a:t> (Keywords)</a:t>
            </a:r>
            <a:endParaRPr lang="zh-CN" altLang="en-US" dirty="0">
              <a:cs typeface="Arial" pitchFamily="34" charset="0"/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458787" y="1311275"/>
            <a:ext cx="8355013" cy="4876800"/>
          </a:xfrm>
        </p:spPr>
        <p:txBody>
          <a:bodyPr rtlCol="0">
            <a:noAutofit/>
          </a:bodyPr>
          <a:lstStyle/>
          <a:p>
            <a:pPr marL="457200" indent="-45720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ru-RU" altLang="zh-CN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- Призваны облегчить нахождение вашей статьи</a:t>
            </a:r>
            <a:r>
              <a:rPr lang="en-US" altLang="zh-CN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ru-RU" altLang="zh-CN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и</a:t>
            </a:r>
            <a:r>
              <a:rPr lang="en-US" altLang="zh-CN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ru-RU" altLang="zh-CN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являются метками вашей статьи.</a:t>
            </a:r>
          </a:p>
          <a:p>
            <a:pPr marL="457200" indent="-457200" eaLnBrk="1" fontAlgn="auto" hangingPunct="1">
              <a:spcAft>
                <a:spcPts val="0"/>
              </a:spcAft>
              <a:buFontTx/>
              <a:buNone/>
              <a:defRPr/>
            </a:pPr>
            <a:endParaRPr lang="ru-RU" altLang="zh-CN" sz="1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ru-RU" altLang="zh-CN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- Могут быть более частными и более общими, чем ваша тема</a:t>
            </a:r>
            <a:r>
              <a:rPr lang="en-US" altLang="zh-CN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lang="ru-RU" altLang="zh-CN" sz="1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 eaLnBrk="1" fontAlgn="auto" hangingPunct="1">
              <a:spcAft>
                <a:spcPts val="0"/>
              </a:spcAft>
              <a:buFontTx/>
              <a:buNone/>
              <a:defRPr/>
            </a:pPr>
            <a:endParaRPr lang="ru-RU" altLang="zh-CN" sz="1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eaLnBrk="1" fontAlgn="auto" hangingPunct="1">
              <a:spcAft>
                <a:spcPts val="0"/>
              </a:spcAft>
              <a:buFontTx/>
              <a:buChar char="-"/>
              <a:defRPr/>
            </a:pPr>
            <a:r>
              <a:rPr lang="ru-RU" altLang="zh-CN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Целесообразно использовать ключевые слова из названий литературных источников из библиографического списка статьи</a:t>
            </a:r>
            <a:r>
              <a:rPr lang="en-US" altLang="zh-CN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eaLnBrk="1" fontAlgn="auto" hangingPunct="1">
              <a:spcAft>
                <a:spcPts val="0"/>
              </a:spcAft>
              <a:buFontTx/>
              <a:buChar char="-"/>
              <a:defRPr/>
            </a:pPr>
            <a:endParaRPr lang="ru-RU" altLang="zh-CN" sz="1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ru-RU" altLang="zh-CN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- Используются индексирующими и реферирующими сервисами и базами данных:</a:t>
            </a:r>
            <a:endParaRPr lang="en-US" altLang="zh-CN" sz="1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 eaLnBrk="1" fontAlgn="auto" hangingPunct="1">
              <a:spcAft>
                <a:spcPts val="0"/>
              </a:spcAft>
              <a:buClr>
                <a:srgbClr val="5D9A3C"/>
              </a:buClr>
              <a:defRPr/>
            </a:pPr>
            <a:r>
              <a:rPr lang="ru-RU" altLang="zh-CN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в качестве ключевых слов можно использовать только общепринятые сокращения </a:t>
            </a:r>
            <a:r>
              <a:rPr lang="en-US" altLang="zh-CN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ru-RU" altLang="zh-CN" sz="1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напр</a:t>
            </a:r>
            <a:r>
              <a:rPr lang="en-US" altLang="zh-CN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. DNA); </a:t>
            </a:r>
          </a:p>
          <a:p>
            <a:pPr marL="457200" indent="-457200" eaLnBrk="1" fontAlgn="auto" hangingPunct="1">
              <a:spcAft>
                <a:spcPts val="0"/>
              </a:spcAft>
              <a:buClr>
                <a:srgbClr val="5D9A3C"/>
              </a:buClr>
              <a:defRPr/>
            </a:pPr>
            <a:r>
              <a:rPr lang="ru-RU" altLang="zh-CN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сверьтесь с руководством для автора</a:t>
            </a:r>
            <a:r>
              <a:rPr lang="en-US" altLang="zh-CN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ru-RU" altLang="zh-CN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«</a:t>
            </a:r>
            <a:r>
              <a:rPr lang="en-US" altLang="zh-CN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Guide for Authors</a:t>
            </a:r>
            <a:r>
              <a:rPr lang="ru-RU" altLang="zh-CN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»</a:t>
            </a:r>
            <a:r>
              <a:rPr lang="en-US" altLang="zh-CN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;</a:t>
            </a:r>
            <a:endParaRPr lang="ru-RU" altLang="zh-CN" sz="1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 eaLnBrk="1" fontAlgn="auto" hangingPunct="1">
              <a:spcAft>
                <a:spcPts val="0"/>
              </a:spcAft>
              <a:buClr>
                <a:srgbClr val="5D9A3C"/>
              </a:buClr>
              <a:defRPr/>
            </a:pPr>
            <a:r>
              <a:rPr lang="ru-RU" altLang="zh-CN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выделяют наборы ключевых слов, рекомендованные крупнейшими издательствами (например, </a:t>
            </a:r>
            <a:r>
              <a:rPr lang="en-US" altLang="zh-CN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IEEE, Elsevier</a:t>
            </a:r>
            <a:r>
              <a:rPr lang="ru-RU" altLang="zh-CN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) – это индексируемые ключевые слова, а также ключевые слова автора</a:t>
            </a:r>
            <a:r>
              <a:rPr lang="en-US" altLang="zh-CN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marL="838200" lvl="1" indent="-381000" eaLnBrk="1" fontAlgn="auto" hangingPunct="1">
              <a:spcAft>
                <a:spcPts val="0"/>
              </a:spcAft>
              <a:defRPr/>
            </a:pPr>
            <a:endParaRPr lang="en-US" altLang="zh-CN" sz="1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3BC177-0833-4862-AE1C-9A0E02C611D6}" type="slidenum">
              <a:rPr lang="ru-RU" smtClean="0"/>
              <a:pPr>
                <a:defRPr/>
              </a:pPr>
              <a:t>30</a:t>
            </a:fld>
            <a:endParaRPr lang="ru-RU"/>
          </a:p>
        </p:txBody>
      </p:sp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207962"/>
            <a:ext cx="9144000" cy="685800"/>
          </a:xfrm>
        </p:spPr>
        <p:txBody>
          <a:bodyPr/>
          <a:lstStyle/>
          <a:p>
            <a:pPr eaLnBrk="1" hangingPunct="1"/>
            <a:r>
              <a:rPr lang="ru-RU" altLang="zh-CN" dirty="0">
                <a:cs typeface="Arial" pitchFamily="34" charset="0"/>
              </a:rPr>
              <a:t>Введение</a:t>
            </a:r>
            <a:r>
              <a:rPr lang="en-US" altLang="zh-CN" dirty="0">
                <a:cs typeface="Arial" pitchFamily="34" charset="0"/>
              </a:rPr>
              <a:t> (Introduction)</a:t>
            </a:r>
            <a:endParaRPr lang="zh-CN" altLang="en-US" dirty="0">
              <a:cs typeface="Arial" pitchFamily="34" charset="0"/>
            </a:endParaRPr>
          </a:p>
        </p:txBody>
      </p:sp>
      <p:sp>
        <p:nvSpPr>
          <p:cNvPr id="72706" name="Rectangle 3"/>
          <p:cNvSpPr>
            <a:spLocks noGrp="1" noChangeArrowheads="1"/>
          </p:cNvSpPr>
          <p:nvPr>
            <p:ph idx="1"/>
          </p:nvPr>
        </p:nvSpPr>
        <p:spPr>
          <a:xfrm>
            <a:off x="443865" y="1195388"/>
            <a:ext cx="8424863" cy="5111750"/>
          </a:xfrm>
        </p:spPr>
        <p:txBody>
          <a:bodyPr rtlCol="0">
            <a:normAutofit lnSpcReduction="10000"/>
          </a:bodyPr>
          <a:lstStyle/>
          <a:p>
            <a:pPr algn="ctr" eaLnBrk="1" fontAlgn="auto" hangingPunct="1">
              <a:lnSpc>
                <a:spcPct val="110000"/>
              </a:lnSpc>
              <a:spcAft>
                <a:spcPts val="0"/>
              </a:spcAft>
              <a:buFontTx/>
              <a:buNone/>
              <a:defRPr/>
            </a:pPr>
            <a:r>
              <a:rPr lang="ru-RU" altLang="zh-CN" sz="2800" u="sng" dirty="0">
                <a:cs typeface="Arial" pitchFamily="34" charset="0"/>
              </a:rPr>
              <a:t>Убедите читателя в том, что Вы несомненно знаете почему Ваша работа полезна</a:t>
            </a:r>
            <a:endParaRPr lang="en-US" altLang="zh-CN" sz="2800" u="sng" dirty="0">
              <a:cs typeface="Arial" pitchFamily="34" charset="0"/>
            </a:endParaRPr>
          </a:p>
          <a:p>
            <a:pPr algn="ctr" eaLnBrk="1" fontAlgn="auto" hangingPunct="1">
              <a:lnSpc>
                <a:spcPct val="50000"/>
              </a:lnSpc>
              <a:spcAft>
                <a:spcPts val="0"/>
              </a:spcAft>
              <a:buFontTx/>
              <a:buNone/>
              <a:defRPr/>
            </a:pPr>
            <a:endParaRPr lang="en-US" altLang="zh-CN" sz="2800" u="sng" dirty="0">
              <a:cs typeface="Arial" pitchFamily="34" charset="0"/>
            </a:endParaRPr>
          </a:p>
          <a:p>
            <a:pPr eaLnBrk="1" fontAlgn="auto" hangingPunct="1">
              <a:lnSpc>
                <a:spcPct val="110000"/>
              </a:lnSpc>
              <a:spcAft>
                <a:spcPts val="0"/>
              </a:spcAft>
              <a:buClr>
                <a:srgbClr val="5D9A3C"/>
              </a:buClr>
              <a:defRPr/>
            </a:pPr>
            <a:r>
              <a:rPr lang="ru-RU" altLang="zh-CN" sz="2400" dirty="0">
                <a:cs typeface="Arial" pitchFamily="34" charset="0"/>
              </a:rPr>
              <a:t>Ясно адресуйте следующие вопросы</a:t>
            </a:r>
            <a:r>
              <a:rPr lang="en-US" altLang="zh-CN" sz="2400" dirty="0">
                <a:cs typeface="Arial" pitchFamily="34" charset="0"/>
              </a:rPr>
              <a:t>: </a:t>
            </a:r>
          </a:p>
          <a:p>
            <a:pPr lvl="1" eaLnBrk="1" fontAlgn="auto" hangingPunct="1">
              <a:lnSpc>
                <a:spcPct val="110000"/>
              </a:lnSpc>
              <a:spcAft>
                <a:spcPts val="0"/>
              </a:spcAft>
              <a:buClr>
                <a:srgbClr val="5D9A3C"/>
              </a:buClr>
              <a:defRPr/>
            </a:pPr>
            <a:r>
              <a:rPr lang="ru-RU" altLang="zh-CN" sz="2200" dirty="0"/>
              <a:t>В чем проблема</a:t>
            </a:r>
            <a:r>
              <a:rPr lang="en-US" altLang="zh-CN" sz="2200" dirty="0"/>
              <a:t>? </a:t>
            </a:r>
            <a:endParaRPr lang="ru-RU" altLang="zh-CN" sz="2200" dirty="0"/>
          </a:p>
          <a:p>
            <a:pPr lvl="1" eaLnBrk="1" fontAlgn="auto" hangingPunct="1">
              <a:lnSpc>
                <a:spcPct val="110000"/>
              </a:lnSpc>
              <a:spcAft>
                <a:spcPts val="0"/>
              </a:spcAft>
              <a:buClr>
                <a:srgbClr val="5D9A3C"/>
              </a:buClr>
              <a:defRPr/>
            </a:pPr>
            <a:r>
              <a:rPr lang="ru-RU" altLang="zh-CN" sz="2200" dirty="0"/>
              <a:t>В чем ее актуальность?</a:t>
            </a:r>
            <a:endParaRPr lang="en-US" altLang="zh-CN" sz="2200" dirty="0"/>
          </a:p>
          <a:p>
            <a:pPr lvl="1" eaLnBrk="1" fontAlgn="auto" hangingPunct="1">
              <a:lnSpc>
                <a:spcPct val="110000"/>
              </a:lnSpc>
              <a:spcAft>
                <a:spcPts val="0"/>
              </a:spcAft>
              <a:buClr>
                <a:srgbClr val="5D9A3C"/>
              </a:buClr>
              <a:defRPr/>
            </a:pPr>
            <a:r>
              <a:rPr lang="ru-RU" altLang="zh-CN" sz="2200" dirty="0"/>
              <a:t>Есть ли решения</a:t>
            </a:r>
            <a:r>
              <a:rPr lang="en-US" altLang="zh-CN" sz="2200" dirty="0"/>
              <a:t>? </a:t>
            </a:r>
          </a:p>
          <a:p>
            <a:pPr lvl="1" eaLnBrk="1" fontAlgn="auto" hangingPunct="1">
              <a:lnSpc>
                <a:spcPct val="110000"/>
              </a:lnSpc>
              <a:spcAft>
                <a:spcPts val="0"/>
              </a:spcAft>
              <a:buClr>
                <a:srgbClr val="5D9A3C"/>
              </a:buClr>
              <a:defRPr/>
            </a:pPr>
            <a:r>
              <a:rPr lang="ru-RU" altLang="zh-CN" sz="2200" dirty="0"/>
              <a:t>Какое решение лучшее</a:t>
            </a:r>
            <a:r>
              <a:rPr lang="en-US" altLang="zh-CN" sz="2200" dirty="0"/>
              <a:t>? </a:t>
            </a:r>
          </a:p>
          <a:p>
            <a:pPr lvl="1" eaLnBrk="1" fontAlgn="auto" hangingPunct="1">
              <a:lnSpc>
                <a:spcPct val="110000"/>
              </a:lnSpc>
              <a:spcAft>
                <a:spcPts val="0"/>
              </a:spcAft>
              <a:buClr>
                <a:srgbClr val="5D9A3C"/>
              </a:buClr>
              <a:defRPr/>
            </a:pPr>
            <a:r>
              <a:rPr lang="ru-RU" altLang="zh-CN" sz="2200" dirty="0"/>
              <a:t>Каково его основное ограничение</a:t>
            </a:r>
            <a:r>
              <a:rPr lang="en-US" altLang="zh-CN" sz="2200" dirty="0"/>
              <a:t>? </a:t>
            </a:r>
          </a:p>
          <a:p>
            <a:pPr lvl="1" eaLnBrk="1" fontAlgn="auto" hangingPunct="1">
              <a:lnSpc>
                <a:spcPct val="110000"/>
              </a:lnSpc>
              <a:spcAft>
                <a:spcPts val="0"/>
              </a:spcAft>
              <a:buClr>
                <a:srgbClr val="5D9A3C"/>
              </a:buClr>
              <a:defRPr/>
            </a:pPr>
            <a:r>
              <a:rPr lang="ru-RU" altLang="zh-CN" sz="2200" dirty="0"/>
              <a:t>Что вы надеетесь достигнуть</a:t>
            </a:r>
            <a:r>
              <a:rPr lang="en-US" altLang="zh-CN" sz="2200" dirty="0"/>
              <a:t>?</a:t>
            </a:r>
            <a:endParaRPr lang="en-US" altLang="zh-CN" sz="2400" dirty="0"/>
          </a:p>
          <a:p>
            <a:pPr eaLnBrk="1" fontAlgn="auto" hangingPunct="1">
              <a:lnSpc>
                <a:spcPct val="110000"/>
              </a:lnSpc>
              <a:spcAft>
                <a:spcPts val="0"/>
              </a:spcAft>
              <a:buClr>
                <a:srgbClr val="5D9A3C"/>
              </a:buClr>
              <a:defRPr/>
            </a:pPr>
            <a:endParaRPr lang="ru-RU" altLang="zh-CN" sz="2400" dirty="0">
              <a:cs typeface="Arial" pitchFamily="34" charset="0"/>
            </a:endParaRPr>
          </a:p>
          <a:p>
            <a:pPr eaLnBrk="1" fontAlgn="auto" hangingPunct="1">
              <a:lnSpc>
                <a:spcPct val="110000"/>
              </a:lnSpc>
              <a:spcAft>
                <a:spcPts val="0"/>
              </a:spcAft>
              <a:buClr>
                <a:srgbClr val="5D9A3C"/>
              </a:buClr>
              <a:defRPr/>
            </a:pPr>
            <a:r>
              <a:rPr lang="ru-RU" altLang="zh-CN" sz="2400" dirty="0">
                <a:cs typeface="Arial" pitchFamily="34" charset="0"/>
              </a:rPr>
              <a:t>Избегайте превращения этой части в урок истории</a:t>
            </a:r>
            <a:endParaRPr lang="en-US" altLang="zh-CN" sz="2400" dirty="0">
              <a:cs typeface="Arial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3BC177-0833-4862-AE1C-9A0E02C611D6}" type="slidenum">
              <a:rPr lang="ru-RU" smtClean="0"/>
              <a:pPr>
                <a:defRPr/>
              </a:pPr>
              <a:t>31</a:t>
            </a:fld>
            <a:endParaRPr lang="ru-RU" dirty="0"/>
          </a:p>
        </p:txBody>
      </p:sp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47320"/>
            <a:ext cx="9144000" cy="977900"/>
          </a:xfrm>
        </p:spPr>
        <p:txBody>
          <a:bodyPr/>
          <a:lstStyle/>
          <a:p>
            <a:pPr eaLnBrk="1" hangingPunct="1"/>
            <a:r>
              <a:rPr lang="ru-RU" altLang="zh-CN" dirty="0">
                <a:cs typeface="Arial" pitchFamily="34" charset="0"/>
              </a:rPr>
              <a:t>Методы</a:t>
            </a:r>
            <a:endParaRPr lang="zh-CN" altLang="en-US" dirty="0">
              <a:cs typeface="Arial" pitchFamily="34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63040"/>
            <a:ext cx="7999413" cy="4725988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ru-RU" altLang="zh-CN" sz="2400" u="sng" dirty="0">
                <a:latin typeface="Arial" pitchFamily="34" charset="0"/>
                <a:cs typeface="Arial" pitchFamily="34" charset="0"/>
              </a:rPr>
              <a:t>Опишите, как проблема изучалась</a:t>
            </a:r>
            <a:endParaRPr lang="en-US" altLang="zh-CN" sz="2400" u="sng" dirty="0">
              <a:latin typeface="Arial" pitchFamily="34" charset="0"/>
              <a:cs typeface="Arial" pitchFamily="34" charset="0"/>
            </a:endParaRPr>
          </a:p>
          <a:p>
            <a:pPr eaLnBrk="1" hangingPunct="1">
              <a:buFontTx/>
              <a:buNone/>
            </a:pPr>
            <a:endParaRPr lang="en-US" altLang="zh-CN" sz="20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buClr>
                <a:srgbClr val="5D9A3C"/>
              </a:buClr>
            </a:pPr>
            <a:r>
              <a:rPr lang="ru-RU" altLang="zh-CN" sz="2400" dirty="0">
                <a:cs typeface="Arial" pitchFamily="34" charset="0"/>
              </a:rPr>
              <a:t>Включайте детальную информацию.</a:t>
            </a:r>
            <a:endParaRPr lang="en-US" altLang="zh-CN" sz="2400" dirty="0">
              <a:cs typeface="Arial" pitchFamily="34" charset="0"/>
            </a:endParaRPr>
          </a:p>
          <a:p>
            <a:pPr eaLnBrk="1" hangingPunct="1">
              <a:buClr>
                <a:srgbClr val="5D9A3C"/>
              </a:buClr>
            </a:pPr>
            <a:endParaRPr lang="en-US" altLang="zh-CN" sz="2400" dirty="0">
              <a:cs typeface="Arial" pitchFamily="34" charset="0"/>
            </a:endParaRPr>
          </a:p>
          <a:p>
            <a:pPr eaLnBrk="1" hangingPunct="1">
              <a:buClr>
                <a:srgbClr val="5D9A3C"/>
              </a:buClr>
            </a:pPr>
            <a:r>
              <a:rPr lang="ru-RU" altLang="zh-CN" sz="2400" dirty="0">
                <a:cs typeface="Arial" pitchFamily="34" charset="0"/>
              </a:rPr>
              <a:t>Не описывайте подробно ранее опубликованные процедуры (достаточно краткого описания, со ссылками на предшествующие работы, приведения основных соотношений, используемых в Вашей работе).</a:t>
            </a:r>
            <a:endParaRPr lang="en-US" altLang="zh-CN" sz="2400" dirty="0">
              <a:cs typeface="Arial" pitchFamily="34" charset="0"/>
            </a:endParaRPr>
          </a:p>
          <a:p>
            <a:pPr eaLnBrk="1" hangingPunct="1">
              <a:buClr>
                <a:srgbClr val="5D9A3C"/>
              </a:buClr>
            </a:pPr>
            <a:endParaRPr lang="en-US" altLang="zh-CN" sz="2400" dirty="0">
              <a:cs typeface="Arial" pitchFamily="34" charset="0"/>
            </a:endParaRPr>
          </a:p>
          <a:p>
            <a:pPr eaLnBrk="1" hangingPunct="1">
              <a:buClr>
                <a:srgbClr val="5D9A3C"/>
              </a:buClr>
            </a:pPr>
            <a:r>
              <a:rPr lang="ru-RU" altLang="zh-CN" sz="2400" dirty="0">
                <a:cs typeface="Arial" pitchFamily="34" charset="0"/>
              </a:rPr>
              <a:t>Укажите какое оборудование, ПО и материалы использовались.</a:t>
            </a:r>
            <a:endParaRPr lang="en-US" altLang="zh-CN" sz="2400" dirty="0">
              <a:cs typeface="Arial" pitchFamily="34" charset="0"/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3520440" y="6329680"/>
            <a:ext cx="5334000" cy="3810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0" hangingPunct="0"/>
            <a:fld id="{36692B6A-9D57-4AD8-A496-FF83C0296BD7}" type="slidenum">
              <a:rPr lang="en-US" smtClean="0"/>
              <a:pPr eaLnBrk="0" hangingPunct="0"/>
              <a:t>32</a:t>
            </a:fld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42020" y="52389"/>
            <a:ext cx="8713787" cy="869950"/>
          </a:xfrm>
        </p:spPr>
        <p:txBody>
          <a:bodyPr/>
          <a:lstStyle/>
          <a:p>
            <a:pPr eaLnBrk="1" hangingPunct="1"/>
            <a:r>
              <a:rPr lang="ru-RU" altLang="zh-CN" dirty="0">
                <a:cs typeface="Arial" pitchFamily="34" charset="0"/>
              </a:rPr>
              <a:t>Результаты</a:t>
            </a:r>
            <a:r>
              <a:rPr lang="en-US" altLang="zh-CN" dirty="0">
                <a:cs typeface="Arial" pitchFamily="34" charset="0"/>
              </a:rPr>
              <a:t> – </a:t>
            </a:r>
            <a:r>
              <a:rPr lang="ru-RU" altLang="zh-CN" dirty="0">
                <a:cs typeface="Arial" pitchFamily="34" charset="0"/>
              </a:rPr>
              <a:t>что вы обнаружили</a:t>
            </a:r>
            <a:r>
              <a:rPr lang="en-US" altLang="zh-CN" dirty="0">
                <a:cs typeface="Arial" pitchFamily="34" charset="0"/>
              </a:rPr>
              <a:t>?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151296" y="1125538"/>
            <a:ext cx="8424863" cy="3491086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5D9A3C"/>
              </a:buClr>
            </a:pPr>
            <a:r>
              <a:rPr lang="ru-RU" altLang="zh-C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Расскажите чёткую и легко понятную историю</a:t>
            </a:r>
            <a:r>
              <a:rPr lang="en-US" altLang="zh-C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altLang="zh-CN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получения результатов</a:t>
            </a:r>
            <a:endParaRPr lang="ru-RU" altLang="zh-CN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eaLnBrk="1" hangingPunct="1">
              <a:lnSpc>
                <a:spcPct val="90000"/>
              </a:lnSpc>
              <a:buClr>
                <a:srgbClr val="5D9A3C"/>
              </a:buClr>
            </a:pPr>
            <a:r>
              <a:rPr lang="en-US" altLang="zh-C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altLang="zh-C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структурированность</a:t>
            </a:r>
            <a:r>
              <a:rPr lang="en-US" altLang="zh-C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ru-RU" altLang="zh-C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вводить подзаголовки</a:t>
            </a:r>
            <a:r>
              <a:rPr lang="en-US" altLang="zh-C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eaLnBrk="1" hangingPunct="1">
              <a:spcBef>
                <a:spcPts val="1200"/>
              </a:spcBef>
              <a:buClr>
                <a:srgbClr val="5D9A3C"/>
              </a:buClr>
            </a:pPr>
            <a:r>
              <a:rPr lang="ru-RU" altLang="zh-C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Что должно быть включено</a:t>
            </a:r>
            <a:r>
              <a:rPr lang="en-US" altLang="zh-C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lvl="1" eaLnBrk="1" hangingPunct="1">
              <a:spcBef>
                <a:spcPts val="1200"/>
              </a:spcBef>
              <a:buClr>
                <a:srgbClr val="5D9A3C"/>
              </a:buClr>
            </a:pPr>
            <a:r>
              <a:rPr lang="ru-RU" altLang="zh-C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Основные новшества/открытия/находки</a:t>
            </a:r>
            <a:r>
              <a:rPr lang="en-US" altLang="zh-C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1076325" lvl="2" eaLnBrk="1" hangingPunct="1">
              <a:spcBef>
                <a:spcPts val="1200"/>
              </a:spcBef>
              <a:buClr>
                <a:srgbClr val="5D9A3C"/>
              </a:buClr>
            </a:pPr>
            <a:r>
              <a:rPr lang="ru-RU" altLang="zh-C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подробные </a:t>
            </a:r>
            <a:r>
              <a:rPr lang="ru-RU" altLang="zh-CN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результаты, а данные </a:t>
            </a:r>
            <a:r>
              <a:rPr lang="ru-RU" altLang="zh-C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второстепенного значения можно выносить в приложение </a:t>
            </a:r>
            <a:r>
              <a:rPr lang="en-US" altLang="zh-C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ru-RU" altLang="zh-C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18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Supplementary Materials</a:t>
            </a:r>
            <a:r>
              <a:rPr lang="ru-RU" altLang="zh-CN" sz="18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altLang="zh-CN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eaLnBrk="1" hangingPunct="1">
              <a:spcBef>
                <a:spcPts val="1200"/>
              </a:spcBef>
              <a:buClr>
                <a:srgbClr val="5D9A3C"/>
              </a:buClr>
            </a:pPr>
            <a:r>
              <a:rPr lang="ru-RU" altLang="zh-C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Подчеркните находки, которые отличались от ранее опубликованных, и неожиданные находки</a:t>
            </a:r>
            <a:endParaRPr lang="en-US" altLang="zh-CN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eaLnBrk="1" hangingPunct="1">
              <a:spcBef>
                <a:spcPts val="1200"/>
              </a:spcBef>
              <a:buClr>
                <a:srgbClr val="5D9A3C"/>
              </a:buClr>
            </a:pPr>
            <a:r>
              <a:rPr lang="ru-RU" altLang="zh-CN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Результаты статистического и др. анализа</a:t>
            </a:r>
            <a:endParaRPr lang="en-US" altLang="zh-CN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5604" name="Group 7"/>
          <p:cNvGrpSpPr>
            <a:grpSpLocks/>
          </p:cNvGrpSpPr>
          <p:nvPr/>
        </p:nvGrpSpPr>
        <p:grpSpPr bwMode="auto">
          <a:xfrm>
            <a:off x="8243888" y="1125538"/>
            <a:ext cx="673100" cy="4824412"/>
            <a:chOff x="142844" y="1390669"/>
            <a:chExt cx="673574" cy="5062431"/>
          </a:xfrm>
        </p:grpSpPr>
        <p:sp>
          <p:nvSpPr>
            <p:cNvPr id="25605" name="Freeform 4"/>
            <p:cNvSpPr>
              <a:spLocks/>
            </p:cNvSpPr>
            <p:nvPr/>
          </p:nvSpPr>
          <p:spPr bwMode="auto">
            <a:xfrm>
              <a:off x="142844" y="1390669"/>
              <a:ext cx="444500" cy="4395785"/>
            </a:xfrm>
            <a:custGeom>
              <a:avLst/>
              <a:gdLst>
                <a:gd name="T0" fmla="*/ 2147483647 w 280"/>
                <a:gd name="T1" fmla="*/ 0 h 2994"/>
                <a:gd name="T2" fmla="*/ 2147483647 w 280"/>
                <a:gd name="T3" fmla="*/ 2147483647 h 2994"/>
                <a:gd name="T4" fmla="*/ 2147483647 w 280"/>
                <a:gd name="T5" fmla="*/ 2147483647 h 2994"/>
                <a:gd name="T6" fmla="*/ 2147483647 w 280"/>
                <a:gd name="T7" fmla="*/ 2147483647 h 2994"/>
                <a:gd name="T8" fmla="*/ 2147483647 w 280"/>
                <a:gd name="T9" fmla="*/ 2147483647 h 2994"/>
                <a:gd name="T10" fmla="*/ 2147483647 w 280"/>
                <a:gd name="T11" fmla="*/ 2147483647 h 2994"/>
                <a:gd name="T12" fmla="*/ 2147483647 w 280"/>
                <a:gd name="T13" fmla="*/ 2147483647 h 2994"/>
                <a:gd name="T14" fmla="*/ 2147483647 w 280"/>
                <a:gd name="T15" fmla="*/ 2147483647 h 2994"/>
                <a:gd name="T16" fmla="*/ 0 w 280"/>
                <a:gd name="T17" fmla="*/ 2147483647 h 2994"/>
                <a:gd name="T18" fmla="*/ 2147483647 w 280"/>
                <a:gd name="T19" fmla="*/ 2147483647 h 2994"/>
                <a:gd name="T20" fmla="*/ 2147483647 w 280"/>
                <a:gd name="T21" fmla="*/ 2147483647 h 2994"/>
                <a:gd name="T22" fmla="*/ 2147483647 w 280"/>
                <a:gd name="T23" fmla="*/ 2147483647 h 299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80"/>
                <a:gd name="T37" fmla="*/ 0 h 2994"/>
                <a:gd name="T38" fmla="*/ 280 w 280"/>
                <a:gd name="T39" fmla="*/ 2994 h 299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80" h="2994">
                  <a:moveTo>
                    <a:pt x="136" y="0"/>
                  </a:moveTo>
                  <a:cubicBezTo>
                    <a:pt x="200" y="234"/>
                    <a:pt x="264" y="468"/>
                    <a:pt x="272" y="589"/>
                  </a:cubicBezTo>
                  <a:cubicBezTo>
                    <a:pt x="280" y="710"/>
                    <a:pt x="197" y="687"/>
                    <a:pt x="182" y="725"/>
                  </a:cubicBezTo>
                  <a:cubicBezTo>
                    <a:pt x="167" y="763"/>
                    <a:pt x="182" y="756"/>
                    <a:pt x="182" y="816"/>
                  </a:cubicBezTo>
                  <a:cubicBezTo>
                    <a:pt x="182" y="876"/>
                    <a:pt x="205" y="990"/>
                    <a:pt x="182" y="1088"/>
                  </a:cubicBezTo>
                  <a:cubicBezTo>
                    <a:pt x="159" y="1186"/>
                    <a:pt x="53" y="1323"/>
                    <a:pt x="45" y="1406"/>
                  </a:cubicBezTo>
                  <a:cubicBezTo>
                    <a:pt x="37" y="1489"/>
                    <a:pt x="121" y="1512"/>
                    <a:pt x="136" y="1587"/>
                  </a:cubicBezTo>
                  <a:cubicBezTo>
                    <a:pt x="151" y="1662"/>
                    <a:pt x="159" y="1738"/>
                    <a:pt x="136" y="1859"/>
                  </a:cubicBezTo>
                  <a:cubicBezTo>
                    <a:pt x="113" y="1980"/>
                    <a:pt x="0" y="2215"/>
                    <a:pt x="0" y="2313"/>
                  </a:cubicBezTo>
                  <a:cubicBezTo>
                    <a:pt x="0" y="2411"/>
                    <a:pt x="121" y="2351"/>
                    <a:pt x="136" y="2449"/>
                  </a:cubicBezTo>
                  <a:cubicBezTo>
                    <a:pt x="151" y="2547"/>
                    <a:pt x="83" y="2812"/>
                    <a:pt x="91" y="2903"/>
                  </a:cubicBezTo>
                  <a:cubicBezTo>
                    <a:pt x="99" y="2994"/>
                    <a:pt x="140" y="2993"/>
                    <a:pt x="182" y="2993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pic>
          <p:nvPicPr>
            <p:cNvPr id="25606" name="Picture 8" descr="http://klb.nilo.de/archiv/bilder-wollknaeuel.jp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8"/>
                </a:clrFrom>
                <a:clrTo>
                  <a:srgbClr val="FFFFF8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 rot="-5058470">
              <a:off x="86644" y="5723326"/>
              <a:ext cx="852982" cy="6065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3BC177-0833-4862-AE1C-9A0E02C611D6}" type="slidenum">
              <a:rPr lang="ru-RU" smtClean="0"/>
              <a:pPr>
                <a:defRPr/>
              </a:pPr>
              <a:t>33</a:t>
            </a:fld>
            <a:endParaRPr lang="ru-R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xmlns="" id="{23167504-3AE5-4903-8A8B-4AFDEA48FA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296" y="4699552"/>
            <a:ext cx="7941297" cy="1377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5D9A3C"/>
              </a:buClr>
              <a:buSzPct val="100000"/>
              <a:buFont typeface="Arial" pitchFamily="34" charset="0"/>
              <a:buChar char="•"/>
            </a:pPr>
            <a:r>
              <a:rPr lang="ru-RU" altLang="zh-CN" sz="18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Иллюстрации. Они </a:t>
            </a:r>
            <a:r>
              <a:rPr lang="ru-RU" altLang="zh-CN" sz="18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необходимы, так как рисунки и таблицы являются</a:t>
            </a:r>
            <a:r>
              <a:rPr lang="en-GB" altLang="zh-CN" sz="18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altLang="zh-CN" sz="18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наиболее эффективным способом</a:t>
            </a:r>
            <a:r>
              <a:rPr lang="en-GB" altLang="zh-CN" sz="18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altLang="zh-CN" sz="18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представить результаты, а результаты являются движущей силой для публикации.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5D9A3C"/>
              </a:buClr>
              <a:buSzPct val="100000"/>
              <a:buFont typeface="Arial" pitchFamily="34" charset="0"/>
              <a:buChar char="•"/>
            </a:pPr>
            <a:endParaRPr lang="ru-RU" altLang="zh-CN" sz="18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5D9A3C"/>
              </a:buClr>
              <a:buSzPct val="100000"/>
              <a:buFont typeface="Arial" pitchFamily="34" charset="0"/>
              <a:buChar char="•"/>
            </a:pPr>
            <a:r>
              <a:rPr lang="ru-RU" altLang="zh-CN" sz="18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Подписи и описания должны быть достаточно детальными, чтобы рисунки и таблицы «говорили сами за себя».</a:t>
            </a:r>
            <a:endParaRPr lang="en-GB" altLang="zh-CN" sz="18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7960"/>
            <a:ext cx="9144000" cy="60325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altLang="zh-CN" dirty="0">
                <a:cs typeface="Arial" pitchFamily="34" charset="0"/>
              </a:rPr>
              <a:t>Обсуждение</a:t>
            </a:r>
            <a:endParaRPr lang="zh-CN" altLang="en-US" dirty="0">
              <a:cs typeface="Arial" pitchFamily="34" charset="0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557338"/>
            <a:ext cx="8424863" cy="45291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ru-RU" altLang="zh-CN" sz="2800" u="sng" dirty="0">
                <a:cs typeface="Arial" pitchFamily="34" charset="0"/>
              </a:rPr>
              <a:t>Что означают полученные результаты</a:t>
            </a:r>
            <a:endParaRPr lang="en-US" altLang="zh-CN" sz="2800" u="sng" dirty="0">
              <a:cs typeface="Arial" pitchFamily="34" charset="0"/>
            </a:endParaRPr>
          </a:p>
          <a:p>
            <a:pPr eaLnBrk="1" hangingPunct="1"/>
            <a:endParaRPr lang="en-US" altLang="zh-CN" sz="2400" u="sng" dirty="0">
              <a:cs typeface="Arial" pitchFamily="34" charset="0"/>
            </a:endParaRPr>
          </a:p>
          <a:p>
            <a:pPr eaLnBrk="1" hangingPunct="1">
              <a:buClr>
                <a:srgbClr val="5D9A3C"/>
              </a:buClr>
            </a:pPr>
            <a:r>
              <a:rPr lang="ru-RU" altLang="zh-CN" sz="2800" dirty="0">
                <a:cs typeface="Arial" pitchFamily="34" charset="0"/>
              </a:rPr>
              <a:t>Самый важный раздел</a:t>
            </a:r>
            <a:endParaRPr lang="en-US" altLang="zh-CN" sz="2800" dirty="0">
              <a:cs typeface="Arial" pitchFamily="34" charset="0"/>
            </a:endParaRPr>
          </a:p>
          <a:p>
            <a:pPr eaLnBrk="1" hangingPunct="1">
              <a:buClr>
                <a:srgbClr val="5D9A3C"/>
              </a:buClr>
            </a:pPr>
            <a:endParaRPr lang="en-US" altLang="zh-CN" sz="2800" dirty="0">
              <a:cs typeface="Arial" pitchFamily="34" charset="0"/>
            </a:endParaRPr>
          </a:p>
          <a:p>
            <a:pPr eaLnBrk="1" hangingPunct="1">
              <a:buClr>
                <a:srgbClr val="5D9A3C"/>
              </a:buClr>
            </a:pPr>
            <a:r>
              <a:rPr lang="ru-RU" altLang="zh-CN" sz="2800" dirty="0">
                <a:cs typeface="Arial" pitchFamily="34" charset="0"/>
              </a:rPr>
              <a:t>Раздел</a:t>
            </a:r>
            <a:r>
              <a:rPr lang="en-US" altLang="zh-CN" sz="2800" dirty="0">
                <a:cs typeface="Arial" pitchFamily="34" charset="0"/>
              </a:rPr>
              <a:t> </a:t>
            </a:r>
            <a:r>
              <a:rPr lang="ru-RU" altLang="zh-CN" sz="2800" dirty="0">
                <a:cs typeface="Arial" pitchFamily="34" charset="0"/>
              </a:rPr>
              <a:t>«Обсуждение»</a:t>
            </a:r>
            <a:r>
              <a:rPr lang="en-US" altLang="zh-CN" sz="2800" dirty="0">
                <a:cs typeface="Arial" pitchFamily="34" charset="0"/>
              </a:rPr>
              <a:t> </a:t>
            </a:r>
            <a:r>
              <a:rPr lang="ru-RU" altLang="zh-CN" sz="2800" dirty="0">
                <a:cs typeface="Arial" pitchFamily="34" charset="0"/>
              </a:rPr>
              <a:t>должен согласовываться с разделом «Результаты»</a:t>
            </a:r>
            <a:endParaRPr lang="en-US" altLang="zh-CN" sz="2800" dirty="0">
              <a:cs typeface="Arial" pitchFamily="34" charset="0"/>
            </a:endParaRPr>
          </a:p>
          <a:p>
            <a:pPr eaLnBrk="1" hangingPunct="1">
              <a:buClr>
                <a:srgbClr val="5D9A3C"/>
              </a:buClr>
            </a:pPr>
            <a:endParaRPr lang="en-US" altLang="zh-CN" sz="2800" dirty="0">
              <a:cs typeface="Arial" pitchFamily="34" charset="0"/>
            </a:endParaRPr>
          </a:p>
          <a:p>
            <a:pPr eaLnBrk="1" hangingPunct="1">
              <a:buClr>
                <a:srgbClr val="5D9A3C"/>
              </a:buClr>
            </a:pPr>
            <a:r>
              <a:rPr lang="ru-RU" altLang="zh-CN" sz="2800" dirty="0">
                <a:cs typeface="Arial" pitchFamily="34" charset="0"/>
              </a:rPr>
              <a:t>В этом разделе необходимо сравнить ранее опубликованные результаты с Вашими</a:t>
            </a:r>
            <a:endParaRPr lang="en-US" altLang="zh-CN" sz="2800" dirty="0">
              <a:cs typeface="Arial" pitchFamily="34" charset="0"/>
            </a:endParaRPr>
          </a:p>
          <a:p>
            <a:pPr eaLnBrk="1" hangingPunct="1">
              <a:buFontTx/>
              <a:buNone/>
            </a:pPr>
            <a:endParaRPr lang="en-US" altLang="zh-CN" sz="28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buFontTx/>
              <a:buNone/>
            </a:pPr>
            <a:endParaRPr lang="en-US" altLang="zh-CN" dirty="0">
              <a:cs typeface="Arial" pitchFamily="34" charset="0"/>
            </a:endParaRPr>
          </a:p>
          <a:p>
            <a:pPr lvl="1" eaLnBrk="1" hangingPunct="1"/>
            <a:endParaRPr lang="en-US" altLang="zh-CN" sz="2400" dirty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3540760" y="6289040"/>
            <a:ext cx="5334000" cy="381000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0" hangingPunct="0"/>
            <a:fld id="{1E8EB8B4-0B48-4B24-BEE2-EA9A781A9495}" type="slidenum">
              <a:rPr lang="en-US" smtClean="0"/>
              <a:pPr eaLnBrk="0" hangingPunct="0"/>
              <a:t>34</a:t>
            </a:fld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ru-RU" altLang="zh-CN" dirty="0">
                <a:cs typeface="Arial" pitchFamily="34" charset="0"/>
              </a:rPr>
              <a:t>Заключение</a:t>
            </a:r>
            <a:r>
              <a:rPr lang="en-US" altLang="zh-CN" dirty="0">
                <a:cs typeface="Arial" pitchFamily="34" charset="0"/>
              </a:rPr>
              <a:t> (Conclusion)</a:t>
            </a:r>
            <a:endParaRPr lang="zh-CN" altLang="en-US" dirty="0">
              <a:cs typeface="Arial" pitchFamily="34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655763"/>
            <a:ext cx="7993063" cy="47037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ru-RU" altLang="zh-CN" sz="2800" u="sng" dirty="0">
                <a:cs typeface="Arial" pitchFamily="34" charset="0"/>
              </a:rPr>
              <a:t>Как работа расширяет тематику при текущем состоянии знаний</a:t>
            </a:r>
            <a:endParaRPr lang="en-US" altLang="zh-CN" sz="2800" u="sng" dirty="0">
              <a:cs typeface="Arial" pitchFamily="34" charset="0"/>
            </a:endParaRPr>
          </a:p>
          <a:p>
            <a:pPr eaLnBrk="1" hangingPunct="1"/>
            <a:endParaRPr lang="en-US" altLang="zh-CN" sz="2800" u="sng" dirty="0">
              <a:cs typeface="Arial" pitchFamily="34" charset="0"/>
            </a:endParaRPr>
          </a:p>
          <a:p>
            <a:pPr eaLnBrk="1" hangingPunct="1"/>
            <a:r>
              <a:rPr lang="ru-RU" altLang="zh-CN" sz="2800" dirty="0">
                <a:cs typeface="Arial" pitchFamily="34" charset="0"/>
              </a:rPr>
              <a:t>Должно быть понятным</a:t>
            </a:r>
            <a:endParaRPr lang="en-US" altLang="zh-CN" sz="2800" dirty="0">
              <a:cs typeface="Arial" pitchFamily="34" charset="0"/>
            </a:endParaRPr>
          </a:p>
          <a:p>
            <a:pPr eaLnBrk="1" hangingPunct="1"/>
            <a:r>
              <a:rPr lang="ru-RU" altLang="zh-CN" sz="2800" dirty="0">
                <a:cs typeface="Arial" pitchFamily="34" charset="0"/>
              </a:rPr>
              <a:t>Обосновывать Вашу работу в этой области</a:t>
            </a:r>
            <a:r>
              <a:rPr lang="en-US" altLang="zh-CN" sz="2800" dirty="0">
                <a:cs typeface="Arial" pitchFamily="34" charset="0"/>
              </a:rPr>
              <a:t> </a:t>
            </a:r>
            <a:r>
              <a:rPr lang="ru-RU" altLang="zh-CN" sz="2800" dirty="0">
                <a:cs typeface="Arial" pitchFamily="34" charset="0"/>
              </a:rPr>
              <a:t>– </a:t>
            </a:r>
            <a:r>
              <a:rPr lang="ru-RU" altLang="zh-CN" sz="2800" dirty="0" err="1">
                <a:cs typeface="Arial" pitchFamily="34" charset="0"/>
              </a:rPr>
              <a:t>ее</a:t>
            </a:r>
            <a:r>
              <a:rPr lang="ru-RU" altLang="zh-CN" sz="2800" dirty="0">
                <a:cs typeface="Arial" pitchFamily="34" charset="0"/>
              </a:rPr>
              <a:t> преимущества</a:t>
            </a:r>
          </a:p>
          <a:p>
            <a:pPr eaLnBrk="1" hangingPunct="1"/>
            <a:r>
              <a:rPr lang="ru-RU" altLang="zh-CN" sz="2800" dirty="0">
                <a:cs typeface="Arial" pitchFamily="34" charset="0"/>
              </a:rPr>
              <a:t>Содержать анализ степени достижения целей и задач данной работы</a:t>
            </a:r>
            <a:endParaRPr lang="en-US" altLang="zh-CN" sz="2800" dirty="0">
              <a:cs typeface="Arial" pitchFamily="34" charset="0"/>
            </a:endParaRPr>
          </a:p>
          <a:p>
            <a:pPr eaLnBrk="1" hangingPunct="1"/>
            <a:r>
              <a:rPr lang="ru-RU" altLang="zh-CN" sz="2800" dirty="0">
                <a:cs typeface="Arial" pitchFamily="34" charset="0"/>
              </a:rPr>
              <a:t>Содержать предложения по развитию темы </a:t>
            </a:r>
            <a:endParaRPr lang="en-US" altLang="zh-CN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3BC177-0833-4862-AE1C-9A0E02C611D6}" type="slidenum">
              <a:rPr lang="ru-RU" smtClean="0"/>
              <a:pPr>
                <a:defRPr/>
              </a:pPr>
              <a:t>35</a:t>
            </a:fld>
            <a:endParaRPr lang="ru-RU"/>
          </a:p>
        </p:txBody>
      </p:sp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Изображение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03979" y="3455987"/>
            <a:ext cx="1740021" cy="264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3999" cy="6858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altLang="zh-CN" dirty="0">
                <a:cs typeface="Arial" pitchFamily="34" charset="0"/>
              </a:rPr>
              <a:t>Литература</a:t>
            </a:r>
            <a:r>
              <a:rPr lang="en-US" altLang="zh-CN" dirty="0">
                <a:cs typeface="Arial" pitchFamily="34" charset="0"/>
              </a:rPr>
              <a:t> (References)</a:t>
            </a:r>
            <a:endParaRPr lang="zh-CN" altLang="en-US" dirty="0">
              <a:cs typeface="Arial" pitchFamily="34" charset="0"/>
            </a:endParaRPr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>
          <a:xfrm>
            <a:off x="0" y="1444625"/>
            <a:ext cx="8534400" cy="5108575"/>
          </a:xfrm>
        </p:spPr>
        <p:txBody>
          <a:bodyPr/>
          <a:lstStyle/>
          <a:p>
            <a:pPr eaLnBrk="1" hangingPunct="1"/>
            <a:r>
              <a:rPr lang="ru-RU" altLang="zh-CN" sz="2000" b="1" dirty="0">
                <a:cs typeface="Arial" pitchFamily="34" charset="0"/>
              </a:rPr>
              <a:t>Обычно</a:t>
            </a:r>
            <a:r>
              <a:rPr lang="en-GB" altLang="zh-CN" sz="2000" b="1" dirty="0">
                <a:cs typeface="Arial" pitchFamily="34" charset="0"/>
              </a:rPr>
              <a:t>, </a:t>
            </a:r>
            <a:r>
              <a:rPr lang="ru-RU" altLang="zh-CN" sz="2000" b="1" dirty="0">
                <a:cs typeface="Arial" pitchFamily="34" charset="0"/>
              </a:rPr>
              <a:t>в этой части допускается наибольшее число ошибок</a:t>
            </a:r>
            <a:r>
              <a:rPr lang="en-GB" altLang="zh-CN" sz="2000" b="1" dirty="0">
                <a:cs typeface="Arial" pitchFamily="34" charset="0"/>
              </a:rPr>
              <a:t>. </a:t>
            </a:r>
            <a:endParaRPr lang="en-US" altLang="zh-CN" sz="2000" b="1" dirty="0">
              <a:cs typeface="Arial" pitchFamily="34" charset="0"/>
            </a:endParaRPr>
          </a:p>
          <a:p>
            <a:pPr eaLnBrk="1" hangingPunct="1"/>
            <a:r>
              <a:rPr lang="ru-RU" altLang="zh-CN" sz="2000" b="1" dirty="0">
                <a:cs typeface="Arial" pitchFamily="34" charset="0"/>
              </a:rPr>
              <a:t>Эта самая раздражающая редакторов проблема, вызывающая действительно сильную «головную боль»</a:t>
            </a:r>
            <a:r>
              <a:rPr lang="en-US" altLang="zh-CN" sz="2000" b="1" dirty="0">
                <a:cs typeface="Arial" pitchFamily="34" charset="0"/>
              </a:rPr>
              <a:t>…</a:t>
            </a:r>
          </a:p>
          <a:p>
            <a:pPr lvl="1" eaLnBrk="1" hangingPunct="1"/>
            <a:r>
              <a:rPr lang="ru-RU" altLang="zh-CN" sz="2000" dirty="0">
                <a:cs typeface="Arial" pitchFamily="34" charset="0"/>
              </a:rPr>
              <a:t>Включайте ссылки на работы, на которых действительно основывалось ваше исследование, ваша рукопись</a:t>
            </a:r>
            <a:endParaRPr lang="en-US" altLang="zh-CN" sz="2000" dirty="0">
              <a:cs typeface="Arial" pitchFamily="34" charset="0"/>
            </a:endParaRPr>
          </a:p>
          <a:p>
            <a:pPr lvl="1" eaLnBrk="1" hangingPunct="1"/>
            <a:r>
              <a:rPr lang="ru-RU" altLang="zh-CN" sz="2000" dirty="0">
                <a:cs typeface="Arial" pitchFamily="34" charset="0"/>
              </a:rPr>
              <a:t>Не раздувайте работу слишком большим списком ссылок –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ru-RU" altLang="zh-CN" sz="2000" dirty="0">
                <a:cs typeface="Arial" pitchFamily="34" charset="0"/>
              </a:rPr>
              <a:t>это не улучшает вашу работу!</a:t>
            </a:r>
          </a:p>
          <a:p>
            <a:pPr lvl="1" eaLnBrk="1" hangingPunct="1"/>
            <a:r>
              <a:rPr lang="ru-RU" altLang="zh-CN" sz="2000" dirty="0">
                <a:cs typeface="Arial" pitchFamily="34" charset="0"/>
              </a:rPr>
              <a:t>Убедитесь, что вы полностью собрали весь материал по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ru-RU" altLang="zh-CN" sz="2000" dirty="0">
                <a:cs typeface="Arial" pitchFamily="34" charset="0"/>
              </a:rPr>
              <a:t>вашей теме, а не просто полагаетесь на проверенных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ru-RU" altLang="zh-CN" sz="2000" dirty="0">
                <a:cs typeface="Arial" pitchFamily="34" charset="0"/>
              </a:rPr>
              <a:t>экспертов или отдельные предложения</a:t>
            </a:r>
            <a:endParaRPr lang="en-US" altLang="zh-CN" sz="2000" dirty="0">
              <a:cs typeface="Arial" pitchFamily="34" charset="0"/>
            </a:endParaRPr>
          </a:p>
          <a:p>
            <a:pPr lvl="1" eaLnBrk="1" hangingPunct="1"/>
            <a:r>
              <a:rPr lang="ru-RU" altLang="zh-CN" sz="2000" dirty="0">
                <a:cs typeface="Arial" pitchFamily="34" charset="0"/>
              </a:rPr>
              <a:t>Избегайте излишнего </a:t>
            </a:r>
            <a:r>
              <a:rPr lang="ru-RU" altLang="zh-CN" sz="2000" dirty="0" err="1">
                <a:cs typeface="Arial" pitchFamily="34" charset="0"/>
              </a:rPr>
              <a:t>самоцитирования</a:t>
            </a:r>
            <a:endParaRPr lang="en-US" altLang="zh-CN" sz="2000" dirty="0">
              <a:cs typeface="Arial" pitchFamily="34" charset="0"/>
            </a:endParaRPr>
          </a:p>
          <a:p>
            <a:pPr lvl="1" eaLnBrk="1" hangingPunct="1"/>
            <a:r>
              <a:rPr lang="ru-RU" altLang="zh-CN" sz="2000" dirty="0">
                <a:cs typeface="Arial" pitchFamily="34" charset="0"/>
              </a:rPr>
              <a:t>Избегайте излишнее цитирование работ из того же региона</a:t>
            </a:r>
            <a:r>
              <a:rPr lang="en-US" altLang="zh-CN" sz="2000" dirty="0">
                <a:cs typeface="Arial" pitchFamily="34" charset="0"/>
              </a:rPr>
              <a:t> </a:t>
            </a:r>
            <a:endParaRPr lang="ru-RU" altLang="zh-CN" sz="2000" dirty="0">
              <a:cs typeface="Arial" pitchFamily="34" charset="0"/>
            </a:endParaRPr>
          </a:p>
          <a:p>
            <a:pPr lvl="1" eaLnBrk="1" hangingPunct="1"/>
            <a:r>
              <a:rPr lang="ru-RU" altLang="zh-CN" sz="2000" dirty="0">
                <a:cs typeface="Arial" pitchFamily="34" charset="0"/>
              </a:rPr>
              <a:t>Сверьтесь со стилем, требуемым руководством для автора</a:t>
            </a:r>
            <a:endParaRPr lang="en-US" altLang="zh-CN" sz="2000" dirty="0">
              <a:cs typeface="Arial" pitchFamily="34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3BC177-0833-4862-AE1C-9A0E02C611D6}" type="slidenum">
              <a:rPr lang="ru-RU" smtClean="0"/>
              <a:pPr>
                <a:defRPr/>
              </a:pPr>
              <a:t>36</a:t>
            </a:fld>
            <a:endParaRPr lang="ru-RU" dirty="0"/>
          </a:p>
        </p:txBody>
      </p:sp>
    </p:spTree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774700"/>
          </a:xfrm>
        </p:spPr>
        <p:txBody>
          <a:bodyPr/>
          <a:lstStyle/>
          <a:p>
            <a:pPr eaLnBrk="1" hangingPunct="1"/>
            <a:r>
              <a:rPr lang="ru-RU" dirty="0">
                <a:ea typeface="SimSun" pitchFamily="2" charset="-122"/>
                <a:cs typeface="Arial" pitchFamily="34" charset="0"/>
              </a:rPr>
              <a:t>Благодарность</a:t>
            </a:r>
            <a:r>
              <a:rPr lang="en-US" dirty="0">
                <a:ea typeface="SimSun" pitchFamily="2" charset="-122"/>
                <a:cs typeface="Arial" pitchFamily="34" charset="0"/>
              </a:rPr>
              <a:t> (</a:t>
            </a:r>
            <a:r>
              <a:rPr lang="en-US" altLang="zh-CN" dirty="0">
                <a:cs typeface="Arial" pitchFamily="34" charset="0"/>
              </a:rPr>
              <a:t>Acknowledgements</a:t>
            </a:r>
            <a:r>
              <a:rPr lang="en-US" dirty="0">
                <a:ea typeface="SimSun" pitchFamily="2" charset="-122"/>
                <a:cs typeface="Arial" pitchFamily="34" charset="0"/>
              </a:rPr>
              <a:t>)</a:t>
            </a:r>
            <a:endParaRPr lang="en-GB" dirty="0">
              <a:ea typeface="SimSun" pitchFamily="2" charset="-122"/>
              <a:cs typeface="Arial" pitchFamily="34" charset="0"/>
            </a:endParaRPr>
          </a:p>
        </p:txBody>
      </p:sp>
      <p:sp>
        <p:nvSpPr>
          <p:cNvPr id="224259" name="Rectangle 3"/>
          <p:cNvSpPr>
            <a:spLocks noGrp="1" noChangeArrowheads="1"/>
          </p:cNvSpPr>
          <p:nvPr>
            <p:ph idx="1"/>
          </p:nvPr>
        </p:nvSpPr>
        <p:spPr>
          <a:xfrm>
            <a:off x="508000" y="1435100"/>
            <a:ext cx="8286750" cy="4597400"/>
          </a:xfrm>
        </p:spPr>
        <p:txBody>
          <a:bodyPr/>
          <a:lstStyle/>
          <a:p>
            <a:pPr marL="231775" indent="-231775" eaLnBrk="1" hangingPunct="1">
              <a:lnSpc>
                <a:spcPct val="90000"/>
              </a:lnSpc>
              <a:buFontTx/>
              <a:buNone/>
            </a:pPr>
            <a:r>
              <a:rPr lang="ru-RU" sz="2800" u="sng" dirty="0">
                <a:cs typeface="Arial" pitchFamily="34" charset="0"/>
              </a:rPr>
              <a:t>Проверьте, что вы поблагодарили/отдали должное всем тем, кто помог вам в подготовке вашей работы</a:t>
            </a:r>
          </a:p>
          <a:p>
            <a:pPr marL="231775" indent="-231775" eaLnBrk="1" hangingPunct="1">
              <a:lnSpc>
                <a:spcPct val="90000"/>
              </a:lnSpc>
              <a:buFontTx/>
              <a:buNone/>
            </a:pPr>
            <a:endParaRPr lang="en-GB" sz="2800" u="sng" dirty="0">
              <a:cs typeface="Arial" pitchFamily="34" charset="0"/>
            </a:endParaRPr>
          </a:p>
          <a:p>
            <a:pPr marL="231775" indent="-231775" eaLnBrk="1" hangingPunct="1">
              <a:lnSpc>
                <a:spcPct val="90000"/>
              </a:lnSpc>
              <a:buFontTx/>
              <a:buNone/>
            </a:pPr>
            <a:r>
              <a:rPr lang="ru-RU" sz="2400" dirty="0">
                <a:cs typeface="Arial" pitchFamily="34" charset="0"/>
              </a:rPr>
              <a:t>Включая отдельных людей</a:t>
            </a:r>
            <a:r>
              <a:rPr lang="en-GB" sz="2400" dirty="0">
                <a:cs typeface="Arial" pitchFamily="34" charset="0"/>
              </a:rPr>
              <a:t>:</a:t>
            </a:r>
          </a:p>
          <a:p>
            <a:pPr marL="231775" indent="-231775" eaLnBrk="1" hangingPunct="1">
              <a:lnSpc>
                <a:spcPct val="90000"/>
              </a:lnSpc>
            </a:pPr>
            <a:r>
              <a:rPr lang="ru-RU" sz="2400" dirty="0">
                <a:cs typeface="Arial" pitchFamily="34" charset="0"/>
              </a:rPr>
              <a:t>Руководителей</a:t>
            </a:r>
          </a:p>
          <a:p>
            <a:pPr marL="231775" indent="-231775" eaLnBrk="1" hangingPunct="1">
              <a:lnSpc>
                <a:spcPct val="90000"/>
              </a:lnSpc>
            </a:pPr>
            <a:r>
              <a:rPr lang="ru-RU" sz="2400" dirty="0">
                <a:cs typeface="Arial" pitchFamily="34" charset="0"/>
              </a:rPr>
              <a:t>Спонсоров, финансовых помощников</a:t>
            </a:r>
            <a:endParaRPr lang="en-GB" sz="2400" dirty="0">
              <a:cs typeface="Arial" pitchFamily="34" charset="0"/>
            </a:endParaRPr>
          </a:p>
          <a:p>
            <a:pPr marL="231775" indent="-231775" eaLnBrk="1" hangingPunct="1">
              <a:lnSpc>
                <a:spcPct val="90000"/>
              </a:lnSpc>
            </a:pPr>
            <a:r>
              <a:rPr lang="ru-RU" sz="2400" dirty="0">
                <a:cs typeface="Arial" pitchFamily="34" charset="0"/>
              </a:rPr>
              <a:t>Корректоров</a:t>
            </a:r>
            <a:endParaRPr lang="en-GB" sz="2400" dirty="0">
              <a:cs typeface="Arial" pitchFamily="34" charset="0"/>
            </a:endParaRPr>
          </a:p>
          <a:p>
            <a:pPr marL="231775" indent="-231775" eaLnBrk="1" hangingPunct="1">
              <a:lnSpc>
                <a:spcPct val="90000"/>
              </a:lnSpc>
            </a:pPr>
            <a:r>
              <a:rPr lang="ru-RU" sz="2400" dirty="0">
                <a:cs typeface="Arial" pitchFamily="34" charset="0"/>
              </a:rPr>
              <a:t>Тех, кто возможно предоставлял вам </a:t>
            </a:r>
          </a:p>
          <a:p>
            <a:pPr marL="231775" indent="-231775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sz="2400" dirty="0">
                <a:cs typeface="Arial" pitchFamily="34" charset="0"/>
              </a:rPr>
              <a:t>дополнительный материал, давал советы</a:t>
            </a:r>
            <a:endParaRPr lang="en-GB" sz="2400" dirty="0">
              <a:cs typeface="Arial" pitchFamily="34" charset="0"/>
            </a:endParaRPr>
          </a:p>
        </p:txBody>
      </p:sp>
      <p:pic>
        <p:nvPicPr>
          <p:cNvPr id="30724" name="Изображение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16675" y="2625019"/>
            <a:ext cx="2270125" cy="3407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3BC177-0833-4862-AE1C-9A0E02C611D6}" type="slidenum">
              <a:rPr lang="ru-RU" smtClean="0"/>
              <a:pPr>
                <a:defRPr/>
              </a:pPr>
              <a:t>37</a:t>
            </a:fld>
            <a:endParaRPr lang="ru-RU"/>
          </a:p>
        </p:txBody>
      </p:sp>
    </p:spTree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704850"/>
          </a:xfrm>
        </p:spPr>
        <p:txBody>
          <a:bodyPr/>
          <a:lstStyle/>
          <a:p>
            <a:pPr eaLnBrk="1" hangingPunct="1"/>
            <a:r>
              <a:rPr lang="ru-RU" sz="3600">
                <a:cs typeface="Arial" pitchFamily="34" charset="0"/>
              </a:rPr>
              <a:t>Права и обязанности автора</a:t>
            </a:r>
            <a:endParaRPr lang="en-GB" sz="3600">
              <a:cs typeface="Arial" pitchFamily="34" charset="0"/>
            </a:endParaRPr>
          </a:p>
        </p:txBody>
      </p:sp>
      <p:sp>
        <p:nvSpPr>
          <p:cNvPr id="1648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09650"/>
            <a:ext cx="8408504" cy="5490645"/>
          </a:xfrm>
        </p:spPr>
        <p:txBody>
          <a:bodyPr rtlCol="0">
            <a:noAutofit/>
          </a:bodyPr>
          <a:lstStyle/>
          <a:p>
            <a:pPr mar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ответственности автора:</a:t>
            </a:r>
          </a:p>
          <a:p>
            <a:pPr mar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Оригинальность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</a:t>
            </a:r>
            <a:r>
              <a:rPr 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отсутствие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сфабрикованных данных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фальсификации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плагиата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ru-RU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Ссылки и контекст</a:t>
            </a:r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</a:t>
            </a:r>
            <a:r>
              <a:rPr 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разрешенное использование материалов из других источников и указание этого</a:t>
            </a:r>
          </a:p>
          <a:p>
            <a:pPr mar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Конфликт интересов</a:t>
            </a:r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</a:t>
            </a:r>
            <a:r>
              <a:rPr 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другая деятельность автора, согласование с работодателем</a:t>
            </a:r>
          </a:p>
          <a:p>
            <a:pPr mar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Авторство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первый автор и соавторы; подаренное авторство</a:t>
            </a:r>
          </a:p>
          <a:p>
            <a:pPr mar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Подача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отсутствие одновременной подачи</a:t>
            </a: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3BC177-0833-4862-AE1C-9A0E02C611D6}" type="slidenum">
              <a:rPr lang="ru-RU" smtClean="0"/>
              <a:pPr>
                <a:defRPr/>
              </a:pPr>
              <a:t>38</a:t>
            </a:fld>
            <a:endParaRPr lang="ru-RU"/>
          </a:p>
        </p:txBody>
      </p:sp>
    </p:spTree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3BC177-0833-4862-AE1C-9A0E02C611D6}" type="slidenum">
              <a:rPr lang="ru-RU" smtClean="0"/>
              <a:pPr>
                <a:defRPr/>
              </a:pPr>
              <a:t>39</a:t>
            </a:fld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>
          <a:xfrm>
            <a:off x="234950" y="304800"/>
            <a:ext cx="8440738" cy="685800"/>
          </a:xfrm>
        </p:spPr>
        <p:txBody>
          <a:bodyPr rtlCol="0">
            <a:normAutofit fontScale="90000"/>
          </a:bodyPr>
          <a:lstStyle/>
          <a:p>
            <a:r>
              <a:rPr lang="ru-RU" sz="3600" dirty="0"/>
              <a:t>Правила оформления ссылок на использованные литературные источники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354691" y="1491344"/>
            <a:ext cx="8440738" cy="4735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ru-RU" sz="1800" b="0" dirty="0">
                <a:latin typeface="Tahoma" pitchFamily="34" charset="0"/>
                <a:ea typeface="Tahoma" pitchFamily="34" charset="0"/>
                <a:cs typeface="Tahoma" pitchFamily="34" charset="0"/>
              </a:rPr>
              <a:t>При использовании в работе материалов, заимствованных из литературных источников, цитировании различных авторов, необходимо делать соответствующие ссылки, а в конце работы помещать список использованной литературы. Не только цитаты, </a:t>
            </a:r>
            <a:r>
              <a:rPr lang="ru-RU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но и произвольное изложение</a:t>
            </a:r>
            <a:r>
              <a:rPr lang="ru-RU" sz="1800" b="0" dirty="0">
                <a:latin typeface="Tahoma" pitchFamily="34" charset="0"/>
                <a:ea typeface="Tahoma" pitchFamily="34" charset="0"/>
                <a:cs typeface="Tahoma" pitchFamily="34" charset="0"/>
              </a:rPr>
              <a:t> заимствованных из литературы принципиальных положений включаются в научно-техническую работу со ссылкой на источник. </a:t>
            </a:r>
          </a:p>
          <a:p>
            <a:endParaRPr lang="ru-RU" sz="1800" b="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ru-RU" sz="1800" b="0" dirty="0">
                <a:latin typeface="Tahoma" pitchFamily="34" charset="0"/>
                <a:ea typeface="Tahoma" pitchFamily="34" charset="0"/>
                <a:cs typeface="Tahoma" pitchFamily="34" charset="0"/>
              </a:rPr>
              <a:t>Существует две разновидности цитирования:</a:t>
            </a:r>
          </a:p>
          <a:p>
            <a:endParaRPr lang="ru-RU" sz="1800" b="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ru-RU" sz="1800" b="0" dirty="0">
                <a:latin typeface="Tahoma" pitchFamily="34" charset="0"/>
                <a:ea typeface="Tahoma" pitchFamily="34" charset="0"/>
                <a:cs typeface="Tahoma" pitchFamily="34" charset="0"/>
              </a:rPr>
              <a:t>   прямое;</a:t>
            </a:r>
          </a:p>
          <a:p>
            <a:pPr>
              <a:buFont typeface="Wingdings" pitchFamily="2" charset="2"/>
              <a:buChar char="q"/>
            </a:pPr>
            <a:r>
              <a:rPr lang="ru-RU" sz="1800" b="0" dirty="0">
                <a:latin typeface="Tahoma" pitchFamily="34" charset="0"/>
                <a:ea typeface="Tahoma" pitchFamily="34" charset="0"/>
                <a:cs typeface="Tahoma" pitchFamily="34" charset="0"/>
              </a:rPr>
              <a:t>   непрямое.</a:t>
            </a:r>
          </a:p>
          <a:p>
            <a:endParaRPr lang="ru-RU" sz="1800" b="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ru-RU" sz="1800" b="0" dirty="0">
                <a:latin typeface="Tahoma" pitchFamily="34" charset="0"/>
                <a:ea typeface="Tahoma" pitchFamily="34" charset="0"/>
                <a:cs typeface="Tahoma" pitchFamily="34" charset="0"/>
              </a:rPr>
              <a:t>В свою очередь, прямые цитаты могут вводиться в текст работы несколькими способами:</a:t>
            </a:r>
          </a:p>
          <a:p>
            <a:endParaRPr lang="ru-RU" sz="1800" b="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ru-RU" sz="1800" b="0" dirty="0">
                <a:latin typeface="Tahoma" pitchFamily="34" charset="0"/>
                <a:ea typeface="Tahoma" pitchFamily="34" charset="0"/>
                <a:cs typeface="Tahoma" pitchFamily="34" charset="0"/>
              </a:rPr>
              <a:t> с указанием автора и источника непосредственно в тексте;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ru-RU" sz="1800" b="0" dirty="0">
                <a:latin typeface="Tahoma" pitchFamily="34" charset="0"/>
                <a:ea typeface="Tahoma" pitchFamily="34" charset="0"/>
                <a:cs typeface="Tahoma" pitchFamily="34" charset="0"/>
              </a:rPr>
              <a:t> со ссылкой на автора и источник.</a:t>
            </a:r>
          </a:p>
        </p:txBody>
      </p:sp>
    </p:spTree>
    <p:extLst>
      <p:ext uri="{BB962C8B-B14F-4D97-AF65-F5344CB8AC3E}">
        <p14:creationId xmlns:p14="http://schemas.microsoft.com/office/powerpoint/2010/main" xmlns="" val="10191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3BC177-0833-4862-AE1C-9A0E02C611D6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2371" t="11280" r="5082"/>
          <a:stretch>
            <a:fillRect/>
          </a:stretch>
        </p:blipFill>
        <p:spPr bwMode="auto">
          <a:xfrm>
            <a:off x="152400" y="516466"/>
            <a:ext cx="8788400" cy="5329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Прямоугольник 5"/>
          <p:cNvSpPr/>
          <p:nvPr/>
        </p:nvSpPr>
        <p:spPr>
          <a:xfrm>
            <a:off x="181879" y="84670"/>
            <a:ext cx="1439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lms.sfedu.ru</a:t>
            </a:r>
            <a:endParaRPr lang="ru-RU" sz="18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3BC177-0833-4862-AE1C-9A0E02C611D6}" type="slidenum">
              <a:rPr lang="ru-RU" smtClean="0"/>
              <a:pPr>
                <a:defRPr/>
              </a:pPr>
              <a:t>40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50347" y="3829205"/>
            <a:ext cx="72987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800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2. Непрямое цитирование с указанием автора и источника </a:t>
            </a:r>
          </a:p>
          <a:p>
            <a:r>
              <a:rPr lang="ru-RU" sz="1800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непосредственно в тексте</a:t>
            </a:r>
            <a:endParaRPr lang="ru-RU" sz="1800" dirty="0">
              <a:solidFill>
                <a:srgbClr val="C00000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50347" y="4536261"/>
            <a:ext cx="8334333" cy="21852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700" b="0" dirty="0">
                <a:latin typeface="Tahoma" pitchFamily="34" charset="0"/>
                <a:ea typeface="Tahoma" pitchFamily="34" charset="0"/>
                <a:cs typeface="Tahoma" pitchFamily="34" charset="0"/>
              </a:rPr>
              <a:t>По мнению </a:t>
            </a:r>
            <a:r>
              <a:rPr lang="ru-RU" sz="1700" b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Эдсгера</a:t>
            </a:r>
            <a:r>
              <a:rPr lang="ru-RU" sz="1700" b="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ru-RU" sz="1700" b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Дейкстры</a:t>
            </a:r>
            <a:r>
              <a:rPr lang="ru-RU" sz="1700" b="0" dirty="0">
                <a:latin typeface="Tahoma" pitchFamily="34" charset="0"/>
                <a:ea typeface="Tahoma" pitchFamily="34" charset="0"/>
                <a:cs typeface="Tahoma" pitchFamily="34" charset="0"/>
              </a:rPr>
              <a:t>, автора книги «Дисциплина программирования», </a:t>
            </a:r>
          </a:p>
          <a:p>
            <a:r>
              <a:rPr lang="ru-RU" sz="1700" b="0" dirty="0">
                <a:latin typeface="Tahoma" pitchFamily="34" charset="0"/>
                <a:ea typeface="Tahoma" pitchFamily="34" charset="0"/>
                <a:cs typeface="Tahoma" pitchFamily="34" charset="0"/>
              </a:rPr>
              <a:t>если процесс </a:t>
            </a:r>
            <a:r>
              <a:rPr lang="ru-RU" sz="1700" b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дебагинга</a:t>
            </a:r>
            <a:r>
              <a:rPr lang="ru-RU" sz="1700" b="0" dirty="0">
                <a:latin typeface="Tahoma" pitchFamily="34" charset="0"/>
                <a:ea typeface="Tahoma" pitchFamily="34" charset="0"/>
                <a:cs typeface="Tahoma" pitchFamily="34" charset="0"/>
              </a:rPr>
              <a:t> — это удаление </a:t>
            </a:r>
            <a:r>
              <a:rPr lang="ru-RU" sz="1700" b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багов</a:t>
            </a:r>
            <a:r>
              <a:rPr lang="ru-RU" sz="1700" b="0" dirty="0">
                <a:latin typeface="Tahoma" pitchFamily="34" charset="0"/>
                <a:ea typeface="Tahoma" pitchFamily="34" charset="0"/>
                <a:cs typeface="Tahoma" pitchFamily="34" charset="0"/>
              </a:rPr>
              <a:t> из программы, тогда </a:t>
            </a:r>
          </a:p>
          <a:p>
            <a:r>
              <a:rPr lang="ru-RU" sz="1700" b="0" dirty="0">
                <a:latin typeface="Tahoma" pitchFamily="34" charset="0"/>
                <a:ea typeface="Tahoma" pitchFamily="34" charset="0"/>
                <a:cs typeface="Tahoma" pitchFamily="34" charset="0"/>
              </a:rPr>
              <a:t>программирование — это, наверное, процесс помещения их туда.</a:t>
            </a:r>
          </a:p>
          <a:p>
            <a:endParaRPr lang="ru-RU" sz="1700" b="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ru-RU" sz="1700" b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Эдсгер</a:t>
            </a:r>
            <a:r>
              <a:rPr lang="ru-RU" sz="1700" b="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ru-RU" sz="1700" b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Дейкстра</a:t>
            </a:r>
            <a:r>
              <a:rPr lang="ru-RU" sz="1700" b="0" dirty="0">
                <a:latin typeface="Tahoma" pitchFamily="34" charset="0"/>
                <a:ea typeface="Tahoma" pitchFamily="34" charset="0"/>
                <a:cs typeface="Tahoma" pitchFamily="34" charset="0"/>
              </a:rPr>
              <a:t> в своей книге «Дисциплина программирования» замечает, что</a:t>
            </a:r>
          </a:p>
          <a:p>
            <a:r>
              <a:rPr lang="ru-RU" sz="1700" b="0" dirty="0">
                <a:latin typeface="Tahoma" pitchFamily="34" charset="0"/>
                <a:ea typeface="Tahoma" pitchFamily="34" charset="0"/>
                <a:cs typeface="Tahoma" pitchFamily="34" charset="0"/>
              </a:rPr>
              <a:t>если процесс </a:t>
            </a:r>
            <a:r>
              <a:rPr lang="ru-RU" sz="1700" b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дебагинга</a:t>
            </a:r>
            <a:r>
              <a:rPr lang="ru-RU" sz="1700" b="0" dirty="0">
                <a:latin typeface="Tahoma" pitchFamily="34" charset="0"/>
                <a:ea typeface="Tahoma" pitchFamily="34" charset="0"/>
                <a:cs typeface="Tahoma" pitchFamily="34" charset="0"/>
              </a:rPr>
              <a:t> — это удаление </a:t>
            </a:r>
            <a:r>
              <a:rPr lang="ru-RU" sz="1700" b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багов</a:t>
            </a:r>
            <a:r>
              <a:rPr lang="ru-RU" sz="1700" b="0" dirty="0">
                <a:latin typeface="Tahoma" pitchFamily="34" charset="0"/>
                <a:ea typeface="Tahoma" pitchFamily="34" charset="0"/>
                <a:cs typeface="Tahoma" pitchFamily="34" charset="0"/>
              </a:rPr>
              <a:t> из программы, тогда </a:t>
            </a:r>
          </a:p>
          <a:p>
            <a:r>
              <a:rPr lang="ru-RU" sz="1700" b="0" dirty="0">
                <a:latin typeface="Tahoma" pitchFamily="34" charset="0"/>
                <a:ea typeface="Tahoma" pitchFamily="34" charset="0"/>
                <a:cs typeface="Tahoma" pitchFamily="34" charset="0"/>
              </a:rPr>
              <a:t>программирование — это, наверное, процесс помещения их туда.</a:t>
            </a:r>
          </a:p>
          <a:p>
            <a:endParaRPr lang="ru-RU" sz="1700" b="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A809781A-18DC-4276-BFA7-3645EC50B670}"/>
              </a:ext>
            </a:extLst>
          </p:cNvPr>
          <p:cNvSpPr/>
          <p:nvPr/>
        </p:nvSpPr>
        <p:spPr>
          <a:xfrm>
            <a:off x="250347" y="407505"/>
            <a:ext cx="5469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800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1. Прямое цитирование с указанием автора</a:t>
            </a:r>
            <a:endParaRPr lang="ru-RU" sz="1800" dirty="0">
              <a:solidFill>
                <a:srgbClr val="C00000"/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xmlns="" id="{8C9E95A2-25AD-4D67-AAB3-17A6EAC608D9}"/>
              </a:ext>
            </a:extLst>
          </p:cNvPr>
          <p:cNvSpPr/>
          <p:nvPr/>
        </p:nvSpPr>
        <p:spPr>
          <a:xfrm>
            <a:off x="250347" y="837562"/>
            <a:ext cx="8410754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700" b="0" dirty="0">
                <a:latin typeface="Tahoma" pitchFamily="34" charset="0"/>
                <a:ea typeface="Tahoma" pitchFamily="34" charset="0"/>
                <a:cs typeface="Tahoma" pitchFamily="34" charset="0"/>
              </a:rPr>
              <a:t>Цитата выделяется кавычками.</a:t>
            </a:r>
          </a:p>
          <a:p>
            <a:endParaRPr lang="ru-RU" sz="1700" b="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ru-RU" sz="1700" b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Эдсгер</a:t>
            </a:r>
            <a:r>
              <a:rPr lang="ru-RU" sz="1700" b="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ru-RU" sz="1700" b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Дейкстра</a:t>
            </a:r>
            <a:r>
              <a:rPr lang="ru-RU" sz="1700" b="0" dirty="0">
                <a:latin typeface="Tahoma" pitchFamily="34" charset="0"/>
                <a:ea typeface="Tahoma" pitchFamily="34" charset="0"/>
                <a:cs typeface="Tahoma" pitchFamily="34" charset="0"/>
              </a:rPr>
              <a:t> отмечает: «Если процесс </a:t>
            </a:r>
            <a:r>
              <a:rPr lang="ru-RU" sz="1700" b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дебагинга</a:t>
            </a:r>
            <a:r>
              <a:rPr lang="ru-RU" sz="1700" b="0" dirty="0">
                <a:latin typeface="Tahoma" pitchFamily="34" charset="0"/>
                <a:ea typeface="Tahoma" pitchFamily="34" charset="0"/>
                <a:cs typeface="Tahoma" pitchFamily="34" charset="0"/>
              </a:rPr>
              <a:t> — это удаление багов из программы, тогда программирование — это, наверное, процесс помещения их туда».</a:t>
            </a:r>
          </a:p>
          <a:p>
            <a:endParaRPr lang="ru-RU" sz="1700" b="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ru-RU" sz="1700" b="0" dirty="0">
                <a:latin typeface="Tahoma" pitchFamily="34" charset="0"/>
                <a:ea typeface="Tahoma" pitchFamily="34" charset="0"/>
                <a:cs typeface="Tahoma" pitchFamily="34" charset="0"/>
              </a:rPr>
              <a:t>«Если процесс </a:t>
            </a:r>
            <a:r>
              <a:rPr lang="ru-RU" sz="1700" b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дебагинга</a:t>
            </a:r>
            <a:r>
              <a:rPr lang="ru-RU" sz="1700" b="0" dirty="0">
                <a:latin typeface="Tahoma" pitchFamily="34" charset="0"/>
                <a:ea typeface="Tahoma" pitchFamily="34" charset="0"/>
                <a:cs typeface="Tahoma" pitchFamily="34" charset="0"/>
              </a:rPr>
              <a:t> — это удаление </a:t>
            </a:r>
            <a:r>
              <a:rPr lang="ru-RU" sz="1700" b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багов</a:t>
            </a:r>
            <a:r>
              <a:rPr lang="ru-RU" sz="1700" b="0" dirty="0">
                <a:latin typeface="Tahoma" pitchFamily="34" charset="0"/>
                <a:ea typeface="Tahoma" pitchFamily="34" charset="0"/>
                <a:cs typeface="Tahoma" pitchFamily="34" charset="0"/>
              </a:rPr>
              <a:t> из программы, тогда </a:t>
            </a:r>
          </a:p>
          <a:p>
            <a:r>
              <a:rPr lang="ru-RU" sz="1700" b="0" dirty="0">
                <a:latin typeface="Tahoma" pitchFamily="34" charset="0"/>
                <a:ea typeface="Tahoma" pitchFamily="34" charset="0"/>
                <a:cs typeface="Tahoma" pitchFamily="34" charset="0"/>
              </a:rPr>
              <a:t>программирование — это, наверное, процесс помещения их туда», - отмечает </a:t>
            </a:r>
            <a:r>
              <a:rPr lang="ru-RU" sz="1700" b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Эдсгер</a:t>
            </a:r>
            <a:r>
              <a:rPr lang="ru-RU" sz="1700" b="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ru-RU" sz="1700" b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Дейкстра</a:t>
            </a:r>
            <a:r>
              <a:rPr lang="ru-RU" sz="1700" b="0" dirty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7997026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3BC177-0833-4862-AE1C-9A0E02C611D6}" type="slidenum">
              <a:rPr lang="ru-RU" smtClean="0"/>
              <a:pPr>
                <a:defRPr/>
              </a:pPr>
              <a:t>41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319921" y="1028343"/>
            <a:ext cx="820782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b="0" dirty="0">
                <a:latin typeface="Tahoma" pitchFamily="34" charset="0"/>
                <a:ea typeface="Tahoma" pitchFamily="34" charset="0"/>
                <a:cs typeface="Tahoma" pitchFamily="34" charset="0"/>
              </a:rPr>
              <a:t>При этом цитировании допустимо использовать современные орфографию и пунктуацию, пропускать слова, обозначая пропуск многоточием, если мысль автора при этом не искажается. Ссылка на литературный источник оформляется в тексте квадратными скобками. Она представляет собой порядковый номер литературного источника из библиографического списка (возможно указание номера страницы, откуда взята цитата). Например: [12, с. 181]. Если в ссылке указывается несколько источников со ссылкой на страницы, то их номера отделяются точкой с запятой </a:t>
            </a:r>
          </a:p>
          <a:p>
            <a:r>
              <a:rPr lang="ru-RU" sz="1800" b="0" dirty="0">
                <a:latin typeface="Tahoma" pitchFamily="34" charset="0"/>
                <a:ea typeface="Tahoma" pitchFamily="34" charset="0"/>
                <a:cs typeface="Tahoma" pitchFamily="34" charset="0"/>
              </a:rPr>
              <a:t>[29, c. 87; 45, c. 293]. </a:t>
            </a:r>
          </a:p>
          <a:p>
            <a:endParaRPr lang="ru-RU" sz="1800" b="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ru-RU" sz="1800" b="0" dirty="0">
                <a:latin typeface="Tahoma" pitchFamily="34" charset="0"/>
                <a:ea typeface="Tahoma" pitchFamily="34" charset="0"/>
                <a:cs typeface="Tahoma" pitchFamily="34" charset="0"/>
              </a:rPr>
              <a:t>Ссылка на несколько источников, идущих в списке подряд выполняется: [10–15]. </a:t>
            </a:r>
          </a:p>
          <a:p>
            <a:endParaRPr lang="ru-RU" sz="1800" b="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ru-RU" sz="1800" b="0" dirty="0">
                <a:latin typeface="Tahoma" pitchFamily="34" charset="0"/>
                <a:ea typeface="Tahoma" pitchFamily="34" charset="0"/>
                <a:cs typeface="Tahoma" pitchFamily="34" charset="0"/>
              </a:rPr>
              <a:t>Если в тексте работы используются идеи и мысли других авторов, излагаемые ими в разных местах публикаций, то ставится ссылка на источник (источники), а номер страницы при этом не указывается, например: [7] или [24, 71]. </a:t>
            </a:r>
            <a:endParaRPr lang="en-US" altLang="zh-CN" sz="1800" b="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F7414F19-7D7D-47A4-A4E7-E2EC9B7F998B}"/>
              </a:ext>
            </a:extLst>
          </p:cNvPr>
          <p:cNvSpPr/>
          <p:nvPr/>
        </p:nvSpPr>
        <p:spPr>
          <a:xfrm>
            <a:off x="319921" y="316984"/>
            <a:ext cx="6176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800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3. Цитирование с указанием ссылки на источник </a:t>
            </a:r>
          </a:p>
        </p:txBody>
      </p:sp>
    </p:spTree>
    <p:extLst>
      <p:ext uri="{BB962C8B-B14F-4D97-AF65-F5344CB8AC3E}">
        <p14:creationId xmlns:p14="http://schemas.microsoft.com/office/powerpoint/2010/main" xmlns="" val="41450457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3BC177-0833-4862-AE1C-9A0E02C611D6}" type="slidenum">
              <a:rPr lang="ru-RU" smtClean="0"/>
              <a:pPr>
                <a:defRPr/>
              </a:pPr>
              <a:t>42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79948" y="230943"/>
            <a:ext cx="2763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800" b="0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3.1 Подстрочная ссылка</a:t>
            </a:r>
            <a:endParaRPr lang="ru-RU" sz="1800" b="0" dirty="0">
              <a:solidFill>
                <a:srgbClr val="C00000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79948" y="2854251"/>
            <a:ext cx="2683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800" b="0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3.2 </a:t>
            </a:r>
            <a:r>
              <a:rPr lang="ru-RU" sz="1800" b="0" dirty="0" err="1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Затекстовая</a:t>
            </a:r>
            <a:r>
              <a:rPr lang="ru-RU" sz="1800" b="0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ссылка</a:t>
            </a:r>
            <a:endParaRPr lang="ru-RU" sz="1800" b="0" dirty="0">
              <a:solidFill>
                <a:srgbClr val="C0000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79948" y="793003"/>
            <a:ext cx="8410754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700" b="0" dirty="0">
                <a:latin typeface="Tahoma" pitchFamily="34" charset="0"/>
                <a:ea typeface="Tahoma" pitchFamily="34" charset="0"/>
                <a:cs typeface="Tahoma" pitchFamily="34" charset="0"/>
              </a:rPr>
              <a:t>«Если процесс </a:t>
            </a:r>
            <a:r>
              <a:rPr lang="ru-RU" sz="1700" b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дебагинга</a:t>
            </a:r>
            <a:r>
              <a:rPr lang="ru-RU" sz="1700" b="0" dirty="0">
                <a:latin typeface="Tahoma" pitchFamily="34" charset="0"/>
                <a:ea typeface="Tahoma" pitchFamily="34" charset="0"/>
                <a:cs typeface="Tahoma" pitchFamily="34" charset="0"/>
              </a:rPr>
              <a:t> — это удаление багов из программы, тогда программирование — это, наверное, процесс помещения их туда»</a:t>
            </a:r>
            <a:r>
              <a:rPr lang="ru-RU" sz="1700" b="0" baseline="30000" dirty="0">
                <a:latin typeface="Tahoma" pitchFamily="34" charset="0"/>
                <a:ea typeface="Tahoma" pitchFamily="34" charset="0"/>
                <a:cs typeface="Tahoma" pitchFamily="34" charset="0"/>
              </a:rPr>
              <a:t>1</a:t>
            </a:r>
            <a:r>
              <a:rPr lang="ru-RU" sz="1700" b="0" dirty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endParaRPr lang="ru-RU" sz="1700" b="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ru-RU" sz="1700" b="0" dirty="0">
                <a:latin typeface="Tahoma" pitchFamily="34" charset="0"/>
                <a:ea typeface="Tahoma" pitchFamily="34" charset="0"/>
                <a:cs typeface="Tahoma" pitchFamily="34" charset="0"/>
              </a:rPr>
              <a:t>________________</a:t>
            </a:r>
          </a:p>
          <a:p>
            <a:r>
              <a:rPr lang="ru-RU" sz="1700" b="0" baseline="30000" dirty="0">
                <a:latin typeface="Tahoma" pitchFamily="34" charset="0"/>
                <a:ea typeface="Tahoma" pitchFamily="34" charset="0"/>
                <a:cs typeface="Tahoma" pitchFamily="34" charset="0"/>
              </a:rPr>
              <a:t>1 </a:t>
            </a:r>
            <a:r>
              <a:rPr lang="ru-RU" sz="1700" b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Дейкстра</a:t>
            </a:r>
            <a:r>
              <a:rPr lang="ru-RU" sz="1700" b="0" dirty="0">
                <a:latin typeface="Tahoma" pitchFamily="34" charset="0"/>
                <a:ea typeface="Tahoma" pitchFamily="34" charset="0"/>
                <a:cs typeface="Tahoma" pitchFamily="34" charset="0"/>
              </a:rPr>
              <a:t> Э. Дисциплина программирования = </a:t>
            </a:r>
            <a:r>
              <a:rPr lang="en-US" sz="1700" b="0" dirty="0">
                <a:latin typeface="Tahoma" pitchFamily="34" charset="0"/>
                <a:ea typeface="Tahoma" pitchFamily="34" charset="0"/>
                <a:cs typeface="Tahoma" pitchFamily="34" charset="0"/>
              </a:rPr>
              <a:t>A discipline of programming. — 1-</a:t>
            </a:r>
            <a:r>
              <a:rPr lang="ru-RU" sz="1700" b="0" dirty="0">
                <a:latin typeface="Tahoma" pitchFamily="34" charset="0"/>
                <a:ea typeface="Tahoma" pitchFamily="34" charset="0"/>
                <a:cs typeface="Tahoma" pitchFamily="34" charset="0"/>
              </a:rPr>
              <a:t>е изд. — М.: Мир, 1978. — 275 с.</a:t>
            </a:r>
          </a:p>
          <a:p>
            <a:endParaRPr lang="ru-RU" sz="1700" b="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ru-RU" sz="1700" b="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279948" y="3363673"/>
            <a:ext cx="8410754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700" b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Эдсгер</a:t>
            </a:r>
            <a:r>
              <a:rPr lang="ru-RU" sz="1700" b="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ru-RU" sz="1700" b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Дейкстра</a:t>
            </a:r>
            <a:r>
              <a:rPr lang="ru-RU" sz="1700" b="0" dirty="0">
                <a:latin typeface="Tahoma" pitchFamily="34" charset="0"/>
                <a:ea typeface="Tahoma" pitchFamily="34" charset="0"/>
                <a:cs typeface="Tahoma" pitchFamily="34" charset="0"/>
              </a:rPr>
              <a:t> отмечает </a:t>
            </a:r>
            <a:r>
              <a:rPr lang="en-US" sz="1700" b="0" dirty="0">
                <a:latin typeface="Tahoma" pitchFamily="34" charset="0"/>
                <a:ea typeface="Tahoma" pitchFamily="34" charset="0"/>
                <a:cs typeface="Tahoma" pitchFamily="34" charset="0"/>
              </a:rPr>
              <a:t>[1]</a:t>
            </a:r>
            <a:r>
              <a:rPr lang="ru-RU" sz="1700" b="0" dirty="0">
                <a:latin typeface="Tahoma" pitchFamily="34" charset="0"/>
                <a:ea typeface="Tahoma" pitchFamily="34" charset="0"/>
                <a:cs typeface="Tahoma" pitchFamily="34" charset="0"/>
              </a:rPr>
              <a:t>: «Если процесс </a:t>
            </a:r>
            <a:r>
              <a:rPr lang="ru-RU" sz="1700" b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дебагинга</a:t>
            </a:r>
            <a:r>
              <a:rPr lang="ru-RU" sz="1700" b="0" dirty="0">
                <a:latin typeface="Tahoma" pitchFamily="34" charset="0"/>
                <a:ea typeface="Tahoma" pitchFamily="34" charset="0"/>
                <a:cs typeface="Tahoma" pitchFamily="34" charset="0"/>
              </a:rPr>
              <a:t> — это удаление </a:t>
            </a:r>
            <a:r>
              <a:rPr lang="ru-RU" sz="1700" b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багов</a:t>
            </a:r>
            <a:r>
              <a:rPr lang="ru-RU" sz="1700" b="0" dirty="0">
                <a:latin typeface="Tahoma" pitchFamily="34" charset="0"/>
                <a:ea typeface="Tahoma" pitchFamily="34" charset="0"/>
                <a:cs typeface="Tahoma" pitchFamily="34" charset="0"/>
              </a:rPr>
              <a:t> из программы, тогда программирование — это, наверное, процесс помещения их туда».</a:t>
            </a:r>
          </a:p>
          <a:p>
            <a:endParaRPr lang="ru-RU" sz="1700" b="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ru-RU" sz="1700" b="0" dirty="0">
                <a:latin typeface="Tahoma" pitchFamily="34" charset="0"/>
                <a:ea typeface="Tahoma" pitchFamily="34" charset="0"/>
                <a:cs typeface="Tahoma" pitchFamily="34" charset="0"/>
              </a:rPr>
              <a:t>«Если процесс </a:t>
            </a:r>
            <a:r>
              <a:rPr lang="ru-RU" sz="1700" b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дебагинга</a:t>
            </a:r>
            <a:r>
              <a:rPr lang="ru-RU" sz="1700" b="0" dirty="0">
                <a:latin typeface="Tahoma" pitchFamily="34" charset="0"/>
                <a:ea typeface="Tahoma" pitchFamily="34" charset="0"/>
                <a:cs typeface="Tahoma" pitchFamily="34" charset="0"/>
              </a:rPr>
              <a:t> — это удаление </a:t>
            </a:r>
            <a:r>
              <a:rPr lang="ru-RU" sz="1700" b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багов</a:t>
            </a:r>
            <a:r>
              <a:rPr lang="ru-RU" sz="1700" b="0" dirty="0">
                <a:latin typeface="Tahoma" pitchFamily="34" charset="0"/>
                <a:ea typeface="Tahoma" pitchFamily="34" charset="0"/>
                <a:cs typeface="Tahoma" pitchFamily="34" charset="0"/>
              </a:rPr>
              <a:t> из программы, тогда </a:t>
            </a:r>
          </a:p>
          <a:p>
            <a:r>
              <a:rPr lang="ru-RU" sz="1700" b="0" dirty="0">
                <a:latin typeface="Tahoma" pitchFamily="34" charset="0"/>
                <a:ea typeface="Tahoma" pitchFamily="34" charset="0"/>
                <a:cs typeface="Tahoma" pitchFamily="34" charset="0"/>
              </a:rPr>
              <a:t>программирование — это, наверное, процесс помещения их туда», - отмечает </a:t>
            </a:r>
            <a:r>
              <a:rPr lang="ru-RU" sz="1700" b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Эдсгер</a:t>
            </a:r>
            <a:r>
              <a:rPr lang="ru-RU" sz="1700" b="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ru-RU" sz="1700" b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Дейкстра</a:t>
            </a:r>
            <a:r>
              <a:rPr lang="en-US" sz="1700" b="0" dirty="0">
                <a:latin typeface="Tahoma" pitchFamily="34" charset="0"/>
                <a:ea typeface="Tahoma" pitchFamily="34" charset="0"/>
                <a:cs typeface="Tahoma" pitchFamily="34" charset="0"/>
              </a:rPr>
              <a:t> [1]</a:t>
            </a:r>
            <a:r>
              <a:rPr lang="ru-RU" sz="1700" b="0" dirty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lang="en-US" sz="1700" b="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sz="1700" b="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ru-RU" sz="1700" b="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370935" y="5648069"/>
            <a:ext cx="84883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ahoma" pitchFamily="34" charset="0"/>
                <a:ea typeface="Tahoma" pitchFamily="34" charset="0"/>
                <a:cs typeface="Tahoma" pitchFamily="34" charset="0"/>
              </a:rPr>
              <a:t>Список использованных источников</a:t>
            </a:r>
          </a:p>
          <a:p>
            <a:pPr algn="ctr"/>
            <a:endParaRPr lang="ru-RU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b="0" dirty="0">
                <a:latin typeface="Tahoma" pitchFamily="34" charset="0"/>
                <a:ea typeface="Tahoma" pitchFamily="34" charset="0"/>
                <a:cs typeface="Tahoma" pitchFamily="34" charset="0"/>
              </a:rPr>
              <a:t>1</a:t>
            </a:r>
            <a:r>
              <a:rPr lang="ru-RU" b="0" dirty="0">
                <a:latin typeface="Tahoma" pitchFamily="34" charset="0"/>
                <a:ea typeface="Tahoma" pitchFamily="34" charset="0"/>
                <a:cs typeface="Tahoma" pitchFamily="34" charset="0"/>
              </a:rPr>
              <a:t>.  </a:t>
            </a:r>
            <a:r>
              <a:rPr lang="ru-RU" b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Дейкстра</a:t>
            </a:r>
            <a:r>
              <a:rPr lang="ru-RU" b="0" dirty="0">
                <a:latin typeface="Tahoma" pitchFamily="34" charset="0"/>
                <a:ea typeface="Tahoma" pitchFamily="34" charset="0"/>
                <a:cs typeface="Tahoma" pitchFamily="34" charset="0"/>
              </a:rPr>
              <a:t> Э. Дисциплина программирования = </a:t>
            </a:r>
            <a:r>
              <a:rPr lang="en-US" b="0" dirty="0">
                <a:latin typeface="Tahoma" pitchFamily="34" charset="0"/>
                <a:ea typeface="Tahoma" pitchFamily="34" charset="0"/>
                <a:cs typeface="Tahoma" pitchFamily="34" charset="0"/>
              </a:rPr>
              <a:t>A discipline of programming. — 1-</a:t>
            </a:r>
            <a:r>
              <a:rPr lang="ru-RU" b="0" dirty="0">
                <a:latin typeface="Tahoma" pitchFamily="34" charset="0"/>
                <a:ea typeface="Tahoma" pitchFamily="34" charset="0"/>
                <a:cs typeface="Tahoma" pitchFamily="34" charset="0"/>
              </a:rPr>
              <a:t>е изд. — М.: Мир, 1978. — 275 с.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0664958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3BC177-0833-4862-AE1C-9A0E02C611D6}" type="slidenum">
              <a:rPr lang="ru-RU" smtClean="0"/>
              <a:pPr>
                <a:defRPr/>
              </a:pPr>
              <a:t>43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380999" y="1094716"/>
            <a:ext cx="824048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Дополнительные рекомендации:</a:t>
            </a:r>
          </a:p>
          <a:p>
            <a:endParaRPr lang="ru-RU" sz="1800" b="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ru-RU" sz="1800" b="0" dirty="0">
                <a:latin typeface="Tahoma" pitchFamily="34" charset="0"/>
                <a:ea typeface="Tahoma" pitchFamily="34" charset="0"/>
                <a:cs typeface="Tahoma" pitchFamily="34" charset="0"/>
              </a:rPr>
              <a:t>1. Злоупотребление прямыми цитатами – признак работы низкого качества, умышленно «раздутого» ее объема. </a:t>
            </a:r>
          </a:p>
          <a:p>
            <a:endParaRPr lang="ru-RU" sz="1800" b="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ru-RU" sz="1800" b="0" dirty="0">
                <a:latin typeface="Tahoma" pitchFamily="34" charset="0"/>
                <a:ea typeface="Tahoma" pitchFamily="34" charset="0"/>
                <a:cs typeface="Tahoma" pitchFamily="34" charset="0"/>
              </a:rPr>
              <a:t>2.   Недопустимы слишком большие цитаты, занимающие едва ли не треть страницы. Причины те же – снижение уникальности работы, а следовательно, и ее качества. Большие цитаты допустимы лишь в исключительных случаях, к примеру, когда необходимо проанализировать отрывок художественного произведения, рассмотреть используемые автором средства художественной выразительности, манеру изложения и т.д.</a:t>
            </a:r>
          </a:p>
          <a:p>
            <a:endParaRPr lang="ru-RU" sz="1800" b="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ru-RU" sz="1800" b="0" dirty="0">
                <a:latin typeface="Tahoma" pitchFamily="34" charset="0"/>
                <a:ea typeface="Tahoma" pitchFamily="34" charset="0"/>
                <a:cs typeface="Tahoma" pitchFamily="34" charset="0"/>
              </a:rPr>
              <a:t>3. Цитирование справочной литературы уместно при ссылке на конкретные определения, формулы, закономерности, таблицы и  т.п.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505100"/>
          </a:xfrm>
        </p:spPr>
        <p:txBody>
          <a:bodyPr/>
          <a:lstStyle/>
          <a:p>
            <a:r>
              <a:rPr lang="en-US" sz="3600" dirty="0"/>
              <a:t>www.antiplagiat.ru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3BC177-0833-4862-AE1C-9A0E02C611D6}" type="slidenum">
              <a:rPr lang="ru-RU" smtClean="0"/>
              <a:pPr>
                <a:defRPr/>
              </a:pPr>
              <a:t>44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350194" y="580251"/>
            <a:ext cx="8443609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b="0" dirty="0">
                <a:latin typeface="Tahoma" pitchFamily="34" charset="0"/>
                <a:ea typeface="Tahoma" pitchFamily="34" charset="0"/>
                <a:cs typeface="Tahoma" pitchFamily="34" charset="0"/>
              </a:rPr>
              <a:t>Интернет-сервис «Антиплагиат»  -  система автоматической проверки текстов на наличие заимствований из общедоступных сетевых источников.</a:t>
            </a:r>
          </a:p>
          <a:p>
            <a:endParaRPr lang="ru-RU" sz="1800" b="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ru-RU" sz="1800" b="0" dirty="0">
                <a:latin typeface="Tahoma" pitchFamily="34" charset="0"/>
                <a:ea typeface="Tahoma" pitchFamily="34" charset="0"/>
                <a:cs typeface="Tahoma" pitchFamily="34" charset="0"/>
              </a:rPr>
              <a:t>В качестве основного инструмента анализа документа в системе «Антиплагиат» предлагается полный </a:t>
            </a:r>
            <a:r>
              <a:rPr lang="ru-RU" sz="1800" b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отчет</a:t>
            </a:r>
            <a:r>
              <a:rPr lang="ru-RU" sz="1800" b="0" dirty="0">
                <a:latin typeface="Tahoma" pitchFamily="34" charset="0"/>
                <a:ea typeface="Tahoma" pitchFamily="34" charset="0"/>
                <a:cs typeface="Tahoma" pitchFamily="34" charset="0"/>
              </a:rPr>
              <a:t> о проверке на заимствования, содержащий ранжированный список обнаруженных источников заимствований и полный текст проверяемого документа, в котором особым образом выделены заимствованные фрагменты текста. </a:t>
            </a:r>
            <a:endParaRPr lang="en-US" sz="1800" b="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ru-RU" sz="1800" b="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ru-RU" sz="1800" b="0" dirty="0">
                <a:latin typeface="Tahoma" pitchFamily="34" charset="0"/>
                <a:ea typeface="Tahoma" pitchFamily="34" charset="0"/>
                <a:cs typeface="Tahoma" pitchFamily="34" charset="0"/>
              </a:rPr>
              <a:t>Область поиска системы «Антиплагиат» включает несколько частей: проиндексированные страницы сети интернет, коллекция полных текстов диссертаций и авторефератов Российской государственной библиотеки, коллекция текстов юридических и нормативных документов </a:t>
            </a:r>
            <a:r>
              <a:rPr lang="ru-RU" sz="1800" b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Lexpro</a:t>
            </a:r>
            <a:r>
              <a:rPr lang="ru-RU" sz="1800" b="0" dirty="0">
                <a:latin typeface="Tahoma" pitchFamily="34" charset="0"/>
                <a:ea typeface="Tahoma" pitchFamily="34" charset="0"/>
                <a:cs typeface="Tahoma" pitchFamily="34" charset="0"/>
              </a:rPr>
              <a:t>, коллекция полных текстов статей научной электронной библиотеки Elibrary.ru. Кроме того, каждое учебное заведение или компания, использующее систему «Антиплагиат», имеет возможность наполнения и включения в область проверки собственной коллекции.</a:t>
            </a:r>
          </a:p>
          <a:p>
            <a:endParaRPr lang="ru-RU" sz="1800" b="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ru-RU" sz="1800" b="0" dirty="0">
                <a:latin typeface="Tahoma" pitchFamily="34" charset="0"/>
                <a:ea typeface="Tahoma" pitchFamily="34" charset="0"/>
                <a:cs typeface="Tahoma" pitchFamily="34" charset="0"/>
              </a:rPr>
              <a:t>В соответствии с Положением об использовании системы «Антиплагиат» в ЮФУ пороговое значение оригинальности текста для ВКР бакалавра </a:t>
            </a:r>
            <a:r>
              <a:rPr lang="ru-RU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не менее 40% </a:t>
            </a:r>
            <a:r>
              <a:rPr lang="ru-RU" sz="1800" b="0" dirty="0">
                <a:latin typeface="Tahoma" pitchFamily="34" charset="0"/>
                <a:ea typeface="Tahoma" pitchFamily="34" charset="0"/>
                <a:cs typeface="Tahoma" pitchFamily="34" charset="0"/>
              </a:rPr>
              <a:t>авторского текста, для специалистов и магистров – </a:t>
            </a:r>
            <a:r>
              <a:rPr lang="ru-RU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не менее 50%</a:t>
            </a:r>
            <a:r>
              <a:rPr lang="ru-RU" sz="1800" b="0" dirty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endParaRPr lang="ru-RU" sz="1800" b="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84592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3BC177-0833-4862-AE1C-9A0E02C611D6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99887" y="260602"/>
            <a:ext cx="8356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Доступ к лекции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xmlns="" id="{91C3A48F-0163-4679-8DA7-410621E391C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32513" y="816305"/>
            <a:ext cx="5291348" cy="53844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3C81FCD9-0032-455B-A266-350DAC42B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3BC177-0833-4862-AE1C-9A0E02C611D6}" type="slidenum">
              <a:rPr lang="ru-RU" smtClean="0"/>
              <a:pPr>
                <a:defRPr/>
              </a:pPr>
              <a:t>6</a:t>
            </a:fld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FDD35B95-074C-4709-9EE1-2C039DE202DC}"/>
              </a:ext>
            </a:extLst>
          </p:cNvPr>
          <p:cNvSpPr/>
          <p:nvPr/>
        </p:nvSpPr>
        <p:spPr>
          <a:xfrm>
            <a:off x="350196" y="1098429"/>
            <a:ext cx="856034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Научно-техническая деятельность </a:t>
            </a:r>
            <a:r>
              <a:rPr lang="ru-RU" sz="18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(НТД) —</a:t>
            </a:r>
            <a:r>
              <a:rPr lang="en-US" sz="18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8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деятельность, находящаяся на стыке научной и инженерной деятельности. </a:t>
            </a:r>
          </a:p>
          <a:p>
            <a:endParaRPr lang="ru-RU" sz="18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18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более широком смысле, понятие НТД  охватывает научную, инженерную и внедренческую деятельность. К примеру, российский закон «</a:t>
            </a:r>
            <a:r>
              <a:rPr lang="ru-RU" sz="1800" b="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 науке и государственной научно-технической политике</a:t>
            </a:r>
            <a:r>
              <a:rPr lang="ru-RU" sz="18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 трактует НТД как деятельность, направленную на </a:t>
            </a:r>
            <a:r>
              <a:rPr lang="ru-RU" sz="1800" b="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получение</a:t>
            </a:r>
            <a:r>
              <a:rPr lang="ru-RU" sz="18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и </a:t>
            </a:r>
            <a:r>
              <a:rPr lang="ru-RU" sz="1800" b="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применение</a:t>
            </a:r>
            <a:r>
              <a:rPr lang="ru-RU" sz="18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новых знаний для решения технологических, инженерных, экономических, социальных и иных проблем, а также обеспечения функционирования науки, техники и производства как единой системы. </a:t>
            </a:r>
          </a:p>
          <a:p>
            <a:endParaRPr lang="ru-RU" sz="18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18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 этой точки зрения НТД включает в себя </a:t>
            </a:r>
            <a:r>
              <a:rPr lang="ru-RU" sz="1800" b="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комплекс процессов создания продукции </a:t>
            </a:r>
            <a:r>
              <a:rPr lang="ru-RU" sz="18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— от возникновения идеи до получения результата (в виде изделия, услуги, технологии или иной продукции) с его внедрением в производство или продажу заказчику или потребителям.</a:t>
            </a:r>
          </a:p>
          <a:p>
            <a:endParaRPr lang="ru-RU" sz="18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18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Частью этого комплекса является оформление и презентация результатов (конечных или промежуточных) НТД – научно-технических работ (НТР).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535DCCCC-F867-45C9-948C-CD21216F4A3D}"/>
              </a:ext>
            </a:extLst>
          </p:cNvPr>
          <p:cNvSpPr/>
          <p:nvPr/>
        </p:nvSpPr>
        <p:spPr>
          <a:xfrm>
            <a:off x="350196" y="220343"/>
            <a:ext cx="48626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latin typeface="+mj-lt"/>
                <a:ea typeface="+mj-ea"/>
                <a:cs typeface="+mj-cs"/>
              </a:rPr>
              <a:t>1 Научно-технические работы</a:t>
            </a:r>
          </a:p>
        </p:txBody>
      </p:sp>
    </p:spTree>
    <p:extLst>
      <p:ext uri="{BB962C8B-B14F-4D97-AF65-F5344CB8AC3E}">
        <p14:creationId xmlns:p14="http://schemas.microsoft.com/office/powerpoint/2010/main" xmlns="" val="1651135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3C81FCD9-0032-455B-A266-350DAC42B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3BC177-0833-4862-AE1C-9A0E02C611D6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70477D36-9625-4DF2-9136-6E6CF2FBAAF9}"/>
              </a:ext>
            </a:extLst>
          </p:cNvPr>
          <p:cNvSpPr/>
          <p:nvPr/>
        </p:nvSpPr>
        <p:spPr>
          <a:xfrm>
            <a:off x="382296" y="117693"/>
            <a:ext cx="8258784" cy="6632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7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НТД включает:</a:t>
            </a:r>
          </a:p>
          <a:p>
            <a:endParaRPr lang="ru-RU" sz="17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sz="17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ru-RU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фундаментальные научные исследования </a:t>
            </a:r>
            <a:r>
              <a:rPr lang="ru-RU" sz="17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— экспериментальная или теоретическая деятельность, направленная </a:t>
            </a:r>
            <a:r>
              <a:rPr lang="ru-RU" sz="1700" b="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получение </a:t>
            </a:r>
            <a:r>
              <a:rPr lang="ru-RU" sz="17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новых знаний об основных закономерностях строения, функционирования и развития человека, общества, окружающей среды. Выражаются в виде научно-исследовательских работ (</a:t>
            </a:r>
            <a:r>
              <a:rPr lang="ru-RU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НИР</a:t>
            </a:r>
            <a:r>
              <a:rPr lang="ru-RU" sz="17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ru-RU" sz="17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sz="17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ru-RU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прикладные научные исследования </a:t>
            </a:r>
            <a:r>
              <a:rPr lang="ru-RU" sz="17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— исследования, направленные преимущественно </a:t>
            </a:r>
            <a:r>
              <a:rPr lang="ru-RU" sz="1700" b="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применение </a:t>
            </a:r>
            <a:r>
              <a:rPr lang="ru-RU" sz="17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новых знаний для достижения практических целей и решения конкретных задач. Выражаются в виде опытно-конструкторских работ (</a:t>
            </a:r>
            <a:r>
              <a:rPr lang="ru-RU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ОКР</a:t>
            </a:r>
            <a:r>
              <a:rPr lang="ru-RU" sz="17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- разработок новых изделий и конструкторской документации;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ru-RU" sz="17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sz="17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ru-RU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поисковые научные исследования </a:t>
            </a:r>
            <a:r>
              <a:rPr lang="ru-RU" sz="17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исследования, направленные </a:t>
            </a:r>
            <a:r>
              <a:rPr lang="ru-RU" sz="1700" b="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получение новых знаний в целях их последующего практического применения</a:t>
            </a:r>
            <a:r>
              <a:rPr lang="ru-RU" sz="17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(ориентированные научные исследования);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ru-RU" sz="17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sz="17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изобретательство</a:t>
            </a:r>
            <a:r>
              <a:rPr lang="ru-RU" sz="17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которое является творческим процессом, приводящим к новому решению задачи в области науки и техники, дающему положительный эффект.  Объектом изобретательства являются новые и промышленно применимые изобретения, имеющие изобретательский уровень. Изобретение содержит новый аспект, который выводит его за пределы известных на данный момент научно-технических знаний.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ru-RU" sz="17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27591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3C81FCD9-0032-455B-A266-350DAC42B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3BC177-0833-4862-AE1C-9A0E02C611D6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2AE590C8-ED63-4427-9553-F2C002711488}"/>
              </a:ext>
            </a:extLst>
          </p:cNvPr>
          <p:cNvSpPr/>
          <p:nvPr/>
        </p:nvSpPr>
        <p:spPr>
          <a:xfrm>
            <a:off x="377685" y="87220"/>
            <a:ext cx="8468139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7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Результаты НТД могут быть представлены в виде научно-технической продукции, услуг и следующих </a:t>
            </a:r>
            <a:r>
              <a:rPr lang="ru-RU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научно-технических работах:</a:t>
            </a:r>
          </a:p>
          <a:p>
            <a:r>
              <a:rPr lang="ru-RU" sz="17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342900" indent="-342900">
              <a:buFont typeface="+mj-lt"/>
              <a:buAutoNum type="arabicParenR"/>
            </a:pPr>
            <a:r>
              <a:rPr lang="ru-RU" sz="17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отчет о НИР (фундаментальных или поисковых), ОКР;</a:t>
            </a:r>
          </a:p>
          <a:p>
            <a:pPr marL="342900" indent="-342900">
              <a:buFont typeface="+mj-lt"/>
              <a:buAutoNum type="arabicParenR"/>
            </a:pPr>
            <a:r>
              <a:rPr lang="ru-RU" sz="1700" b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отчет</a:t>
            </a:r>
            <a:r>
              <a:rPr lang="ru-RU" sz="17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о патентных исследованиях;</a:t>
            </a:r>
          </a:p>
          <a:p>
            <a:pPr marL="342900" indent="-342900">
              <a:buFont typeface="+mj-lt"/>
              <a:buAutoNum type="arabicParenR"/>
            </a:pPr>
            <a:r>
              <a:rPr lang="ru-RU" sz="17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аналитический обзор;</a:t>
            </a:r>
          </a:p>
          <a:p>
            <a:pPr marL="342900" indent="-342900">
              <a:buFont typeface="+mj-lt"/>
              <a:buAutoNum type="arabicParenR"/>
            </a:pPr>
            <a:r>
              <a:rPr lang="ru-RU" sz="17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объекты интеллектуальной собственности (патент, свидетельство о регистрации программы для ЭВМ и баз данных и </a:t>
            </a:r>
            <a:r>
              <a:rPr lang="ru-RU" sz="1700" b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др</a:t>
            </a:r>
            <a:r>
              <a:rPr lang="ru-RU" sz="17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).;</a:t>
            </a:r>
          </a:p>
          <a:p>
            <a:pPr marL="342900" indent="-342900">
              <a:buFont typeface="+mj-lt"/>
              <a:buAutoNum type="arabicParenR"/>
            </a:pPr>
            <a:r>
              <a:rPr lang="ru-RU" sz="17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диссертация на соискание учёной степени;</a:t>
            </a:r>
          </a:p>
          <a:p>
            <a:pPr marL="342900" indent="-342900">
              <a:buFont typeface="+mj-lt"/>
              <a:buAutoNum type="arabicParenR"/>
            </a:pPr>
            <a:r>
              <a:rPr lang="ru-RU" sz="17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выпускная квалификационная работа (ВКР);</a:t>
            </a:r>
          </a:p>
          <a:p>
            <a:pPr marL="342900" indent="-342900">
              <a:buFont typeface="+mj-lt"/>
              <a:buAutoNum type="arabicParenR"/>
            </a:pPr>
            <a:r>
              <a:rPr lang="ru-RU" sz="17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научная статья;</a:t>
            </a:r>
          </a:p>
          <a:p>
            <a:pPr marL="342900" indent="-342900">
              <a:buFont typeface="+mj-lt"/>
              <a:buAutoNum type="arabicParenR"/>
            </a:pPr>
            <a:r>
              <a:rPr lang="ru-RU" sz="17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научный доклад;</a:t>
            </a:r>
          </a:p>
          <a:p>
            <a:pPr marL="342900" indent="-342900">
              <a:buFont typeface="+mj-lt"/>
              <a:buAutoNum type="arabicParenR"/>
            </a:pPr>
            <a:r>
              <a:rPr lang="ru-RU" sz="17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реферат.</a:t>
            </a:r>
          </a:p>
          <a:p>
            <a:pPr marL="342900" indent="-342900">
              <a:buFont typeface="+mj-lt"/>
              <a:buAutoNum type="arabicParenR"/>
            </a:pPr>
            <a:endParaRPr lang="ru-RU" sz="17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E3A2419E-3167-43B9-AF00-719412C1EADB}"/>
              </a:ext>
            </a:extLst>
          </p:cNvPr>
          <p:cNvSpPr/>
          <p:nvPr/>
        </p:nvSpPr>
        <p:spPr>
          <a:xfrm>
            <a:off x="313744" y="3626346"/>
            <a:ext cx="8639756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7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Отчет</a:t>
            </a:r>
            <a:r>
              <a:rPr lang="ru-RU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о НИР </a:t>
            </a:r>
            <a:r>
              <a:rPr lang="ru-RU" sz="17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 научно-технический документ, который содержит систематизированные данные о НИР, описывает состояние научно-технической проблемы, процесс и/или результаты научного исследования.</a:t>
            </a:r>
          </a:p>
          <a:p>
            <a:pPr algn="just"/>
            <a:r>
              <a:rPr lang="ru-RU" sz="17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России требования к содержанию и оформлению </a:t>
            </a:r>
            <a:r>
              <a:rPr lang="ru-RU" sz="1700" b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отчета</a:t>
            </a:r>
            <a:r>
              <a:rPr lang="ru-RU" sz="1700" b="0" dirty="0">
                <a:latin typeface="Tahoma" pitchFamily="34" charset="0"/>
                <a:ea typeface="Tahoma" pitchFamily="34" charset="0"/>
                <a:cs typeface="Tahoma" pitchFamily="34" charset="0"/>
              </a:rPr>
              <a:t> о НИР регламентированы основным  ГОСТ 7.32-2001 «Система стандартов по информации, библиотечному и издательскому делу. </a:t>
            </a:r>
            <a:r>
              <a:rPr lang="ru-RU" sz="1700" b="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Отчет</a:t>
            </a:r>
            <a:r>
              <a:rPr lang="ru-RU" sz="1700" b="0" dirty="0">
                <a:latin typeface="Tahoma" pitchFamily="34" charset="0"/>
                <a:ea typeface="Tahoma" pitchFamily="34" charset="0"/>
                <a:cs typeface="Tahoma" pitchFamily="34" charset="0"/>
              </a:rPr>
              <a:t> о научно-исследовательской работе. Структура и правила оформления».</a:t>
            </a:r>
          </a:p>
          <a:p>
            <a:pPr algn="just"/>
            <a:endParaRPr lang="ru-RU" sz="1700" b="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r>
              <a:rPr lang="ru-RU" sz="17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Отчет</a:t>
            </a:r>
            <a:r>
              <a:rPr lang="ru-RU" sz="1700" dirty="0">
                <a:latin typeface="Tahoma" pitchFamily="34" charset="0"/>
                <a:ea typeface="Tahoma" pitchFamily="34" charset="0"/>
                <a:cs typeface="Tahoma" pitchFamily="34" charset="0"/>
              </a:rPr>
              <a:t> об ОКР </a:t>
            </a:r>
            <a:r>
              <a:rPr lang="ru-RU" sz="1700" b="0" dirty="0">
                <a:latin typeface="Tahoma" pitchFamily="34" charset="0"/>
                <a:ea typeface="Tahoma" pitchFamily="34" charset="0"/>
                <a:cs typeface="Tahoma" pitchFamily="34" charset="0"/>
              </a:rPr>
              <a:t>регламентирован ГОСТ Р 15.201-2000 «Система разработки и постановки продукции на производство. Продукция производственно-технического назначения. Порядок разработки и постановки продукции на производство». </a:t>
            </a:r>
          </a:p>
        </p:txBody>
      </p:sp>
    </p:spTree>
    <p:extLst>
      <p:ext uri="{BB962C8B-B14F-4D97-AF65-F5344CB8AC3E}">
        <p14:creationId xmlns:p14="http://schemas.microsoft.com/office/powerpoint/2010/main" xmlns="" val="3925553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3C81FCD9-0032-455B-A266-350DAC42B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3BC177-0833-4862-AE1C-9A0E02C611D6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33F7B83B-BA5C-4D95-A7B4-860303611006}"/>
              </a:ext>
            </a:extLst>
          </p:cNvPr>
          <p:cNvSpPr/>
          <p:nvPr/>
        </p:nvSpPr>
        <p:spPr>
          <a:xfrm>
            <a:off x="377687" y="416507"/>
            <a:ext cx="830911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Отчет о патентных исследованиях</a:t>
            </a:r>
            <a:r>
              <a:rPr lang="ru-RU" sz="1800" b="0" dirty="0">
                <a:latin typeface="Tahoma" pitchFamily="34" charset="0"/>
                <a:ea typeface="Tahoma" pitchFamily="34" charset="0"/>
                <a:cs typeface="Tahoma" pitchFamily="34" charset="0"/>
              </a:rPr>
              <a:t> содержит</a:t>
            </a:r>
            <a:r>
              <a:rPr lang="ru-RU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ru-RU" sz="1800" b="0" dirty="0">
                <a:latin typeface="Tahoma" pitchFamily="34" charset="0"/>
                <a:ea typeface="Tahoma" pitchFamily="34" charset="0"/>
                <a:cs typeface="Tahoma" pitchFamily="34" charset="0"/>
              </a:rPr>
              <a:t>патентные исследования -исследования технического уровня и тенденций развития объектов хозяйственной деятельности, их патентоспособности, патентной чистоты, конкурентоспособности (эффективности использования по назначению) на основе патентной и другой информации.</a:t>
            </a:r>
          </a:p>
          <a:p>
            <a:pPr algn="just"/>
            <a:endParaRPr lang="ru-RU" sz="1800" b="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r>
              <a:rPr lang="ru-RU" sz="1800" b="0" dirty="0">
                <a:latin typeface="Tahoma" pitchFamily="34" charset="0"/>
                <a:ea typeface="Tahoma" pitchFamily="34" charset="0"/>
                <a:cs typeface="Tahoma" pitchFamily="34" charset="0"/>
              </a:rPr>
              <a:t>В России требования к содержанию и оформлению отчёта о патентных исследованиях регламентированы ГОСТ Р 15.011-96 «Система разработки и постановки продукции на производство. Патентные исследования.</a:t>
            </a:r>
          </a:p>
          <a:p>
            <a:pPr algn="just"/>
            <a:r>
              <a:rPr lang="ru-RU" sz="1800" b="0" dirty="0">
                <a:latin typeface="Tahoma" pitchFamily="34" charset="0"/>
                <a:ea typeface="Tahoma" pitchFamily="34" charset="0"/>
                <a:cs typeface="Tahoma" pitchFamily="34" charset="0"/>
              </a:rPr>
              <a:t>Содержание и порядок проведения».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6D497C9B-98F2-4D2A-9641-A221B98AFC00}"/>
              </a:ext>
            </a:extLst>
          </p:cNvPr>
          <p:cNvSpPr/>
          <p:nvPr/>
        </p:nvSpPr>
        <p:spPr>
          <a:xfrm>
            <a:off x="377687" y="4014321"/>
            <a:ext cx="830911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Аналитический обзор </a:t>
            </a:r>
            <a:r>
              <a:rPr lang="ru-RU" sz="1800" b="0" dirty="0">
                <a:latin typeface="Tahoma" pitchFamily="34" charset="0"/>
                <a:ea typeface="Tahoma" pitchFamily="34" charset="0"/>
                <a:cs typeface="Tahoma" pitchFamily="34" charset="0"/>
              </a:rPr>
              <a:t>- обзор, в котором дается аналитическая оценка состояния вопроса за определённый промежуток времени. Содержит аргументированную характеристику анализируемого материала и дает обоснованные практические рекомендации. </a:t>
            </a:r>
          </a:p>
          <a:p>
            <a:pPr algn="just"/>
            <a:endParaRPr lang="ru-RU" sz="1800" b="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r>
              <a:rPr lang="ru-RU" sz="1800" b="0" dirty="0">
                <a:latin typeface="Tahoma" pitchFamily="34" charset="0"/>
                <a:ea typeface="Tahoma" pitchFamily="34" charset="0"/>
                <a:cs typeface="Tahoma" pitchFamily="34" charset="0"/>
              </a:rPr>
              <a:t>Может рассматриваться как часть НИР, диссертации, ВКР, статьи, доклада и т.д.</a:t>
            </a:r>
          </a:p>
        </p:txBody>
      </p:sp>
    </p:spTree>
    <p:extLst>
      <p:ext uri="{BB962C8B-B14F-4D97-AF65-F5344CB8AC3E}">
        <p14:creationId xmlns:p14="http://schemas.microsoft.com/office/powerpoint/2010/main" xmlns="" val="16738386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16790</TotalTime>
  <Words>3462</Words>
  <Application>Microsoft Office PowerPoint</Application>
  <PresentationFormat>Экран (4:3)</PresentationFormat>
  <Paragraphs>478</Paragraphs>
  <Slides>44</Slides>
  <Notes>17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44</vt:i4>
      </vt:variant>
    </vt:vector>
  </HeadingPairs>
  <TitlesOfParts>
    <vt:vector size="46" baseType="lpstr">
      <vt:lpstr>Тема Office</vt:lpstr>
      <vt:lpstr>1_Тема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Выбор типа публикации (2)</vt:lpstr>
      <vt:lpstr>Выбор типа публикации (3)</vt:lpstr>
      <vt:lpstr>Выбор типа публикации (4)</vt:lpstr>
      <vt:lpstr>Научный язык</vt:lpstr>
      <vt:lpstr>Слайд 25</vt:lpstr>
      <vt:lpstr>Слайд 26</vt:lpstr>
      <vt:lpstr>Слайд 27</vt:lpstr>
      <vt:lpstr>    Заглавие статьи (Title)</vt:lpstr>
      <vt:lpstr>Аннотация (Abstract)</vt:lpstr>
      <vt:lpstr>Ключевые слова (Keywords)</vt:lpstr>
      <vt:lpstr>Введение (Introduction)</vt:lpstr>
      <vt:lpstr>Методы</vt:lpstr>
      <vt:lpstr>Результаты – что вы обнаружили?</vt:lpstr>
      <vt:lpstr>Обсуждение</vt:lpstr>
      <vt:lpstr>Заключение (Conclusion)</vt:lpstr>
      <vt:lpstr>Литература (References)</vt:lpstr>
      <vt:lpstr>Благодарность (Acknowledgements)</vt:lpstr>
      <vt:lpstr>Права и обязанности автора</vt:lpstr>
      <vt:lpstr>Правила оформления ссылок на использованные литературные источники</vt:lpstr>
      <vt:lpstr>Слайд 40</vt:lpstr>
      <vt:lpstr>Слайд 41</vt:lpstr>
      <vt:lpstr>Слайд 42</vt:lpstr>
      <vt:lpstr>Слайд 43</vt:lpstr>
      <vt:lpstr>www.antiplagiat.ru</vt:lpstr>
    </vt:vector>
  </TitlesOfParts>
  <Company>Elsevier Inc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A. Kuzmenko</dc:creator>
  <cp:lastModifiedBy>Andrew Kuzmenko</cp:lastModifiedBy>
  <cp:revision>1701</cp:revision>
  <dcterms:created xsi:type="dcterms:W3CDTF">2004-06-09T09:21:57Z</dcterms:created>
  <dcterms:modified xsi:type="dcterms:W3CDTF">2018-02-10T10:07:52Z</dcterms:modified>
</cp:coreProperties>
</file>