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12/18/2024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12/18/2024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ru-RU" smtClean="0"/>
              <a:t>Образец заголовка</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12/18/2024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Оценка моделей для предсказания возраста</a:t>
            </a:r>
          </a:p>
        </p:txBody>
      </p:sp>
      <p:sp>
        <p:nvSpPr>
          <p:cNvPr id="3" name="Подзаголовок 2"/>
          <p:cNvSpPr>
            <a:spLocks noGrp="1"/>
          </p:cNvSpPr>
          <p:nvPr>
            <p:ph type="subTitle" idx="1"/>
          </p:nvPr>
        </p:nvSpPr>
        <p:spPr/>
        <p:txBody>
          <a:bodyPr/>
          <a:lstStyle/>
          <a:p>
            <a:r>
              <a:rPr lang="ru-RU" b="1" dirty="0"/>
              <a:t>Описание задачи:</a:t>
            </a:r>
            <a:r>
              <a:rPr lang="ru-RU" dirty="0"/>
              <a:t> Прогнозирование возраста на основе данных о здоровье и образе жизни</a:t>
            </a:r>
          </a:p>
        </p:txBody>
      </p:sp>
      <p:sp>
        <p:nvSpPr>
          <p:cNvPr id="4" name="TextBox 3"/>
          <p:cNvSpPr txBox="1"/>
          <p:nvPr/>
        </p:nvSpPr>
        <p:spPr>
          <a:xfrm>
            <a:off x="581191" y="4856672"/>
            <a:ext cx="4356340" cy="1323439"/>
          </a:xfrm>
          <a:prstGeom prst="rect">
            <a:avLst/>
          </a:prstGeom>
          <a:noFill/>
        </p:spPr>
        <p:txBody>
          <a:bodyPr wrap="square" rtlCol="0">
            <a:spAutoFit/>
          </a:bodyPr>
          <a:lstStyle/>
          <a:p>
            <a:r>
              <a:rPr lang="ru-RU" sz="2000" dirty="0" smtClean="0">
                <a:solidFill>
                  <a:schemeClr val="bg1"/>
                </a:solidFill>
              </a:rPr>
              <a:t>Наша группа</a:t>
            </a:r>
          </a:p>
          <a:p>
            <a:r>
              <a:rPr lang="ru-RU" sz="2000" dirty="0" smtClean="0">
                <a:solidFill>
                  <a:schemeClr val="bg1"/>
                </a:solidFill>
              </a:rPr>
              <a:t>Круглов Максим </a:t>
            </a:r>
          </a:p>
          <a:p>
            <a:r>
              <a:rPr lang="ru-RU" sz="2000" dirty="0" err="1" smtClean="0">
                <a:solidFill>
                  <a:schemeClr val="bg1"/>
                </a:solidFill>
              </a:rPr>
              <a:t>Косташ</a:t>
            </a:r>
            <a:r>
              <a:rPr lang="ru-RU" sz="2000" dirty="0" smtClean="0">
                <a:solidFill>
                  <a:schemeClr val="bg1"/>
                </a:solidFill>
              </a:rPr>
              <a:t> (Щербинина) Дарья</a:t>
            </a:r>
          </a:p>
          <a:p>
            <a:r>
              <a:rPr lang="ru-RU" sz="2000" dirty="0" smtClean="0">
                <a:solidFill>
                  <a:schemeClr val="bg1"/>
                </a:solidFill>
              </a:rPr>
              <a:t>Юсупова Дарья</a:t>
            </a:r>
          </a:p>
        </p:txBody>
      </p:sp>
    </p:spTree>
    <p:extLst>
      <p:ext uri="{BB962C8B-B14F-4D97-AF65-F5344CB8AC3E}">
        <p14:creationId xmlns:p14="http://schemas.microsoft.com/office/powerpoint/2010/main" val="253790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Постановка задачи</a:t>
            </a:r>
          </a:p>
        </p:txBody>
      </p:sp>
      <p:sp>
        <p:nvSpPr>
          <p:cNvPr id="4" name="Rectangle 1"/>
          <p:cNvSpPr>
            <a:spLocks noGrp="1" noChangeArrowheads="1"/>
          </p:cNvSpPr>
          <p:nvPr>
            <p:ph idx="1"/>
          </p:nvPr>
        </p:nvSpPr>
        <p:spPr bwMode="auto">
          <a:xfrm>
            <a:off x="520806" y="2306863"/>
            <a:ext cx="966698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1" i="0" u="none" strike="noStrike" cap="none" normalizeH="0" baseline="0" dirty="0" smtClean="0">
                <a:ln>
                  <a:noFill/>
                </a:ln>
                <a:solidFill>
                  <a:schemeClr val="tx1"/>
                </a:solidFill>
                <a:effectLst/>
                <a:latin typeface="Arial" panose="020B0604020202020204" pitchFamily="34" charset="0"/>
              </a:rPr>
              <a:t>Задача:</a:t>
            </a:r>
            <a:r>
              <a:rPr kumimoji="0" lang="ru-RU" altLang="ru-RU" sz="1800" b="0" i="0" u="none" strike="noStrike" cap="none" normalizeH="0" baseline="0" dirty="0" smtClean="0">
                <a:ln>
                  <a:noFill/>
                </a:ln>
                <a:solidFill>
                  <a:schemeClr val="tx1"/>
                </a:solidFill>
                <a:effectLst/>
                <a:latin typeface="Arial" panose="020B0604020202020204" pitchFamily="34" charset="0"/>
              </a:rPr>
              <a:t> Прогнозирование возраста (регрессия) на основе различных факторов здоровья и образа жизни</a:t>
            </a: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1" i="0" u="none" strike="noStrike" cap="none" normalizeH="0" baseline="0" dirty="0" smtClean="0">
                <a:ln>
                  <a:noFill/>
                </a:ln>
                <a:solidFill>
                  <a:schemeClr val="tx1"/>
                </a:solidFill>
                <a:effectLst/>
                <a:latin typeface="Arial" panose="020B0604020202020204" pitchFamily="34" charset="0"/>
              </a:rPr>
              <a:t>Цель:</a:t>
            </a:r>
            <a:r>
              <a:rPr kumimoji="0" lang="ru-RU" altLang="ru-RU" sz="1800" b="0" i="0" u="none" strike="noStrike" cap="none" normalizeH="0" baseline="0" dirty="0" smtClean="0">
                <a:ln>
                  <a:noFill/>
                </a:ln>
                <a:solidFill>
                  <a:schemeClr val="tx1"/>
                </a:solidFill>
                <a:effectLst/>
                <a:latin typeface="Arial" panose="020B0604020202020204" pitchFamily="34" charset="0"/>
              </a:rPr>
              <a:t> Разработать и оценить несколько моделей для предсказания возраста и выбрать наиболее эффективную.</a:t>
            </a: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1" i="0" u="none" strike="noStrike" cap="none" normalizeH="0" baseline="0" dirty="0" smtClean="0">
                <a:ln>
                  <a:noFill/>
                </a:ln>
                <a:solidFill>
                  <a:schemeClr val="tx1"/>
                </a:solidFill>
                <a:effectLst/>
                <a:latin typeface="Arial" panose="020B0604020202020204" pitchFamily="34" charset="0"/>
              </a:rPr>
              <a:t>Тип задачи:</a:t>
            </a:r>
            <a:r>
              <a:rPr kumimoji="0" lang="ru-RU" altLang="ru-RU" sz="1800" b="0" i="0" u="none" strike="noStrike" cap="none" normalizeH="0" baseline="0" dirty="0" smtClean="0">
                <a:ln>
                  <a:noFill/>
                </a:ln>
                <a:solidFill>
                  <a:schemeClr val="tx1"/>
                </a:solidFill>
                <a:effectLst/>
                <a:latin typeface="Arial" panose="020B0604020202020204" pitchFamily="34" charset="0"/>
              </a:rPr>
              <a:t> Регрессия</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1" i="0" u="none" strike="noStrike" cap="none" normalizeH="0" baseline="0" dirty="0" smtClean="0">
                <a:ln>
                  <a:noFill/>
                </a:ln>
                <a:solidFill>
                  <a:schemeClr val="tx1"/>
                </a:solidFill>
                <a:effectLst/>
                <a:latin typeface="Arial" panose="020B0604020202020204" pitchFamily="34" charset="0"/>
              </a:rPr>
              <a:t>Описание целевой переменной:</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1" i="0" u="none" strike="noStrike" cap="none" normalizeH="0" baseline="0" dirty="0" smtClean="0">
                <a:ln>
                  <a:noFill/>
                </a:ln>
                <a:solidFill>
                  <a:schemeClr val="tx1"/>
                </a:solidFill>
                <a:effectLst/>
                <a:latin typeface="Arial" panose="020B0604020202020204" pitchFamily="34" charset="0"/>
              </a:rPr>
              <a:t>Возраст (</a:t>
            </a:r>
            <a:r>
              <a:rPr kumimoji="0" lang="ru-RU" altLang="ru-RU" sz="1800" b="1" i="0" u="none" strike="noStrike" cap="none" normalizeH="0" baseline="0" dirty="0" err="1" smtClean="0">
                <a:ln>
                  <a:noFill/>
                </a:ln>
                <a:solidFill>
                  <a:schemeClr val="tx1"/>
                </a:solidFill>
                <a:effectLst/>
                <a:latin typeface="Arial" panose="020B0604020202020204" pitchFamily="34" charset="0"/>
              </a:rPr>
              <a:t>years</a:t>
            </a:r>
            <a:r>
              <a:rPr kumimoji="0" lang="ru-RU" altLang="ru-RU" sz="1800" b="1" i="0" u="none" strike="noStrike" cap="none" normalizeH="0" baseline="0" dirty="0" smtClean="0">
                <a:ln>
                  <a:noFill/>
                </a:ln>
                <a:solidFill>
                  <a:schemeClr val="tx1"/>
                </a:solidFill>
                <a:effectLst/>
                <a:latin typeface="Arial" panose="020B0604020202020204" pitchFamily="34" charset="0"/>
              </a:rPr>
              <a:t>)</a:t>
            </a:r>
            <a:r>
              <a:rPr kumimoji="0" lang="ru-RU" altLang="ru-RU" sz="1800" b="0" i="0" u="none" strike="noStrike" cap="none" normalizeH="0" baseline="0" dirty="0" smtClean="0">
                <a:ln>
                  <a:noFill/>
                </a:ln>
                <a:solidFill>
                  <a:schemeClr val="tx1"/>
                </a:solidFill>
                <a:effectLst/>
                <a:latin typeface="Arial" panose="020B0604020202020204" pitchFamily="34" charset="0"/>
              </a:rPr>
              <a:t> — целевая переменная, которую необходимо предсказать.</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75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Описание данных</a:t>
            </a:r>
          </a:p>
        </p:txBody>
      </p:sp>
      <p:sp>
        <p:nvSpPr>
          <p:cNvPr id="4" name="Rectangle 1"/>
          <p:cNvSpPr>
            <a:spLocks noGrp="1" noChangeArrowheads="1"/>
          </p:cNvSpPr>
          <p:nvPr>
            <p:ph idx="1"/>
          </p:nvPr>
        </p:nvSpPr>
        <p:spPr bwMode="auto">
          <a:xfrm>
            <a:off x="581193" y="2415434"/>
            <a:ext cx="959150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1" i="0" u="none" strike="noStrike" cap="none" normalizeH="0" baseline="0" dirty="0" smtClean="0">
                <a:ln>
                  <a:noFill/>
                </a:ln>
                <a:solidFill>
                  <a:schemeClr val="tx1"/>
                </a:solidFill>
                <a:effectLst/>
                <a:latin typeface="Arial" panose="020B0604020202020204" pitchFamily="34" charset="0"/>
              </a:rPr>
              <a:t>Количество строк:</a:t>
            </a:r>
            <a:r>
              <a:rPr kumimoji="0" lang="ru-RU" altLang="ru-RU" sz="1800" b="0" i="0" u="none" strike="noStrike" cap="none" normalizeH="0" baseline="0" dirty="0" smtClean="0">
                <a:ln>
                  <a:noFill/>
                </a:ln>
                <a:solidFill>
                  <a:schemeClr val="tx1"/>
                </a:solidFill>
                <a:effectLst/>
                <a:latin typeface="Arial" panose="020B0604020202020204" pitchFamily="34" charset="0"/>
              </a:rPr>
              <a:t> 3000</a:t>
            </a: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1" i="0" u="none" strike="noStrike" cap="none" normalizeH="0" baseline="0" dirty="0" smtClean="0">
                <a:ln>
                  <a:noFill/>
                </a:ln>
                <a:solidFill>
                  <a:schemeClr val="tx1"/>
                </a:solidFill>
                <a:effectLst/>
                <a:latin typeface="Arial" panose="020B0604020202020204" pitchFamily="34" charset="0"/>
              </a:rPr>
              <a:t>Количество признаков:</a:t>
            </a:r>
            <a:r>
              <a:rPr kumimoji="0" lang="ru-RU" altLang="ru-RU" sz="1800" b="0" i="0" u="none" strike="noStrike" cap="none" normalizeH="0" baseline="0" dirty="0" smtClean="0">
                <a:ln>
                  <a:noFill/>
                </a:ln>
                <a:solidFill>
                  <a:schemeClr val="tx1"/>
                </a:solidFill>
                <a:effectLst/>
                <a:latin typeface="Arial" panose="020B0604020202020204" pitchFamily="34" charset="0"/>
              </a:rPr>
              <a:t> 24</a:t>
            </a: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1" i="0" u="none" strike="noStrike" cap="none" normalizeH="0" baseline="0" dirty="0" smtClean="0">
                <a:ln>
                  <a:noFill/>
                </a:ln>
                <a:solidFill>
                  <a:schemeClr val="tx1"/>
                </a:solidFill>
                <a:effectLst/>
                <a:latin typeface="Arial" panose="020B0604020202020204" pitchFamily="34" charset="0"/>
              </a:rPr>
              <a:t>Основные признаки:</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0" i="0" u="none" strike="noStrike" cap="none" normalizeH="0" baseline="0" dirty="0" smtClean="0">
                <a:ln>
                  <a:noFill/>
                </a:ln>
                <a:solidFill>
                  <a:schemeClr val="tx1"/>
                </a:solidFill>
                <a:effectLst/>
                <a:latin typeface="Arial" panose="020B0604020202020204" pitchFamily="34" charset="0"/>
              </a:rPr>
              <a:t>1. Физические параметры: рост, вес, артериальное давление, уровень холестерина и сахара в крови, индекс массы тела (BMI), плотность костей.</a:t>
            </a: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0" i="0" u="none" strike="noStrike" cap="none" normalizeH="0" baseline="0" dirty="0" smtClean="0">
                <a:ln>
                  <a:noFill/>
                </a:ln>
                <a:solidFill>
                  <a:schemeClr val="tx1"/>
                </a:solidFill>
                <a:effectLst/>
                <a:latin typeface="Arial" panose="020B0604020202020204" pitchFamily="34" charset="0"/>
              </a:rPr>
              <a:t>2. Здоровье и образ жизни: уровень физической активности, курение, употребление алкоголя, рацион питания, наличие хронических заболеваний.</a:t>
            </a: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0" i="0" u="none" strike="noStrike" cap="none" normalizeH="0" baseline="0" dirty="0" smtClean="0">
                <a:ln>
                  <a:noFill/>
                </a:ln>
                <a:solidFill>
                  <a:schemeClr val="tx1"/>
                </a:solidFill>
                <a:effectLst/>
                <a:latin typeface="Arial" panose="020B0604020202020204" pitchFamily="34" charset="0"/>
              </a:rPr>
              <a:t>3. Психоэмоциональное состояние: когнитивные функции, психическое здоровье, уровень стресса.</a:t>
            </a: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1800" b="0" i="0" u="none" strike="noStrike" cap="none" normalizeH="0" baseline="0" dirty="0" smtClean="0">
                <a:ln>
                  <a:noFill/>
                </a:ln>
                <a:solidFill>
                  <a:schemeClr val="tx1"/>
                </a:solidFill>
                <a:effectLst/>
                <a:latin typeface="Arial" panose="020B0604020202020204" pitchFamily="34" charset="0"/>
              </a:rPr>
              <a:t>4. Дополнительные параметры: уровень образования, доход, воздействие загрязнений, солнечное излучение и др.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79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Выбор моделей</a:t>
            </a:r>
          </a:p>
        </p:txBody>
      </p:sp>
      <p:sp>
        <p:nvSpPr>
          <p:cNvPr id="4" name="Rectangle 1"/>
          <p:cNvSpPr>
            <a:spLocks noGrp="1" noChangeArrowheads="1"/>
          </p:cNvSpPr>
          <p:nvPr>
            <p:ph idx="1"/>
          </p:nvPr>
        </p:nvSpPr>
        <p:spPr bwMode="auto">
          <a:xfrm>
            <a:off x="581192" y="2157812"/>
            <a:ext cx="5252449" cy="2372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ru-RU" b="1" dirty="0"/>
              <a:t>Линейная регрессия (LR</a:t>
            </a:r>
            <a:r>
              <a:rPr lang="ru-RU" b="1" dirty="0" smtClean="0"/>
              <a:t>)</a:t>
            </a:r>
            <a:r>
              <a:rPr lang="ru-RU" dirty="0" smtClean="0"/>
              <a:t>:</a:t>
            </a:r>
          </a:p>
          <a:p>
            <a:pPr marL="0" indent="0">
              <a:buNone/>
            </a:pPr>
            <a:r>
              <a:rPr lang="ru-RU" dirty="0" smtClean="0"/>
              <a:t>Простая </a:t>
            </a:r>
            <a:r>
              <a:rPr lang="ru-RU" dirty="0"/>
              <a:t>модель, которая создает линейное преобразование между входными признаками и целевой переменной (возрастом).</a:t>
            </a:r>
          </a:p>
          <a:p>
            <a:pPr marL="0" indent="0">
              <a:buNone/>
            </a:pPr>
            <a:r>
              <a:rPr lang="ru-RU" dirty="0" smtClean="0"/>
              <a:t>Реализована </a:t>
            </a:r>
            <a:r>
              <a:rPr lang="ru-RU" dirty="0"/>
              <a:t>с использованием библиотеки </a:t>
            </a:r>
            <a:r>
              <a:rPr lang="ru-RU" b="1" dirty="0" err="1"/>
              <a:t>scikit-learn</a:t>
            </a:r>
            <a:r>
              <a:rPr lang="ru-RU" dirty="0"/>
              <a:t>.</a:t>
            </a:r>
          </a:p>
          <a:p>
            <a:pPr marL="0" marR="0" lvl="0" indent="0" algn="l" defTabSz="914400" rtl="0" eaLnBrk="0" fontAlgn="base" latinLnBrk="0" hangingPunct="0">
              <a:lnSpc>
                <a:spcPct val="100000"/>
              </a:lnSpc>
              <a:spcBef>
                <a:spcPct val="0"/>
              </a:spcBef>
              <a:spcAft>
                <a:spcPct val="0"/>
              </a:spcAft>
              <a:buClrTx/>
              <a:buSz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6541097" y="2070440"/>
            <a:ext cx="5069711" cy="2308324"/>
          </a:xfrm>
          <a:prstGeom prst="rect">
            <a:avLst/>
          </a:prstGeom>
          <a:noFill/>
        </p:spPr>
        <p:txBody>
          <a:bodyPr wrap="square" rtlCol="0">
            <a:spAutoFit/>
          </a:bodyPr>
          <a:lstStyle/>
          <a:p>
            <a:r>
              <a:rPr lang="ru-RU" b="1" dirty="0"/>
              <a:t>Случайный лес (RF</a:t>
            </a:r>
            <a:r>
              <a:rPr lang="ru-RU" b="1" dirty="0" smtClean="0"/>
              <a:t>)</a:t>
            </a:r>
            <a:r>
              <a:rPr lang="ru-RU" dirty="0" smtClean="0"/>
              <a:t>:</a:t>
            </a:r>
          </a:p>
          <a:p>
            <a:r>
              <a:rPr lang="ru-RU" dirty="0" smtClean="0"/>
              <a:t>Мощная </a:t>
            </a:r>
            <a:r>
              <a:rPr lang="ru-RU" dirty="0"/>
              <a:t>модель ансамбля, использующая множество деревьев решений для предсказания</a:t>
            </a:r>
            <a:r>
              <a:rPr lang="ru-RU" dirty="0" smtClean="0"/>
              <a:t>.</a:t>
            </a:r>
          </a:p>
          <a:p>
            <a:endParaRPr lang="ru-RU" dirty="0"/>
          </a:p>
          <a:p>
            <a:r>
              <a:rPr lang="ru-RU" dirty="0" smtClean="0"/>
              <a:t>Реализована </a:t>
            </a:r>
            <a:r>
              <a:rPr lang="ru-RU" dirty="0"/>
              <a:t>с использованием библиотеки </a:t>
            </a:r>
            <a:r>
              <a:rPr lang="ru-RU" b="1" dirty="0" err="1"/>
              <a:t>scikit-learn</a:t>
            </a:r>
            <a:r>
              <a:rPr lang="ru-RU" dirty="0"/>
              <a:t>.</a:t>
            </a:r>
          </a:p>
          <a:p>
            <a:endParaRPr lang="ru-RU" dirty="0"/>
          </a:p>
        </p:txBody>
      </p:sp>
      <p:sp>
        <p:nvSpPr>
          <p:cNvPr id="6" name="Прямоугольник 5"/>
          <p:cNvSpPr/>
          <p:nvPr/>
        </p:nvSpPr>
        <p:spPr>
          <a:xfrm>
            <a:off x="1287248" y="4820620"/>
            <a:ext cx="10181863" cy="1477328"/>
          </a:xfrm>
          <a:prstGeom prst="rect">
            <a:avLst/>
          </a:prstGeom>
        </p:spPr>
        <p:txBody>
          <a:bodyPr wrap="square">
            <a:spAutoFit/>
          </a:bodyPr>
          <a:lstStyle/>
          <a:p>
            <a:r>
              <a:rPr lang="ru-RU" b="1" dirty="0"/>
              <a:t>Нейронная сеть (NN</a:t>
            </a:r>
            <a:r>
              <a:rPr lang="ru-RU" b="1" dirty="0" smtClean="0"/>
              <a:t>)</a:t>
            </a:r>
            <a:r>
              <a:rPr lang="ru-RU" dirty="0" smtClean="0"/>
              <a:t>:</a:t>
            </a:r>
          </a:p>
          <a:p>
            <a:r>
              <a:rPr lang="ru-RU" dirty="0" smtClean="0"/>
              <a:t>Модель</a:t>
            </a:r>
            <a:r>
              <a:rPr lang="ru-RU" dirty="0"/>
              <a:t>, использующая несколько слоев для обучения на сложных данных с нелинейными зависимостями.</a:t>
            </a:r>
          </a:p>
          <a:p>
            <a:r>
              <a:rPr lang="ru-RU" dirty="0"/>
              <a:t>В данном случае была реализована с использованием библиотеки </a:t>
            </a:r>
            <a:r>
              <a:rPr lang="ru-RU" b="1" dirty="0" err="1"/>
              <a:t>PyTorch</a:t>
            </a:r>
            <a:r>
              <a:rPr lang="ru-RU" dirty="0"/>
              <a:t>.</a:t>
            </a:r>
          </a:p>
          <a:p>
            <a:r>
              <a:rPr lang="ru-RU" dirty="0"/>
              <a:t>Архитектура включает 3 </a:t>
            </a:r>
            <a:r>
              <a:rPr lang="ru-RU" dirty="0" err="1"/>
              <a:t>полносвязных</a:t>
            </a:r>
            <a:r>
              <a:rPr lang="ru-RU" dirty="0"/>
              <a:t> слоя с функциями активации </a:t>
            </a:r>
            <a:r>
              <a:rPr lang="ru-RU" dirty="0" err="1"/>
              <a:t>ReLU</a:t>
            </a:r>
            <a:endParaRPr lang="ru-RU" dirty="0"/>
          </a:p>
        </p:txBody>
      </p:sp>
    </p:spTree>
    <p:extLst>
      <p:ext uri="{BB962C8B-B14F-4D97-AF65-F5344CB8AC3E}">
        <p14:creationId xmlns:p14="http://schemas.microsoft.com/office/powerpoint/2010/main" val="169927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Метрики оценки качества</a:t>
            </a:r>
          </a:p>
        </p:txBody>
      </p:sp>
      <p:sp>
        <p:nvSpPr>
          <p:cNvPr id="4" name="Rectangle 1"/>
          <p:cNvSpPr>
            <a:spLocks noGrp="1" noChangeArrowheads="1"/>
          </p:cNvSpPr>
          <p:nvPr>
            <p:ph idx="1"/>
          </p:nvPr>
        </p:nvSpPr>
        <p:spPr bwMode="auto">
          <a:xfrm>
            <a:off x="581192" y="2544373"/>
            <a:ext cx="110296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kumimoji="0" lang="ru-RU" altLang="ru-RU" sz="1800" b="1" i="0" u="none" strike="noStrike" cap="none" normalizeH="0" baseline="0" dirty="0" smtClean="0">
                <a:ln>
                  <a:noFill/>
                </a:ln>
                <a:solidFill>
                  <a:schemeClr val="tx1"/>
                </a:solidFill>
                <a:effectLst/>
                <a:latin typeface="+mj-lt"/>
              </a:rPr>
              <a:t>MSE (</a:t>
            </a:r>
            <a:r>
              <a:rPr kumimoji="0" lang="ru-RU" altLang="ru-RU" sz="1800" b="1" i="0" u="none" strike="noStrike" cap="none" normalizeH="0" baseline="0" dirty="0" err="1" smtClean="0">
                <a:ln>
                  <a:noFill/>
                </a:ln>
                <a:solidFill>
                  <a:schemeClr val="tx1"/>
                </a:solidFill>
                <a:effectLst/>
                <a:latin typeface="+mj-lt"/>
              </a:rPr>
              <a:t>Mean</a:t>
            </a:r>
            <a:r>
              <a:rPr kumimoji="0" lang="ru-RU" altLang="ru-RU" sz="1800" b="1" i="0" u="none" strike="noStrike" cap="none" normalizeH="0" baseline="0" dirty="0" smtClean="0">
                <a:ln>
                  <a:noFill/>
                </a:ln>
                <a:solidFill>
                  <a:schemeClr val="tx1"/>
                </a:solidFill>
                <a:effectLst/>
                <a:latin typeface="+mj-lt"/>
              </a:rPr>
              <a:t> </a:t>
            </a:r>
            <a:r>
              <a:rPr kumimoji="0" lang="ru-RU" altLang="ru-RU" sz="1800" b="1" i="0" u="none" strike="noStrike" cap="none" normalizeH="0" baseline="0" dirty="0" err="1" smtClean="0">
                <a:ln>
                  <a:noFill/>
                </a:ln>
                <a:solidFill>
                  <a:schemeClr val="tx1"/>
                </a:solidFill>
                <a:effectLst/>
                <a:latin typeface="+mj-lt"/>
              </a:rPr>
              <a:t>Squared</a:t>
            </a:r>
            <a:r>
              <a:rPr kumimoji="0" lang="ru-RU" altLang="ru-RU" sz="1800" b="1" i="0" u="none" strike="noStrike" cap="none" normalizeH="0" baseline="0" dirty="0" smtClean="0">
                <a:ln>
                  <a:noFill/>
                </a:ln>
                <a:solidFill>
                  <a:schemeClr val="tx1"/>
                </a:solidFill>
                <a:effectLst/>
                <a:latin typeface="+mj-lt"/>
              </a:rPr>
              <a:t> </a:t>
            </a:r>
            <a:r>
              <a:rPr kumimoji="0" lang="ru-RU" altLang="ru-RU" sz="1800" b="1" i="0" u="none" strike="noStrike" cap="none" normalizeH="0" baseline="0" dirty="0" err="1" smtClean="0">
                <a:ln>
                  <a:noFill/>
                </a:ln>
                <a:solidFill>
                  <a:schemeClr val="tx1"/>
                </a:solidFill>
                <a:effectLst/>
                <a:latin typeface="+mj-lt"/>
              </a:rPr>
              <a:t>Error</a:t>
            </a:r>
            <a:r>
              <a:rPr kumimoji="0" lang="ru-RU" altLang="ru-RU" sz="1800" b="1" i="0" u="none" strike="noStrike" cap="none" normalizeH="0" baseline="0" dirty="0" smtClean="0">
                <a:ln>
                  <a:noFill/>
                </a:ln>
                <a:solidFill>
                  <a:schemeClr val="tx1"/>
                </a:solidFill>
                <a:effectLst/>
                <a:latin typeface="+mj-lt"/>
              </a:rPr>
              <a:t>)</a:t>
            </a:r>
            <a:r>
              <a:rPr kumimoji="0" lang="ru-RU" altLang="ru-RU" sz="1800" b="1" i="0" u="none" strike="noStrike" cap="none" normalizeH="0" dirty="0" smtClean="0">
                <a:ln>
                  <a:noFill/>
                </a:ln>
                <a:solidFill>
                  <a:schemeClr val="tx1"/>
                </a:solidFill>
                <a:effectLst/>
                <a:latin typeface="+mj-lt"/>
              </a:rPr>
              <a:t> - </a:t>
            </a:r>
            <a:r>
              <a:rPr lang="ru-RU" dirty="0" smtClean="0">
                <a:latin typeface="+mj-lt"/>
              </a:rPr>
              <a:t> </a:t>
            </a:r>
            <a:r>
              <a:rPr lang="ru-RU" dirty="0">
                <a:latin typeface="+mj-lt"/>
              </a:rPr>
              <a:t>это метрика, используемая для измерения средней квадратной ошибки между предсказанными значениями модели и истинными значениями (целевыми). Она помогает понять, насколько точно модель предсказывает результаты. Чем меньше значение MSE, тем лучше </a:t>
            </a:r>
            <a:r>
              <a:rPr lang="ru-RU" dirty="0" smtClean="0">
                <a:latin typeface="+mj-lt"/>
              </a:rPr>
              <a:t>модель.</a:t>
            </a:r>
            <a:endParaRPr kumimoji="0" lang="ru-RU" altLang="ru-RU" sz="1800" b="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None/>
              <a:tabLst/>
            </a:pPr>
            <a:endParaRPr lang="ru-RU" altLang="ru-RU" dirty="0">
              <a:solidFill>
                <a:schemeClr val="tx1"/>
              </a:solidFill>
              <a:latin typeface="+mj-lt"/>
            </a:endParaRPr>
          </a:p>
          <a:p>
            <a:pPr marL="0" lvl="0" indent="0" defTabSz="914400" eaLnBrk="0" fontAlgn="base" hangingPunct="0">
              <a:spcBef>
                <a:spcPct val="0"/>
              </a:spcBef>
              <a:spcAft>
                <a:spcPct val="0"/>
              </a:spcAft>
              <a:buClrTx/>
              <a:buSzTx/>
              <a:buNone/>
            </a:pPr>
            <a:r>
              <a:rPr kumimoji="0" lang="ru-RU" altLang="ru-RU" sz="1800" b="1" i="0" u="none" strike="noStrike" cap="none" normalizeH="0" baseline="0" dirty="0" smtClean="0">
                <a:ln>
                  <a:noFill/>
                </a:ln>
                <a:solidFill>
                  <a:schemeClr val="tx1"/>
                </a:solidFill>
                <a:effectLst/>
                <a:latin typeface="+mj-lt"/>
              </a:rPr>
              <a:t>R² (Коэффициент детерминации - </a:t>
            </a:r>
            <a:r>
              <a:rPr lang="ru-RU" dirty="0"/>
              <a:t>то метрика, которая показывает, насколько хорошо модель объясняет вариацию целевой переменной на основе входных данных. Он измеряет степень, до которой изменения целевой переменной (например, возраста) могут быть объяснены моделируемыми факторами. Чем ближе значение R² к 1, тем лучше модель.</a:t>
            </a:r>
            <a:endParaRPr lang="ru-RU" dirty="0" smtClean="0"/>
          </a:p>
          <a:p>
            <a:pPr marL="0" lvl="0" indent="0" defTabSz="914400" eaLnBrk="0" fontAlgn="base" hangingPunct="0">
              <a:spcBef>
                <a:spcPct val="0"/>
              </a:spcBef>
              <a:spcAft>
                <a:spcPct val="0"/>
              </a:spcAft>
              <a:buClrTx/>
              <a:buSzTx/>
              <a:buNone/>
            </a:pPr>
            <a:endParaRPr kumimoji="0" lang="ru-RU" altLang="ru-RU" sz="1800" b="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None/>
              <a:tabLst/>
            </a:pPr>
            <a:r>
              <a:rPr kumimoji="0" lang="ru-RU" altLang="ru-RU" sz="1800" b="1" i="0" u="none" strike="noStrike" cap="none" normalizeH="0" baseline="0" dirty="0" smtClean="0">
                <a:ln>
                  <a:noFill/>
                </a:ln>
                <a:solidFill>
                  <a:schemeClr val="tx1"/>
                </a:solidFill>
                <a:effectLst/>
                <a:latin typeface="+mj-lt"/>
              </a:rPr>
              <a:t>Цель:</a:t>
            </a:r>
            <a:r>
              <a:rPr kumimoji="0" lang="ru-RU" altLang="ru-RU" sz="1800" b="0" i="0" u="none" strike="noStrike" cap="none" normalizeH="0" baseline="0" dirty="0" smtClean="0">
                <a:ln>
                  <a:noFill/>
                </a:ln>
                <a:solidFill>
                  <a:schemeClr val="tx1"/>
                </a:solidFill>
                <a:effectLst/>
                <a:latin typeface="+mj-lt"/>
              </a:rPr>
              <a:t> Минимизировать MSE и максимизировать R². </a:t>
            </a:r>
          </a:p>
        </p:txBody>
      </p:sp>
    </p:spTree>
    <p:extLst>
      <p:ext uri="{BB962C8B-B14F-4D97-AF65-F5344CB8AC3E}">
        <p14:creationId xmlns:p14="http://schemas.microsoft.com/office/powerpoint/2010/main" val="73147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Результаты</a:t>
            </a:r>
          </a:p>
        </p:txBody>
      </p:sp>
      <p:sp>
        <p:nvSpPr>
          <p:cNvPr id="4" name="Прямоугольник 3"/>
          <p:cNvSpPr/>
          <p:nvPr/>
        </p:nvSpPr>
        <p:spPr>
          <a:xfrm>
            <a:off x="4703179" y="2180497"/>
            <a:ext cx="2785641" cy="923330"/>
          </a:xfrm>
          <a:prstGeom prst="rect">
            <a:avLst/>
          </a:prstGeom>
        </p:spPr>
        <p:txBody>
          <a:bodyPr wrap="square">
            <a:spAutoFit/>
          </a:bodyPr>
          <a:lstStyle/>
          <a:p>
            <a:r>
              <a:rPr lang="ru-RU" b="1" dirty="0"/>
              <a:t>Случайный лес (RF)</a:t>
            </a:r>
          </a:p>
          <a:p>
            <a:pPr>
              <a:buFont typeface="Arial" panose="020B0604020202020204" pitchFamily="34" charset="0"/>
              <a:buChar char="•"/>
            </a:pPr>
            <a:r>
              <a:rPr lang="ru-RU" b="1" dirty="0"/>
              <a:t>MSE:</a:t>
            </a:r>
            <a:r>
              <a:rPr lang="ru-RU" dirty="0"/>
              <a:t> </a:t>
            </a:r>
            <a:r>
              <a:rPr lang="ru-RU" dirty="0" smtClean="0"/>
              <a:t>4.29</a:t>
            </a:r>
            <a:endParaRPr lang="ru-RU" dirty="0"/>
          </a:p>
          <a:p>
            <a:pPr>
              <a:buFont typeface="Arial" panose="020B0604020202020204" pitchFamily="34" charset="0"/>
              <a:buChar char="•"/>
            </a:pPr>
            <a:r>
              <a:rPr lang="ru-RU" b="1" dirty="0"/>
              <a:t>R²:</a:t>
            </a:r>
            <a:r>
              <a:rPr lang="ru-RU" dirty="0"/>
              <a:t> </a:t>
            </a:r>
            <a:r>
              <a:rPr lang="ru-RU" dirty="0" smtClean="0"/>
              <a:t>98.98%</a:t>
            </a:r>
            <a:endParaRPr lang="ru-RU" dirty="0"/>
          </a:p>
        </p:txBody>
      </p:sp>
      <p:sp>
        <p:nvSpPr>
          <p:cNvPr id="5" name="Прямоугольник 4"/>
          <p:cNvSpPr/>
          <p:nvPr/>
        </p:nvSpPr>
        <p:spPr>
          <a:xfrm>
            <a:off x="581192" y="3917857"/>
            <a:ext cx="3294926" cy="923330"/>
          </a:xfrm>
          <a:prstGeom prst="rect">
            <a:avLst/>
          </a:prstGeom>
        </p:spPr>
        <p:txBody>
          <a:bodyPr wrap="square">
            <a:spAutoFit/>
          </a:bodyPr>
          <a:lstStyle/>
          <a:p>
            <a:r>
              <a:rPr lang="ru-RU" b="1" dirty="0"/>
              <a:t>Линейная регрессия (LR)</a:t>
            </a:r>
          </a:p>
          <a:p>
            <a:r>
              <a:rPr lang="ru-RU" b="1" dirty="0"/>
              <a:t>MSE:</a:t>
            </a:r>
            <a:r>
              <a:rPr lang="ru-RU" dirty="0"/>
              <a:t> 12.29</a:t>
            </a:r>
          </a:p>
          <a:p>
            <a:r>
              <a:rPr lang="ru-RU" b="1" dirty="0"/>
              <a:t>R²:</a:t>
            </a:r>
            <a:r>
              <a:rPr lang="ru-RU" dirty="0"/>
              <a:t> </a:t>
            </a:r>
            <a:r>
              <a:rPr lang="ru-RU" dirty="0" smtClean="0"/>
              <a:t>97.09</a:t>
            </a:r>
            <a:r>
              <a:rPr lang="ru-RU" dirty="0"/>
              <a:t>%</a:t>
            </a:r>
          </a:p>
        </p:txBody>
      </p:sp>
      <p:sp>
        <p:nvSpPr>
          <p:cNvPr id="6" name="Прямоугольник 5"/>
          <p:cNvSpPr/>
          <p:nvPr/>
        </p:nvSpPr>
        <p:spPr>
          <a:xfrm>
            <a:off x="7920555" y="3917857"/>
            <a:ext cx="3850512" cy="923330"/>
          </a:xfrm>
          <a:prstGeom prst="rect">
            <a:avLst/>
          </a:prstGeom>
        </p:spPr>
        <p:txBody>
          <a:bodyPr wrap="square">
            <a:spAutoFit/>
          </a:bodyPr>
          <a:lstStyle/>
          <a:p>
            <a:r>
              <a:rPr lang="ru-RU" b="1" dirty="0"/>
              <a:t>Нейронная сеть (NN)</a:t>
            </a:r>
          </a:p>
          <a:p>
            <a:pPr>
              <a:buFont typeface="Arial" panose="020B0604020202020204" pitchFamily="34" charset="0"/>
              <a:buChar char="•"/>
            </a:pPr>
            <a:r>
              <a:rPr lang="ru-RU" b="1" dirty="0"/>
              <a:t>MSE:</a:t>
            </a:r>
            <a:r>
              <a:rPr lang="ru-RU" dirty="0"/>
              <a:t> </a:t>
            </a:r>
            <a:r>
              <a:rPr lang="ru-RU" dirty="0" smtClean="0"/>
              <a:t>84.78</a:t>
            </a:r>
            <a:endParaRPr lang="ru-RU" dirty="0"/>
          </a:p>
          <a:p>
            <a:pPr>
              <a:buFont typeface="Arial" panose="020B0604020202020204" pitchFamily="34" charset="0"/>
              <a:buChar char="•"/>
            </a:pPr>
            <a:r>
              <a:rPr lang="ru-RU" b="1" dirty="0"/>
              <a:t>R²:</a:t>
            </a:r>
            <a:r>
              <a:rPr lang="ru-RU" dirty="0"/>
              <a:t> </a:t>
            </a:r>
            <a:r>
              <a:rPr lang="ru-RU" dirty="0" smtClean="0"/>
              <a:t>79.79</a:t>
            </a:r>
            <a:r>
              <a:rPr lang="ru-RU" dirty="0"/>
              <a:t>% </a:t>
            </a:r>
          </a:p>
        </p:txBody>
      </p:sp>
    </p:spTree>
    <p:extLst>
      <p:ext uri="{BB962C8B-B14F-4D97-AF65-F5344CB8AC3E}">
        <p14:creationId xmlns:p14="http://schemas.microsoft.com/office/powerpoint/2010/main" val="102940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Сравнение моделей</a:t>
            </a:r>
          </a:p>
        </p:txBody>
      </p:sp>
      <p:graphicFrame>
        <p:nvGraphicFramePr>
          <p:cNvPr id="9" name="Объект 8"/>
          <p:cNvGraphicFramePr>
            <a:graphicFrameLocks noGrp="1"/>
          </p:cNvGraphicFramePr>
          <p:nvPr>
            <p:ph idx="1"/>
            <p:extLst>
              <p:ext uri="{D42A27DB-BD31-4B8C-83A1-F6EECF244321}">
                <p14:modId xmlns:p14="http://schemas.microsoft.com/office/powerpoint/2010/main" val="141343793"/>
              </p:ext>
            </p:extLst>
          </p:nvPr>
        </p:nvGraphicFramePr>
        <p:xfrm>
          <a:off x="581025" y="2181225"/>
          <a:ext cx="11029950" cy="1483360"/>
        </p:xfrm>
        <a:graphic>
          <a:graphicData uri="http://schemas.openxmlformats.org/drawingml/2006/table">
            <a:tbl>
              <a:tblPr firstRow="1" bandRow="1">
                <a:tableStyleId>{5C22544A-7EE6-4342-B048-85BDC9FD1C3A}</a:tableStyleId>
              </a:tblPr>
              <a:tblGrid>
                <a:gridCol w="3676650"/>
                <a:gridCol w="3676650"/>
                <a:gridCol w="3676650"/>
              </a:tblGrid>
              <a:tr h="370840">
                <a:tc>
                  <a:txBody>
                    <a:bodyPr/>
                    <a:lstStyle/>
                    <a:p>
                      <a:pPr algn="ctr"/>
                      <a:r>
                        <a:rPr lang="ru-RU" dirty="0" smtClean="0"/>
                        <a:t>Модель	</a:t>
                      </a:r>
                      <a:endParaRPr lang="ru-RU" dirty="0"/>
                    </a:p>
                  </a:txBody>
                  <a:tcPr/>
                </a:tc>
                <a:tc>
                  <a:txBody>
                    <a:bodyPr/>
                    <a:lstStyle/>
                    <a:p>
                      <a:pPr algn="ctr"/>
                      <a:r>
                        <a:rPr lang="en-US" dirty="0" smtClean="0"/>
                        <a:t>MSE</a:t>
                      </a:r>
                      <a:endParaRPr lang="ru-RU" dirty="0"/>
                    </a:p>
                  </a:txBody>
                  <a:tcPr/>
                </a:tc>
                <a:tc>
                  <a:txBody>
                    <a:bodyPr/>
                    <a:lstStyle/>
                    <a:p>
                      <a:pPr algn="ctr"/>
                      <a:r>
                        <a:rPr lang="en-US" dirty="0" smtClean="0"/>
                        <a:t>	R²</a:t>
                      </a:r>
                      <a:endParaRPr lang="ru-RU" dirty="0"/>
                    </a:p>
                  </a:txBody>
                  <a:tcPr/>
                </a:tc>
              </a:tr>
              <a:tr h="370840">
                <a:tc>
                  <a:txBody>
                    <a:bodyPr/>
                    <a:lstStyle/>
                    <a:p>
                      <a:r>
                        <a:rPr lang="ru-RU"/>
                        <a:t>Линейная регрессия (</a:t>
                      </a:r>
                      <a:r>
                        <a:rPr lang="en-US"/>
                        <a:t>LR)</a:t>
                      </a:r>
                    </a:p>
                  </a:txBody>
                  <a:tcPr anchor="ctr"/>
                </a:tc>
                <a:tc>
                  <a:txBody>
                    <a:bodyPr/>
                    <a:lstStyle/>
                    <a:p>
                      <a:r>
                        <a:rPr lang="ru-RU"/>
                        <a:t>12.29</a:t>
                      </a:r>
                    </a:p>
                  </a:txBody>
                  <a:tcPr anchor="ctr"/>
                </a:tc>
                <a:tc>
                  <a:txBody>
                    <a:bodyPr/>
                    <a:lstStyle/>
                    <a:p>
                      <a:r>
                        <a:rPr lang="ru-RU"/>
                        <a:t>0.9709</a:t>
                      </a:r>
                    </a:p>
                  </a:txBody>
                  <a:tcPr anchor="ctr"/>
                </a:tc>
              </a:tr>
              <a:tr h="370840">
                <a:tc>
                  <a:txBody>
                    <a:bodyPr/>
                    <a:lstStyle/>
                    <a:p>
                      <a:r>
                        <a:rPr lang="ru-RU"/>
                        <a:t>Случайный лес (</a:t>
                      </a:r>
                      <a:r>
                        <a:rPr lang="en-US"/>
                        <a:t>RF)</a:t>
                      </a:r>
                    </a:p>
                  </a:txBody>
                  <a:tcPr anchor="ctr"/>
                </a:tc>
                <a:tc>
                  <a:txBody>
                    <a:bodyPr/>
                    <a:lstStyle/>
                    <a:p>
                      <a:r>
                        <a:rPr lang="ru-RU" dirty="0" smtClean="0"/>
                        <a:t>4.29</a:t>
                      </a:r>
                      <a:endParaRPr lang="ru-RU" dirty="0"/>
                    </a:p>
                  </a:txBody>
                  <a:tcPr anchor="ctr"/>
                </a:tc>
                <a:tc>
                  <a:txBody>
                    <a:bodyPr/>
                    <a:lstStyle/>
                    <a:p>
                      <a:r>
                        <a:rPr lang="ru-RU" dirty="0" smtClean="0"/>
                        <a:t>0.9898</a:t>
                      </a:r>
                      <a:endParaRPr lang="ru-RU" dirty="0"/>
                    </a:p>
                  </a:txBody>
                  <a:tcPr anchor="ctr"/>
                </a:tc>
              </a:tr>
              <a:tr h="370840">
                <a:tc>
                  <a:txBody>
                    <a:bodyPr/>
                    <a:lstStyle/>
                    <a:p>
                      <a:r>
                        <a:rPr lang="ru-RU"/>
                        <a:t>Нейронная сеть (</a:t>
                      </a:r>
                      <a:r>
                        <a:rPr lang="en-US"/>
                        <a:t>NN)</a:t>
                      </a:r>
                    </a:p>
                  </a:txBody>
                  <a:tcPr anchor="ctr"/>
                </a:tc>
                <a:tc>
                  <a:txBody>
                    <a:bodyPr/>
                    <a:lstStyle/>
                    <a:p>
                      <a:r>
                        <a:rPr lang="ru-RU" dirty="0" smtClean="0"/>
                        <a:t>85.47</a:t>
                      </a:r>
                      <a:endParaRPr lang="en-US" dirty="0"/>
                    </a:p>
                  </a:txBody>
                  <a:tcPr anchor="ctr"/>
                </a:tc>
                <a:tc>
                  <a:txBody>
                    <a:bodyPr/>
                    <a:lstStyle/>
                    <a:p>
                      <a:r>
                        <a:rPr lang="ru-RU" dirty="0" smtClean="0"/>
                        <a:t>0.7979</a:t>
                      </a:r>
                      <a:endParaRPr lang="en-US" dirty="0"/>
                    </a:p>
                  </a:txBody>
                  <a:tcPr anchor="ctr"/>
                </a:tc>
              </a:tr>
            </a:tbl>
          </a:graphicData>
        </a:graphic>
      </p:graphicFrame>
      <p:sp>
        <p:nvSpPr>
          <p:cNvPr id="4" name="Прямоугольник 3"/>
          <p:cNvSpPr/>
          <p:nvPr/>
        </p:nvSpPr>
        <p:spPr>
          <a:xfrm>
            <a:off x="709696" y="4558159"/>
            <a:ext cx="10772608" cy="1754326"/>
          </a:xfrm>
          <a:prstGeom prst="rect">
            <a:avLst/>
          </a:prstGeom>
        </p:spPr>
        <p:txBody>
          <a:bodyPr wrap="square">
            <a:spAutoFit/>
          </a:bodyPr>
          <a:lstStyle/>
          <a:p>
            <a:r>
              <a:rPr lang="ru-RU" dirty="0"/>
              <a:t>Случайный лес (RF) является наилучшей моделью для предсказания возраста, так как имеет наименьшее значение MSE и наибольшее значение R², что означает высокую точность и способность хорошо объяснять </a:t>
            </a:r>
            <a:r>
              <a:rPr lang="ru-RU" dirty="0" err="1"/>
              <a:t>данные.Линейная</a:t>
            </a:r>
            <a:r>
              <a:rPr lang="ru-RU" dirty="0"/>
              <a:t> регрессия (LR) может быть хорошей моделью, но её производительность уступает случайному </a:t>
            </a:r>
            <a:r>
              <a:rPr lang="ru-RU" dirty="0" err="1"/>
              <a:t>лесу.Нейронная</a:t>
            </a:r>
            <a:r>
              <a:rPr lang="ru-RU" dirty="0"/>
              <a:t> сеть (NN), несмотря на свою сложность, показала худшие результаты, с более высокими ошибками и низким значением R², что делает её менее эффективной для данной задачи.</a:t>
            </a:r>
          </a:p>
        </p:txBody>
      </p:sp>
    </p:spTree>
    <p:extLst>
      <p:ext uri="{BB962C8B-B14F-4D97-AF65-F5344CB8AC3E}">
        <p14:creationId xmlns:p14="http://schemas.microsoft.com/office/powerpoint/2010/main" val="204370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Сравнение моделей</a:t>
            </a:r>
          </a:p>
        </p:txBody>
      </p:sp>
      <p:sp>
        <p:nvSpPr>
          <p:cNvPr id="3" name="Объект 2"/>
          <p:cNvSpPr>
            <a:spLocks noGrp="1"/>
          </p:cNvSpPr>
          <p:nvPr>
            <p:ph idx="1"/>
          </p:nvPr>
        </p:nvSpPr>
        <p:spPr/>
        <p:txBody>
          <a:bodyPr anchor="t"/>
          <a:lstStyle/>
          <a:p>
            <a:pPr marL="0" indent="0" algn="ctr">
              <a:buNone/>
            </a:pPr>
            <a:r>
              <a:rPr lang="ru-RU" dirty="0" smtClean="0"/>
              <a:t>При тренировке моделей на первых пяти строках были получены следующие результаты:</a:t>
            </a:r>
          </a:p>
          <a:p>
            <a:pPr algn="ctr"/>
            <a:endParaRPr lang="ru-RU" dirty="0" smtClean="0"/>
          </a:p>
          <a:p>
            <a:pPr algn="ct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321173903"/>
              </p:ext>
            </p:extLst>
          </p:nvPr>
        </p:nvGraphicFramePr>
        <p:xfrm>
          <a:off x="581192" y="2630792"/>
          <a:ext cx="11029614" cy="2424286"/>
        </p:xfrm>
        <a:graphic>
          <a:graphicData uri="http://schemas.openxmlformats.org/drawingml/2006/table">
            <a:tbl>
              <a:tblPr firstRow="1" bandRow="1">
                <a:tableStyleId>{5C22544A-7EE6-4342-B048-85BDC9FD1C3A}</a:tableStyleId>
              </a:tblPr>
              <a:tblGrid>
                <a:gridCol w="1838269"/>
                <a:gridCol w="1838269"/>
                <a:gridCol w="1838269"/>
                <a:gridCol w="1838269"/>
                <a:gridCol w="1838269"/>
                <a:gridCol w="1838269"/>
              </a:tblGrid>
              <a:tr h="512965">
                <a:tc>
                  <a:txBody>
                    <a:bodyPr/>
                    <a:lstStyle/>
                    <a:p>
                      <a:pPr algn="ctr"/>
                      <a:r>
                        <a:rPr lang="en-US" dirty="0" smtClean="0"/>
                        <a:t>Model</a:t>
                      </a:r>
                      <a:endParaRPr lang="ru-RU" dirty="0"/>
                    </a:p>
                  </a:txBody>
                  <a:tcPr anchor="ctr"/>
                </a:tc>
                <a:tc>
                  <a:txBody>
                    <a:bodyPr/>
                    <a:lstStyle/>
                    <a:p>
                      <a:pPr algn="ctr"/>
                      <a:r>
                        <a:rPr lang="en-US" dirty="0" smtClean="0"/>
                        <a:t>Prediction </a:t>
                      </a:r>
                      <a:r>
                        <a:rPr lang="ru-RU" dirty="0" smtClean="0"/>
                        <a:t>1</a:t>
                      </a:r>
                      <a:endParaRPr lang="ru-RU" dirty="0"/>
                    </a:p>
                  </a:txBody>
                  <a:tcPr anchor="ctr"/>
                </a:tc>
                <a:tc>
                  <a:txBody>
                    <a:bodyPr/>
                    <a:lstStyle/>
                    <a:p>
                      <a:pPr algn="ctr"/>
                      <a:r>
                        <a:rPr lang="en-US" dirty="0" smtClean="0"/>
                        <a:t>Prediction </a:t>
                      </a:r>
                      <a:r>
                        <a:rPr lang="ru-RU" dirty="0" smtClean="0"/>
                        <a:t>2</a:t>
                      </a:r>
                      <a:endParaRPr lang="ru-RU" dirty="0"/>
                    </a:p>
                  </a:txBody>
                  <a:tcPr anchor="ctr"/>
                </a:tc>
                <a:tc>
                  <a:txBody>
                    <a:bodyPr/>
                    <a:lstStyle/>
                    <a:p>
                      <a:pPr algn="ctr"/>
                      <a:r>
                        <a:rPr lang="en-US" dirty="0" smtClean="0"/>
                        <a:t>Prediction</a:t>
                      </a:r>
                      <a:r>
                        <a:rPr lang="ru-RU" dirty="0" smtClean="0"/>
                        <a:t> 3</a:t>
                      </a:r>
                      <a:endParaRPr lang="ru-RU" dirty="0"/>
                    </a:p>
                  </a:txBody>
                  <a:tcPr anchor="ctr"/>
                </a:tc>
                <a:tc>
                  <a:txBody>
                    <a:bodyPr/>
                    <a:lstStyle/>
                    <a:p>
                      <a:pPr algn="ctr"/>
                      <a:r>
                        <a:rPr lang="en-US" dirty="0" smtClean="0"/>
                        <a:t>Prediction</a:t>
                      </a:r>
                      <a:r>
                        <a:rPr lang="ru-RU" dirty="0" smtClean="0"/>
                        <a:t> 4</a:t>
                      </a:r>
                      <a:endParaRPr lang="ru-RU" dirty="0"/>
                    </a:p>
                  </a:txBody>
                  <a:tcPr anchor="ctr"/>
                </a:tc>
                <a:tc>
                  <a:txBody>
                    <a:bodyPr/>
                    <a:lstStyle/>
                    <a:p>
                      <a:pPr algn="ctr"/>
                      <a:r>
                        <a:rPr lang="en-US" dirty="0" smtClean="0"/>
                        <a:t>Prediction</a:t>
                      </a:r>
                      <a:r>
                        <a:rPr lang="ru-RU" dirty="0" smtClean="0"/>
                        <a:t> 5</a:t>
                      </a:r>
                      <a:endParaRPr lang="ru-RU" dirty="0"/>
                    </a:p>
                  </a:txBody>
                  <a:tcPr anchor="ctr"/>
                </a:tc>
              </a:tr>
              <a:tr h="885391">
                <a:tc>
                  <a:txBody>
                    <a:bodyPr/>
                    <a:lstStyle/>
                    <a:p>
                      <a:pPr algn="ctr"/>
                      <a:r>
                        <a:rPr lang="en-US" dirty="0" smtClean="0"/>
                        <a:t>Linear Regression</a:t>
                      </a:r>
                      <a:endParaRPr lang="ru-RU" dirty="0"/>
                    </a:p>
                  </a:txBody>
                  <a:tcPr anchor="ctr"/>
                </a:tc>
                <a:tc>
                  <a:txBody>
                    <a:bodyPr/>
                    <a:lstStyle/>
                    <a:p>
                      <a:pPr algn="ctr"/>
                      <a:r>
                        <a:rPr lang="ru-RU" dirty="0" smtClean="0"/>
                        <a:t>89.981810</a:t>
                      </a:r>
                      <a:endParaRPr lang="ru-RU" dirty="0"/>
                    </a:p>
                  </a:txBody>
                  <a:tcPr anchor="ctr"/>
                </a:tc>
                <a:tc>
                  <a:txBody>
                    <a:bodyPr/>
                    <a:lstStyle/>
                    <a:p>
                      <a:pPr algn="ctr"/>
                      <a:r>
                        <a:rPr lang="ru-RU" dirty="0" smtClean="0"/>
                        <a:t>77.000000</a:t>
                      </a:r>
                      <a:endParaRPr lang="ru-RU" dirty="0"/>
                    </a:p>
                  </a:txBody>
                  <a:tcPr anchor="ctr"/>
                </a:tc>
                <a:tc>
                  <a:txBody>
                    <a:bodyPr/>
                    <a:lstStyle/>
                    <a:p>
                      <a:pPr algn="ctr"/>
                      <a:r>
                        <a:rPr lang="ru-RU" dirty="0" smtClean="0"/>
                        <a:t>75.353224</a:t>
                      </a:r>
                      <a:endParaRPr lang="ru-RU" dirty="0"/>
                    </a:p>
                  </a:txBody>
                  <a:tcPr anchor="ctr"/>
                </a:tc>
                <a:tc>
                  <a:txBody>
                    <a:bodyPr/>
                    <a:lstStyle/>
                    <a:p>
                      <a:pPr algn="ctr"/>
                      <a:r>
                        <a:rPr lang="ru-RU" dirty="0" smtClean="0"/>
                        <a:t>51.967898</a:t>
                      </a:r>
                      <a:endParaRPr lang="ru-RU" dirty="0"/>
                    </a:p>
                  </a:txBody>
                  <a:tcPr anchor="ctr"/>
                </a:tc>
                <a:tc>
                  <a:txBody>
                    <a:bodyPr/>
                    <a:lstStyle/>
                    <a:p>
                      <a:pPr algn="ctr"/>
                      <a:r>
                        <a:rPr lang="ru-RU" dirty="0" smtClean="0"/>
                        <a:t>75.593337</a:t>
                      </a:r>
                      <a:endParaRPr lang="ru-RU" dirty="0"/>
                    </a:p>
                  </a:txBody>
                  <a:tcPr anchor="ctr"/>
                </a:tc>
              </a:tr>
              <a:tr h="512965">
                <a:tc>
                  <a:txBody>
                    <a:bodyPr/>
                    <a:lstStyle/>
                    <a:p>
                      <a:pPr algn="ctr"/>
                      <a:r>
                        <a:rPr lang="en-US" dirty="0" smtClean="0"/>
                        <a:t>Random Forest</a:t>
                      </a:r>
                      <a:endParaRPr lang="ru-RU" dirty="0"/>
                    </a:p>
                  </a:txBody>
                  <a:tcPr anchor="ctr"/>
                </a:tc>
                <a:tc>
                  <a:txBody>
                    <a:bodyPr/>
                    <a:lstStyle/>
                    <a:p>
                      <a:pPr algn="ctr"/>
                      <a:r>
                        <a:rPr lang="ru-RU" dirty="0" smtClean="0"/>
                        <a:t>88.410000</a:t>
                      </a:r>
                      <a:endParaRPr lang="ru-RU" dirty="0"/>
                    </a:p>
                  </a:txBody>
                  <a:tcPr anchor="ctr"/>
                </a:tc>
                <a:tc>
                  <a:txBody>
                    <a:bodyPr/>
                    <a:lstStyle/>
                    <a:p>
                      <a:pPr algn="ctr"/>
                      <a:r>
                        <a:rPr lang="ru-RU" dirty="0" smtClean="0"/>
                        <a:t>75.470000</a:t>
                      </a:r>
                      <a:endParaRPr lang="ru-RU" dirty="0"/>
                    </a:p>
                  </a:txBody>
                  <a:tcPr anchor="ctr"/>
                </a:tc>
                <a:tc>
                  <a:txBody>
                    <a:bodyPr/>
                    <a:lstStyle/>
                    <a:p>
                      <a:pPr algn="ctr"/>
                      <a:r>
                        <a:rPr lang="ru-RU" dirty="0" smtClean="0"/>
                        <a:t>72.010000</a:t>
                      </a:r>
                      <a:endParaRPr lang="ru-RU" dirty="0"/>
                    </a:p>
                  </a:txBody>
                  <a:tcPr anchor="ctr"/>
                </a:tc>
                <a:tc>
                  <a:txBody>
                    <a:bodyPr/>
                    <a:lstStyle/>
                    <a:p>
                      <a:pPr algn="ctr"/>
                      <a:r>
                        <a:rPr lang="ru-RU" dirty="0" smtClean="0"/>
                        <a:t>49.920000</a:t>
                      </a:r>
                      <a:endParaRPr lang="ru-RU" dirty="0"/>
                    </a:p>
                  </a:txBody>
                  <a:tcPr anchor="ctr"/>
                </a:tc>
                <a:tc>
                  <a:txBody>
                    <a:bodyPr/>
                    <a:lstStyle/>
                    <a:p>
                      <a:pPr algn="ctr"/>
                      <a:r>
                        <a:rPr lang="ru-RU" dirty="0" smtClean="0"/>
                        <a:t>77.810000</a:t>
                      </a:r>
                      <a:endParaRPr lang="ru-RU" dirty="0"/>
                    </a:p>
                  </a:txBody>
                  <a:tcPr anchor="ctr"/>
                </a:tc>
              </a:tr>
              <a:tr h="512965">
                <a:tc>
                  <a:txBody>
                    <a:bodyPr/>
                    <a:lstStyle/>
                    <a:p>
                      <a:pPr algn="ctr"/>
                      <a:r>
                        <a:rPr lang="en-US" dirty="0" smtClean="0"/>
                        <a:t>Neural Network</a:t>
                      </a:r>
                      <a:endParaRPr lang="ru-RU" dirty="0"/>
                    </a:p>
                  </a:txBody>
                  <a:tcPr anchor="ctr"/>
                </a:tc>
                <a:tc>
                  <a:txBody>
                    <a:bodyPr/>
                    <a:lstStyle/>
                    <a:p>
                      <a:pPr algn="ctr"/>
                      <a:r>
                        <a:rPr lang="ru-RU" dirty="0" smtClean="0"/>
                        <a:t>52.331779</a:t>
                      </a:r>
                      <a:endParaRPr lang="ru-RU" dirty="0"/>
                    </a:p>
                  </a:txBody>
                  <a:tcPr anchor="ctr"/>
                </a:tc>
                <a:tc>
                  <a:txBody>
                    <a:bodyPr/>
                    <a:lstStyle/>
                    <a:p>
                      <a:pPr algn="ctr"/>
                      <a:r>
                        <a:rPr lang="ru-RU" dirty="0" smtClean="0"/>
                        <a:t>49.732231</a:t>
                      </a:r>
                      <a:endParaRPr lang="ru-RU" dirty="0"/>
                    </a:p>
                  </a:txBody>
                  <a:tcPr anchor="ctr"/>
                </a:tc>
                <a:tc>
                  <a:txBody>
                    <a:bodyPr/>
                    <a:lstStyle/>
                    <a:p>
                      <a:pPr algn="ctr"/>
                      <a:r>
                        <a:rPr lang="ru-RU" dirty="0" smtClean="0"/>
                        <a:t>43.903297</a:t>
                      </a:r>
                      <a:endParaRPr lang="ru-RU" dirty="0"/>
                    </a:p>
                  </a:txBody>
                  <a:tcPr anchor="ctr"/>
                </a:tc>
                <a:tc>
                  <a:txBody>
                    <a:bodyPr/>
                    <a:lstStyle/>
                    <a:p>
                      <a:pPr algn="ctr"/>
                      <a:r>
                        <a:rPr lang="ru-RU" dirty="0" smtClean="0"/>
                        <a:t>37.217468</a:t>
                      </a:r>
                      <a:endParaRPr lang="ru-RU" dirty="0"/>
                    </a:p>
                  </a:txBody>
                  <a:tcPr anchor="ctr"/>
                </a:tc>
                <a:tc>
                  <a:txBody>
                    <a:bodyPr/>
                    <a:lstStyle/>
                    <a:p>
                      <a:pPr algn="ctr"/>
                      <a:r>
                        <a:rPr lang="ru-RU" dirty="0" smtClean="0"/>
                        <a:t>37.746506</a:t>
                      </a:r>
                      <a:endParaRPr lang="ru-RU" dirty="0"/>
                    </a:p>
                  </a:txBody>
                  <a:tcPr anchor="ctr"/>
                </a:tc>
              </a:tr>
            </a:tbl>
          </a:graphicData>
        </a:graphic>
      </p:graphicFrame>
    </p:spTree>
    <p:extLst>
      <p:ext uri="{BB962C8B-B14F-4D97-AF65-F5344CB8AC3E}">
        <p14:creationId xmlns:p14="http://schemas.microsoft.com/office/powerpoint/2010/main" val="712576026"/>
      </p:ext>
    </p:extLst>
  </p:cSld>
  <p:clrMapOvr>
    <a:masterClrMapping/>
  </p:clrMapOvr>
</p:sld>
</file>

<file path=ppt/theme/theme1.xml><?xml version="1.0" encoding="utf-8"?>
<a:theme xmlns:a="http://schemas.openxmlformats.org/drawingml/2006/main" name="Дивиденд">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TM03457464[[fn=Дивиденд]]</Template>
  <TotalTime>36</TotalTime>
  <Words>562</Words>
  <Application>Microsoft Office PowerPoint</Application>
  <PresentationFormat>Широкоэкранный</PresentationFormat>
  <Paragraphs>89</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Corbel</vt:lpstr>
      <vt:lpstr>Gill Sans MT</vt:lpstr>
      <vt:lpstr>Wingdings 2</vt:lpstr>
      <vt:lpstr>Дивиденд</vt:lpstr>
      <vt:lpstr>Оценка моделей для предсказания возраста</vt:lpstr>
      <vt:lpstr>Постановка задачи</vt:lpstr>
      <vt:lpstr>Описание данных</vt:lpstr>
      <vt:lpstr>Выбор моделей</vt:lpstr>
      <vt:lpstr>Метрики оценки качества</vt:lpstr>
      <vt:lpstr>Результаты</vt:lpstr>
      <vt:lpstr>Сравнение моделей</vt:lpstr>
      <vt:lpstr>Сравнение моделей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Оценка моделей для предсказания возраста</dc:title>
  <dc:creator>Дарья Юсупова</dc:creator>
  <cp:lastModifiedBy>Дарья Юсупова</cp:lastModifiedBy>
  <cp:revision>11</cp:revision>
  <dcterms:created xsi:type="dcterms:W3CDTF">2024-12-05T07:10:57Z</dcterms:created>
  <dcterms:modified xsi:type="dcterms:W3CDTF">2024-12-18T09:05:42Z</dcterms:modified>
</cp:coreProperties>
</file>