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3" r:id="rId1"/>
  </p:sldMasterIdLst>
  <p:notesMasterIdLst>
    <p:notesMasterId r:id="rId14"/>
  </p:notesMasterIdLst>
  <p:sldIdLst>
    <p:sldId id="256" r:id="rId2"/>
    <p:sldId id="257" r:id="rId3"/>
    <p:sldId id="284" r:id="rId4"/>
    <p:sldId id="320" r:id="rId5"/>
    <p:sldId id="321" r:id="rId6"/>
    <p:sldId id="322" r:id="rId7"/>
    <p:sldId id="323" r:id="rId8"/>
    <p:sldId id="285" r:id="rId9"/>
    <p:sldId id="324" r:id="rId10"/>
    <p:sldId id="319" r:id="rId11"/>
    <p:sldId id="309" r:id="rId12"/>
    <p:sldId id="310"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yl abrador" initials="da" lastIdx="1" clrIdx="0">
    <p:extLst>
      <p:ext uri="{19B8F6BF-5375-455C-9EA6-DF929625EA0E}">
        <p15:presenceInfo xmlns:p15="http://schemas.microsoft.com/office/powerpoint/2012/main" userId="e0f5e80829bf00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2164" autoAdjust="0"/>
  </p:normalViewPr>
  <p:slideViewPr>
    <p:cSldViewPr snapToGrid="0">
      <p:cViewPr varScale="1">
        <p:scale>
          <a:sx n="82" d="100"/>
          <a:sy n="82" d="100"/>
        </p:scale>
        <p:origin x="1710"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58717-2CA2-4946-96FA-E6F594FD428A}" type="doc">
      <dgm:prSet loTypeId="urn:microsoft.com/office/officeart/2008/layout/VerticalCurvedList" loCatId="list" qsTypeId="urn:microsoft.com/office/officeart/2005/8/quickstyle/simple5" qsCatId="simple" csTypeId="urn:microsoft.com/office/officeart/2005/8/colors/accent0_3" csCatId="mainScheme" phldr="1"/>
      <dgm:spPr/>
      <dgm:t>
        <a:bodyPr/>
        <a:lstStyle/>
        <a:p>
          <a:endParaRPr lang="fr-FR"/>
        </a:p>
      </dgm:t>
    </dgm:pt>
    <dgm:pt modelId="{0F402DF0-6E05-4A40-8507-1E4684EA8C93}">
      <dgm:prSet phldrT="[Texte]"/>
      <dgm:spPr/>
      <dgm:t>
        <a:bodyPr/>
        <a:lstStyle/>
        <a:p>
          <a:r>
            <a:rPr lang="fr-FR" dirty="0">
              <a:latin typeface="Arial" panose="020B0604020202020204" pitchFamily="34" charset="0"/>
              <a:cs typeface="Arial" panose="020B0604020202020204" pitchFamily="34" charset="0"/>
            </a:rPr>
            <a:t>Présentation de l’activité</a:t>
          </a:r>
          <a:endParaRPr lang="fr-FR" dirty="0"/>
        </a:p>
      </dgm:t>
    </dgm:pt>
    <dgm:pt modelId="{D5EB46A1-6F4E-4A20-B076-1DC56A6E1577}" type="parTrans" cxnId="{6DF823EE-A884-4E35-81B1-0C308B205026}">
      <dgm:prSet/>
      <dgm:spPr/>
      <dgm:t>
        <a:bodyPr/>
        <a:lstStyle/>
        <a:p>
          <a:endParaRPr lang="fr-FR"/>
        </a:p>
      </dgm:t>
    </dgm:pt>
    <dgm:pt modelId="{BA6BBDE9-5B85-440E-B745-26A22107782E}" type="sibTrans" cxnId="{6DF823EE-A884-4E35-81B1-0C308B205026}">
      <dgm:prSet/>
      <dgm:spPr/>
      <dgm:t>
        <a:bodyPr/>
        <a:lstStyle/>
        <a:p>
          <a:endParaRPr lang="fr-FR"/>
        </a:p>
      </dgm:t>
    </dgm:pt>
    <dgm:pt modelId="{E94ADFC6-24F5-496A-9D00-728511D24714}">
      <dgm:prSet phldrT="[Texte]"/>
      <dgm:spPr/>
      <dgm:t>
        <a:bodyPr/>
        <a:lstStyle/>
        <a:p>
          <a:r>
            <a:rPr lang="fr-FR" dirty="0">
              <a:latin typeface="Arial" panose="020B0604020202020204" pitchFamily="34" charset="0"/>
              <a:cs typeface="Arial" panose="020B0604020202020204" pitchFamily="34" charset="0"/>
            </a:rPr>
            <a:t>Tableau de criticité</a:t>
          </a:r>
          <a:endParaRPr lang="fr-FR" dirty="0"/>
        </a:p>
      </dgm:t>
    </dgm:pt>
    <dgm:pt modelId="{D74DE341-E2FB-41CE-877F-2484BD77B968}" type="parTrans" cxnId="{98A26992-B641-470A-A8CE-C9E54B11ED09}">
      <dgm:prSet/>
      <dgm:spPr/>
      <dgm:t>
        <a:bodyPr/>
        <a:lstStyle/>
        <a:p>
          <a:endParaRPr lang="fr-FR"/>
        </a:p>
      </dgm:t>
    </dgm:pt>
    <dgm:pt modelId="{3899DC3C-5B45-466A-A854-7DE45A4D9362}" type="sibTrans" cxnId="{98A26992-B641-470A-A8CE-C9E54B11ED09}">
      <dgm:prSet/>
      <dgm:spPr/>
      <dgm:t>
        <a:bodyPr/>
        <a:lstStyle/>
        <a:p>
          <a:endParaRPr lang="fr-FR"/>
        </a:p>
      </dgm:t>
    </dgm:pt>
    <dgm:pt modelId="{9A6C50A2-E466-4631-9273-704CA0DC0A71}">
      <dgm:prSet phldrT="[Texte]"/>
      <dgm:spPr/>
      <dgm:t>
        <a:bodyPr/>
        <a:lstStyle/>
        <a:p>
          <a:r>
            <a:rPr lang="fr-FR" dirty="0">
              <a:latin typeface="Arial" panose="020B0604020202020204" pitchFamily="34" charset="0"/>
              <a:cs typeface="Arial" panose="020B0604020202020204" pitchFamily="34" charset="0"/>
            </a:rPr>
            <a:t>Sujet de veille</a:t>
          </a:r>
          <a:endParaRPr lang="fr-FR" dirty="0"/>
        </a:p>
      </dgm:t>
    </dgm:pt>
    <dgm:pt modelId="{4A7AAADF-E91D-4F8E-8B9E-5E170C8D3F7D}" type="parTrans" cxnId="{2C437453-1AA9-4DA6-9155-74F139BFBA32}">
      <dgm:prSet/>
      <dgm:spPr/>
      <dgm:t>
        <a:bodyPr/>
        <a:lstStyle/>
        <a:p>
          <a:endParaRPr lang="fr-FR"/>
        </a:p>
      </dgm:t>
    </dgm:pt>
    <dgm:pt modelId="{ECE3D972-9AD4-4E9B-B9E4-0DEB0B5AE92C}" type="sibTrans" cxnId="{2C437453-1AA9-4DA6-9155-74F139BFBA32}">
      <dgm:prSet/>
      <dgm:spPr/>
      <dgm:t>
        <a:bodyPr/>
        <a:lstStyle/>
        <a:p>
          <a:endParaRPr lang="fr-FR"/>
        </a:p>
      </dgm:t>
    </dgm:pt>
    <dgm:pt modelId="{7F009EA4-B1C9-4A03-8D5A-95706CA1ACCA}">
      <dgm:prSet phldrT="[Texte]"/>
      <dgm:spPr/>
      <dgm:t>
        <a:bodyPr/>
        <a:lstStyle/>
        <a:p>
          <a:r>
            <a:rPr lang="fr-FR" dirty="0">
              <a:latin typeface="Arial" panose="020B0604020202020204" pitchFamily="34" charset="0"/>
              <a:cs typeface="Arial" panose="020B0604020202020204" pitchFamily="34" charset="0"/>
            </a:rPr>
            <a:t>Référentiel</a:t>
          </a:r>
          <a:endParaRPr lang="fr-FR" dirty="0"/>
        </a:p>
      </dgm:t>
    </dgm:pt>
    <dgm:pt modelId="{DAA62F6A-0D4D-4FA4-A39C-86A386313982}" type="parTrans" cxnId="{16757C22-C525-4CDF-A48D-C8FCA7B4CD44}">
      <dgm:prSet/>
      <dgm:spPr/>
      <dgm:t>
        <a:bodyPr/>
        <a:lstStyle/>
        <a:p>
          <a:endParaRPr lang="fr-FR"/>
        </a:p>
      </dgm:t>
    </dgm:pt>
    <dgm:pt modelId="{9BF82615-7507-420C-8FC9-8224A5EF905D}" type="sibTrans" cxnId="{16757C22-C525-4CDF-A48D-C8FCA7B4CD44}">
      <dgm:prSet/>
      <dgm:spPr/>
      <dgm:t>
        <a:bodyPr/>
        <a:lstStyle/>
        <a:p>
          <a:endParaRPr lang="fr-FR"/>
        </a:p>
      </dgm:t>
    </dgm:pt>
    <dgm:pt modelId="{81819CFE-BBD3-40ED-834D-DEE8AAA61C06}">
      <dgm:prSet phldrT="[Texte]"/>
      <dgm:spPr/>
      <dgm:t>
        <a:bodyPr/>
        <a:lstStyle/>
        <a:p>
          <a:r>
            <a:rPr lang="fr-FR" dirty="0">
              <a:latin typeface="Arial" panose="020B0604020202020204" pitchFamily="34" charset="0"/>
              <a:cs typeface="Arial" panose="020B0604020202020204" pitchFamily="34" charset="0"/>
            </a:rPr>
            <a:t>Questions</a:t>
          </a:r>
          <a:endParaRPr lang="fr-FR" dirty="0"/>
        </a:p>
      </dgm:t>
    </dgm:pt>
    <dgm:pt modelId="{F0071653-9273-471C-BFAD-695EEE650064}" type="parTrans" cxnId="{3E8851E4-BC4C-4AA3-A72F-320BD7A6C488}">
      <dgm:prSet/>
      <dgm:spPr/>
      <dgm:t>
        <a:bodyPr/>
        <a:lstStyle/>
        <a:p>
          <a:endParaRPr lang="fr-FR"/>
        </a:p>
      </dgm:t>
    </dgm:pt>
    <dgm:pt modelId="{32AAFDAF-1B09-423F-98D6-D761DCA817A6}" type="sibTrans" cxnId="{3E8851E4-BC4C-4AA3-A72F-320BD7A6C488}">
      <dgm:prSet/>
      <dgm:spPr/>
      <dgm:t>
        <a:bodyPr/>
        <a:lstStyle/>
        <a:p>
          <a:endParaRPr lang="fr-FR"/>
        </a:p>
      </dgm:t>
    </dgm:pt>
    <dgm:pt modelId="{574B2D8E-62F9-4D03-B916-0306C86B6D46}">
      <dgm:prSet phldrT="[Texte]"/>
      <dgm:spPr/>
      <dgm:t>
        <a:bodyPr/>
        <a:lstStyle/>
        <a:p>
          <a:r>
            <a:rPr lang="fr-FR"/>
            <a:t>Bilan / Recommandations</a:t>
          </a:r>
          <a:endParaRPr lang="fr-FR" dirty="0"/>
        </a:p>
      </dgm:t>
    </dgm:pt>
    <dgm:pt modelId="{29580141-CEE8-499B-8F51-ECB1CD90EF04}" type="parTrans" cxnId="{3135B807-A82D-4324-B36C-6959901AD1B9}">
      <dgm:prSet/>
      <dgm:spPr/>
    </dgm:pt>
    <dgm:pt modelId="{F69EFE1A-844A-4AAB-ABFB-6D5E57DE5B18}" type="sibTrans" cxnId="{3135B807-A82D-4324-B36C-6959901AD1B9}">
      <dgm:prSet/>
      <dgm:spPr/>
    </dgm:pt>
    <dgm:pt modelId="{62D2C340-0C92-49E5-965B-5997A69F75DA}" type="pres">
      <dgm:prSet presAssocID="{CAF58717-2CA2-4946-96FA-E6F594FD428A}" presName="Name0" presStyleCnt="0">
        <dgm:presLayoutVars>
          <dgm:chMax val="7"/>
          <dgm:chPref val="7"/>
          <dgm:dir/>
        </dgm:presLayoutVars>
      </dgm:prSet>
      <dgm:spPr/>
    </dgm:pt>
    <dgm:pt modelId="{00E2524D-362F-4E7E-9CAA-ECF79B7D84BA}" type="pres">
      <dgm:prSet presAssocID="{CAF58717-2CA2-4946-96FA-E6F594FD428A}" presName="Name1" presStyleCnt="0"/>
      <dgm:spPr/>
    </dgm:pt>
    <dgm:pt modelId="{247BCBED-C14F-49A8-B6F1-58648EC8E6B3}" type="pres">
      <dgm:prSet presAssocID="{CAF58717-2CA2-4946-96FA-E6F594FD428A}" presName="cycle" presStyleCnt="0"/>
      <dgm:spPr/>
    </dgm:pt>
    <dgm:pt modelId="{9377D85C-1950-4E52-857E-36DDC919B3C3}" type="pres">
      <dgm:prSet presAssocID="{CAF58717-2CA2-4946-96FA-E6F594FD428A}" presName="srcNode" presStyleLbl="node1" presStyleIdx="0" presStyleCnt="6"/>
      <dgm:spPr/>
    </dgm:pt>
    <dgm:pt modelId="{55BDC51A-ADDA-4CF5-B880-4FF9929CBE77}" type="pres">
      <dgm:prSet presAssocID="{CAF58717-2CA2-4946-96FA-E6F594FD428A}" presName="conn" presStyleLbl="parChTrans1D2" presStyleIdx="0" presStyleCnt="1"/>
      <dgm:spPr/>
    </dgm:pt>
    <dgm:pt modelId="{50B90D1B-F7D9-4FC9-927C-8C08301F561E}" type="pres">
      <dgm:prSet presAssocID="{CAF58717-2CA2-4946-96FA-E6F594FD428A}" presName="extraNode" presStyleLbl="node1" presStyleIdx="0" presStyleCnt="6"/>
      <dgm:spPr/>
    </dgm:pt>
    <dgm:pt modelId="{BA713EF7-C5CD-4E77-A7DF-95D3BB7C732B}" type="pres">
      <dgm:prSet presAssocID="{CAF58717-2CA2-4946-96FA-E6F594FD428A}" presName="dstNode" presStyleLbl="node1" presStyleIdx="0" presStyleCnt="6"/>
      <dgm:spPr/>
    </dgm:pt>
    <dgm:pt modelId="{E093BE16-1D22-479B-8037-0A5ED29AB5C3}" type="pres">
      <dgm:prSet presAssocID="{0F402DF0-6E05-4A40-8507-1E4684EA8C93}" presName="text_1" presStyleLbl="node1" presStyleIdx="0" presStyleCnt="6">
        <dgm:presLayoutVars>
          <dgm:bulletEnabled val="1"/>
        </dgm:presLayoutVars>
      </dgm:prSet>
      <dgm:spPr/>
    </dgm:pt>
    <dgm:pt modelId="{29FE2EAB-202D-4122-905B-7A288BAAB1A5}" type="pres">
      <dgm:prSet presAssocID="{0F402DF0-6E05-4A40-8507-1E4684EA8C93}" presName="accent_1" presStyleCnt="0"/>
      <dgm:spPr/>
    </dgm:pt>
    <dgm:pt modelId="{53FB057A-5CFB-4F7C-B81F-6C59DEAFF1B8}" type="pres">
      <dgm:prSet presAssocID="{0F402DF0-6E05-4A40-8507-1E4684EA8C93}" presName="accentRepeatNode" presStyleLbl="solidFgAcc1" presStyleIdx="0" presStyleCnt="6"/>
      <dgm:spPr/>
    </dgm:pt>
    <dgm:pt modelId="{5CC804D0-309C-450C-A17A-6D493802CC2A}" type="pres">
      <dgm:prSet presAssocID="{574B2D8E-62F9-4D03-B916-0306C86B6D46}" presName="text_2" presStyleLbl="node1" presStyleIdx="1" presStyleCnt="6">
        <dgm:presLayoutVars>
          <dgm:bulletEnabled val="1"/>
        </dgm:presLayoutVars>
      </dgm:prSet>
      <dgm:spPr/>
    </dgm:pt>
    <dgm:pt modelId="{A4A06ACF-19F9-43A4-AC58-73B7C27E8ACF}" type="pres">
      <dgm:prSet presAssocID="{574B2D8E-62F9-4D03-B916-0306C86B6D46}" presName="accent_2" presStyleCnt="0"/>
      <dgm:spPr/>
    </dgm:pt>
    <dgm:pt modelId="{F8F069C1-9645-4833-8743-347D1C543769}" type="pres">
      <dgm:prSet presAssocID="{574B2D8E-62F9-4D03-B916-0306C86B6D46}" presName="accentRepeatNode" presStyleLbl="solidFgAcc1" presStyleIdx="1" presStyleCnt="6"/>
      <dgm:spPr/>
    </dgm:pt>
    <dgm:pt modelId="{FF1B63BB-292F-404F-8A70-9961DFDEA820}" type="pres">
      <dgm:prSet presAssocID="{E94ADFC6-24F5-496A-9D00-728511D24714}" presName="text_3" presStyleLbl="node1" presStyleIdx="2" presStyleCnt="6">
        <dgm:presLayoutVars>
          <dgm:bulletEnabled val="1"/>
        </dgm:presLayoutVars>
      </dgm:prSet>
      <dgm:spPr/>
    </dgm:pt>
    <dgm:pt modelId="{A0BAE13B-776F-4BD8-9FB0-183469486A2A}" type="pres">
      <dgm:prSet presAssocID="{E94ADFC6-24F5-496A-9D00-728511D24714}" presName="accent_3" presStyleCnt="0"/>
      <dgm:spPr/>
    </dgm:pt>
    <dgm:pt modelId="{880304A3-6645-4649-9ABF-AADA5F7D5FE8}" type="pres">
      <dgm:prSet presAssocID="{E94ADFC6-24F5-496A-9D00-728511D24714}" presName="accentRepeatNode" presStyleLbl="solidFgAcc1" presStyleIdx="2" presStyleCnt="6"/>
      <dgm:spPr/>
    </dgm:pt>
    <dgm:pt modelId="{CBDD1FB5-0A40-430D-BEB0-F7EED382143F}" type="pres">
      <dgm:prSet presAssocID="{9A6C50A2-E466-4631-9273-704CA0DC0A71}" presName="text_4" presStyleLbl="node1" presStyleIdx="3" presStyleCnt="6">
        <dgm:presLayoutVars>
          <dgm:bulletEnabled val="1"/>
        </dgm:presLayoutVars>
      </dgm:prSet>
      <dgm:spPr/>
    </dgm:pt>
    <dgm:pt modelId="{F20E871E-2B42-446C-936B-1D054018DF5C}" type="pres">
      <dgm:prSet presAssocID="{9A6C50A2-E466-4631-9273-704CA0DC0A71}" presName="accent_4" presStyleCnt="0"/>
      <dgm:spPr/>
    </dgm:pt>
    <dgm:pt modelId="{E769AB44-8BA8-4694-9B86-BD37730473DF}" type="pres">
      <dgm:prSet presAssocID="{9A6C50A2-E466-4631-9273-704CA0DC0A71}" presName="accentRepeatNode" presStyleLbl="solidFgAcc1" presStyleIdx="3" presStyleCnt="6"/>
      <dgm:spPr/>
    </dgm:pt>
    <dgm:pt modelId="{D2AB782D-5307-49BB-9966-3F6C1D1FCC19}" type="pres">
      <dgm:prSet presAssocID="{7F009EA4-B1C9-4A03-8D5A-95706CA1ACCA}" presName="text_5" presStyleLbl="node1" presStyleIdx="4" presStyleCnt="6">
        <dgm:presLayoutVars>
          <dgm:bulletEnabled val="1"/>
        </dgm:presLayoutVars>
      </dgm:prSet>
      <dgm:spPr/>
    </dgm:pt>
    <dgm:pt modelId="{3568D048-F9EE-42E0-B363-EB2E1900991A}" type="pres">
      <dgm:prSet presAssocID="{7F009EA4-B1C9-4A03-8D5A-95706CA1ACCA}" presName="accent_5" presStyleCnt="0"/>
      <dgm:spPr/>
    </dgm:pt>
    <dgm:pt modelId="{DB0A1E19-0F50-4825-AE05-5274795BA579}" type="pres">
      <dgm:prSet presAssocID="{7F009EA4-B1C9-4A03-8D5A-95706CA1ACCA}" presName="accentRepeatNode" presStyleLbl="solidFgAcc1" presStyleIdx="4" presStyleCnt="6"/>
      <dgm:spPr/>
    </dgm:pt>
    <dgm:pt modelId="{76DEF4BD-9935-4BE1-ADF6-B70438FA7984}" type="pres">
      <dgm:prSet presAssocID="{81819CFE-BBD3-40ED-834D-DEE8AAA61C06}" presName="text_6" presStyleLbl="node1" presStyleIdx="5" presStyleCnt="6">
        <dgm:presLayoutVars>
          <dgm:bulletEnabled val="1"/>
        </dgm:presLayoutVars>
      </dgm:prSet>
      <dgm:spPr/>
    </dgm:pt>
    <dgm:pt modelId="{CCB6B7CC-E74C-40C6-9CD9-BD4FD8C3A74C}" type="pres">
      <dgm:prSet presAssocID="{81819CFE-BBD3-40ED-834D-DEE8AAA61C06}" presName="accent_6" presStyleCnt="0"/>
      <dgm:spPr/>
    </dgm:pt>
    <dgm:pt modelId="{FD86333B-4FFF-43B4-8174-3BEB42F31D87}" type="pres">
      <dgm:prSet presAssocID="{81819CFE-BBD3-40ED-834D-DEE8AAA61C06}" presName="accentRepeatNode" presStyleLbl="solidFgAcc1" presStyleIdx="5" presStyleCnt="6"/>
      <dgm:spPr/>
    </dgm:pt>
  </dgm:ptLst>
  <dgm:cxnLst>
    <dgm:cxn modelId="{3135B807-A82D-4324-B36C-6959901AD1B9}" srcId="{CAF58717-2CA2-4946-96FA-E6F594FD428A}" destId="{574B2D8E-62F9-4D03-B916-0306C86B6D46}" srcOrd="1" destOrd="0" parTransId="{29580141-CEE8-499B-8F51-ECB1CD90EF04}" sibTransId="{F69EFE1A-844A-4AAB-ABFB-6D5E57DE5B18}"/>
    <dgm:cxn modelId="{BD5E8A0B-328C-4DEE-AF29-0AEE15B98059}" type="presOf" srcId="{81819CFE-BBD3-40ED-834D-DEE8AAA61C06}" destId="{76DEF4BD-9935-4BE1-ADF6-B70438FA7984}" srcOrd="0" destOrd="0" presId="urn:microsoft.com/office/officeart/2008/layout/VerticalCurvedList"/>
    <dgm:cxn modelId="{F4464A20-5480-4123-BA5C-36F77B08F12F}" type="presOf" srcId="{CAF58717-2CA2-4946-96FA-E6F594FD428A}" destId="{62D2C340-0C92-49E5-965B-5997A69F75DA}" srcOrd="0" destOrd="0" presId="urn:microsoft.com/office/officeart/2008/layout/VerticalCurvedList"/>
    <dgm:cxn modelId="{16757C22-C525-4CDF-A48D-C8FCA7B4CD44}" srcId="{CAF58717-2CA2-4946-96FA-E6F594FD428A}" destId="{7F009EA4-B1C9-4A03-8D5A-95706CA1ACCA}" srcOrd="4" destOrd="0" parTransId="{DAA62F6A-0D4D-4FA4-A39C-86A386313982}" sibTransId="{9BF82615-7507-420C-8FC9-8224A5EF905D}"/>
    <dgm:cxn modelId="{DB1F7661-21C6-4654-A28D-BFA73518E0E5}" type="presOf" srcId="{BA6BBDE9-5B85-440E-B745-26A22107782E}" destId="{55BDC51A-ADDA-4CF5-B880-4FF9929CBE77}" srcOrd="0" destOrd="0" presId="urn:microsoft.com/office/officeart/2008/layout/VerticalCurvedList"/>
    <dgm:cxn modelId="{2C437453-1AA9-4DA6-9155-74F139BFBA32}" srcId="{CAF58717-2CA2-4946-96FA-E6F594FD428A}" destId="{9A6C50A2-E466-4631-9273-704CA0DC0A71}" srcOrd="3" destOrd="0" parTransId="{4A7AAADF-E91D-4F8E-8B9E-5E170C8D3F7D}" sibTransId="{ECE3D972-9AD4-4E9B-B9E4-0DEB0B5AE92C}"/>
    <dgm:cxn modelId="{98A26992-B641-470A-A8CE-C9E54B11ED09}" srcId="{CAF58717-2CA2-4946-96FA-E6F594FD428A}" destId="{E94ADFC6-24F5-496A-9D00-728511D24714}" srcOrd="2" destOrd="0" parTransId="{D74DE341-E2FB-41CE-877F-2484BD77B968}" sibTransId="{3899DC3C-5B45-466A-A854-7DE45A4D9362}"/>
    <dgm:cxn modelId="{A1CE3DAD-97A9-4B1D-A8F2-FBC48CB297D0}" type="presOf" srcId="{9A6C50A2-E466-4631-9273-704CA0DC0A71}" destId="{CBDD1FB5-0A40-430D-BEB0-F7EED382143F}" srcOrd="0" destOrd="0" presId="urn:microsoft.com/office/officeart/2008/layout/VerticalCurvedList"/>
    <dgm:cxn modelId="{8FE0A7BC-9638-42ED-B22D-EA3FBA18CC1B}" type="presOf" srcId="{0F402DF0-6E05-4A40-8507-1E4684EA8C93}" destId="{E093BE16-1D22-479B-8037-0A5ED29AB5C3}" srcOrd="0" destOrd="0" presId="urn:microsoft.com/office/officeart/2008/layout/VerticalCurvedList"/>
    <dgm:cxn modelId="{63F202DF-8BF7-47FF-B02E-3D3EF3EC7126}" type="presOf" srcId="{E94ADFC6-24F5-496A-9D00-728511D24714}" destId="{FF1B63BB-292F-404F-8A70-9961DFDEA820}" srcOrd="0" destOrd="0" presId="urn:microsoft.com/office/officeart/2008/layout/VerticalCurvedList"/>
    <dgm:cxn modelId="{3E8851E4-BC4C-4AA3-A72F-320BD7A6C488}" srcId="{CAF58717-2CA2-4946-96FA-E6F594FD428A}" destId="{81819CFE-BBD3-40ED-834D-DEE8AAA61C06}" srcOrd="5" destOrd="0" parTransId="{F0071653-9273-471C-BFAD-695EEE650064}" sibTransId="{32AAFDAF-1B09-423F-98D6-D761DCA817A6}"/>
    <dgm:cxn modelId="{698C96EA-FFC0-4E4B-8F72-56899FDB7E44}" type="presOf" srcId="{574B2D8E-62F9-4D03-B916-0306C86B6D46}" destId="{5CC804D0-309C-450C-A17A-6D493802CC2A}" srcOrd="0" destOrd="0" presId="urn:microsoft.com/office/officeart/2008/layout/VerticalCurvedList"/>
    <dgm:cxn modelId="{6DF823EE-A884-4E35-81B1-0C308B205026}" srcId="{CAF58717-2CA2-4946-96FA-E6F594FD428A}" destId="{0F402DF0-6E05-4A40-8507-1E4684EA8C93}" srcOrd="0" destOrd="0" parTransId="{D5EB46A1-6F4E-4A20-B076-1DC56A6E1577}" sibTransId="{BA6BBDE9-5B85-440E-B745-26A22107782E}"/>
    <dgm:cxn modelId="{414302F6-86B8-4EFE-BB93-62E31CDE84DF}" type="presOf" srcId="{7F009EA4-B1C9-4A03-8D5A-95706CA1ACCA}" destId="{D2AB782D-5307-49BB-9966-3F6C1D1FCC19}" srcOrd="0" destOrd="0" presId="urn:microsoft.com/office/officeart/2008/layout/VerticalCurvedList"/>
    <dgm:cxn modelId="{6622FB32-3287-4619-9822-80403A39169A}" type="presParOf" srcId="{62D2C340-0C92-49E5-965B-5997A69F75DA}" destId="{00E2524D-362F-4E7E-9CAA-ECF79B7D84BA}" srcOrd="0" destOrd="0" presId="urn:microsoft.com/office/officeart/2008/layout/VerticalCurvedList"/>
    <dgm:cxn modelId="{D0D483A6-A06C-4C7A-A82F-6F5298C068AF}" type="presParOf" srcId="{00E2524D-362F-4E7E-9CAA-ECF79B7D84BA}" destId="{247BCBED-C14F-49A8-B6F1-58648EC8E6B3}" srcOrd="0" destOrd="0" presId="urn:microsoft.com/office/officeart/2008/layout/VerticalCurvedList"/>
    <dgm:cxn modelId="{032A7562-7ECE-48DC-85F6-3AAE3597F6C4}" type="presParOf" srcId="{247BCBED-C14F-49A8-B6F1-58648EC8E6B3}" destId="{9377D85C-1950-4E52-857E-36DDC919B3C3}" srcOrd="0" destOrd="0" presId="urn:microsoft.com/office/officeart/2008/layout/VerticalCurvedList"/>
    <dgm:cxn modelId="{9A304F83-CC1E-4A76-BE50-F7EBF8861881}" type="presParOf" srcId="{247BCBED-C14F-49A8-B6F1-58648EC8E6B3}" destId="{55BDC51A-ADDA-4CF5-B880-4FF9929CBE77}" srcOrd="1" destOrd="0" presId="urn:microsoft.com/office/officeart/2008/layout/VerticalCurvedList"/>
    <dgm:cxn modelId="{A69E7FA2-95E7-4D22-8B5A-4FD6F5606490}" type="presParOf" srcId="{247BCBED-C14F-49A8-B6F1-58648EC8E6B3}" destId="{50B90D1B-F7D9-4FC9-927C-8C08301F561E}" srcOrd="2" destOrd="0" presId="urn:microsoft.com/office/officeart/2008/layout/VerticalCurvedList"/>
    <dgm:cxn modelId="{806EE8C2-82B4-40F0-A2E9-4B1BB2955DDF}" type="presParOf" srcId="{247BCBED-C14F-49A8-B6F1-58648EC8E6B3}" destId="{BA713EF7-C5CD-4E77-A7DF-95D3BB7C732B}" srcOrd="3" destOrd="0" presId="urn:microsoft.com/office/officeart/2008/layout/VerticalCurvedList"/>
    <dgm:cxn modelId="{C5683BE0-2B22-4E3A-A5C3-B9DA99611AB9}" type="presParOf" srcId="{00E2524D-362F-4E7E-9CAA-ECF79B7D84BA}" destId="{E093BE16-1D22-479B-8037-0A5ED29AB5C3}" srcOrd="1" destOrd="0" presId="urn:microsoft.com/office/officeart/2008/layout/VerticalCurvedList"/>
    <dgm:cxn modelId="{E001FBBB-012C-4374-8726-6F9C41A6B3DA}" type="presParOf" srcId="{00E2524D-362F-4E7E-9CAA-ECF79B7D84BA}" destId="{29FE2EAB-202D-4122-905B-7A288BAAB1A5}" srcOrd="2" destOrd="0" presId="urn:microsoft.com/office/officeart/2008/layout/VerticalCurvedList"/>
    <dgm:cxn modelId="{588E6694-1E00-4F41-A41C-6FA88178BAF4}" type="presParOf" srcId="{29FE2EAB-202D-4122-905B-7A288BAAB1A5}" destId="{53FB057A-5CFB-4F7C-B81F-6C59DEAFF1B8}" srcOrd="0" destOrd="0" presId="urn:microsoft.com/office/officeart/2008/layout/VerticalCurvedList"/>
    <dgm:cxn modelId="{81E595CB-D11F-4EF3-809B-D34401AD06F3}" type="presParOf" srcId="{00E2524D-362F-4E7E-9CAA-ECF79B7D84BA}" destId="{5CC804D0-309C-450C-A17A-6D493802CC2A}" srcOrd="3" destOrd="0" presId="urn:microsoft.com/office/officeart/2008/layout/VerticalCurvedList"/>
    <dgm:cxn modelId="{785199D1-D202-41C0-AD2E-1837C6F8743A}" type="presParOf" srcId="{00E2524D-362F-4E7E-9CAA-ECF79B7D84BA}" destId="{A4A06ACF-19F9-43A4-AC58-73B7C27E8ACF}" srcOrd="4" destOrd="0" presId="urn:microsoft.com/office/officeart/2008/layout/VerticalCurvedList"/>
    <dgm:cxn modelId="{85124CB1-20FB-4DD8-BFE1-777AD607E9C0}" type="presParOf" srcId="{A4A06ACF-19F9-43A4-AC58-73B7C27E8ACF}" destId="{F8F069C1-9645-4833-8743-347D1C543769}" srcOrd="0" destOrd="0" presId="urn:microsoft.com/office/officeart/2008/layout/VerticalCurvedList"/>
    <dgm:cxn modelId="{D5AC59CE-3E2D-4EE7-904E-B7C5E352C94D}" type="presParOf" srcId="{00E2524D-362F-4E7E-9CAA-ECF79B7D84BA}" destId="{FF1B63BB-292F-404F-8A70-9961DFDEA820}" srcOrd="5" destOrd="0" presId="urn:microsoft.com/office/officeart/2008/layout/VerticalCurvedList"/>
    <dgm:cxn modelId="{58A58DA0-C53B-41AA-B171-FD4056E3D4AC}" type="presParOf" srcId="{00E2524D-362F-4E7E-9CAA-ECF79B7D84BA}" destId="{A0BAE13B-776F-4BD8-9FB0-183469486A2A}" srcOrd="6" destOrd="0" presId="urn:microsoft.com/office/officeart/2008/layout/VerticalCurvedList"/>
    <dgm:cxn modelId="{B7C72F3E-3408-43B5-B8E1-0DB82F42CC26}" type="presParOf" srcId="{A0BAE13B-776F-4BD8-9FB0-183469486A2A}" destId="{880304A3-6645-4649-9ABF-AADA5F7D5FE8}" srcOrd="0" destOrd="0" presId="urn:microsoft.com/office/officeart/2008/layout/VerticalCurvedList"/>
    <dgm:cxn modelId="{002C7EF2-2060-4830-A261-A182175F4F7C}" type="presParOf" srcId="{00E2524D-362F-4E7E-9CAA-ECF79B7D84BA}" destId="{CBDD1FB5-0A40-430D-BEB0-F7EED382143F}" srcOrd="7" destOrd="0" presId="urn:microsoft.com/office/officeart/2008/layout/VerticalCurvedList"/>
    <dgm:cxn modelId="{491073F2-31D7-4930-90F5-899CA45ACEBD}" type="presParOf" srcId="{00E2524D-362F-4E7E-9CAA-ECF79B7D84BA}" destId="{F20E871E-2B42-446C-936B-1D054018DF5C}" srcOrd="8" destOrd="0" presId="urn:microsoft.com/office/officeart/2008/layout/VerticalCurvedList"/>
    <dgm:cxn modelId="{A4BED9D0-5974-409E-8492-D3DB88CA1FDD}" type="presParOf" srcId="{F20E871E-2B42-446C-936B-1D054018DF5C}" destId="{E769AB44-8BA8-4694-9B86-BD37730473DF}" srcOrd="0" destOrd="0" presId="urn:microsoft.com/office/officeart/2008/layout/VerticalCurvedList"/>
    <dgm:cxn modelId="{9EE36D4D-CA4F-4F37-A706-DB2E5D60BDE3}" type="presParOf" srcId="{00E2524D-362F-4E7E-9CAA-ECF79B7D84BA}" destId="{D2AB782D-5307-49BB-9966-3F6C1D1FCC19}" srcOrd="9" destOrd="0" presId="urn:microsoft.com/office/officeart/2008/layout/VerticalCurvedList"/>
    <dgm:cxn modelId="{21123B4F-F101-413C-BD1B-742358B3237E}" type="presParOf" srcId="{00E2524D-362F-4E7E-9CAA-ECF79B7D84BA}" destId="{3568D048-F9EE-42E0-B363-EB2E1900991A}" srcOrd="10" destOrd="0" presId="urn:microsoft.com/office/officeart/2008/layout/VerticalCurvedList"/>
    <dgm:cxn modelId="{397402F3-60E5-4612-B70E-32F7F8D32D58}" type="presParOf" srcId="{3568D048-F9EE-42E0-B363-EB2E1900991A}" destId="{DB0A1E19-0F50-4825-AE05-5274795BA579}" srcOrd="0" destOrd="0" presId="urn:microsoft.com/office/officeart/2008/layout/VerticalCurvedList"/>
    <dgm:cxn modelId="{91D4000E-6BED-4CBB-ACE3-37BCEF075261}" type="presParOf" srcId="{00E2524D-362F-4E7E-9CAA-ECF79B7D84BA}" destId="{76DEF4BD-9935-4BE1-ADF6-B70438FA7984}" srcOrd="11" destOrd="0" presId="urn:microsoft.com/office/officeart/2008/layout/VerticalCurvedList"/>
    <dgm:cxn modelId="{147B9CC8-D215-4C44-9A0B-FB101CEA575E}" type="presParOf" srcId="{00E2524D-362F-4E7E-9CAA-ECF79B7D84BA}" destId="{CCB6B7CC-E74C-40C6-9CD9-BD4FD8C3A74C}" srcOrd="12" destOrd="0" presId="urn:microsoft.com/office/officeart/2008/layout/VerticalCurvedList"/>
    <dgm:cxn modelId="{06FBDF89-59D9-4D15-80FB-69BB5B4586C8}" type="presParOf" srcId="{CCB6B7CC-E74C-40C6-9CD9-BD4FD8C3A74C}" destId="{FD86333B-4FFF-43B4-8174-3BEB42F31D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DC51A-ADDA-4CF5-B880-4FF9929CBE77}">
      <dsp:nvSpPr>
        <dsp:cNvPr id="0" name=""/>
        <dsp:cNvSpPr/>
      </dsp:nvSpPr>
      <dsp:spPr>
        <a:xfrm>
          <a:off x="-4713552" y="-722532"/>
          <a:ext cx="5614437" cy="5614437"/>
        </a:xfrm>
        <a:prstGeom prst="blockArc">
          <a:avLst>
            <a:gd name="adj1" fmla="val 18900000"/>
            <a:gd name="adj2" fmla="val 2700000"/>
            <a:gd name="adj3" fmla="val 385"/>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93BE16-1D22-479B-8037-0A5ED29AB5C3}">
      <dsp:nvSpPr>
        <dsp:cNvPr id="0" name=""/>
        <dsp:cNvSpPr/>
      </dsp:nvSpPr>
      <dsp:spPr>
        <a:xfrm>
          <a:off x="336321" y="219559"/>
          <a:ext cx="7056844"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Présentation de l’activité</a:t>
          </a:r>
          <a:endParaRPr lang="fr-FR" sz="2300" kern="1200" dirty="0"/>
        </a:p>
      </dsp:txBody>
      <dsp:txXfrm>
        <a:off x="336321" y="219559"/>
        <a:ext cx="7056844" cy="438951"/>
      </dsp:txXfrm>
    </dsp:sp>
    <dsp:sp modelId="{53FB057A-5CFB-4F7C-B81F-6C59DEAFF1B8}">
      <dsp:nvSpPr>
        <dsp:cNvPr id="0" name=""/>
        <dsp:cNvSpPr/>
      </dsp:nvSpPr>
      <dsp:spPr>
        <a:xfrm>
          <a:off x="61976" y="164690"/>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5CC804D0-309C-450C-A17A-6D493802CC2A}">
      <dsp:nvSpPr>
        <dsp:cNvPr id="0" name=""/>
        <dsp:cNvSpPr/>
      </dsp:nvSpPr>
      <dsp:spPr>
        <a:xfrm>
          <a:off x="697388" y="877903"/>
          <a:ext cx="6695776"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a:t>Bilan / Recommandations</a:t>
          </a:r>
          <a:endParaRPr lang="fr-FR" sz="2300" kern="1200" dirty="0"/>
        </a:p>
      </dsp:txBody>
      <dsp:txXfrm>
        <a:off x="697388" y="877903"/>
        <a:ext cx="6695776" cy="438951"/>
      </dsp:txXfrm>
    </dsp:sp>
    <dsp:sp modelId="{F8F069C1-9645-4833-8743-347D1C543769}">
      <dsp:nvSpPr>
        <dsp:cNvPr id="0" name=""/>
        <dsp:cNvSpPr/>
      </dsp:nvSpPr>
      <dsp:spPr>
        <a:xfrm>
          <a:off x="423044" y="823034"/>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FF1B63BB-292F-404F-8A70-9961DFDEA820}">
      <dsp:nvSpPr>
        <dsp:cNvPr id="0" name=""/>
        <dsp:cNvSpPr/>
      </dsp:nvSpPr>
      <dsp:spPr>
        <a:xfrm>
          <a:off x="862495" y="1536247"/>
          <a:ext cx="6530669"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Tableau de criticité</a:t>
          </a:r>
          <a:endParaRPr lang="fr-FR" sz="2300" kern="1200" dirty="0"/>
        </a:p>
      </dsp:txBody>
      <dsp:txXfrm>
        <a:off x="862495" y="1536247"/>
        <a:ext cx="6530669" cy="438951"/>
      </dsp:txXfrm>
    </dsp:sp>
    <dsp:sp modelId="{880304A3-6645-4649-9ABF-AADA5F7D5FE8}">
      <dsp:nvSpPr>
        <dsp:cNvPr id="0" name=""/>
        <dsp:cNvSpPr/>
      </dsp:nvSpPr>
      <dsp:spPr>
        <a:xfrm>
          <a:off x="588151" y="1481378"/>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BDD1FB5-0A40-430D-BEB0-F7EED382143F}">
      <dsp:nvSpPr>
        <dsp:cNvPr id="0" name=""/>
        <dsp:cNvSpPr/>
      </dsp:nvSpPr>
      <dsp:spPr>
        <a:xfrm>
          <a:off x="862495" y="2194174"/>
          <a:ext cx="6530669"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Sujet de veille</a:t>
          </a:r>
          <a:endParaRPr lang="fr-FR" sz="2300" kern="1200" dirty="0"/>
        </a:p>
      </dsp:txBody>
      <dsp:txXfrm>
        <a:off x="862495" y="2194174"/>
        <a:ext cx="6530669" cy="438951"/>
      </dsp:txXfrm>
    </dsp:sp>
    <dsp:sp modelId="{E769AB44-8BA8-4694-9B86-BD37730473DF}">
      <dsp:nvSpPr>
        <dsp:cNvPr id="0" name=""/>
        <dsp:cNvSpPr/>
      </dsp:nvSpPr>
      <dsp:spPr>
        <a:xfrm>
          <a:off x="588151" y="2139305"/>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D2AB782D-5307-49BB-9966-3F6C1D1FCC19}">
      <dsp:nvSpPr>
        <dsp:cNvPr id="0" name=""/>
        <dsp:cNvSpPr/>
      </dsp:nvSpPr>
      <dsp:spPr>
        <a:xfrm>
          <a:off x="697388" y="2852518"/>
          <a:ext cx="6695776"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Référentiel</a:t>
          </a:r>
          <a:endParaRPr lang="fr-FR" sz="2300" kern="1200" dirty="0"/>
        </a:p>
      </dsp:txBody>
      <dsp:txXfrm>
        <a:off x="697388" y="2852518"/>
        <a:ext cx="6695776" cy="438951"/>
      </dsp:txXfrm>
    </dsp:sp>
    <dsp:sp modelId="{DB0A1E19-0F50-4825-AE05-5274795BA579}">
      <dsp:nvSpPr>
        <dsp:cNvPr id="0" name=""/>
        <dsp:cNvSpPr/>
      </dsp:nvSpPr>
      <dsp:spPr>
        <a:xfrm>
          <a:off x="423044" y="2797649"/>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6DEF4BD-9935-4BE1-ADF6-B70438FA7984}">
      <dsp:nvSpPr>
        <dsp:cNvPr id="0" name=""/>
        <dsp:cNvSpPr/>
      </dsp:nvSpPr>
      <dsp:spPr>
        <a:xfrm>
          <a:off x="336321" y="3510862"/>
          <a:ext cx="7056844"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Questions</a:t>
          </a:r>
          <a:endParaRPr lang="fr-FR" sz="2300" kern="1200" dirty="0"/>
        </a:p>
      </dsp:txBody>
      <dsp:txXfrm>
        <a:off x="336321" y="3510862"/>
        <a:ext cx="7056844" cy="438951"/>
      </dsp:txXfrm>
    </dsp:sp>
    <dsp:sp modelId="{FD86333B-4FFF-43B4-8174-3BEB42F31D87}">
      <dsp:nvSpPr>
        <dsp:cNvPr id="0" name=""/>
        <dsp:cNvSpPr/>
      </dsp:nvSpPr>
      <dsp:spPr>
        <a:xfrm>
          <a:off x="61976" y="3455993"/>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R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6AB2E-2EFC-4550-951D-79679443F946}" type="datetimeFigureOut">
              <a:rPr lang="fr-RE" smtClean="0"/>
              <a:t>28/12/2021</a:t>
            </a:fld>
            <a:endParaRPr lang="fr-R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R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R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R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9C92-BB2B-4794-9A12-2784E76C5D4C}" type="slidenum">
              <a:rPr lang="fr-RE" smtClean="0"/>
              <a:t>‹N°›</a:t>
            </a:fld>
            <a:endParaRPr lang="fr-RE"/>
          </a:p>
        </p:txBody>
      </p:sp>
    </p:spTree>
    <p:extLst>
      <p:ext uri="{BB962C8B-B14F-4D97-AF65-F5344CB8AC3E}">
        <p14:creationId xmlns:p14="http://schemas.microsoft.com/office/powerpoint/2010/main" val="268134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200" dirty="0">
                <a:effectLst/>
                <a:latin typeface="Calibri" panose="020F0502020204030204" pitchFamily="34" charset="0"/>
                <a:ea typeface="Calibri" panose="020F0502020204030204" pitchFamily="34" charset="0"/>
                <a:cs typeface="Times New Roman" panose="02020603050405020304" pitchFamily="18" charset="0"/>
              </a:rPr>
              <a:t>Bonjour à tous, je m’appel abrador daryl. Auparavant j’étais technicien polyvalent issue d’une formation en licence professionnel d’administration sécurité et réseaux. Après quelque mois de chômage j’ai décidé de me reconvertir dans la branche du développement qui est un domaine annexe à ma formation initiale.</a:t>
            </a:r>
          </a:p>
          <a:p>
            <a:pPr algn="just">
              <a:lnSpc>
                <a:spcPct val="107000"/>
              </a:lnSpc>
              <a:spcAft>
                <a:spcPts val="800"/>
              </a:spcAft>
            </a:pPr>
            <a:br>
              <a:rPr lang="fr-FR" sz="1200" dirty="0">
                <a:effectLst/>
                <a:latin typeface="Calibri" panose="020F0502020204030204" pitchFamily="34" charset="0"/>
                <a:ea typeface="Calibri" panose="020F0502020204030204" pitchFamily="34" charset="0"/>
                <a:cs typeface="Times New Roman" panose="02020603050405020304" pitchFamily="18" charset="0"/>
              </a:rPr>
            </a:br>
            <a:br>
              <a:rPr lang="fr-FR" sz="1200" dirty="0">
                <a:effectLst/>
                <a:latin typeface="Calibri" panose="020F0502020204030204" pitchFamily="34" charset="0"/>
                <a:ea typeface="Calibri" panose="020F0502020204030204" pitchFamily="34" charset="0"/>
                <a:cs typeface="Times New Roman" panose="02020603050405020304" pitchFamily="18" charset="0"/>
              </a:rPr>
            </a:br>
            <a:r>
              <a:rPr lang="fr-FR" sz="1200" dirty="0">
                <a:effectLst/>
                <a:latin typeface="Calibri" panose="020F0502020204030204" pitchFamily="34" charset="0"/>
                <a:ea typeface="Calibri" panose="020F0502020204030204" pitchFamily="34" charset="0"/>
                <a:cs typeface="Times New Roman" panose="02020603050405020304" pitchFamily="18" charset="0"/>
              </a:rPr>
              <a:t>Aujourd’hui je prépare le titre professionnelle concepteur et développeur d’applications avec Simplon et en tant qu’apprenti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Travailler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me permet d’être polyvalent car je peux mettre en pratique les compétences annexes que j’ai en bagage jusqu’à maintenant. Grâce à mon dynamisme et ma persévérance, je monte constamment en compétence en élargissant mes champs d’actions dans le développement et la cybersécurité. Généralement je suis autonome dans la gestion des projets en faisant toutes les étapes du développement jusqu’au déploiement.</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a:t>
            </a:fld>
            <a:endParaRPr lang="fr-RE"/>
          </a:p>
        </p:txBody>
      </p:sp>
    </p:spTree>
    <p:extLst>
      <p:ext uri="{BB962C8B-B14F-4D97-AF65-F5344CB8AC3E}">
        <p14:creationId xmlns:p14="http://schemas.microsoft.com/office/powerpoint/2010/main" val="76700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Express </a:t>
            </a:r>
            <a:r>
              <a:rPr lang="fr-FR" b="0" dirty="0" err="1">
                <a:solidFill>
                  <a:srgbClr val="C5C8C6"/>
                </a:solidFill>
                <a:effectLst/>
                <a:latin typeface="Consolas" panose="020B0609020204030204" pitchFamily="49" charset="0"/>
              </a:rPr>
              <a:t>OpenID</a:t>
            </a:r>
            <a:r>
              <a:rPr lang="fr-FR" b="0" dirty="0">
                <a:solidFill>
                  <a:srgbClr val="C5C8C6"/>
                </a:solidFill>
                <a:effectLst/>
                <a:latin typeface="Consolas" panose="020B0609020204030204" pitchFamily="49" charset="0"/>
              </a:rPr>
              <a:t> </a:t>
            </a:r>
            <a:r>
              <a:rPr lang="fr-FR" b="0" dirty="0" err="1">
                <a:solidFill>
                  <a:srgbClr val="C5C8C6"/>
                </a:solidFill>
                <a:effectLst/>
                <a:latin typeface="Consolas" panose="020B0609020204030204" pitchFamily="49" charset="0"/>
              </a:rPr>
              <a:t>Connect</a:t>
            </a:r>
            <a:r>
              <a:rPr lang="fr-FR" b="0" dirty="0">
                <a:solidFill>
                  <a:srgbClr val="C5C8C6"/>
                </a:solidFill>
                <a:effectLst/>
                <a:latin typeface="Consolas" panose="020B0609020204030204" pitchFamily="49" charset="0"/>
              </a:rPr>
              <a:t> est un middleware express JS mettant en œuvre la connexion pour les applications Web Express à l'aide d'</a:t>
            </a:r>
            <a:r>
              <a:rPr lang="fr-FR" b="0" dirty="0" err="1">
                <a:solidFill>
                  <a:srgbClr val="C5C8C6"/>
                </a:solidFill>
                <a:effectLst/>
                <a:latin typeface="Consolas" panose="020B0609020204030204" pitchFamily="49" charset="0"/>
              </a:rPr>
              <a:t>OpenID</a:t>
            </a:r>
            <a:r>
              <a:rPr lang="fr-FR" b="0" dirty="0">
                <a:solidFill>
                  <a:srgbClr val="C5C8C6"/>
                </a:solidFill>
                <a:effectLst/>
                <a:latin typeface="Consolas" panose="020B0609020204030204" pitchFamily="49" charset="0"/>
              </a:rPr>
              <a:t> </a:t>
            </a:r>
            <a:r>
              <a:rPr lang="fr-FR" b="0" dirty="0" err="1">
                <a:solidFill>
                  <a:srgbClr val="C5C8C6"/>
                </a:solidFill>
                <a:effectLst/>
                <a:latin typeface="Consolas" panose="020B0609020204030204" pitchFamily="49" charset="0"/>
              </a:rPr>
              <a:t>Connect</a:t>
            </a:r>
            <a:r>
              <a:rPr lang="fr-FR" b="0" dirty="0">
                <a:solidFill>
                  <a:srgbClr val="C5C8C6"/>
                </a:solidFill>
                <a:effectLst/>
                <a:latin typeface="Consolas" panose="020B0609020204030204" pitchFamily="49" charset="0"/>
              </a:rPr>
              <a:t>. Les versions antérieures à "2.5.1" incluses ne régénèrent pas l'identifiant de session et le cookie de session lorsque l'utilisateur se connecte. Ce comportement ouvre l'application à diverses vulnérabilités de fixation de session. Les versions "2.5.2" contiennent un correctif pour ce problème.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C5C8C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Ce problème provient d'une fonction inconnue du composant Session Cookie Handler. La manipulation avec une valeur d'entrée inconnue mène à une vulnérabilité de classe authentification faible. Elle est facile à utiliser. Il est possible d'initialiser l'attaque à distance. L'exploitation ne </a:t>
            </a:r>
            <a:r>
              <a:rPr lang="fr-FR" b="0" dirty="0" err="1">
                <a:solidFill>
                  <a:srgbClr val="C5C8C6"/>
                </a:solidFill>
                <a:effectLst/>
                <a:latin typeface="Consolas" panose="020B0609020204030204" pitchFamily="49" charset="0"/>
              </a:rPr>
              <a:t>nécéssite</a:t>
            </a:r>
            <a:r>
              <a:rPr lang="fr-FR" b="0" dirty="0">
                <a:solidFill>
                  <a:srgbClr val="C5C8C6"/>
                </a:solidFill>
                <a:effectLst/>
                <a:latin typeface="Consolas" panose="020B0609020204030204" pitchFamily="49" charset="0"/>
              </a:rPr>
              <a:t> aucune forme d'authentification.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C5C8C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La version 2.5.1 d'</a:t>
            </a:r>
            <a:r>
              <a:rPr lang="fr-FR" b="0" dirty="0" err="1">
                <a:solidFill>
                  <a:srgbClr val="C5C8C6"/>
                </a:solidFill>
                <a:effectLst/>
                <a:latin typeface="Consolas" panose="020B0609020204030204" pitchFamily="49" charset="0"/>
              </a:rPr>
              <a:t>OpenID</a:t>
            </a:r>
            <a:r>
              <a:rPr lang="fr-FR" b="0" dirty="0">
                <a:solidFill>
                  <a:srgbClr val="C5C8C6"/>
                </a:solidFill>
                <a:effectLst/>
                <a:latin typeface="Consolas" panose="020B0609020204030204" pitchFamily="49" charset="0"/>
              </a:rPr>
              <a:t> </a:t>
            </a:r>
            <a:r>
              <a:rPr lang="fr-FR" b="0" dirty="0" err="1">
                <a:solidFill>
                  <a:srgbClr val="C5C8C6"/>
                </a:solidFill>
                <a:effectLst/>
                <a:latin typeface="Consolas" panose="020B0609020204030204" pitchFamily="49" charset="0"/>
              </a:rPr>
              <a:t>Connect</a:t>
            </a:r>
            <a:r>
              <a:rPr lang="fr-FR" b="0" dirty="0">
                <a:solidFill>
                  <a:srgbClr val="C5C8C6"/>
                </a:solidFill>
                <a:effectLst/>
                <a:latin typeface="Consolas" panose="020B0609020204030204" pitchFamily="49" charset="0"/>
              </a:rPr>
              <a:t> ne régénèrent pas l'identifiant de session et le cookie de session lorsque l'utilisateur se connecte. L'attaquant peut donc récupérer ses informations pour s'authentifier sur le compte de la victime.</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10</a:t>
            </a:fld>
            <a:endParaRPr lang="fr-RE"/>
          </a:p>
        </p:txBody>
      </p:sp>
    </p:spTree>
    <p:extLst>
      <p:ext uri="{BB962C8B-B14F-4D97-AF65-F5344CB8AC3E}">
        <p14:creationId xmlns:p14="http://schemas.microsoft.com/office/powerpoint/2010/main" val="1211961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11</a:t>
            </a:fld>
            <a:endParaRPr lang="fr-RE"/>
          </a:p>
        </p:txBody>
      </p:sp>
    </p:spTree>
    <p:extLst>
      <p:ext uri="{BB962C8B-B14F-4D97-AF65-F5344CB8AC3E}">
        <p14:creationId xmlns:p14="http://schemas.microsoft.com/office/powerpoint/2010/main" val="4224823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12</a:t>
            </a:fld>
            <a:endParaRPr lang="fr-RE"/>
          </a:p>
        </p:txBody>
      </p:sp>
    </p:spTree>
    <p:extLst>
      <p:ext uri="{BB962C8B-B14F-4D97-AF65-F5344CB8AC3E}">
        <p14:creationId xmlns:p14="http://schemas.microsoft.com/office/powerpoint/2010/main" val="3534918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2</a:t>
            </a:fld>
            <a:endParaRPr lang="fr-RE"/>
          </a:p>
        </p:txBody>
      </p:sp>
    </p:spTree>
    <p:extLst>
      <p:ext uri="{BB962C8B-B14F-4D97-AF65-F5344CB8AC3E}">
        <p14:creationId xmlns:p14="http://schemas.microsoft.com/office/powerpoint/2010/main" val="276783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L’activité consistait à faire des test de pénétration d’une machine fonctionnant sous </a:t>
            </a:r>
            <a:r>
              <a:rPr lang="fr-FR" dirty="0" err="1"/>
              <a:t>windows</a:t>
            </a:r>
            <a:r>
              <a:rPr lang="fr-FR" dirty="0"/>
              <a:t> pour récupérer des informations. </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On se met dans la peau d’un attaquant en suivant 4 étapes :</a:t>
            </a:r>
            <a:br>
              <a:rPr lang="fr-FR" dirty="0"/>
            </a:br>
            <a:endParaRPr lang="fr-FR" dirty="0"/>
          </a:p>
          <a:p>
            <a:pPr marL="171450" lvl="0" indent="-171450" algn="l" rtl="0">
              <a:spcBef>
                <a:spcPts val="0"/>
              </a:spcBef>
              <a:spcAft>
                <a:spcPts val="0"/>
              </a:spcAft>
              <a:buFontTx/>
              <a:buChar char="-"/>
            </a:pPr>
            <a:r>
              <a:rPr lang="fr-FR" dirty="0"/>
              <a:t>Reconnaissance</a:t>
            </a:r>
          </a:p>
          <a:p>
            <a:pPr marL="171450" lvl="0" indent="-171450" algn="l" rtl="0">
              <a:spcBef>
                <a:spcPts val="0"/>
              </a:spcBef>
              <a:spcAft>
                <a:spcPts val="0"/>
              </a:spcAft>
              <a:buFontTx/>
              <a:buChar char="-"/>
            </a:pPr>
            <a:r>
              <a:rPr lang="fr-FR" dirty="0"/>
              <a:t>Enumération</a:t>
            </a:r>
          </a:p>
          <a:p>
            <a:pPr marL="171450" lvl="0" indent="-171450" algn="l" rtl="0">
              <a:spcBef>
                <a:spcPts val="0"/>
              </a:spcBef>
              <a:spcAft>
                <a:spcPts val="0"/>
              </a:spcAft>
              <a:buFontTx/>
              <a:buChar char="-"/>
            </a:pPr>
            <a:r>
              <a:rPr lang="fr-FR" dirty="0"/>
              <a:t>Implantation initiale </a:t>
            </a:r>
          </a:p>
          <a:p>
            <a:pPr marL="171450" lvl="0" indent="-171450" algn="l" rtl="0">
              <a:spcBef>
                <a:spcPts val="0"/>
              </a:spcBef>
              <a:spcAft>
                <a:spcPts val="0"/>
              </a:spcAft>
              <a:buFontTx/>
              <a:buChar char="-"/>
            </a:pPr>
            <a:r>
              <a:rPr lang="fr-FR" dirty="0"/>
              <a:t>Escalade de privilège</a:t>
            </a:r>
          </a:p>
          <a:p>
            <a:pPr marL="0" lvl="0" indent="0" algn="l" rtl="0">
              <a:spcBef>
                <a:spcPts val="0"/>
              </a:spcBef>
              <a:spcAft>
                <a:spcPts val="0"/>
              </a:spcAft>
              <a:buFontTx/>
              <a:buNone/>
            </a:pPr>
            <a:endParaRPr lang="fr-FR" dirty="0"/>
          </a:p>
          <a:p>
            <a:pPr marL="171450" lvl="0" indent="-171450" algn="l" rtl="0">
              <a:spcBef>
                <a:spcPts val="0"/>
              </a:spcBef>
              <a:spcAft>
                <a:spcPts val="0"/>
              </a:spcAft>
              <a:buFontTx/>
              <a:buChar char="-"/>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3</a:t>
            </a:fld>
            <a:endParaRPr lang="fr-RE"/>
          </a:p>
        </p:txBody>
      </p:sp>
    </p:spTree>
    <p:extLst>
      <p:ext uri="{BB962C8B-B14F-4D97-AF65-F5344CB8AC3E}">
        <p14:creationId xmlns:p14="http://schemas.microsoft.com/office/powerpoint/2010/main" val="13890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Dans la phase de reconnaissance, on cherche toutes les informations concernant la machine Windows de la victime. </a:t>
            </a:r>
          </a:p>
          <a:p>
            <a:pPr marL="0" lvl="0" indent="0" algn="l" rtl="0">
              <a:spcBef>
                <a:spcPts val="0"/>
              </a:spcBef>
              <a:spcAft>
                <a:spcPts val="0"/>
              </a:spcAft>
              <a:buNone/>
            </a:pPr>
            <a:br>
              <a:rPr lang="fr-FR" dirty="0"/>
            </a:br>
            <a:r>
              <a:rPr lang="fr-FR" dirty="0"/>
              <a:t>Dans le cas présent, j’utilise l’outil NMAP afin d’avoir la liste des services et les ports associés.</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4</a:t>
            </a:fld>
            <a:endParaRPr lang="fr-RE"/>
          </a:p>
        </p:txBody>
      </p:sp>
    </p:spTree>
    <p:extLst>
      <p:ext uri="{BB962C8B-B14F-4D97-AF65-F5344CB8AC3E}">
        <p14:creationId xmlns:p14="http://schemas.microsoft.com/office/powerpoint/2010/main" val="2173661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Dans la phase d’énumération, on va s’intéresser au service web. Lorsqu’on entre sur l’url xxx, on voit qu’il y a un dossier avec xxx dedans et une version.</a:t>
            </a:r>
          </a:p>
          <a:p>
            <a:pPr marL="0" lvl="0" indent="0" algn="l" rtl="0">
              <a:spcBef>
                <a:spcPts val="0"/>
              </a:spcBef>
              <a:spcAft>
                <a:spcPts val="0"/>
              </a:spcAft>
              <a:buNone/>
            </a:pPr>
            <a:r>
              <a:rPr lang="fr-FR" dirty="0"/>
              <a:t>La première chose que j’ai fais c’est accédé au contenu du dossier qui est la page d’accueil puis j’ai recherchais ce que c'était </a:t>
            </a:r>
            <a:r>
              <a:rPr lang="fr-FR" dirty="0" err="1"/>
              <a:t>oscommerce</a:t>
            </a:r>
            <a:r>
              <a:rPr lang="fr-FR" dirty="0"/>
              <a:t>. Une fois que ces éléments sont identifiés, j’ai utilisé l’outil « </a:t>
            </a:r>
            <a:r>
              <a:rPr lang="fr-FR" dirty="0" err="1"/>
              <a:t>searchsploit</a:t>
            </a:r>
            <a:r>
              <a:rPr lang="fr-FR" dirty="0"/>
              <a:t> » afin de trouvé des exploits du logiciel. Et j’en ai retrouver une multitude qui montre un problème flagrant, la mise à jour n’a pas été faite et qu’on ne devrait pas voir le dossier racine, donc il faudra rajouter un fichier de configuration pour caché le contenu.</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5</a:t>
            </a:fld>
            <a:endParaRPr lang="fr-RE"/>
          </a:p>
        </p:txBody>
      </p:sp>
    </p:spTree>
    <p:extLst>
      <p:ext uri="{BB962C8B-B14F-4D97-AF65-F5344CB8AC3E}">
        <p14:creationId xmlns:p14="http://schemas.microsoft.com/office/powerpoint/2010/main" val="1397907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Dans la phase d’implantation initiale, on regarde si le logiciel possède des failles connues en utilisant le site </a:t>
            </a:r>
            <a:r>
              <a:rPr lang="fr-FR" dirty="0" err="1"/>
              <a:t>exploitdb</a:t>
            </a:r>
            <a:r>
              <a:rPr lang="fr-FR" dirty="0"/>
              <a:t> ou l’outil </a:t>
            </a:r>
            <a:r>
              <a:rPr lang="fr-FR" dirty="0" err="1"/>
              <a:t>searchexploit</a:t>
            </a:r>
            <a:r>
              <a:rPr lang="fr-FR" dirty="0"/>
              <a:t>. La version 2.3.4 d’</a:t>
            </a:r>
            <a:r>
              <a:rPr lang="fr-FR" dirty="0" err="1"/>
              <a:t>oscommerce</a:t>
            </a:r>
            <a:r>
              <a:rPr lang="fr-FR" dirty="0"/>
              <a:t> présente de multiples failles. J’ai testé un script qui nécessite d’avoir des identifiants d’authentification sur la plateforme du logiciel. Après avoir chercher comment installer </a:t>
            </a:r>
            <a:r>
              <a:rPr lang="fr-FR" dirty="0" err="1"/>
              <a:t>oscommerce</a:t>
            </a:r>
            <a:r>
              <a:rPr lang="fr-FR" dirty="0"/>
              <a:t>, j’ai pu voir que l’on peut refaire l’installation sur la machine de la victime et donc d’avoir des identifiants admin sur le logiciel afin de faire fonctionner le script qui va nous permettre d’exécuter du code à distance. A cette étape je vais préparer la machine de la victime pour que je puisse </a:t>
            </a:r>
            <a:r>
              <a:rPr lang="fr-FR" dirty="0" err="1"/>
              <a:t>intéragir</a:t>
            </a:r>
            <a:r>
              <a:rPr lang="fr-FR" dirty="0"/>
              <a:t> avec à chaque fois que j’en ai besoin.</a:t>
            </a:r>
          </a:p>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6</a:t>
            </a:fld>
            <a:endParaRPr lang="fr-RE"/>
          </a:p>
        </p:txBody>
      </p:sp>
    </p:spTree>
    <p:extLst>
      <p:ext uri="{BB962C8B-B14F-4D97-AF65-F5344CB8AC3E}">
        <p14:creationId xmlns:p14="http://schemas.microsoft.com/office/powerpoint/2010/main" val="143215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Pour finir avant d’aborder le bilan, nous avons la phase d’escalade de privilège où nous allons prendre la main sur le système de la victime pour récupérer les mots de passe en utilisant l’outil </a:t>
            </a:r>
            <a:r>
              <a:rPr lang="fr-FR" dirty="0" err="1"/>
              <a:t>mimikatz</a:t>
            </a:r>
            <a:r>
              <a:rPr lang="fr-FR" dirty="0"/>
              <a:t>. Ensuite, nous allons récupérer les informations des fichiers user.txt et root.txt au travers de l’utilisation du terminal distant.</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7</a:t>
            </a:fld>
            <a:endParaRPr lang="fr-RE"/>
          </a:p>
        </p:txBody>
      </p:sp>
    </p:spTree>
    <p:extLst>
      <p:ext uri="{BB962C8B-B14F-4D97-AF65-F5344CB8AC3E}">
        <p14:creationId xmlns:p14="http://schemas.microsoft.com/office/powerpoint/2010/main" val="3087968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8</a:t>
            </a:fld>
            <a:endParaRPr lang="fr-RE"/>
          </a:p>
        </p:txBody>
      </p:sp>
    </p:spTree>
    <p:extLst>
      <p:ext uri="{BB962C8B-B14F-4D97-AF65-F5344CB8AC3E}">
        <p14:creationId xmlns:p14="http://schemas.microsoft.com/office/powerpoint/2010/main" val="220338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9</a:t>
            </a:fld>
            <a:endParaRPr lang="fr-RE"/>
          </a:p>
        </p:txBody>
      </p:sp>
    </p:spTree>
    <p:extLst>
      <p:ext uri="{BB962C8B-B14F-4D97-AF65-F5344CB8AC3E}">
        <p14:creationId xmlns:p14="http://schemas.microsoft.com/office/powerpoint/2010/main" val="567852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F0EC27-BCD1-4ED3-BFE6-2DB7B657A5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8FE739-0CDC-4EAF-B0FB-C10DB3241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81A4B78-94A6-4E09-B960-4537DB37F1C8}"/>
              </a:ext>
            </a:extLst>
          </p:cNvPr>
          <p:cNvSpPr>
            <a:spLocks noGrp="1"/>
          </p:cNvSpPr>
          <p:nvPr>
            <p:ph type="dt" sz="half" idx="10"/>
          </p:nvPr>
        </p:nvSpPr>
        <p:spPr/>
        <p:txBody>
          <a:bodyPr/>
          <a:lstStyle/>
          <a:p>
            <a:fld id="{9E930371-97C5-4688-BB82-915A48E8D299}" type="datetime1">
              <a:rPr lang="en-US" smtClean="0"/>
              <a:t>12/28/2021</a:t>
            </a:fld>
            <a:endParaRPr lang="en-US" dirty="0"/>
          </a:p>
        </p:txBody>
      </p:sp>
      <p:sp>
        <p:nvSpPr>
          <p:cNvPr id="5" name="Espace réservé du pied de page 4">
            <a:extLst>
              <a:ext uri="{FF2B5EF4-FFF2-40B4-BE49-F238E27FC236}">
                <a16:creationId xmlns:a16="http://schemas.microsoft.com/office/drawing/2014/main" id="{79C2BD78-3E06-4DAD-8CDF-DD42EF16560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717CD935-2312-4E56-B51D-BD8285CBA33D}"/>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77337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51E704-A8FA-42DC-8B11-7FFA50F5505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C105F2-24D5-4CF4-9B6C-E5FAA1B6D14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3F5E50-E72A-4DF8-882A-84950BA4C9E6}"/>
              </a:ext>
            </a:extLst>
          </p:cNvPr>
          <p:cNvSpPr>
            <a:spLocks noGrp="1"/>
          </p:cNvSpPr>
          <p:nvPr>
            <p:ph type="dt" sz="half" idx="10"/>
          </p:nvPr>
        </p:nvSpPr>
        <p:spPr/>
        <p:txBody>
          <a:bodyPr/>
          <a:lstStyle/>
          <a:p>
            <a:fld id="{C13DF8A8-33B6-4A6B-ABDB-0C28B3DCED6C}" type="datetime1">
              <a:rPr lang="en-US" smtClean="0"/>
              <a:t>12/28/2021</a:t>
            </a:fld>
            <a:endParaRPr lang="en-US" dirty="0"/>
          </a:p>
        </p:txBody>
      </p:sp>
      <p:sp>
        <p:nvSpPr>
          <p:cNvPr id="5" name="Espace réservé du pied de page 4">
            <a:extLst>
              <a:ext uri="{FF2B5EF4-FFF2-40B4-BE49-F238E27FC236}">
                <a16:creationId xmlns:a16="http://schemas.microsoft.com/office/drawing/2014/main" id="{317BB002-B2FC-4AC1-80B9-96A5089E929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04B20756-197A-47DA-86CC-178FE804DD82}"/>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84123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22DF017-B5C1-46DA-A70E-932B95F9C37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7F876D5-734B-4FC0-B5B8-A015E88AA1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D543B0-0925-4997-9BBE-AC64EBE7A1E0}"/>
              </a:ext>
            </a:extLst>
          </p:cNvPr>
          <p:cNvSpPr>
            <a:spLocks noGrp="1"/>
          </p:cNvSpPr>
          <p:nvPr>
            <p:ph type="dt" sz="half" idx="10"/>
          </p:nvPr>
        </p:nvSpPr>
        <p:spPr/>
        <p:txBody>
          <a:bodyPr/>
          <a:lstStyle/>
          <a:p>
            <a:fld id="{BC93C174-6EBC-45A5-9EB8-153A124605E6}" type="datetime1">
              <a:rPr lang="en-US" smtClean="0"/>
              <a:t>12/28/2021</a:t>
            </a:fld>
            <a:endParaRPr lang="en-US" dirty="0"/>
          </a:p>
        </p:txBody>
      </p:sp>
      <p:sp>
        <p:nvSpPr>
          <p:cNvPr id="5" name="Espace réservé du pied de page 4">
            <a:extLst>
              <a:ext uri="{FF2B5EF4-FFF2-40B4-BE49-F238E27FC236}">
                <a16:creationId xmlns:a16="http://schemas.microsoft.com/office/drawing/2014/main" id="{EB8647E2-1A97-4D23-A312-9479F15F5D86}"/>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C5E1C229-BC4F-4F91-B3BD-87F7DADD82C0}"/>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14696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D38735-92FE-4DC8-9F88-C560FCCC09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218CFB-7BEC-445E-9CFE-EDF00A862FD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E34CF6-94CC-4CE7-A1D9-1EED2D32EBF6}"/>
              </a:ext>
            </a:extLst>
          </p:cNvPr>
          <p:cNvSpPr>
            <a:spLocks noGrp="1"/>
          </p:cNvSpPr>
          <p:nvPr>
            <p:ph type="dt" sz="half" idx="10"/>
          </p:nvPr>
        </p:nvSpPr>
        <p:spPr/>
        <p:txBody>
          <a:bodyPr/>
          <a:lstStyle/>
          <a:p>
            <a:fld id="{EFB28C93-7075-4E76-B45C-B9FF0322A90E}" type="datetime1">
              <a:rPr lang="en-US" smtClean="0"/>
              <a:t>12/28/2021</a:t>
            </a:fld>
            <a:endParaRPr lang="en-US" dirty="0"/>
          </a:p>
        </p:txBody>
      </p:sp>
      <p:sp>
        <p:nvSpPr>
          <p:cNvPr id="5" name="Espace réservé du pied de page 4">
            <a:extLst>
              <a:ext uri="{FF2B5EF4-FFF2-40B4-BE49-F238E27FC236}">
                <a16:creationId xmlns:a16="http://schemas.microsoft.com/office/drawing/2014/main" id="{6FC5EBE8-2A40-43AF-A3BB-0CBF3013E783}"/>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F570148C-2BAB-4E00-97D1-D4417D332031}"/>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71397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0D61D-0EB6-4C51-AC94-2045884A27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B0CCC30-58A8-4149-A354-E6A5C611A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475221-0FD8-416C-A1F2-41CD4DA4D475}"/>
              </a:ext>
            </a:extLst>
          </p:cNvPr>
          <p:cNvSpPr>
            <a:spLocks noGrp="1"/>
          </p:cNvSpPr>
          <p:nvPr>
            <p:ph type="dt" sz="half" idx="10"/>
          </p:nvPr>
        </p:nvSpPr>
        <p:spPr/>
        <p:txBody>
          <a:bodyPr/>
          <a:lstStyle/>
          <a:p>
            <a:fld id="{47DEBC2F-0F34-41B0-BD15-4030B3C80711}" type="datetime1">
              <a:rPr lang="en-US" smtClean="0"/>
              <a:t>12/28/2021</a:t>
            </a:fld>
            <a:endParaRPr lang="en-US" dirty="0"/>
          </a:p>
        </p:txBody>
      </p:sp>
      <p:sp>
        <p:nvSpPr>
          <p:cNvPr id="5" name="Espace réservé du pied de page 4">
            <a:extLst>
              <a:ext uri="{FF2B5EF4-FFF2-40B4-BE49-F238E27FC236}">
                <a16:creationId xmlns:a16="http://schemas.microsoft.com/office/drawing/2014/main" id="{4A86A243-C370-4A82-B11C-3F34A92FD07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58D5AC45-9DA9-437B-820F-65F4232D7FAE}"/>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82408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7A15D-1164-4F16-82D4-9BDB395FBD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6BBD8C-EC45-4DAB-8451-2C572698A7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B003A82-5378-48F2-A0EC-AA6AE6D269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DAAC0D-73C0-4F55-82C6-83835C1DEC57}"/>
              </a:ext>
            </a:extLst>
          </p:cNvPr>
          <p:cNvSpPr>
            <a:spLocks noGrp="1"/>
          </p:cNvSpPr>
          <p:nvPr>
            <p:ph type="dt" sz="half" idx="10"/>
          </p:nvPr>
        </p:nvSpPr>
        <p:spPr/>
        <p:txBody>
          <a:bodyPr/>
          <a:lstStyle/>
          <a:p>
            <a:fld id="{8C2C56FC-4377-4EFD-BB99-CB27C7D9BCD5}" type="datetime1">
              <a:rPr lang="en-US" smtClean="0"/>
              <a:t>12/28/2021</a:t>
            </a:fld>
            <a:endParaRPr lang="en-US" dirty="0"/>
          </a:p>
        </p:txBody>
      </p:sp>
      <p:sp>
        <p:nvSpPr>
          <p:cNvPr id="6" name="Espace réservé du pied de page 5">
            <a:extLst>
              <a:ext uri="{FF2B5EF4-FFF2-40B4-BE49-F238E27FC236}">
                <a16:creationId xmlns:a16="http://schemas.microsoft.com/office/drawing/2014/main" id="{374DBED3-F99B-4ED2-9456-400375867F1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E91E1839-8B58-42F0-A94F-D8D646BB64A3}"/>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1875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C53C5-853F-4E5C-A629-8A5162E2F0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6F295FE-6BFA-4EFB-A188-03479DD1B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76E59AB-7AAC-4129-B415-20E08199652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393DCB0-A8D9-42D5-88A1-97ED916C7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C695B1C-7984-44A7-BDD0-74D5F9E55F8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739A40-F6DD-4325-A6B6-64C87EA778A3}"/>
              </a:ext>
            </a:extLst>
          </p:cNvPr>
          <p:cNvSpPr>
            <a:spLocks noGrp="1"/>
          </p:cNvSpPr>
          <p:nvPr>
            <p:ph type="dt" sz="half" idx="10"/>
          </p:nvPr>
        </p:nvSpPr>
        <p:spPr/>
        <p:txBody>
          <a:bodyPr/>
          <a:lstStyle/>
          <a:p>
            <a:fld id="{83DFAC24-BE89-40F1-B8A1-6CF560A3CA4C}" type="datetime1">
              <a:rPr lang="en-US" smtClean="0"/>
              <a:t>12/28/2021</a:t>
            </a:fld>
            <a:endParaRPr lang="en-US" dirty="0"/>
          </a:p>
        </p:txBody>
      </p:sp>
      <p:sp>
        <p:nvSpPr>
          <p:cNvPr id="8" name="Espace réservé du pied de page 7">
            <a:extLst>
              <a:ext uri="{FF2B5EF4-FFF2-40B4-BE49-F238E27FC236}">
                <a16:creationId xmlns:a16="http://schemas.microsoft.com/office/drawing/2014/main" id="{14786CAE-AAB8-4812-B11D-6313A77C9E8E}"/>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D9875E79-9209-44B3-8DD6-5900F6E669D5}"/>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9395502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FE716-5D4B-430F-814B-91349639888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633E7CE-518A-4E40-AE2F-7D5D8755466E}"/>
              </a:ext>
            </a:extLst>
          </p:cNvPr>
          <p:cNvSpPr>
            <a:spLocks noGrp="1"/>
          </p:cNvSpPr>
          <p:nvPr>
            <p:ph type="dt" sz="half" idx="10"/>
          </p:nvPr>
        </p:nvSpPr>
        <p:spPr/>
        <p:txBody>
          <a:bodyPr/>
          <a:lstStyle/>
          <a:p>
            <a:fld id="{76FCCAEA-B3F0-45A8-A8EC-650E5501C20E}" type="datetime1">
              <a:rPr lang="en-US" smtClean="0"/>
              <a:t>12/28/2021</a:t>
            </a:fld>
            <a:endParaRPr lang="en-US" dirty="0"/>
          </a:p>
        </p:txBody>
      </p:sp>
      <p:sp>
        <p:nvSpPr>
          <p:cNvPr id="4" name="Espace réservé du pied de page 3">
            <a:extLst>
              <a:ext uri="{FF2B5EF4-FFF2-40B4-BE49-F238E27FC236}">
                <a16:creationId xmlns:a16="http://schemas.microsoft.com/office/drawing/2014/main" id="{AA745C9A-3578-4CFE-8DAF-99AEB8124E0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C97E2922-5438-4878-A997-5E639209F6FF}"/>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51019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94C2271-59A1-46A8-B120-FE4771950190}"/>
              </a:ext>
            </a:extLst>
          </p:cNvPr>
          <p:cNvSpPr>
            <a:spLocks noGrp="1"/>
          </p:cNvSpPr>
          <p:nvPr>
            <p:ph type="dt" sz="half" idx="10"/>
          </p:nvPr>
        </p:nvSpPr>
        <p:spPr/>
        <p:txBody>
          <a:bodyPr/>
          <a:lstStyle/>
          <a:p>
            <a:fld id="{4E754737-5192-4A80-9BDD-8A617DF183E3}" type="datetime1">
              <a:rPr lang="en-US" smtClean="0"/>
              <a:t>12/28/2021</a:t>
            </a:fld>
            <a:endParaRPr lang="en-US" dirty="0"/>
          </a:p>
        </p:txBody>
      </p:sp>
      <p:sp>
        <p:nvSpPr>
          <p:cNvPr id="3" name="Espace réservé du pied de page 2">
            <a:extLst>
              <a:ext uri="{FF2B5EF4-FFF2-40B4-BE49-F238E27FC236}">
                <a16:creationId xmlns:a16="http://schemas.microsoft.com/office/drawing/2014/main" id="{669810F4-F15D-4268-A99A-9FE43984632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9B22A53C-A942-4C2D-8737-717D311BD05B}"/>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0969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FE2A8-1CC2-484C-B6BF-E50010DF0D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73E27D3-D955-4215-9561-86DC3FDED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85F091-5563-4251-8B18-AC71CFD7A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42815A5-D517-4863-A48A-79148F501EC6}"/>
              </a:ext>
            </a:extLst>
          </p:cNvPr>
          <p:cNvSpPr>
            <a:spLocks noGrp="1"/>
          </p:cNvSpPr>
          <p:nvPr>
            <p:ph type="dt" sz="half" idx="10"/>
          </p:nvPr>
        </p:nvSpPr>
        <p:spPr/>
        <p:txBody>
          <a:bodyPr/>
          <a:lstStyle/>
          <a:p>
            <a:fld id="{C428BA53-2944-48FA-B706-BEE0070E76BA}" type="datetime1">
              <a:rPr lang="en-US" smtClean="0"/>
              <a:t>12/28/2021</a:t>
            </a:fld>
            <a:endParaRPr lang="en-US" dirty="0"/>
          </a:p>
        </p:txBody>
      </p:sp>
      <p:sp>
        <p:nvSpPr>
          <p:cNvPr id="6" name="Espace réservé du pied de page 5">
            <a:extLst>
              <a:ext uri="{FF2B5EF4-FFF2-40B4-BE49-F238E27FC236}">
                <a16:creationId xmlns:a16="http://schemas.microsoft.com/office/drawing/2014/main" id="{0EABE002-3893-4DDD-94B8-40462F713D3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3705568F-4E7C-4F65-B843-146DD6BFFC65}"/>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72080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8C2D69-75C4-48DE-A4FA-4F543A6115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CE97158-2211-40B6-900F-9EA5919A6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F782C77-C186-409E-B0E1-1695B8A88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6740A8-E7DF-4AAC-82DB-3397F2F6B859}"/>
              </a:ext>
            </a:extLst>
          </p:cNvPr>
          <p:cNvSpPr>
            <a:spLocks noGrp="1"/>
          </p:cNvSpPr>
          <p:nvPr>
            <p:ph type="dt" sz="half" idx="10"/>
          </p:nvPr>
        </p:nvSpPr>
        <p:spPr/>
        <p:txBody>
          <a:bodyPr/>
          <a:lstStyle/>
          <a:p>
            <a:fld id="{BDAFE1A4-27BD-4653-85B1-F875F6DFCFFC}" type="datetime1">
              <a:rPr lang="en-US" smtClean="0"/>
              <a:t>12/28/2021</a:t>
            </a:fld>
            <a:endParaRPr lang="en-US" dirty="0"/>
          </a:p>
        </p:txBody>
      </p:sp>
      <p:sp>
        <p:nvSpPr>
          <p:cNvPr id="6" name="Espace réservé du pied de page 5">
            <a:extLst>
              <a:ext uri="{FF2B5EF4-FFF2-40B4-BE49-F238E27FC236}">
                <a16:creationId xmlns:a16="http://schemas.microsoft.com/office/drawing/2014/main" id="{0EAD9031-F41C-4F10-A720-5141ABE7CAF3}"/>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14C512A6-3EBD-4CD6-B1BE-F9462AA759EA}"/>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20815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331BEF0-566E-43D0-A65D-09BFE143A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4E23A5D-9695-4140-8E0A-EB57E7C7A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BBC193-073C-45B7-8909-81CEB5B84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FAC24-BE89-40F1-B8A1-6CF560A3CA4C}" type="datetime1">
              <a:rPr lang="en-US" smtClean="0"/>
              <a:t>12/28/2021</a:t>
            </a:fld>
            <a:endParaRPr lang="en-US" dirty="0"/>
          </a:p>
        </p:txBody>
      </p:sp>
      <p:sp>
        <p:nvSpPr>
          <p:cNvPr id="5" name="Espace réservé du pied de page 4">
            <a:extLst>
              <a:ext uri="{FF2B5EF4-FFF2-40B4-BE49-F238E27FC236}">
                <a16:creationId xmlns:a16="http://schemas.microsoft.com/office/drawing/2014/main" id="{32E1D535-4EE8-443D-8CEA-2F32E4372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6ED42747-A9BE-4740-9BE1-AD450BE92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221029295"/>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F67A623E-0D90-497E-A602-4BBAE4605B9A}"/>
              </a:ext>
            </a:extLst>
          </p:cNvPr>
          <p:cNvPicPr>
            <a:picLocks noChangeAspect="1"/>
          </p:cNvPicPr>
          <p:nvPr/>
        </p:nvPicPr>
        <p:blipFill>
          <a:blip r:embed="rId3"/>
          <a:stretch>
            <a:fillRect/>
          </a:stretch>
        </p:blipFill>
        <p:spPr>
          <a:xfrm>
            <a:off x="100789" y="2257515"/>
            <a:ext cx="5558118" cy="4546541"/>
          </a:xfrm>
          <a:prstGeom prst="rect">
            <a:avLst/>
          </a:prstGeom>
        </p:spPr>
      </p:pic>
      <p:pic>
        <p:nvPicPr>
          <p:cNvPr id="11" name="Image 10">
            <a:extLst>
              <a:ext uri="{FF2B5EF4-FFF2-40B4-BE49-F238E27FC236}">
                <a16:creationId xmlns:a16="http://schemas.microsoft.com/office/drawing/2014/main" id="{C3D9B454-9DE8-45C3-9A5E-7F3E68E64227}"/>
              </a:ext>
            </a:extLst>
          </p:cNvPr>
          <p:cNvPicPr>
            <a:picLocks noChangeAspect="1"/>
          </p:cNvPicPr>
          <p:nvPr/>
        </p:nvPicPr>
        <p:blipFill>
          <a:blip r:embed="rId4"/>
          <a:stretch>
            <a:fillRect/>
          </a:stretch>
        </p:blipFill>
        <p:spPr>
          <a:xfrm>
            <a:off x="9584746" y="3918525"/>
            <a:ext cx="2348645" cy="2364461"/>
          </a:xfrm>
          <a:prstGeom prst="rect">
            <a:avLst/>
          </a:prstGeom>
        </p:spPr>
      </p:pic>
      <p:pic>
        <p:nvPicPr>
          <p:cNvPr id="10" name="Image 9">
            <a:extLst>
              <a:ext uri="{FF2B5EF4-FFF2-40B4-BE49-F238E27FC236}">
                <a16:creationId xmlns:a16="http://schemas.microsoft.com/office/drawing/2014/main" id="{8368C54D-3879-49AC-A9E2-6946126B90B8}"/>
              </a:ext>
            </a:extLst>
          </p:cNvPr>
          <p:cNvPicPr>
            <a:picLocks noChangeAspect="1"/>
          </p:cNvPicPr>
          <p:nvPr/>
        </p:nvPicPr>
        <p:blipFill>
          <a:blip r:embed="rId4"/>
          <a:stretch>
            <a:fillRect/>
          </a:stretch>
        </p:blipFill>
        <p:spPr>
          <a:xfrm>
            <a:off x="281353" y="85956"/>
            <a:ext cx="2879848" cy="2899241"/>
          </a:xfrm>
          <a:prstGeom prst="rect">
            <a:avLst/>
          </a:prstGeom>
        </p:spPr>
      </p:pic>
      <p:sp>
        <p:nvSpPr>
          <p:cNvPr id="2" name="Titre 1">
            <a:extLst>
              <a:ext uri="{FF2B5EF4-FFF2-40B4-BE49-F238E27FC236}">
                <a16:creationId xmlns:a16="http://schemas.microsoft.com/office/drawing/2014/main" id="{D929CDD9-CA74-4E98-927F-5748DD28DB23}"/>
              </a:ext>
            </a:extLst>
          </p:cNvPr>
          <p:cNvSpPr>
            <a:spLocks noGrp="1"/>
          </p:cNvSpPr>
          <p:nvPr>
            <p:ph type="ctrTitle"/>
          </p:nvPr>
        </p:nvSpPr>
        <p:spPr>
          <a:xfrm>
            <a:off x="4978912" y="1535577"/>
            <a:ext cx="6701302" cy="1413531"/>
          </a:xfrm>
        </p:spPr>
        <p:txBody>
          <a:bodyPr>
            <a:normAutofit/>
          </a:bodyPr>
          <a:lstStyle/>
          <a:p>
            <a:pPr algn="r"/>
            <a:r>
              <a:rPr lang="fr-FR" sz="4400">
                <a:latin typeface="Arial Rounded MT Bold" panose="020F0704030504030204" pitchFamily="34" charset="0"/>
              </a:rPr>
              <a:t>BLUEPRINT WINDOWS</a:t>
            </a:r>
            <a:endParaRPr lang="fr-RE" sz="4400" dirty="0">
              <a:latin typeface="Arial Rounded MT Bold" panose="020F0704030504030204" pitchFamily="34" charset="0"/>
            </a:endParaRPr>
          </a:p>
        </p:txBody>
      </p:sp>
      <p:sp>
        <p:nvSpPr>
          <p:cNvPr id="3" name="Sous-titre 2">
            <a:extLst>
              <a:ext uri="{FF2B5EF4-FFF2-40B4-BE49-F238E27FC236}">
                <a16:creationId xmlns:a16="http://schemas.microsoft.com/office/drawing/2014/main" id="{09C33784-D4E3-4051-9C01-367356D70F62}"/>
              </a:ext>
            </a:extLst>
          </p:cNvPr>
          <p:cNvSpPr>
            <a:spLocks noGrp="1"/>
          </p:cNvSpPr>
          <p:nvPr>
            <p:ph type="subTitle" idx="1"/>
          </p:nvPr>
        </p:nvSpPr>
        <p:spPr>
          <a:xfrm>
            <a:off x="6893169" y="4834172"/>
            <a:ext cx="4665532" cy="1239894"/>
          </a:xfrm>
          <a:solidFill>
            <a:schemeClr val="bg1"/>
          </a:solidFill>
        </p:spPr>
        <p:txBody>
          <a:bodyPr>
            <a:normAutofit/>
          </a:bodyPr>
          <a:lstStyle/>
          <a:p>
            <a:pPr algn="r"/>
            <a:r>
              <a:rPr lang="fr-FR" sz="1800" b="1" dirty="0">
                <a:latin typeface="Arial" panose="020B0604020202020204" pitchFamily="34" charset="0"/>
                <a:cs typeface="Arial" panose="020B0604020202020204" pitchFamily="34" charset="0"/>
              </a:rPr>
              <a:t>ABRADOR DARYL</a:t>
            </a:r>
          </a:p>
          <a:p>
            <a:pPr algn="r"/>
            <a:r>
              <a:rPr lang="fr-FR" sz="1800" dirty="0">
                <a:latin typeface="Arial" panose="020B0604020202020204" pitchFamily="34" charset="0"/>
                <a:cs typeface="Arial" panose="020B0604020202020204" pitchFamily="34" charset="0"/>
              </a:rPr>
              <a:t>Apprenant chez Simplon</a:t>
            </a:r>
          </a:p>
          <a:p>
            <a:pPr algn="r"/>
            <a:r>
              <a:rPr lang="fr-FR" sz="1800" dirty="0">
                <a:latin typeface="Arial" panose="020B0604020202020204" pitchFamily="34" charset="0"/>
                <a:cs typeface="Arial" panose="020B0604020202020204" pitchFamily="34" charset="0"/>
              </a:rPr>
              <a:t>Concepteur développeur d’applications</a:t>
            </a:r>
            <a:endParaRPr lang="fr-RE" sz="1800"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259A21B4-48A4-4765-A75A-6D2F6CE50039}"/>
              </a:ext>
            </a:extLst>
          </p:cNvPr>
          <p:cNvSpPr>
            <a:spLocks noGrp="1"/>
          </p:cNvSpPr>
          <p:nvPr>
            <p:ph type="sldNum" sz="quarter" idx="12"/>
          </p:nvPr>
        </p:nvSpPr>
        <p:spPr/>
        <p:txBody>
          <a:bodyPr/>
          <a:lstStyle/>
          <a:p>
            <a:fld id="{8A7A6979-0714-4377-B894-6BE4C2D6E202}" type="slidenum">
              <a:rPr lang="en-US" sz="1600" b="1" smtClean="0"/>
              <a:pPr/>
              <a:t>1</a:t>
            </a:fld>
            <a:r>
              <a:rPr lang="en-US" sz="1600" b="1" dirty="0"/>
              <a:t> / 12</a:t>
            </a:r>
            <a:endParaRPr lang="en-US" sz="1800" b="1" dirty="0"/>
          </a:p>
        </p:txBody>
      </p:sp>
    </p:spTree>
    <p:extLst>
      <p:ext uri="{BB962C8B-B14F-4D97-AF65-F5344CB8AC3E}">
        <p14:creationId xmlns:p14="http://schemas.microsoft.com/office/powerpoint/2010/main" val="2907729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E68B5-76A2-4C7E-8E39-968F614FD602}"/>
              </a:ext>
            </a:extLst>
          </p:cNvPr>
          <p:cNvSpPr>
            <a:spLocks noGrp="1"/>
          </p:cNvSpPr>
          <p:nvPr>
            <p:ph type="title"/>
          </p:nvPr>
        </p:nvSpPr>
        <p:spPr/>
        <p:txBody>
          <a:bodyPr/>
          <a:lstStyle/>
          <a:p>
            <a:pPr algn="ctr"/>
            <a:r>
              <a:rPr lang="fr-FR" dirty="0">
                <a:latin typeface="Arial Rounded MT Bold" panose="020F0704030504030204" pitchFamily="34" charset="0"/>
              </a:rPr>
              <a:t>Sujet de veille</a:t>
            </a:r>
            <a:endParaRPr lang="fr-FR" dirty="0"/>
          </a:p>
        </p:txBody>
      </p:sp>
      <p:sp>
        <p:nvSpPr>
          <p:cNvPr id="4" name="Espace réservé du numéro de diapositive 3">
            <a:extLst>
              <a:ext uri="{FF2B5EF4-FFF2-40B4-BE49-F238E27FC236}">
                <a16:creationId xmlns:a16="http://schemas.microsoft.com/office/drawing/2014/main" id="{9573D945-7E0F-4265-B283-78F4C9D7B4E3}"/>
              </a:ext>
            </a:extLst>
          </p:cNvPr>
          <p:cNvSpPr>
            <a:spLocks noGrp="1"/>
          </p:cNvSpPr>
          <p:nvPr>
            <p:ph type="sldNum" sz="quarter" idx="12"/>
          </p:nvPr>
        </p:nvSpPr>
        <p:spPr/>
        <p:txBody>
          <a:bodyPr/>
          <a:lstStyle/>
          <a:p>
            <a:fld id="{8A7A6979-0714-4377-B894-6BE4C2D6E202}" type="slidenum">
              <a:rPr lang="en-US" sz="1600" b="1" smtClean="0"/>
              <a:pPr/>
              <a:t>10</a:t>
            </a:fld>
            <a:r>
              <a:rPr lang="en-US" sz="1600" b="1" dirty="0"/>
              <a:t> / 12</a:t>
            </a:r>
          </a:p>
        </p:txBody>
      </p:sp>
      <p:pic>
        <p:nvPicPr>
          <p:cNvPr id="7" name="Image 6">
            <a:extLst>
              <a:ext uri="{FF2B5EF4-FFF2-40B4-BE49-F238E27FC236}">
                <a16:creationId xmlns:a16="http://schemas.microsoft.com/office/drawing/2014/main" id="{98820620-191A-447D-8D6D-BF6433B44B24}"/>
              </a:ext>
            </a:extLst>
          </p:cNvPr>
          <p:cNvPicPr>
            <a:picLocks noChangeAspect="1"/>
          </p:cNvPicPr>
          <p:nvPr/>
        </p:nvPicPr>
        <p:blipFill>
          <a:blip r:embed="rId3"/>
          <a:stretch>
            <a:fillRect/>
          </a:stretch>
        </p:blipFill>
        <p:spPr>
          <a:xfrm>
            <a:off x="128954" y="164122"/>
            <a:ext cx="2879848" cy="2899241"/>
          </a:xfrm>
          <a:prstGeom prst="rect">
            <a:avLst/>
          </a:prstGeom>
        </p:spPr>
      </p:pic>
      <p:pic>
        <p:nvPicPr>
          <p:cNvPr id="8" name="Image 7">
            <a:extLst>
              <a:ext uri="{FF2B5EF4-FFF2-40B4-BE49-F238E27FC236}">
                <a16:creationId xmlns:a16="http://schemas.microsoft.com/office/drawing/2014/main" id="{6E85B7BF-2069-4D8B-8015-A8E22C312D6C}"/>
              </a:ext>
            </a:extLst>
          </p:cNvPr>
          <p:cNvPicPr>
            <a:picLocks noChangeAspect="1"/>
          </p:cNvPicPr>
          <p:nvPr/>
        </p:nvPicPr>
        <p:blipFill>
          <a:blip r:embed="rId3"/>
          <a:stretch>
            <a:fillRect/>
          </a:stretch>
        </p:blipFill>
        <p:spPr>
          <a:xfrm>
            <a:off x="9584746" y="3918525"/>
            <a:ext cx="2348645" cy="2364461"/>
          </a:xfrm>
          <a:prstGeom prst="rect">
            <a:avLst/>
          </a:prstGeom>
        </p:spPr>
      </p:pic>
      <p:sp>
        <p:nvSpPr>
          <p:cNvPr id="6" name="ZoneTexte 5">
            <a:extLst>
              <a:ext uri="{FF2B5EF4-FFF2-40B4-BE49-F238E27FC236}">
                <a16:creationId xmlns:a16="http://schemas.microsoft.com/office/drawing/2014/main" id="{A157DFA3-3848-4BCE-86CA-70692E5C87AD}"/>
              </a:ext>
            </a:extLst>
          </p:cNvPr>
          <p:cNvSpPr txBox="1"/>
          <p:nvPr/>
        </p:nvSpPr>
        <p:spPr>
          <a:xfrm>
            <a:off x="650889" y="1982820"/>
            <a:ext cx="5198923" cy="968470"/>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CVE-2021-41246 : </a:t>
            </a:r>
          </a:p>
          <a:p>
            <a:pPr>
              <a:lnSpc>
                <a:spcPct val="90000"/>
              </a:lnSpc>
              <a:spcBef>
                <a:spcPts val="1000"/>
              </a:spcBef>
            </a:pPr>
            <a:r>
              <a:rPr lang="fr-FR" dirty="0">
                <a:latin typeface="Arial" panose="020B0604020202020204" pitchFamily="34" charset="0"/>
                <a:cs typeface="Arial" panose="020B0604020202020204" pitchFamily="34" charset="0"/>
              </a:rPr>
              <a:t>Auth0 Express </a:t>
            </a:r>
            <a:r>
              <a:rPr lang="fr-FR" dirty="0" err="1">
                <a:latin typeface="Arial" panose="020B0604020202020204" pitchFamily="34" charset="0"/>
                <a:cs typeface="Arial" panose="020B0604020202020204" pitchFamily="34" charset="0"/>
              </a:rPr>
              <a:t>OpenID</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Connect</a:t>
            </a:r>
            <a:r>
              <a:rPr lang="fr-FR" dirty="0">
                <a:latin typeface="Arial" panose="020B0604020202020204" pitchFamily="34" charset="0"/>
                <a:cs typeface="Arial" panose="020B0604020202020204" pitchFamily="34" charset="0"/>
              </a:rPr>
              <a:t> à 2.5.1 Session Cookie authentification faible</a:t>
            </a:r>
          </a:p>
        </p:txBody>
      </p:sp>
      <p:pic>
        <p:nvPicPr>
          <p:cNvPr id="5" name="Image 4">
            <a:extLst>
              <a:ext uri="{FF2B5EF4-FFF2-40B4-BE49-F238E27FC236}">
                <a16:creationId xmlns:a16="http://schemas.microsoft.com/office/drawing/2014/main" id="{20EE9498-DD98-4EA4-A318-DF8A8B336F74}"/>
              </a:ext>
            </a:extLst>
          </p:cNvPr>
          <p:cNvPicPr>
            <a:picLocks noChangeAspect="1"/>
          </p:cNvPicPr>
          <p:nvPr/>
        </p:nvPicPr>
        <p:blipFill>
          <a:blip r:embed="rId4"/>
          <a:stretch>
            <a:fillRect/>
          </a:stretch>
        </p:blipFill>
        <p:spPr>
          <a:xfrm>
            <a:off x="662617" y="3136596"/>
            <a:ext cx="7329986" cy="3450063"/>
          </a:xfrm>
          <a:prstGeom prst="rect">
            <a:avLst/>
          </a:prstGeom>
          <a:ln>
            <a:noFill/>
          </a:ln>
          <a:effectLst>
            <a:outerShdw blurRad="292100" dist="139700" dir="2700000" algn="tl" rotWithShape="0">
              <a:srgbClr val="333333">
                <a:alpha val="65000"/>
              </a:srgbClr>
            </a:outerShdw>
          </a:effectLst>
        </p:spPr>
      </p:pic>
      <p:pic>
        <p:nvPicPr>
          <p:cNvPr id="9" name="Image 8">
            <a:extLst>
              <a:ext uri="{FF2B5EF4-FFF2-40B4-BE49-F238E27FC236}">
                <a16:creationId xmlns:a16="http://schemas.microsoft.com/office/drawing/2014/main" id="{6A259AC2-D12D-4E7D-954A-01AF0645CD35}"/>
              </a:ext>
            </a:extLst>
          </p:cNvPr>
          <p:cNvPicPr>
            <a:picLocks noChangeAspect="1"/>
          </p:cNvPicPr>
          <p:nvPr/>
        </p:nvPicPr>
        <p:blipFill>
          <a:blip r:embed="rId5"/>
          <a:stretch>
            <a:fillRect/>
          </a:stretch>
        </p:blipFill>
        <p:spPr>
          <a:xfrm>
            <a:off x="8527925" y="3918525"/>
            <a:ext cx="3656698" cy="2194019"/>
          </a:xfrm>
          <a:prstGeom prst="rect">
            <a:avLst/>
          </a:prstGeom>
        </p:spPr>
      </p:pic>
    </p:spTree>
    <p:extLst>
      <p:ext uri="{BB962C8B-B14F-4D97-AF65-F5344CB8AC3E}">
        <p14:creationId xmlns:p14="http://schemas.microsoft.com/office/powerpoint/2010/main" val="304894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Référentiel</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r>
              <a:rPr lang="en-US" sz="1600" b="1" dirty="0"/>
              <a:t> </a:t>
            </a:r>
            <a:fld id="{8A7A6979-0714-4377-B894-6BE4C2D6E202}" type="slidenum">
              <a:rPr lang="en-US" sz="1600" b="1" smtClean="0"/>
              <a:pPr/>
              <a:t>11</a:t>
            </a:fld>
            <a:r>
              <a:rPr lang="en-US" sz="1600" b="1" dirty="0"/>
              <a:t> / 12</a:t>
            </a:r>
          </a:p>
        </p:txBody>
      </p:sp>
      <p:sp>
        <p:nvSpPr>
          <p:cNvPr id="7" name="ZoneTexte 6">
            <a:extLst>
              <a:ext uri="{FF2B5EF4-FFF2-40B4-BE49-F238E27FC236}">
                <a16:creationId xmlns:a16="http://schemas.microsoft.com/office/drawing/2014/main" id="{CCBC3F39-C0B3-4002-8A11-6779F3684D0A}"/>
              </a:ext>
            </a:extLst>
          </p:cNvPr>
          <p:cNvSpPr txBox="1"/>
          <p:nvPr/>
        </p:nvSpPr>
        <p:spPr>
          <a:xfrm>
            <a:off x="1817075" y="2377909"/>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Evaluer la criticité des risques liés aux métiers du commanditaire sur le système d'information.</a:t>
            </a:r>
          </a:p>
        </p:txBody>
      </p:sp>
      <p:sp>
        <p:nvSpPr>
          <p:cNvPr id="9" name="ZoneTexte 8">
            <a:extLst>
              <a:ext uri="{FF2B5EF4-FFF2-40B4-BE49-F238E27FC236}">
                <a16:creationId xmlns:a16="http://schemas.microsoft.com/office/drawing/2014/main" id="{02D0E547-0031-47B9-82B5-428BDBB4E668}"/>
              </a:ext>
            </a:extLst>
          </p:cNvPr>
          <p:cNvSpPr txBox="1"/>
          <p:nvPr/>
        </p:nvSpPr>
        <p:spPr>
          <a:xfrm>
            <a:off x="1817075" y="3297201"/>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Analyser l’architecture d’un système d'information et des protocoles de sécurité du commanditaire afin d'évaluer les risques de sécurité.</a:t>
            </a:r>
          </a:p>
        </p:txBody>
      </p:sp>
      <p:sp>
        <p:nvSpPr>
          <p:cNvPr id="11" name="ZoneTexte 10">
            <a:extLst>
              <a:ext uri="{FF2B5EF4-FFF2-40B4-BE49-F238E27FC236}">
                <a16:creationId xmlns:a16="http://schemas.microsoft.com/office/drawing/2014/main" id="{45B8DFFE-7477-4284-A7AE-97269059E983}"/>
              </a:ext>
            </a:extLst>
          </p:cNvPr>
          <p:cNvSpPr txBox="1"/>
          <p:nvPr/>
        </p:nvSpPr>
        <p:spPr>
          <a:xfrm>
            <a:off x="1817075" y="4198709"/>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Qualifier un incident de sécurité détecté sur la base d’une analyse des impacts sur l'organisation de manière à apporter une réponse adaptée.</a:t>
            </a:r>
          </a:p>
        </p:txBody>
      </p:sp>
      <p:sp>
        <p:nvSpPr>
          <p:cNvPr id="13" name="ZoneTexte 12">
            <a:extLst>
              <a:ext uri="{FF2B5EF4-FFF2-40B4-BE49-F238E27FC236}">
                <a16:creationId xmlns:a16="http://schemas.microsoft.com/office/drawing/2014/main" id="{980512A8-3EC5-4B3D-AA4B-46E8C95B5E54}"/>
              </a:ext>
            </a:extLst>
          </p:cNvPr>
          <p:cNvSpPr txBox="1"/>
          <p:nvPr/>
        </p:nvSpPr>
        <p:spPr>
          <a:xfrm>
            <a:off x="1817075" y="5138460"/>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Identifier les tactiques et techniques d’attaques ainsi que les objectifs de l'attaquant de manière à proposer des préconisations adaptées au mode opératoire utilisé.</a:t>
            </a:r>
          </a:p>
        </p:txBody>
      </p:sp>
    </p:spTree>
    <p:extLst>
      <p:ext uri="{BB962C8B-B14F-4D97-AF65-F5344CB8AC3E}">
        <p14:creationId xmlns:p14="http://schemas.microsoft.com/office/powerpoint/2010/main" val="226024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Questions</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12</a:t>
            </a:fld>
            <a:r>
              <a:rPr lang="en-US" sz="1600" b="1" dirty="0"/>
              <a:t> / 12</a:t>
            </a:r>
          </a:p>
        </p:txBody>
      </p:sp>
      <p:pic>
        <p:nvPicPr>
          <p:cNvPr id="8" name="Image 7">
            <a:extLst>
              <a:ext uri="{FF2B5EF4-FFF2-40B4-BE49-F238E27FC236}">
                <a16:creationId xmlns:a16="http://schemas.microsoft.com/office/drawing/2014/main" id="{103BCE22-DE44-4C72-9AF6-014DC1EC45B0}"/>
              </a:ext>
            </a:extLst>
          </p:cNvPr>
          <p:cNvPicPr>
            <a:picLocks noChangeAspect="1"/>
          </p:cNvPicPr>
          <p:nvPr/>
        </p:nvPicPr>
        <p:blipFill>
          <a:blip r:embed="rId4"/>
          <a:stretch>
            <a:fillRect/>
          </a:stretch>
        </p:blipFill>
        <p:spPr>
          <a:xfrm>
            <a:off x="2760754" y="1915137"/>
            <a:ext cx="6823992" cy="4517482"/>
          </a:xfrm>
          <a:prstGeom prst="rect">
            <a:avLst/>
          </a:prstGeom>
        </p:spPr>
      </p:pic>
    </p:spTree>
    <p:extLst>
      <p:ext uri="{BB962C8B-B14F-4D97-AF65-F5344CB8AC3E}">
        <p14:creationId xmlns:p14="http://schemas.microsoft.com/office/powerpoint/2010/main" val="20010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SOMMAIRE</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2</a:t>
            </a:fld>
            <a:r>
              <a:rPr lang="en-US" sz="1600" b="1" dirty="0"/>
              <a:t> / 12</a:t>
            </a:r>
          </a:p>
        </p:txBody>
      </p:sp>
      <p:graphicFrame>
        <p:nvGraphicFramePr>
          <p:cNvPr id="10" name="Diagramme 9">
            <a:extLst>
              <a:ext uri="{FF2B5EF4-FFF2-40B4-BE49-F238E27FC236}">
                <a16:creationId xmlns:a16="http://schemas.microsoft.com/office/drawing/2014/main" id="{673BB703-1149-4759-BC9D-BDB94B5092B0}"/>
              </a:ext>
            </a:extLst>
          </p:cNvPr>
          <p:cNvGraphicFramePr/>
          <p:nvPr>
            <p:extLst>
              <p:ext uri="{D42A27DB-BD31-4B8C-83A1-F6EECF244321}">
                <p14:modId xmlns:p14="http://schemas.microsoft.com/office/powerpoint/2010/main" val="2432529424"/>
              </p:ext>
            </p:extLst>
          </p:nvPr>
        </p:nvGraphicFramePr>
        <p:xfrm>
          <a:off x="580992" y="2090753"/>
          <a:ext cx="7450016" cy="41693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Image 10">
            <a:extLst>
              <a:ext uri="{FF2B5EF4-FFF2-40B4-BE49-F238E27FC236}">
                <a16:creationId xmlns:a16="http://schemas.microsoft.com/office/drawing/2014/main" id="{2981A63D-AFCA-4601-A2DE-F495CFF259B3}"/>
              </a:ext>
            </a:extLst>
          </p:cNvPr>
          <p:cNvPicPr>
            <a:picLocks noChangeAspect="1"/>
          </p:cNvPicPr>
          <p:nvPr/>
        </p:nvPicPr>
        <p:blipFill>
          <a:blip r:embed="rId9"/>
          <a:stretch>
            <a:fillRect/>
          </a:stretch>
        </p:blipFill>
        <p:spPr>
          <a:xfrm>
            <a:off x="9281745" y="3617894"/>
            <a:ext cx="2743199" cy="2743199"/>
          </a:xfrm>
          <a:prstGeom prst="rect">
            <a:avLst/>
          </a:prstGeom>
        </p:spPr>
      </p:pic>
    </p:spTree>
    <p:extLst>
      <p:ext uri="{BB962C8B-B14F-4D97-AF65-F5344CB8AC3E}">
        <p14:creationId xmlns:p14="http://schemas.microsoft.com/office/powerpoint/2010/main" val="28506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3</a:t>
            </a:fld>
            <a:r>
              <a:rPr lang="en-US" sz="1600" b="1" dirty="0"/>
              <a:t> / 12</a:t>
            </a:r>
          </a:p>
        </p:txBody>
      </p:sp>
      <p:pic>
        <p:nvPicPr>
          <p:cNvPr id="7" name="Image 6">
            <a:extLst>
              <a:ext uri="{FF2B5EF4-FFF2-40B4-BE49-F238E27FC236}">
                <a16:creationId xmlns:a16="http://schemas.microsoft.com/office/drawing/2014/main" id="{BF8D6F1D-3640-4CB5-8F67-9E932BFC83D5}"/>
              </a:ext>
            </a:extLst>
          </p:cNvPr>
          <p:cNvPicPr>
            <a:picLocks noChangeAspect="1"/>
          </p:cNvPicPr>
          <p:nvPr/>
        </p:nvPicPr>
        <p:blipFill>
          <a:blip r:embed="rId4"/>
          <a:stretch>
            <a:fillRect/>
          </a:stretch>
        </p:blipFill>
        <p:spPr>
          <a:xfrm>
            <a:off x="258609" y="2592916"/>
            <a:ext cx="3239069" cy="3239069"/>
          </a:xfrm>
          <a:prstGeom prst="rect">
            <a:avLst/>
          </a:prstGeom>
        </p:spPr>
      </p:pic>
      <p:sp>
        <p:nvSpPr>
          <p:cNvPr id="3" name="ZoneTexte 2">
            <a:extLst>
              <a:ext uri="{FF2B5EF4-FFF2-40B4-BE49-F238E27FC236}">
                <a16:creationId xmlns:a16="http://schemas.microsoft.com/office/drawing/2014/main" id="{533225E9-78B9-480F-BFEA-7F9A6F85DA8F}"/>
              </a:ext>
            </a:extLst>
          </p:cNvPr>
          <p:cNvSpPr txBox="1"/>
          <p:nvPr/>
        </p:nvSpPr>
        <p:spPr>
          <a:xfrm>
            <a:off x="3991083" y="2690340"/>
            <a:ext cx="6536241" cy="985911"/>
          </a:xfrm>
          <a:prstGeom prst="rect">
            <a:avLst/>
          </a:prstGeom>
          <a:no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But de l’activité</a:t>
            </a:r>
          </a:p>
          <a:p>
            <a:pPr>
              <a:lnSpc>
                <a:spcPct val="90000"/>
              </a:lnSpc>
              <a:spcBef>
                <a:spcPts val="1000"/>
              </a:spcBef>
            </a:pPr>
            <a:endParaRPr lang="fr-FR" sz="1000" b="1" dirty="0">
              <a:latin typeface="Arial" panose="020B0604020202020204" pitchFamily="34" charset="0"/>
              <a:cs typeface="Arial" panose="020B0604020202020204" pitchFamily="34" charset="0"/>
            </a:endParaRPr>
          </a:p>
          <a:p>
            <a:pPr>
              <a:lnSpc>
                <a:spcPct val="90000"/>
              </a:lnSpc>
              <a:spcBef>
                <a:spcPts val="1000"/>
              </a:spcBef>
            </a:pPr>
            <a:r>
              <a:rPr lang="fr-FR" dirty="0">
                <a:latin typeface="Arial" panose="020B0604020202020204" pitchFamily="34" charset="0"/>
                <a:cs typeface="Arial" panose="020B0604020202020204" pitchFamily="34" charset="0"/>
              </a:rPr>
              <a:t>Pentesté une machine Windows afin de récupérer des flags.</a:t>
            </a:r>
          </a:p>
        </p:txBody>
      </p:sp>
    </p:spTree>
    <p:extLst>
      <p:ext uri="{BB962C8B-B14F-4D97-AF65-F5344CB8AC3E}">
        <p14:creationId xmlns:p14="http://schemas.microsoft.com/office/powerpoint/2010/main" val="117365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4</a:t>
            </a:fld>
            <a:r>
              <a:rPr lang="en-US" sz="1600" b="1" dirty="0"/>
              <a:t> / 12</a:t>
            </a:r>
          </a:p>
        </p:txBody>
      </p:sp>
      <p:pic>
        <p:nvPicPr>
          <p:cNvPr id="7" name="Image 6">
            <a:extLst>
              <a:ext uri="{FF2B5EF4-FFF2-40B4-BE49-F238E27FC236}">
                <a16:creationId xmlns:a16="http://schemas.microsoft.com/office/drawing/2014/main" id="{D5F22C69-1EB3-49BB-804A-6AB05165CE7C}"/>
              </a:ext>
            </a:extLst>
          </p:cNvPr>
          <p:cNvPicPr>
            <a:picLocks noChangeAspect="1"/>
          </p:cNvPicPr>
          <p:nvPr/>
        </p:nvPicPr>
        <p:blipFill>
          <a:blip r:embed="rId4"/>
          <a:stretch>
            <a:fillRect/>
          </a:stretch>
        </p:blipFill>
        <p:spPr>
          <a:xfrm>
            <a:off x="8527925" y="3918525"/>
            <a:ext cx="3656698" cy="2194019"/>
          </a:xfrm>
          <a:prstGeom prst="rect">
            <a:avLst/>
          </a:prstGeom>
        </p:spPr>
      </p:pic>
      <p:sp>
        <p:nvSpPr>
          <p:cNvPr id="11" name="ZoneTexte 10">
            <a:extLst>
              <a:ext uri="{FF2B5EF4-FFF2-40B4-BE49-F238E27FC236}">
                <a16:creationId xmlns:a16="http://schemas.microsoft.com/office/drawing/2014/main" id="{8581C00D-65E9-445D-96DD-4B5FFCD8EAA1}"/>
              </a:ext>
            </a:extLst>
          </p:cNvPr>
          <p:cNvSpPr txBox="1"/>
          <p:nvPr/>
        </p:nvSpPr>
        <p:spPr>
          <a:xfrm>
            <a:off x="639167" y="1760082"/>
            <a:ext cx="3656698"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Phase : </a:t>
            </a:r>
          </a:p>
          <a:p>
            <a:pPr>
              <a:lnSpc>
                <a:spcPct val="90000"/>
              </a:lnSpc>
              <a:spcBef>
                <a:spcPts val="1000"/>
              </a:spcBef>
            </a:pPr>
            <a:r>
              <a:rPr lang="fr-FR" dirty="0">
                <a:latin typeface="Arial" panose="020B0604020202020204" pitchFamily="34" charset="0"/>
                <a:cs typeface="Arial" panose="020B0604020202020204" pitchFamily="34" charset="0"/>
              </a:rPr>
              <a:t>Reconnaissance</a:t>
            </a:r>
          </a:p>
        </p:txBody>
      </p:sp>
      <p:pic>
        <p:nvPicPr>
          <p:cNvPr id="12" name="Image 11">
            <a:extLst>
              <a:ext uri="{FF2B5EF4-FFF2-40B4-BE49-F238E27FC236}">
                <a16:creationId xmlns:a16="http://schemas.microsoft.com/office/drawing/2014/main" id="{0E69CE5A-4248-4FEC-9CEA-272B3DBC5166}"/>
              </a:ext>
            </a:extLst>
          </p:cNvPr>
          <p:cNvPicPr>
            <a:picLocks noChangeAspect="1"/>
          </p:cNvPicPr>
          <p:nvPr/>
        </p:nvPicPr>
        <p:blipFill>
          <a:blip r:embed="rId5"/>
          <a:stretch>
            <a:fillRect/>
          </a:stretch>
        </p:blipFill>
        <p:spPr>
          <a:xfrm>
            <a:off x="603767" y="2593734"/>
            <a:ext cx="5515679" cy="40385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2839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5</a:t>
            </a:fld>
            <a:r>
              <a:rPr lang="en-US" sz="1600" b="1" dirty="0"/>
              <a:t> / 12</a:t>
            </a:r>
          </a:p>
        </p:txBody>
      </p:sp>
      <p:pic>
        <p:nvPicPr>
          <p:cNvPr id="7" name="Image 6">
            <a:extLst>
              <a:ext uri="{FF2B5EF4-FFF2-40B4-BE49-F238E27FC236}">
                <a16:creationId xmlns:a16="http://schemas.microsoft.com/office/drawing/2014/main" id="{B8EFB68A-ED34-438B-A2C3-F836A9020137}"/>
              </a:ext>
            </a:extLst>
          </p:cNvPr>
          <p:cNvPicPr>
            <a:picLocks noChangeAspect="1"/>
          </p:cNvPicPr>
          <p:nvPr/>
        </p:nvPicPr>
        <p:blipFill>
          <a:blip r:embed="rId4"/>
          <a:stretch>
            <a:fillRect/>
          </a:stretch>
        </p:blipFill>
        <p:spPr>
          <a:xfrm>
            <a:off x="8096882" y="3467447"/>
            <a:ext cx="4543852" cy="2888903"/>
          </a:xfrm>
          <a:prstGeom prst="rect">
            <a:avLst/>
          </a:prstGeom>
        </p:spPr>
      </p:pic>
      <p:pic>
        <p:nvPicPr>
          <p:cNvPr id="8" name="Image 7">
            <a:extLst>
              <a:ext uri="{FF2B5EF4-FFF2-40B4-BE49-F238E27FC236}">
                <a16:creationId xmlns:a16="http://schemas.microsoft.com/office/drawing/2014/main" id="{D76DB30C-915C-41FE-9ABD-A7C7FF3AF442}"/>
              </a:ext>
            </a:extLst>
          </p:cNvPr>
          <p:cNvPicPr>
            <a:picLocks noChangeAspect="1"/>
          </p:cNvPicPr>
          <p:nvPr/>
        </p:nvPicPr>
        <p:blipFill>
          <a:blip r:embed="rId5"/>
          <a:stretch>
            <a:fillRect/>
          </a:stretch>
        </p:blipFill>
        <p:spPr>
          <a:xfrm>
            <a:off x="649715" y="3466148"/>
            <a:ext cx="7268855" cy="2364461"/>
          </a:xfrm>
          <a:prstGeom prst="rect">
            <a:avLst/>
          </a:prstGeom>
          <a:ln>
            <a:noFill/>
          </a:ln>
          <a:effectLst>
            <a:outerShdw blurRad="292100" dist="139700" dir="2700000" algn="tl" rotWithShape="0">
              <a:srgbClr val="333333">
                <a:alpha val="65000"/>
              </a:srgbClr>
            </a:outerShdw>
          </a:effectLst>
        </p:spPr>
      </p:pic>
      <p:sp>
        <p:nvSpPr>
          <p:cNvPr id="9" name="ZoneTexte 8">
            <a:extLst>
              <a:ext uri="{FF2B5EF4-FFF2-40B4-BE49-F238E27FC236}">
                <a16:creationId xmlns:a16="http://schemas.microsoft.com/office/drawing/2014/main" id="{2B00171F-8E50-495F-AD72-29D754749BCC}"/>
              </a:ext>
            </a:extLst>
          </p:cNvPr>
          <p:cNvSpPr txBox="1"/>
          <p:nvPr/>
        </p:nvSpPr>
        <p:spPr>
          <a:xfrm>
            <a:off x="615721" y="2393125"/>
            <a:ext cx="3656698"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Phase :</a:t>
            </a:r>
          </a:p>
          <a:p>
            <a:pPr>
              <a:lnSpc>
                <a:spcPct val="90000"/>
              </a:lnSpc>
              <a:spcBef>
                <a:spcPts val="1000"/>
              </a:spcBef>
            </a:pPr>
            <a:r>
              <a:rPr lang="fr-FR" dirty="0">
                <a:latin typeface="Arial" panose="020B0604020202020204" pitchFamily="34" charset="0"/>
                <a:cs typeface="Arial" panose="020B0604020202020204" pitchFamily="34" charset="0"/>
              </a:rPr>
              <a:t>Enumération</a:t>
            </a:r>
          </a:p>
        </p:txBody>
      </p:sp>
    </p:spTree>
    <p:extLst>
      <p:ext uri="{BB962C8B-B14F-4D97-AF65-F5344CB8AC3E}">
        <p14:creationId xmlns:p14="http://schemas.microsoft.com/office/powerpoint/2010/main" val="209350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6</a:t>
            </a:fld>
            <a:r>
              <a:rPr lang="en-US" sz="1600" b="1" dirty="0"/>
              <a:t> / 12</a:t>
            </a:r>
          </a:p>
        </p:txBody>
      </p:sp>
      <p:pic>
        <p:nvPicPr>
          <p:cNvPr id="7" name="Image 6">
            <a:extLst>
              <a:ext uri="{FF2B5EF4-FFF2-40B4-BE49-F238E27FC236}">
                <a16:creationId xmlns:a16="http://schemas.microsoft.com/office/drawing/2014/main" id="{027DEFB1-F044-4484-B151-9AAB05E30094}"/>
              </a:ext>
            </a:extLst>
          </p:cNvPr>
          <p:cNvPicPr>
            <a:picLocks noChangeAspect="1"/>
          </p:cNvPicPr>
          <p:nvPr/>
        </p:nvPicPr>
        <p:blipFill>
          <a:blip r:embed="rId4"/>
          <a:stretch>
            <a:fillRect/>
          </a:stretch>
        </p:blipFill>
        <p:spPr>
          <a:xfrm>
            <a:off x="8988617" y="3591599"/>
            <a:ext cx="3111079" cy="2764751"/>
          </a:xfrm>
          <a:prstGeom prst="rect">
            <a:avLst/>
          </a:prstGeom>
        </p:spPr>
      </p:pic>
      <p:sp>
        <p:nvSpPr>
          <p:cNvPr id="9" name="ZoneTexte 8">
            <a:extLst>
              <a:ext uri="{FF2B5EF4-FFF2-40B4-BE49-F238E27FC236}">
                <a16:creationId xmlns:a16="http://schemas.microsoft.com/office/drawing/2014/main" id="{61EACFC4-E455-4407-8CFB-C32C80CFBDAA}"/>
              </a:ext>
            </a:extLst>
          </p:cNvPr>
          <p:cNvSpPr txBox="1"/>
          <p:nvPr/>
        </p:nvSpPr>
        <p:spPr>
          <a:xfrm>
            <a:off x="615721" y="1713191"/>
            <a:ext cx="3656698"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Phase : </a:t>
            </a:r>
          </a:p>
          <a:p>
            <a:pPr>
              <a:lnSpc>
                <a:spcPct val="90000"/>
              </a:lnSpc>
              <a:spcBef>
                <a:spcPts val="1000"/>
              </a:spcBef>
            </a:pPr>
            <a:r>
              <a:rPr lang="fr-FR" dirty="0">
                <a:latin typeface="Arial" panose="020B0604020202020204" pitchFamily="34" charset="0"/>
                <a:cs typeface="Arial" panose="020B0604020202020204" pitchFamily="34" charset="0"/>
              </a:rPr>
              <a:t>Implantation initiale </a:t>
            </a:r>
          </a:p>
        </p:txBody>
      </p:sp>
      <p:pic>
        <p:nvPicPr>
          <p:cNvPr id="10" name="Image 9">
            <a:extLst>
              <a:ext uri="{FF2B5EF4-FFF2-40B4-BE49-F238E27FC236}">
                <a16:creationId xmlns:a16="http://schemas.microsoft.com/office/drawing/2014/main" id="{B579827D-5FDE-410B-8B21-31D56665D0D0}"/>
              </a:ext>
            </a:extLst>
          </p:cNvPr>
          <p:cNvPicPr>
            <a:picLocks noChangeAspect="1"/>
          </p:cNvPicPr>
          <p:nvPr/>
        </p:nvPicPr>
        <p:blipFill>
          <a:blip r:embed="rId5"/>
          <a:stretch>
            <a:fillRect/>
          </a:stretch>
        </p:blipFill>
        <p:spPr>
          <a:xfrm>
            <a:off x="633114" y="2495297"/>
            <a:ext cx="5521501" cy="41359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333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7</a:t>
            </a:fld>
            <a:r>
              <a:rPr lang="en-US" sz="1600" b="1" dirty="0"/>
              <a:t> / 12</a:t>
            </a:r>
          </a:p>
        </p:txBody>
      </p:sp>
      <p:pic>
        <p:nvPicPr>
          <p:cNvPr id="7" name="Image 6">
            <a:extLst>
              <a:ext uri="{FF2B5EF4-FFF2-40B4-BE49-F238E27FC236}">
                <a16:creationId xmlns:a16="http://schemas.microsoft.com/office/drawing/2014/main" id="{3A2E9E7A-C825-4B8D-84C9-26C7D35E781C}"/>
              </a:ext>
            </a:extLst>
          </p:cNvPr>
          <p:cNvPicPr>
            <a:picLocks noChangeAspect="1"/>
          </p:cNvPicPr>
          <p:nvPr/>
        </p:nvPicPr>
        <p:blipFill>
          <a:blip r:embed="rId4"/>
          <a:stretch>
            <a:fillRect/>
          </a:stretch>
        </p:blipFill>
        <p:spPr>
          <a:xfrm>
            <a:off x="9645789" y="3344333"/>
            <a:ext cx="2362770" cy="3148542"/>
          </a:xfrm>
          <a:prstGeom prst="rect">
            <a:avLst/>
          </a:prstGeom>
        </p:spPr>
      </p:pic>
      <p:sp>
        <p:nvSpPr>
          <p:cNvPr id="9" name="ZoneTexte 8">
            <a:extLst>
              <a:ext uri="{FF2B5EF4-FFF2-40B4-BE49-F238E27FC236}">
                <a16:creationId xmlns:a16="http://schemas.microsoft.com/office/drawing/2014/main" id="{6954C8E2-D633-4C2E-8D2E-D58D281267D4}"/>
              </a:ext>
            </a:extLst>
          </p:cNvPr>
          <p:cNvSpPr txBox="1"/>
          <p:nvPr/>
        </p:nvSpPr>
        <p:spPr>
          <a:xfrm>
            <a:off x="287477" y="2205557"/>
            <a:ext cx="3656698"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Phase : </a:t>
            </a:r>
          </a:p>
          <a:p>
            <a:pPr>
              <a:lnSpc>
                <a:spcPct val="90000"/>
              </a:lnSpc>
              <a:spcBef>
                <a:spcPts val="1000"/>
              </a:spcBef>
            </a:pPr>
            <a:r>
              <a:rPr lang="fr-FR" dirty="0">
                <a:latin typeface="Arial" panose="020B0604020202020204" pitchFamily="34" charset="0"/>
                <a:cs typeface="Arial" panose="020B0604020202020204" pitchFamily="34" charset="0"/>
              </a:rPr>
              <a:t>Escalade de privilège</a:t>
            </a:r>
          </a:p>
        </p:txBody>
      </p:sp>
      <p:pic>
        <p:nvPicPr>
          <p:cNvPr id="10" name="Image 9">
            <a:extLst>
              <a:ext uri="{FF2B5EF4-FFF2-40B4-BE49-F238E27FC236}">
                <a16:creationId xmlns:a16="http://schemas.microsoft.com/office/drawing/2014/main" id="{26207B19-76ED-4A81-B51F-3A45AC2176B7}"/>
              </a:ext>
            </a:extLst>
          </p:cNvPr>
          <p:cNvPicPr>
            <a:picLocks noChangeAspect="1"/>
          </p:cNvPicPr>
          <p:nvPr/>
        </p:nvPicPr>
        <p:blipFill rotWithShape="1">
          <a:blip r:embed="rId5"/>
          <a:srcRect l="3700" r="8846"/>
          <a:stretch/>
        </p:blipFill>
        <p:spPr>
          <a:xfrm>
            <a:off x="389987" y="3122775"/>
            <a:ext cx="8896618" cy="34111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1195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Bilan / Recommandations</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8</a:t>
            </a:fld>
            <a:r>
              <a:rPr lang="en-US" sz="1600" b="1" dirty="0"/>
              <a:t> / 12</a:t>
            </a:r>
          </a:p>
        </p:txBody>
      </p:sp>
      <p:graphicFrame>
        <p:nvGraphicFramePr>
          <p:cNvPr id="7" name="Tableau 7">
            <a:extLst>
              <a:ext uri="{FF2B5EF4-FFF2-40B4-BE49-F238E27FC236}">
                <a16:creationId xmlns:a16="http://schemas.microsoft.com/office/drawing/2014/main" id="{82874B99-B782-42BD-8501-58D33E317505}"/>
              </a:ext>
            </a:extLst>
          </p:cNvPr>
          <p:cNvGraphicFramePr>
            <a:graphicFrameLocks noGrp="1"/>
          </p:cNvGraphicFramePr>
          <p:nvPr>
            <p:extLst>
              <p:ext uri="{D42A27DB-BD31-4B8C-83A1-F6EECF244321}">
                <p14:modId xmlns:p14="http://schemas.microsoft.com/office/powerpoint/2010/main" val="3185484707"/>
              </p:ext>
            </p:extLst>
          </p:nvPr>
        </p:nvGraphicFramePr>
        <p:xfrm>
          <a:off x="838200" y="1764052"/>
          <a:ext cx="10738338" cy="4333078"/>
        </p:xfrm>
        <a:graphic>
          <a:graphicData uri="http://schemas.openxmlformats.org/drawingml/2006/table">
            <a:tbl>
              <a:tblPr firstRow="1" bandRow="1">
                <a:effectLst>
                  <a:outerShdw blurRad="50800" dist="38100" dir="8100000" algn="tr" rotWithShape="0">
                    <a:prstClr val="black">
                      <a:alpha val="40000"/>
                    </a:prstClr>
                  </a:outerShdw>
                </a:effectLst>
                <a:tableStyleId>{5202B0CA-FC54-4496-8BCA-5EF66A818D29}</a:tableStyleId>
              </a:tblPr>
              <a:tblGrid>
                <a:gridCol w="5229777">
                  <a:extLst>
                    <a:ext uri="{9D8B030D-6E8A-4147-A177-3AD203B41FA5}">
                      <a16:colId xmlns:a16="http://schemas.microsoft.com/office/drawing/2014/main" val="51031025"/>
                    </a:ext>
                  </a:extLst>
                </a:gridCol>
                <a:gridCol w="5508561">
                  <a:extLst>
                    <a:ext uri="{9D8B030D-6E8A-4147-A177-3AD203B41FA5}">
                      <a16:colId xmlns:a16="http://schemas.microsoft.com/office/drawing/2014/main" val="1107216242"/>
                    </a:ext>
                  </a:extLst>
                </a:gridCol>
              </a:tblGrid>
              <a:tr h="551878">
                <a:tc>
                  <a:txBody>
                    <a:bodyPr/>
                    <a:lstStyle/>
                    <a:p>
                      <a:pPr algn="ctr"/>
                      <a:r>
                        <a:rPr lang="fr-FR" sz="2000" dirty="0"/>
                        <a:t>Vulnérabilités</a:t>
                      </a:r>
                    </a:p>
                  </a:txBody>
                  <a:tcPr anchor="ctr"/>
                </a:tc>
                <a:tc>
                  <a:txBody>
                    <a:bodyPr/>
                    <a:lstStyle/>
                    <a:p>
                      <a:pPr algn="ctr"/>
                      <a:r>
                        <a:rPr lang="fr-FR" sz="2000" dirty="0"/>
                        <a:t>Solutions</a:t>
                      </a:r>
                    </a:p>
                  </a:txBody>
                  <a:tcPr anchor="ctr"/>
                </a:tc>
                <a:extLst>
                  <a:ext uri="{0D108BD9-81ED-4DB2-BD59-A6C34878D82A}">
                    <a16:rowId xmlns:a16="http://schemas.microsoft.com/office/drawing/2014/main" val="3186800991"/>
                  </a:ext>
                </a:extLst>
              </a:tr>
              <a:tr h="551878">
                <a:tc>
                  <a:txBody>
                    <a:bodyPr/>
                    <a:lstStyle/>
                    <a:p>
                      <a:r>
                        <a:rPr lang="fr-FR" dirty="0"/>
                        <a:t>Application qui n’est pas à jour</a:t>
                      </a:r>
                    </a:p>
                  </a:txBody>
                  <a:tcPr anchor="ctr"/>
                </a:tc>
                <a:tc>
                  <a:txBody>
                    <a:bodyPr/>
                    <a:lstStyle/>
                    <a:p>
                      <a:r>
                        <a:rPr lang="fr-FR" dirty="0"/>
                        <a:t>Mettre à jour l’application</a:t>
                      </a:r>
                    </a:p>
                  </a:txBody>
                  <a:tcPr anchor="ctr"/>
                </a:tc>
                <a:extLst>
                  <a:ext uri="{0D108BD9-81ED-4DB2-BD59-A6C34878D82A}">
                    <a16:rowId xmlns:a16="http://schemas.microsoft.com/office/drawing/2014/main" val="1552978034"/>
                  </a:ext>
                </a:extLst>
              </a:tr>
              <a:tr h="551878">
                <a:tc>
                  <a:txBody>
                    <a:bodyPr/>
                    <a:lstStyle/>
                    <a:p>
                      <a:r>
                        <a:rPr lang="fr-FR" dirty="0"/>
                        <a:t>Serveur web sur un Windows server </a:t>
                      </a:r>
                    </a:p>
                  </a:txBody>
                  <a:tcPr anchor="ctr"/>
                </a:tc>
                <a:tc>
                  <a:txBody>
                    <a:bodyPr/>
                    <a:lstStyle/>
                    <a:p>
                      <a:r>
                        <a:rPr lang="fr-FR" dirty="0"/>
                        <a:t>Il vaut mieux un os linux server pour plus de contrôle</a:t>
                      </a:r>
                    </a:p>
                  </a:txBody>
                  <a:tcPr anchor="ctr"/>
                </a:tc>
                <a:extLst>
                  <a:ext uri="{0D108BD9-81ED-4DB2-BD59-A6C34878D82A}">
                    <a16:rowId xmlns:a16="http://schemas.microsoft.com/office/drawing/2014/main" val="2562687705"/>
                  </a:ext>
                </a:extLst>
              </a:tr>
              <a:tr h="629476">
                <a:tc>
                  <a:txBody>
                    <a:bodyPr/>
                    <a:lstStyle/>
                    <a:p>
                      <a:r>
                        <a:rPr lang="fr-FR" dirty="0"/>
                        <a:t>Faille de téléversement de fichier</a:t>
                      </a:r>
                    </a:p>
                  </a:txBody>
                  <a:tcPr anchor="ctr"/>
                </a:tc>
                <a:tc>
                  <a:txBody>
                    <a:bodyPr/>
                    <a:lstStyle/>
                    <a:p>
                      <a:r>
                        <a:rPr lang="fr-FR" dirty="0"/>
                        <a:t>Mettre à jour l’application</a:t>
                      </a:r>
                    </a:p>
                  </a:txBody>
                  <a:tcPr anchor="ctr"/>
                </a:tc>
                <a:extLst>
                  <a:ext uri="{0D108BD9-81ED-4DB2-BD59-A6C34878D82A}">
                    <a16:rowId xmlns:a16="http://schemas.microsoft.com/office/drawing/2014/main" val="2658080140"/>
                  </a:ext>
                </a:extLst>
              </a:tr>
              <a:tr h="638629">
                <a:tc>
                  <a:txBody>
                    <a:bodyPr/>
                    <a:lstStyle/>
                    <a:p>
                      <a:r>
                        <a:rPr lang="fr-FR" dirty="0"/>
                        <a:t>On peut voir le contenu du dossier racine d’apache</a:t>
                      </a:r>
                    </a:p>
                  </a:txBody>
                  <a:tcPr anchor="ctr"/>
                </a:tc>
                <a:tc>
                  <a:txBody>
                    <a:bodyPr/>
                    <a:lstStyle/>
                    <a:p>
                      <a:r>
                        <a:rPr lang="fr-FR" dirty="0"/>
                        <a:t>Ajouter un fichier de configuration </a:t>
                      </a:r>
                      <a:r>
                        <a:rPr lang="fr-FR" dirty="0" err="1"/>
                        <a:t>htaccess</a:t>
                      </a:r>
                      <a:r>
                        <a:rPr lang="fr-FR" dirty="0"/>
                        <a:t> pour cacher le contenue du dossier.</a:t>
                      </a:r>
                    </a:p>
                  </a:txBody>
                  <a:tcPr anchor="ctr"/>
                </a:tc>
                <a:extLst>
                  <a:ext uri="{0D108BD9-81ED-4DB2-BD59-A6C34878D82A}">
                    <a16:rowId xmlns:a16="http://schemas.microsoft.com/office/drawing/2014/main" val="1486059782"/>
                  </a:ext>
                </a:extLst>
              </a:tr>
              <a:tr h="767808">
                <a:tc>
                  <a:txBody>
                    <a:bodyPr/>
                    <a:lstStyle/>
                    <a:p>
                      <a:r>
                        <a:rPr lang="fr-FR" dirty="0"/>
                        <a:t>On peut voir la documentation complète de l’application (BDD, notes, guide conception, etc.)</a:t>
                      </a:r>
                    </a:p>
                  </a:txBody>
                  <a:tcPr anchor="ctr"/>
                </a:tc>
                <a:tc>
                  <a:txBody>
                    <a:bodyPr/>
                    <a:lstStyle/>
                    <a:p>
                      <a:r>
                        <a:rPr lang="fr-FR" dirty="0"/>
                        <a:t>Isoler les éléments de conception sur une autre machine.</a:t>
                      </a:r>
                    </a:p>
                  </a:txBody>
                  <a:tcPr anchor="ctr"/>
                </a:tc>
                <a:extLst>
                  <a:ext uri="{0D108BD9-81ED-4DB2-BD59-A6C34878D82A}">
                    <a16:rowId xmlns:a16="http://schemas.microsoft.com/office/drawing/2014/main" val="3087736752"/>
                  </a:ext>
                </a:extLst>
              </a:tr>
              <a:tr h="551878">
                <a:tc>
                  <a:txBody>
                    <a:bodyPr/>
                    <a:lstStyle/>
                    <a:p>
                      <a:r>
                        <a:rPr lang="fr-FR" dirty="0"/>
                        <a:t>L'utilisateur root de </a:t>
                      </a:r>
                      <a:r>
                        <a:rPr lang="fr-FR" dirty="0" err="1"/>
                        <a:t>mariaDB</a:t>
                      </a:r>
                      <a:r>
                        <a:rPr lang="fr-FR" dirty="0"/>
                        <a:t>  est accessible à distance et il n'y a pas de mot de passe</a:t>
                      </a:r>
                    </a:p>
                  </a:txBody>
                  <a:tcPr anchor="ctr"/>
                </a:tc>
                <a:tc>
                  <a:txBody>
                    <a:bodyPr/>
                    <a:lstStyle/>
                    <a:p>
                      <a:r>
                        <a:rPr lang="fr-FR" dirty="0"/>
                        <a:t>Mettre un mot de passe fort et empêcher l’utilisation de l’utilisateur root à distance</a:t>
                      </a:r>
                    </a:p>
                  </a:txBody>
                  <a:tcPr anchor="ctr"/>
                </a:tc>
                <a:extLst>
                  <a:ext uri="{0D108BD9-81ED-4DB2-BD59-A6C34878D82A}">
                    <a16:rowId xmlns:a16="http://schemas.microsoft.com/office/drawing/2014/main" val="3076332722"/>
                  </a:ext>
                </a:extLst>
              </a:tr>
            </a:tbl>
          </a:graphicData>
        </a:graphic>
      </p:graphicFrame>
    </p:spTree>
    <p:extLst>
      <p:ext uri="{BB962C8B-B14F-4D97-AF65-F5344CB8AC3E}">
        <p14:creationId xmlns:p14="http://schemas.microsoft.com/office/powerpoint/2010/main" val="374667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Tableau de criticité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9</a:t>
            </a:fld>
            <a:r>
              <a:rPr lang="en-US" sz="1600" b="1" dirty="0"/>
              <a:t> / 12</a:t>
            </a:r>
          </a:p>
        </p:txBody>
      </p:sp>
      <p:graphicFrame>
        <p:nvGraphicFramePr>
          <p:cNvPr id="7" name="Tableau 7">
            <a:extLst>
              <a:ext uri="{FF2B5EF4-FFF2-40B4-BE49-F238E27FC236}">
                <a16:creationId xmlns:a16="http://schemas.microsoft.com/office/drawing/2014/main" id="{37CA7585-8481-4752-9A76-5D194DE86CB4}"/>
              </a:ext>
            </a:extLst>
          </p:cNvPr>
          <p:cNvGraphicFramePr>
            <a:graphicFrameLocks noGrp="1"/>
          </p:cNvGraphicFramePr>
          <p:nvPr>
            <p:extLst>
              <p:ext uri="{D42A27DB-BD31-4B8C-83A1-F6EECF244321}">
                <p14:modId xmlns:p14="http://schemas.microsoft.com/office/powerpoint/2010/main" val="4265367914"/>
              </p:ext>
            </p:extLst>
          </p:nvPr>
        </p:nvGraphicFramePr>
        <p:xfrm>
          <a:off x="838200" y="1693948"/>
          <a:ext cx="10515600" cy="4449154"/>
        </p:xfrm>
        <a:graphic>
          <a:graphicData uri="http://schemas.openxmlformats.org/drawingml/2006/table">
            <a:tbl>
              <a:tblPr firstRow="1" bandRow="1">
                <a:effectLst>
                  <a:outerShdw blurRad="50800" dist="38100" dir="8100000" algn="tr" rotWithShape="0">
                    <a:prstClr val="black">
                      <a:alpha val="40000"/>
                    </a:prstClr>
                  </a:outerShdw>
                </a:effectLst>
                <a:tableStyleId>{5202B0CA-FC54-4496-8BCA-5EF66A818D29}</a:tableStyleId>
              </a:tblPr>
              <a:tblGrid>
                <a:gridCol w="4770127">
                  <a:extLst>
                    <a:ext uri="{9D8B030D-6E8A-4147-A177-3AD203B41FA5}">
                      <a16:colId xmlns:a16="http://schemas.microsoft.com/office/drawing/2014/main" val="51031025"/>
                    </a:ext>
                  </a:extLst>
                </a:gridCol>
                <a:gridCol w="2902627">
                  <a:extLst>
                    <a:ext uri="{9D8B030D-6E8A-4147-A177-3AD203B41FA5}">
                      <a16:colId xmlns:a16="http://schemas.microsoft.com/office/drawing/2014/main" val="1810796728"/>
                    </a:ext>
                  </a:extLst>
                </a:gridCol>
                <a:gridCol w="2842846">
                  <a:extLst>
                    <a:ext uri="{9D8B030D-6E8A-4147-A177-3AD203B41FA5}">
                      <a16:colId xmlns:a16="http://schemas.microsoft.com/office/drawing/2014/main" val="3894105331"/>
                    </a:ext>
                  </a:extLst>
                </a:gridCol>
              </a:tblGrid>
              <a:tr h="601698">
                <a:tc>
                  <a:txBody>
                    <a:bodyPr/>
                    <a:lstStyle/>
                    <a:p>
                      <a:pPr algn="ctr"/>
                      <a:r>
                        <a:rPr lang="fr-FR" sz="2000" dirty="0"/>
                        <a:t>Vulnérabilités</a:t>
                      </a:r>
                    </a:p>
                  </a:txBody>
                  <a:tcPr anchor="ctr"/>
                </a:tc>
                <a:tc>
                  <a:txBody>
                    <a:bodyPr/>
                    <a:lstStyle/>
                    <a:p>
                      <a:pPr algn="ctr"/>
                      <a:r>
                        <a:rPr lang="fr-FR" sz="2000" dirty="0"/>
                        <a:t>Probabilités</a:t>
                      </a:r>
                    </a:p>
                  </a:txBody>
                  <a:tcPr anchor="ctr"/>
                </a:tc>
                <a:tc>
                  <a:txBody>
                    <a:bodyPr/>
                    <a:lstStyle/>
                    <a:p>
                      <a:pPr algn="ctr"/>
                      <a:r>
                        <a:rPr lang="fr-FR" sz="2000" dirty="0"/>
                        <a:t>Risques</a:t>
                      </a:r>
                    </a:p>
                  </a:txBody>
                  <a:tcPr anchor="ctr"/>
                </a:tc>
                <a:extLst>
                  <a:ext uri="{0D108BD9-81ED-4DB2-BD59-A6C34878D82A}">
                    <a16:rowId xmlns:a16="http://schemas.microsoft.com/office/drawing/2014/main" val="3186800991"/>
                  </a:ext>
                </a:extLst>
              </a:tr>
              <a:tr h="601698">
                <a:tc>
                  <a:txBody>
                    <a:bodyPr/>
                    <a:lstStyle/>
                    <a:p>
                      <a:pPr algn="just"/>
                      <a:r>
                        <a:rPr lang="fr-FR" dirty="0"/>
                        <a:t>Application qui n’est pas à jour</a:t>
                      </a:r>
                    </a:p>
                  </a:txBody>
                  <a:tcPr anchor="ctr"/>
                </a:tc>
                <a:tc>
                  <a:txBody>
                    <a:bodyPr/>
                    <a:lstStyle/>
                    <a:p>
                      <a:r>
                        <a:rPr lang="fr-FR" dirty="0"/>
                        <a:t>ELEVE –</a:t>
                      </a:r>
                    </a:p>
                    <a:p>
                      <a:r>
                        <a:rPr lang="fr-FR" dirty="0"/>
                        <a:t>Failles de sécurité</a:t>
                      </a:r>
                    </a:p>
                  </a:txBody>
                  <a:tcPr anchor="ctr"/>
                </a:tc>
                <a:tc>
                  <a:txBody>
                    <a:bodyPr/>
                    <a:lstStyle/>
                    <a:p>
                      <a:r>
                        <a:rPr lang="fr-FR" dirty="0"/>
                        <a:t>ELEVE –</a:t>
                      </a:r>
                    </a:p>
                    <a:p>
                      <a:r>
                        <a:rPr lang="fr-FR" dirty="0"/>
                        <a:t>Corruption du système</a:t>
                      </a:r>
                    </a:p>
                  </a:txBody>
                  <a:tcPr anchor="ctr"/>
                </a:tc>
                <a:extLst>
                  <a:ext uri="{0D108BD9-81ED-4DB2-BD59-A6C34878D82A}">
                    <a16:rowId xmlns:a16="http://schemas.microsoft.com/office/drawing/2014/main" val="1552978034"/>
                  </a:ext>
                </a:extLst>
              </a:tr>
              <a:tr h="686301">
                <a:tc>
                  <a:txBody>
                    <a:bodyPr/>
                    <a:lstStyle/>
                    <a:p>
                      <a:pPr algn="just"/>
                      <a:r>
                        <a:rPr lang="fr-FR" dirty="0"/>
                        <a:t>Faille de téléversement de fichier</a:t>
                      </a:r>
                    </a:p>
                  </a:txBody>
                  <a:tcPr anchor="ctr"/>
                </a:tc>
                <a:tc>
                  <a:txBody>
                    <a:bodyPr/>
                    <a:lstStyle/>
                    <a:p>
                      <a:r>
                        <a:rPr lang="fr-FR" dirty="0"/>
                        <a:t>ELEVE –</a:t>
                      </a:r>
                    </a:p>
                    <a:p>
                      <a:r>
                        <a:rPr lang="fr-FR" dirty="0"/>
                        <a:t>Téléversement de fichier malveillant</a:t>
                      </a:r>
                    </a:p>
                  </a:txBody>
                  <a:tcPr anchor="ctr"/>
                </a:tc>
                <a:tc>
                  <a:txBody>
                    <a:bodyPr/>
                    <a:lstStyle/>
                    <a:p>
                      <a:r>
                        <a:rPr lang="fr-FR" dirty="0"/>
                        <a:t>ELEVE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Prise en main du système à distance</a:t>
                      </a:r>
                    </a:p>
                  </a:txBody>
                  <a:tcPr anchor="ctr"/>
                </a:tc>
                <a:extLst>
                  <a:ext uri="{0D108BD9-81ED-4DB2-BD59-A6C34878D82A}">
                    <a16:rowId xmlns:a16="http://schemas.microsoft.com/office/drawing/2014/main" val="2658080140"/>
                  </a:ext>
                </a:extLst>
              </a:tr>
              <a:tr h="996946">
                <a:tc>
                  <a:txBody>
                    <a:bodyPr/>
                    <a:lstStyle/>
                    <a:p>
                      <a:pPr algn="just"/>
                      <a:r>
                        <a:rPr lang="fr-FR" dirty="0"/>
                        <a:t>On peut voir la documentation complète de l’application (BDD, notes, guide conception, etc.)</a:t>
                      </a:r>
                    </a:p>
                  </a:txBody>
                  <a:tcPr anchor="ctr"/>
                </a:tc>
                <a:tc>
                  <a:txBody>
                    <a:bodyPr/>
                    <a:lstStyle/>
                    <a:p>
                      <a:r>
                        <a:rPr lang="fr-FR" dirty="0"/>
                        <a:t>MOYEN –</a:t>
                      </a:r>
                    </a:p>
                    <a:p>
                      <a:r>
                        <a:rPr lang="fr-FR" dirty="0"/>
                        <a:t>Retro engineering sur les informations disponible</a:t>
                      </a:r>
                    </a:p>
                  </a:txBody>
                  <a:tcPr anchor="ctr"/>
                </a:tc>
                <a:tc>
                  <a:txBody>
                    <a:bodyPr/>
                    <a:lstStyle/>
                    <a:p>
                      <a:r>
                        <a:rPr lang="fr-FR" dirty="0"/>
                        <a:t>FAIBLE</a:t>
                      </a:r>
                    </a:p>
                  </a:txBody>
                  <a:tcPr anchor="ctr"/>
                </a:tc>
                <a:extLst>
                  <a:ext uri="{0D108BD9-81ED-4DB2-BD59-A6C34878D82A}">
                    <a16:rowId xmlns:a16="http://schemas.microsoft.com/office/drawing/2014/main" val="3087736752"/>
                  </a:ext>
                </a:extLst>
              </a:tr>
              <a:tr h="1296030">
                <a:tc>
                  <a:txBody>
                    <a:bodyPr/>
                    <a:lstStyle/>
                    <a:p>
                      <a:pPr algn="just"/>
                      <a:r>
                        <a:rPr lang="fr-FR" dirty="0"/>
                        <a:t>L'utilisateur root de </a:t>
                      </a:r>
                      <a:r>
                        <a:rPr lang="fr-FR" dirty="0" err="1"/>
                        <a:t>mariaDB</a:t>
                      </a:r>
                      <a:r>
                        <a:rPr lang="fr-FR" dirty="0"/>
                        <a:t>  est accessible à distance et il n'y a pas de mot de passe</a:t>
                      </a:r>
                    </a:p>
                  </a:txBody>
                  <a:tcPr anchor="ctr"/>
                </a:tc>
                <a:tc>
                  <a:txBody>
                    <a:bodyPr/>
                    <a:lstStyle/>
                    <a:p>
                      <a:pPr algn="just"/>
                      <a:r>
                        <a:rPr lang="fr-FR" dirty="0"/>
                        <a:t>MOYEN –</a:t>
                      </a:r>
                    </a:p>
                    <a:p>
                      <a:pPr algn="l"/>
                      <a:r>
                        <a:rPr lang="fr-FR" dirty="0"/>
                        <a:t>Corruption du système et vol de données</a:t>
                      </a:r>
                    </a:p>
                  </a:txBody>
                  <a:tcPr anchor="ctr"/>
                </a:tc>
                <a:tc>
                  <a:txBody>
                    <a:bodyPr/>
                    <a:lstStyle/>
                    <a:p>
                      <a:r>
                        <a:rPr lang="fr-FR" dirty="0"/>
                        <a:t>MOYEN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Corruption du système</a:t>
                      </a:r>
                    </a:p>
                  </a:txBody>
                  <a:tcPr anchor="ctr"/>
                </a:tc>
                <a:extLst>
                  <a:ext uri="{0D108BD9-81ED-4DB2-BD59-A6C34878D82A}">
                    <a16:rowId xmlns:a16="http://schemas.microsoft.com/office/drawing/2014/main" val="3076332722"/>
                  </a:ext>
                </a:extLst>
              </a:tr>
            </a:tbl>
          </a:graphicData>
        </a:graphic>
      </p:graphicFrame>
    </p:spTree>
    <p:extLst>
      <p:ext uri="{BB962C8B-B14F-4D97-AF65-F5344CB8AC3E}">
        <p14:creationId xmlns:p14="http://schemas.microsoft.com/office/powerpoint/2010/main" val="247360251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2965</TotalTime>
  <Words>1111</Words>
  <Application>Microsoft Office PowerPoint</Application>
  <PresentationFormat>Grand écran</PresentationFormat>
  <Paragraphs>118</Paragraphs>
  <Slides>12</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Arial Rounded MT Bold</vt:lpstr>
      <vt:lpstr>Calibri</vt:lpstr>
      <vt:lpstr>Calibri Light</vt:lpstr>
      <vt:lpstr>Consolas</vt:lpstr>
      <vt:lpstr>Thème Office</vt:lpstr>
      <vt:lpstr>BLUEPRINT WINDOWS</vt:lpstr>
      <vt:lpstr>SOMMAIRE</vt:lpstr>
      <vt:lpstr>Présentation de l’activité</vt:lpstr>
      <vt:lpstr>Présentation de l’activité</vt:lpstr>
      <vt:lpstr>Présentation de l’activité</vt:lpstr>
      <vt:lpstr>Présentation de l’activité</vt:lpstr>
      <vt:lpstr>Présentation de l’activité</vt:lpstr>
      <vt:lpstr>Bilan / Recommandations</vt:lpstr>
      <vt:lpstr>Tableau de criticité</vt:lpstr>
      <vt:lpstr>Sujet de veille</vt:lpstr>
      <vt:lpstr>Référentiel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simplonvot</dc:title>
  <dc:creator>daryl abrador</dc:creator>
  <cp:lastModifiedBy>daryl abrador</cp:lastModifiedBy>
  <cp:revision>205</cp:revision>
  <dcterms:created xsi:type="dcterms:W3CDTF">2020-07-20T13:32:25Z</dcterms:created>
  <dcterms:modified xsi:type="dcterms:W3CDTF">2021-12-28T18:25:56Z</dcterms:modified>
</cp:coreProperties>
</file>