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14"/>
  </p:notesMasterIdLst>
  <p:sldIdLst>
    <p:sldId id="256" r:id="rId2"/>
    <p:sldId id="257" r:id="rId3"/>
    <p:sldId id="284" r:id="rId4"/>
    <p:sldId id="320" r:id="rId5"/>
    <p:sldId id="321" r:id="rId6"/>
    <p:sldId id="322" r:id="rId7"/>
    <p:sldId id="323" r:id="rId8"/>
    <p:sldId id="285" r:id="rId9"/>
    <p:sldId id="324" r:id="rId10"/>
    <p:sldId id="319" r:id="rId11"/>
    <p:sldId id="309" r:id="rId12"/>
    <p:sldId id="310"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5360" autoAdjust="0"/>
  </p:normalViewPr>
  <p:slideViewPr>
    <p:cSldViewPr snapToGrid="0">
      <p:cViewPr varScale="1">
        <p:scale>
          <a:sx n="97" d="100"/>
          <a:sy n="97" d="100"/>
        </p:scale>
        <p:origin x="111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E94ADFC6-24F5-496A-9D00-728511D24714}">
      <dgm:prSet phldrT="[Texte]"/>
      <dgm:spPr/>
      <dgm:t>
        <a:bodyPr/>
        <a:lstStyle/>
        <a:p>
          <a:r>
            <a:rPr lang="fr-FR" dirty="0">
              <a:latin typeface="Arial" panose="020B0604020202020204" pitchFamily="34" charset="0"/>
              <a:cs typeface="Arial" panose="020B0604020202020204" pitchFamily="34" charset="0"/>
            </a:rPr>
            <a:t>Tableau de criticité</a:t>
          </a:r>
          <a:endParaRPr lang="fr-FR" dirty="0"/>
        </a:p>
      </dgm:t>
    </dgm:pt>
    <dgm:pt modelId="{D74DE341-E2FB-41CE-877F-2484BD77B968}" type="parTrans" cxnId="{98A26992-B641-470A-A8CE-C9E54B11ED09}">
      <dgm:prSet/>
      <dgm:spPr/>
      <dgm:t>
        <a:bodyPr/>
        <a:lstStyle/>
        <a:p>
          <a:endParaRPr lang="fr-FR"/>
        </a:p>
      </dgm:t>
    </dgm:pt>
    <dgm:pt modelId="{3899DC3C-5B45-466A-A854-7DE45A4D9362}" type="sibTrans" cxnId="{98A26992-B641-470A-A8CE-C9E54B11ED09}">
      <dgm:prSet/>
      <dgm:spPr/>
      <dgm:t>
        <a:bodyPr/>
        <a:lstStyle/>
        <a:p>
          <a:endParaRPr lang="fr-FR"/>
        </a:p>
      </dgm:t>
    </dgm:pt>
    <dgm:pt modelId="{9A6C50A2-E466-4631-9273-704CA0DC0A71}">
      <dgm:prSet phldrT="[Texte]"/>
      <dgm:spPr/>
      <dgm:t>
        <a:bodyPr/>
        <a:lstStyle/>
        <a:p>
          <a:r>
            <a:rPr lang="fr-FR" dirty="0">
              <a:latin typeface="Arial" panose="020B0604020202020204" pitchFamily="34" charset="0"/>
              <a:cs typeface="Arial" panose="020B0604020202020204" pitchFamily="34" charset="0"/>
            </a:rPr>
            <a:t>Sujet de veille</a:t>
          </a:r>
          <a:endParaRPr lang="fr-FR" dirty="0"/>
        </a:p>
      </dgm:t>
    </dgm:pt>
    <dgm:pt modelId="{4A7AAADF-E91D-4F8E-8B9E-5E170C8D3F7D}" type="parTrans" cxnId="{2C437453-1AA9-4DA6-9155-74F139BFBA32}">
      <dgm:prSet/>
      <dgm:spPr/>
      <dgm:t>
        <a:bodyPr/>
        <a:lstStyle/>
        <a:p>
          <a:endParaRPr lang="fr-FR"/>
        </a:p>
      </dgm:t>
    </dgm:pt>
    <dgm:pt modelId="{ECE3D972-9AD4-4E9B-B9E4-0DEB0B5AE92C}" type="sibTrans" cxnId="{2C437453-1AA9-4DA6-9155-74F139BFBA32}">
      <dgm:prSet/>
      <dgm:spPr/>
      <dgm:t>
        <a:bodyPr/>
        <a:lstStyle/>
        <a:p>
          <a:endParaRPr lang="fr-FR"/>
        </a:p>
      </dgm:t>
    </dgm:pt>
    <dgm:pt modelId="{7F009EA4-B1C9-4A03-8D5A-95706CA1ACCA}">
      <dgm:prSet phldrT="[Texte]"/>
      <dgm:spPr/>
      <dgm:t>
        <a:bodyPr/>
        <a:lstStyle/>
        <a:p>
          <a:r>
            <a:rPr lang="fr-FR" dirty="0">
              <a:latin typeface="Arial" panose="020B0604020202020204" pitchFamily="34" charset="0"/>
              <a:cs typeface="Arial" panose="020B0604020202020204" pitchFamily="34" charset="0"/>
            </a:rPr>
            <a:t>Référentiel</a:t>
          </a:r>
          <a:endParaRPr lang="fr-FR" dirty="0"/>
        </a:p>
      </dgm:t>
    </dgm:pt>
    <dgm:pt modelId="{DAA62F6A-0D4D-4FA4-A39C-86A386313982}" type="parTrans" cxnId="{16757C22-C525-4CDF-A48D-C8FCA7B4CD44}">
      <dgm:prSet/>
      <dgm:spPr/>
      <dgm:t>
        <a:bodyPr/>
        <a:lstStyle/>
        <a:p>
          <a:endParaRPr lang="fr-FR"/>
        </a:p>
      </dgm:t>
    </dgm:pt>
    <dgm:pt modelId="{9BF82615-7507-420C-8FC9-8224A5EF905D}" type="sibTrans" cxnId="{16757C22-C525-4CDF-A48D-C8FCA7B4CD44}">
      <dgm:prSet/>
      <dgm:spPr/>
      <dgm:t>
        <a:bodyPr/>
        <a:lstStyle/>
        <a:p>
          <a:endParaRPr lang="fr-FR"/>
        </a:p>
      </dgm:t>
    </dgm:pt>
    <dgm:pt modelId="{81819CFE-BBD3-40ED-834D-DEE8AAA61C06}">
      <dgm:prSet phldrT="[Texte]"/>
      <dgm:spPr/>
      <dgm:t>
        <a:bodyPr/>
        <a:lstStyle/>
        <a:p>
          <a:r>
            <a:rPr lang="fr-FR" dirty="0">
              <a:latin typeface="Arial" panose="020B0604020202020204" pitchFamily="34" charset="0"/>
              <a:cs typeface="Arial" panose="020B0604020202020204" pitchFamily="34" charset="0"/>
            </a:rPr>
            <a:t>Questions</a:t>
          </a:r>
          <a:endParaRPr lang="fr-FR" dirty="0"/>
        </a:p>
      </dgm:t>
    </dgm:pt>
    <dgm:pt modelId="{F0071653-9273-471C-BFAD-695EEE650064}" type="parTrans" cxnId="{3E8851E4-BC4C-4AA3-A72F-320BD7A6C488}">
      <dgm:prSet/>
      <dgm:spPr/>
      <dgm:t>
        <a:bodyPr/>
        <a:lstStyle/>
        <a:p>
          <a:endParaRPr lang="fr-FR"/>
        </a:p>
      </dgm:t>
    </dgm:pt>
    <dgm:pt modelId="{32AAFDAF-1B09-423F-98D6-D761DCA817A6}" type="sibTrans" cxnId="{3E8851E4-BC4C-4AA3-A72F-320BD7A6C488}">
      <dgm:prSet/>
      <dgm:spPr/>
      <dgm:t>
        <a:bodyPr/>
        <a:lstStyle/>
        <a:p>
          <a:endParaRPr lang="fr-FR"/>
        </a:p>
      </dgm:t>
    </dgm:pt>
    <dgm:pt modelId="{B328D248-2101-4565-995E-4700F660E338}">
      <dgm:prSet phldrT="[Texte]"/>
      <dgm:spPr/>
      <dgm:t>
        <a:bodyPr/>
        <a:lstStyle/>
        <a:p>
          <a:r>
            <a:rPr lang="fr-FR" dirty="0"/>
            <a:t>Bilan / Recommandations</a:t>
          </a:r>
        </a:p>
      </dgm:t>
    </dgm:pt>
    <dgm:pt modelId="{77843096-C09E-419F-AC19-262942BACED1}" type="parTrans" cxnId="{858A354F-20BF-4931-8996-05B46411CD78}">
      <dgm:prSet/>
      <dgm:spPr/>
    </dgm:pt>
    <dgm:pt modelId="{7FD3D563-5D4B-428C-8704-C532EF9B5539}" type="sibTrans" cxnId="{858A354F-20BF-4931-8996-05B46411CD78}">
      <dgm:prSet/>
      <dgm:spPr/>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6"/>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6"/>
      <dgm:spPr/>
    </dgm:pt>
    <dgm:pt modelId="{BA713EF7-C5CD-4E77-A7DF-95D3BB7C732B}" type="pres">
      <dgm:prSet presAssocID="{CAF58717-2CA2-4946-96FA-E6F594FD428A}" presName="dstNode" presStyleLbl="node1" presStyleIdx="0" presStyleCnt="6"/>
      <dgm:spPr/>
    </dgm:pt>
    <dgm:pt modelId="{E093BE16-1D22-479B-8037-0A5ED29AB5C3}" type="pres">
      <dgm:prSet presAssocID="{0F402DF0-6E05-4A40-8507-1E4684EA8C93}" presName="text_1" presStyleLbl="node1" presStyleIdx="0" presStyleCnt="6">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6"/>
      <dgm:spPr/>
    </dgm:pt>
    <dgm:pt modelId="{2EBAD8AE-1B81-4757-A393-FA40FDB99C9A}" type="pres">
      <dgm:prSet presAssocID="{B328D248-2101-4565-995E-4700F660E338}" presName="text_2" presStyleLbl="node1" presStyleIdx="1" presStyleCnt="6">
        <dgm:presLayoutVars>
          <dgm:bulletEnabled val="1"/>
        </dgm:presLayoutVars>
      </dgm:prSet>
      <dgm:spPr/>
    </dgm:pt>
    <dgm:pt modelId="{F74E4D93-9755-4A8F-81F4-76CF509551CA}" type="pres">
      <dgm:prSet presAssocID="{B328D248-2101-4565-995E-4700F660E338}" presName="accent_2" presStyleCnt="0"/>
      <dgm:spPr/>
    </dgm:pt>
    <dgm:pt modelId="{8AD2F6E3-4740-4521-B3BF-F9142E7A9113}" type="pres">
      <dgm:prSet presAssocID="{B328D248-2101-4565-995E-4700F660E338}" presName="accentRepeatNode" presStyleLbl="solidFgAcc1" presStyleIdx="1" presStyleCnt="6"/>
      <dgm:spPr/>
    </dgm:pt>
    <dgm:pt modelId="{63DE6B4F-7CA8-4C5E-9487-5198CB2515C0}" type="pres">
      <dgm:prSet presAssocID="{E94ADFC6-24F5-496A-9D00-728511D24714}" presName="text_3" presStyleLbl="node1" presStyleIdx="2" presStyleCnt="6">
        <dgm:presLayoutVars>
          <dgm:bulletEnabled val="1"/>
        </dgm:presLayoutVars>
      </dgm:prSet>
      <dgm:spPr/>
    </dgm:pt>
    <dgm:pt modelId="{D8D1AF33-B624-47E3-A6B0-C862B8D6F597}" type="pres">
      <dgm:prSet presAssocID="{E94ADFC6-24F5-496A-9D00-728511D24714}" presName="accent_3" presStyleCnt="0"/>
      <dgm:spPr/>
    </dgm:pt>
    <dgm:pt modelId="{880304A3-6645-4649-9ABF-AADA5F7D5FE8}" type="pres">
      <dgm:prSet presAssocID="{E94ADFC6-24F5-496A-9D00-728511D24714}" presName="accentRepeatNode" presStyleLbl="solidFgAcc1" presStyleIdx="2" presStyleCnt="6"/>
      <dgm:spPr/>
    </dgm:pt>
    <dgm:pt modelId="{F10B4DCF-0C97-4E91-A29F-676C6FEDC133}" type="pres">
      <dgm:prSet presAssocID="{9A6C50A2-E466-4631-9273-704CA0DC0A71}" presName="text_4" presStyleLbl="node1" presStyleIdx="3" presStyleCnt="6">
        <dgm:presLayoutVars>
          <dgm:bulletEnabled val="1"/>
        </dgm:presLayoutVars>
      </dgm:prSet>
      <dgm:spPr/>
    </dgm:pt>
    <dgm:pt modelId="{7843CC55-2FF8-4279-9996-465B165A6E84}" type="pres">
      <dgm:prSet presAssocID="{9A6C50A2-E466-4631-9273-704CA0DC0A71}" presName="accent_4" presStyleCnt="0"/>
      <dgm:spPr/>
    </dgm:pt>
    <dgm:pt modelId="{E769AB44-8BA8-4694-9B86-BD37730473DF}" type="pres">
      <dgm:prSet presAssocID="{9A6C50A2-E466-4631-9273-704CA0DC0A71}" presName="accentRepeatNode" presStyleLbl="solidFgAcc1" presStyleIdx="3" presStyleCnt="6"/>
      <dgm:spPr/>
    </dgm:pt>
    <dgm:pt modelId="{B8E5D4BE-455B-4B28-8657-51A090EE5EF1}" type="pres">
      <dgm:prSet presAssocID="{7F009EA4-B1C9-4A03-8D5A-95706CA1ACCA}" presName="text_5" presStyleLbl="node1" presStyleIdx="4" presStyleCnt="6">
        <dgm:presLayoutVars>
          <dgm:bulletEnabled val="1"/>
        </dgm:presLayoutVars>
      </dgm:prSet>
      <dgm:spPr/>
    </dgm:pt>
    <dgm:pt modelId="{78BD623F-0E92-41EA-BE00-969C532F2D8A}" type="pres">
      <dgm:prSet presAssocID="{7F009EA4-B1C9-4A03-8D5A-95706CA1ACCA}" presName="accent_5" presStyleCnt="0"/>
      <dgm:spPr/>
    </dgm:pt>
    <dgm:pt modelId="{DB0A1E19-0F50-4825-AE05-5274795BA579}" type="pres">
      <dgm:prSet presAssocID="{7F009EA4-B1C9-4A03-8D5A-95706CA1ACCA}" presName="accentRepeatNode" presStyleLbl="solidFgAcc1" presStyleIdx="4" presStyleCnt="6"/>
      <dgm:spPr/>
    </dgm:pt>
    <dgm:pt modelId="{90353241-7DAF-488D-9923-8EFB30600723}" type="pres">
      <dgm:prSet presAssocID="{81819CFE-BBD3-40ED-834D-DEE8AAA61C06}" presName="text_6" presStyleLbl="node1" presStyleIdx="5" presStyleCnt="6">
        <dgm:presLayoutVars>
          <dgm:bulletEnabled val="1"/>
        </dgm:presLayoutVars>
      </dgm:prSet>
      <dgm:spPr/>
    </dgm:pt>
    <dgm:pt modelId="{A1687248-30AC-487C-B076-9A373F039B5B}" type="pres">
      <dgm:prSet presAssocID="{81819CFE-BBD3-40ED-834D-DEE8AAA61C06}" presName="accent_6" presStyleCnt="0"/>
      <dgm:spPr/>
    </dgm:pt>
    <dgm:pt modelId="{FD86333B-4FFF-43B4-8174-3BEB42F31D87}" type="pres">
      <dgm:prSet presAssocID="{81819CFE-BBD3-40ED-834D-DEE8AAA61C06}" presName="accentRepeatNode" presStyleLbl="solidFgAcc1" presStyleIdx="5" presStyleCnt="6"/>
      <dgm:spPr/>
    </dgm:pt>
  </dgm:ptLst>
  <dgm:cxnLst>
    <dgm:cxn modelId="{F4464A20-5480-4123-BA5C-36F77B08F12F}" type="presOf" srcId="{CAF58717-2CA2-4946-96FA-E6F594FD428A}" destId="{62D2C340-0C92-49E5-965B-5997A69F75DA}" srcOrd="0" destOrd="0" presId="urn:microsoft.com/office/officeart/2008/layout/VerticalCurvedList"/>
    <dgm:cxn modelId="{16757C22-C525-4CDF-A48D-C8FCA7B4CD44}" srcId="{CAF58717-2CA2-4946-96FA-E6F594FD428A}" destId="{7F009EA4-B1C9-4A03-8D5A-95706CA1ACCA}" srcOrd="4" destOrd="0" parTransId="{DAA62F6A-0D4D-4FA4-A39C-86A386313982}" sibTransId="{9BF82615-7507-420C-8FC9-8224A5EF905D}"/>
    <dgm:cxn modelId="{216CA325-131E-4A55-B572-6F7DBE33D736}" type="presOf" srcId="{7F009EA4-B1C9-4A03-8D5A-95706CA1ACCA}" destId="{B8E5D4BE-455B-4B28-8657-51A090EE5EF1}" srcOrd="0" destOrd="0" presId="urn:microsoft.com/office/officeart/2008/layout/VerticalCurvedList"/>
    <dgm:cxn modelId="{DB1F7661-21C6-4654-A28D-BFA73518E0E5}" type="presOf" srcId="{BA6BBDE9-5B85-440E-B745-26A22107782E}" destId="{55BDC51A-ADDA-4CF5-B880-4FF9929CBE77}" srcOrd="0" destOrd="0" presId="urn:microsoft.com/office/officeart/2008/layout/VerticalCurvedList"/>
    <dgm:cxn modelId="{858A354F-20BF-4931-8996-05B46411CD78}" srcId="{CAF58717-2CA2-4946-96FA-E6F594FD428A}" destId="{B328D248-2101-4565-995E-4700F660E338}" srcOrd="1" destOrd="0" parTransId="{77843096-C09E-419F-AC19-262942BACED1}" sibTransId="{7FD3D563-5D4B-428C-8704-C532EF9B5539}"/>
    <dgm:cxn modelId="{6956AB71-BC20-4C13-A518-1A9F5A91FFC3}" type="presOf" srcId="{E94ADFC6-24F5-496A-9D00-728511D24714}" destId="{63DE6B4F-7CA8-4C5E-9487-5198CB2515C0}" srcOrd="0" destOrd="0" presId="urn:microsoft.com/office/officeart/2008/layout/VerticalCurvedList"/>
    <dgm:cxn modelId="{2C437453-1AA9-4DA6-9155-74F139BFBA32}" srcId="{CAF58717-2CA2-4946-96FA-E6F594FD428A}" destId="{9A6C50A2-E466-4631-9273-704CA0DC0A71}" srcOrd="3" destOrd="0" parTransId="{4A7AAADF-E91D-4F8E-8B9E-5E170C8D3F7D}" sibTransId="{ECE3D972-9AD4-4E9B-B9E4-0DEB0B5AE92C}"/>
    <dgm:cxn modelId="{98A26992-B641-470A-A8CE-C9E54B11ED09}" srcId="{CAF58717-2CA2-4946-96FA-E6F594FD428A}" destId="{E94ADFC6-24F5-496A-9D00-728511D24714}" srcOrd="2" destOrd="0" parTransId="{D74DE341-E2FB-41CE-877F-2484BD77B968}" sibTransId="{3899DC3C-5B45-466A-A854-7DE45A4D9362}"/>
    <dgm:cxn modelId="{D54B1AA8-FB32-4FF4-BAA5-C17F5CECF7C7}" type="presOf" srcId="{9A6C50A2-E466-4631-9273-704CA0DC0A71}" destId="{F10B4DCF-0C97-4E91-A29F-676C6FEDC133}" srcOrd="0" destOrd="0" presId="urn:microsoft.com/office/officeart/2008/layout/VerticalCurvedList"/>
    <dgm:cxn modelId="{8E15CAAD-B0F1-4159-A623-F03F122B4A30}" type="presOf" srcId="{B328D248-2101-4565-995E-4700F660E338}" destId="{2EBAD8AE-1B81-4757-A393-FA40FDB99C9A}" srcOrd="0" destOrd="0" presId="urn:microsoft.com/office/officeart/2008/layout/VerticalCurvedList"/>
    <dgm:cxn modelId="{8FE0A7BC-9638-42ED-B22D-EA3FBA18CC1B}" type="presOf" srcId="{0F402DF0-6E05-4A40-8507-1E4684EA8C93}" destId="{E093BE16-1D22-479B-8037-0A5ED29AB5C3}" srcOrd="0" destOrd="0" presId="urn:microsoft.com/office/officeart/2008/layout/VerticalCurvedList"/>
    <dgm:cxn modelId="{2211C2D2-ABDD-42D3-A9CE-66A039682B36}" type="presOf" srcId="{81819CFE-BBD3-40ED-834D-DEE8AAA61C06}" destId="{90353241-7DAF-488D-9923-8EFB30600723}" srcOrd="0" destOrd="0" presId="urn:microsoft.com/office/officeart/2008/layout/VerticalCurvedList"/>
    <dgm:cxn modelId="{3E8851E4-BC4C-4AA3-A72F-320BD7A6C488}" srcId="{CAF58717-2CA2-4946-96FA-E6F594FD428A}" destId="{81819CFE-BBD3-40ED-834D-DEE8AAA61C06}" srcOrd="5" destOrd="0" parTransId="{F0071653-9273-471C-BFAD-695EEE650064}" sibTransId="{32AAFDAF-1B09-423F-98D6-D761DCA817A6}"/>
    <dgm:cxn modelId="{6DF823EE-A884-4E35-81B1-0C308B205026}" srcId="{CAF58717-2CA2-4946-96FA-E6F594FD428A}" destId="{0F402DF0-6E05-4A40-8507-1E4684EA8C93}" srcOrd="0" destOrd="0" parTransId="{D5EB46A1-6F4E-4A20-B076-1DC56A6E1577}" sibTransId="{BA6BBDE9-5B85-440E-B745-26A22107782E}"/>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6D78DB0C-E39D-4176-B401-5165FDBFEC1D}" type="presParOf" srcId="{00E2524D-362F-4E7E-9CAA-ECF79B7D84BA}" destId="{2EBAD8AE-1B81-4757-A393-FA40FDB99C9A}" srcOrd="3" destOrd="0" presId="urn:microsoft.com/office/officeart/2008/layout/VerticalCurvedList"/>
    <dgm:cxn modelId="{664E9CB2-32D9-4DD9-8924-2E162C629423}" type="presParOf" srcId="{00E2524D-362F-4E7E-9CAA-ECF79B7D84BA}" destId="{F74E4D93-9755-4A8F-81F4-76CF509551CA}" srcOrd="4" destOrd="0" presId="urn:microsoft.com/office/officeart/2008/layout/VerticalCurvedList"/>
    <dgm:cxn modelId="{93B73EDB-527C-4789-A7B3-3120949F25DC}" type="presParOf" srcId="{F74E4D93-9755-4A8F-81F4-76CF509551CA}" destId="{8AD2F6E3-4740-4521-B3BF-F9142E7A9113}" srcOrd="0" destOrd="0" presId="urn:microsoft.com/office/officeart/2008/layout/VerticalCurvedList"/>
    <dgm:cxn modelId="{AFDB2E6F-23D8-4D22-9A12-220EE2013410}" type="presParOf" srcId="{00E2524D-362F-4E7E-9CAA-ECF79B7D84BA}" destId="{63DE6B4F-7CA8-4C5E-9487-5198CB2515C0}" srcOrd="5" destOrd="0" presId="urn:microsoft.com/office/officeart/2008/layout/VerticalCurvedList"/>
    <dgm:cxn modelId="{58D0D8AC-6C0D-4DC7-AC9F-88281540BDEF}" type="presParOf" srcId="{00E2524D-362F-4E7E-9CAA-ECF79B7D84BA}" destId="{D8D1AF33-B624-47E3-A6B0-C862B8D6F597}" srcOrd="6" destOrd="0" presId="urn:microsoft.com/office/officeart/2008/layout/VerticalCurvedList"/>
    <dgm:cxn modelId="{79D5422D-5911-485B-8000-17F96B55ED50}" type="presParOf" srcId="{D8D1AF33-B624-47E3-A6B0-C862B8D6F597}" destId="{880304A3-6645-4649-9ABF-AADA5F7D5FE8}" srcOrd="0" destOrd="0" presId="urn:microsoft.com/office/officeart/2008/layout/VerticalCurvedList"/>
    <dgm:cxn modelId="{48DFE0EC-1033-4425-B494-15CA29BC9A2A}" type="presParOf" srcId="{00E2524D-362F-4E7E-9CAA-ECF79B7D84BA}" destId="{F10B4DCF-0C97-4E91-A29F-676C6FEDC133}" srcOrd="7" destOrd="0" presId="urn:microsoft.com/office/officeart/2008/layout/VerticalCurvedList"/>
    <dgm:cxn modelId="{CDC30029-E699-49BD-9449-FFA2672D89C0}" type="presParOf" srcId="{00E2524D-362F-4E7E-9CAA-ECF79B7D84BA}" destId="{7843CC55-2FF8-4279-9996-465B165A6E84}" srcOrd="8" destOrd="0" presId="urn:microsoft.com/office/officeart/2008/layout/VerticalCurvedList"/>
    <dgm:cxn modelId="{E295EFC0-232E-4447-AEED-3B6058755576}" type="presParOf" srcId="{7843CC55-2FF8-4279-9996-465B165A6E84}" destId="{E769AB44-8BA8-4694-9B86-BD37730473DF}" srcOrd="0" destOrd="0" presId="urn:microsoft.com/office/officeart/2008/layout/VerticalCurvedList"/>
    <dgm:cxn modelId="{80A474CD-AC0C-4DDC-87D1-E7C38B2BE12A}" type="presParOf" srcId="{00E2524D-362F-4E7E-9CAA-ECF79B7D84BA}" destId="{B8E5D4BE-455B-4B28-8657-51A090EE5EF1}" srcOrd="9" destOrd="0" presId="urn:microsoft.com/office/officeart/2008/layout/VerticalCurvedList"/>
    <dgm:cxn modelId="{EEE4133E-4CBB-4BD4-A5EE-AF3484572126}" type="presParOf" srcId="{00E2524D-362F-4E7E-9CAA-ECF79B7D84BA}" destId="{78BD623F-0E92-41EA-BE00-969C532F2D8A}" srcOrd="10" destOrd="0" presId="urn:microsoft.com/office/officeart/2008/layout/VerticalCurvedList"/>
    <dgm:cxn modelId="{5C5B6E9C-D4B6-492C-BE81-B0B8BC08B54D}" type="presParOf" srcId="{78BD623F-0E92-41EA-BE00-969C532F2D8A}" destId="{DB0A1E19-0F50-4825-AE05-5274795BA579}" srcOrd="0" destOrd="0" presId="urn:microsoft.com/office/officeart/2008/layout/VerticalCurvedList"/>
    <dgm:cxn modelId="{47F0CBBB-1010-4A69-93FC-41BDCC897D11}" type="presParOf" srcId="{00E2524D-362F-4E7E-9CAA-ECF79B7D84BA}" destId="{90353241-7DAF-488D-9923-8EFB30600723}" srcOrd="11" destOrd="0" presId="urn:microsoft.com/office/officeart/2008/layout/VerticalCurvedList"/>
    <dgm:cxn modelId="{5AF7445E-BF66-4709-AAF7-37BA76C07E73}" type="presParOf" srcId="{00E2524D-362F-4E7E-9CAA-ECF79B7D84BA}" destId="{A1687248-30AC-487C-B076-9A373F039B5B}" srcOrd="12" destOrd="0" presId="urn:microsoft.com/office/officeart/2008/layout/VerticalCurvedList"/>
    <dgm:cxn modelId="{C88B6852-2121-41AE-829D-5DC1DF0E2D35}" type="presParOf" srcId="{A1687248-30AC-487C-B076-9A373F039B5B}" destId="{FD86333B-4FFF-43B4-8174-3BEB42F31D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4713552" y="-722532"/>
          <a:ext cx="5614437" cy="5614437"/>
        </a:xfrm>
        <a:prstGeom prst="blockArc">
          <a:avLst>
            <a:gd name="adj1" fmla="val 18900000"/>
            <a:gd name="adj2" fmla="val 2700000"/>
            <a:gd name="adj3" fmla="val 38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336321" y="219559"/>
          <a:ext cx="7056844"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Présentation de l’activité</a:t>
          </a:r>
          <a:endParaRPr lang="fr-FR" sz="2300" kern="1200" dirty="0"/>
        </a:p>
      </dsp:txBody>
      <dsp:txXfrm>
        <a:off x="336321" y="219559"/>
        <a:ext cx="7056844" cy="438951"/>
      </dsp:txXfrm>
    </dsp:sp>
    <dsp:sp modelId="{53FB057A-5CFB-4F7C-B81F-6C59DEAFF1B8}">
      <dsp:nvSpPr>
        <dsp:cNvPr id="0" name=""/>
        <dsp:cNvSpPr/>
      </dsp:nvSpPr>
      <dsp:spPr>
        <a:xfrm>
          <a:off x="61976" y="164690"/>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EBAD8AE-1B81-4757-A393-FA40FDB99C9A}">
      <dsp:nvSpPr>
        <dsp:cNvPr id="0" name=""/>
        <dsp:cNvSpPr/>
      </dsp:nvSpPr>
      <dsp:spPr>
        <a:xfrm>
          <a:off x="697388" y="877903"/>
          <a:ext cx="6695776"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t>Bilan / Recommandations</a:t>
          </a:r>
        </a:p>
      </dsp:txBody>
      <dsp:txXfrm>
        <a:off x="697388" y="877903"/>
        <a:ext cx="6695776" cy="438951"/>
      </dsp:txXfrm>
    </dsp:sp>
    <dsp:sp modelId="{8AD2F6E3-4740-4521-B3BF-F9142E7A9113}">
      <dsp:nvSpPr>
        <dsp:cNvPr id="0" name=""/>
        <dsp:cNvSpPr/>
      </dsp:nvSpPr>
      <dsp:spPr>
        <a:xfrm>
          <a:off x="423044" y="823034"/>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3DE6B4F-7CA8-4C5E-9487-5198CB2515C0}">
      <dsp:nvSpPr>
        <dsp:cNvPr id="0" name=""/>
        <dsp:cNvSpPr/>
      </dsp:nvSpPr>
      <dsp:spPr>
        <a:xfrm>
          <a:off x="862495" y="1536247"/>
          <a:ext cx="6530669"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Tableau de criticité</a:t>
          </a:r>
          <a:endParaRPr lang="fr-FR" sz="2300" kern="1200" dirty="0"/>
        </a:p>
      </dsp:txBody>
      <dsp:txXfrm>
        <a:off x="862495" y="1536247"/>
        <a:ext cx="6530669" cy="438951"/>
      </dsp:txXfrm>
    </dsp:sp>
    <dsp:sp modelId="{880304A3-6645-4649-9ABF-AADA5F7D5FE8}">
      <dsp:nvSpPr>
        <dsp:cNvPr id="0" name=""/>
        <dsp:cNvSpPr/>
      </dsp:nvSpPr>
      <dsp:spPr>
        <a:xfrm>
          <a:off x="588151" y="1481378"/>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F10B4DCF-0C97-4E91-A29F-676C6FEDC133}">
      <dsp:nvSpPr>
        <dsp:cNvPr id="0" name=""/>
        <dsp:cNvSpPr/>
      </dsp:nvSpPr>
      <dsp:spPr>
        <a:xfrm>
          <a:off x="862495" y="2194174"/>
          <a:ext cx="6530669"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Sujet de veille</a:t>
          </a:r>
          <a:endParaRPr lang="fr-FR" sz="2300" kern="1200" dirty="0"/>
        </a:p>
      </dsp:txBody>
      <dsp:txXfrm>
        <a:off x="862495" y="2194174"/>
        <a:ext cx="6530669" cy="438951"/>
      </dsp:txXfrm>
    </dsp:sp>
    <dsp:sp modelId="{E769AB44-8BA8-4694-9B86-BD37730473DF}">
      <dsp:nvSpPr>
        <dsp:cNvPr id="0" name=""/>
        <dsp:cNvSpPr/>
      </dsp:nvSpPr>
      <dsp:spPr>
        <a:xfrm>
          <a:off x="588151" y="2139305"/>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8E5D4BE-455B-4B28-8657-51A090EE5EF1}">
      <dsp:nvSpPr>
        <dsp:cNvPr id="0" name=""/>
        <dsp:cNvSpPr/>
      </dsp:nvSpPr>
      <dsp:spPr>
        <a:xfrm>
          <a:off x="697388" y="2852518"/>
          <a:ext cx="6695776"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Référentiel</a:t>
          </a:r>
          <a:endParaRPr lang="fr-FR" sz="2300" kern="1200" dirty="0"/>
        </a:p>
      </dsp:txBody>
      <dsp:txXfrm>
        <a:off x="697388" y="2852518"/>
        <a:ext cx="6695776" cy="438951"/>
      </dsp:txXfrm>
    </dsp:sp>
    <dsp:sp modelId="{DB0A1E19-0F50-4825-AE05-5274795BA579}">
      <dsp:nvSpPr>
        <dsp:cNvPr id="0" name=""/>
        <dsp:cNvSpPr/>
      </dsp:nvSpPr>
      <dsp:spPr>
        <a:xfrm>
          <a:off x="423044" y="2797649"/>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0353241-7DAF-488D-9923-8EFB30600723}">
      <dsp:nvSpPr>
        <dsp:cNvPr id="0" name=""/>
        <dsp:cNvSpPr/>
      </dsp:nvSpPr>
      <dsp:spPr>
        <a:xfrm>
          <a:off x="336321" y="3510862"/>
          <a:ext cx="7056844"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Questions</a:t>
          </a:r>
          <a:endParaRPr lang="fr-FR" sz="2300" kern="1200" dirty="0"/>
        </a:p>
      </dsp:txBody>
      <dsp:txXfrm>
        <a:off x="336321" y="3510862"/>
        <a:ext cx="7056844" cy="438951"/>
      </dsp:txXfrm>
    </dsp:sp>
    <dsp:sp modelId="{FD86333B-4FFF-43B4-8174-3BEB42F31D87}">
      <dsp:nvSpPr>
        <dsp:cNvPr id="0" name=""/>
        <dsp:cNvSpPr/>
      </dsp:nvSpPr>
      <dsp:spPr>
        <a:xfrm>
          <a:off x="61976" y="3455993"/>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28/12/2021</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solidFill>
                  <a:srgbClr val="C5C8C6"/>
                </a:solidFill>
                <a:effectLst/>
                <a:latin typeface="Consolas" panose="020B0609020204030204" pitchFamily="49" charset="0"/>
              </a:rPr>
              <a:t>La vulnérabilité existe en raison d'une erreur de déréférencement du pointeur NULL lors du traitement des requêtes HTTP/2. Un attaquant distant peut envoyer une requête HTTP/2 spécialement conçue au serveur HTTP Apache affecté et mener une attaque par déni de service (</a:t>
            </a:r>
            <a:r>
              <a:rPr lang="fr-FR" b="0" dirty="0" err="1">
                <a:solidFill>
                  <a:srgbClr val="C5C8C6"/>
                </a:solidFill>
                <a:effectLst/>
                <a:latin typeface="Consolas" panose="020B0609020204030204" pitchFamily="49" charset="0"/>
              </a:rPr>
              <a:t>DoS</a:t>
            </a:r>
            <a:r>
              <a:rPr lang="fr-FR" b="0" dirty="0">
                <a:solidFill>
                  <a:srgbClr val="C5C8C6"/>
                </a:solidFill>
                <a:effectLst/>
                <a:latin typeface="Consolas" panose="020B0609020204030204" pitchFamily="49" charset="0"/>
              </a:rPr>
              <a:t>). Autrement dit la requête va affecter les adresses mémoires et provoquer le </a:t>
            </a:r>
            <a:r>
              <a:rPr lang="fr-FR" b="0" dirty="0" err="1">
                <a:solidFill>
                  <a:srgbClr val="C5C8C6"/>
                </a:solidFill>
                <a:effectLst/>
                <a:latin typeface="Consolas" panose="020B0609020204030204" pitchFamily="49" charset="0"/>
              </a:rPr>
              <a:t>DoS</a:t>
            </a:r>
            <a:r>
              <a:rPr lang="fr-FR" b="0" dirty="0">
                <a:solidFill>
                  <a:srgbClr val="C5C8C6"/>
                </a:solidFill>
                <a:effectLst/>
                <a:latin typeface="Consolas" panose="020B0609020204030204" pitchFamily="49" charset="0"/>
              </a:rPr>
              <a:t>.</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Cette vulnérabilité permet de provoqué un déni de service à distance et donc de rendre le serveur temporairement inaccessible.</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Il faut mettre à jour Apache HTTP server à une version supérieur notamment la version 2.4.51.</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10</a:t>
            </a:fld>
            <a:endParaRPr lang="fr-RE"/>
          </a:p>
        </p:txBody>
      </p:sp>
    </p:spTree>
    <p:extLst>
      <p:ext uri="{BB962C8B-B14F-4D97-AF65-F5344CB8AC3E}">
        <p14:creationId xmlns:p14="http://schemas.microsoft.com/office/powerpoint/2010/main" val="1211961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11</a:t>
            </a:fld>
            <a:endParaRPr lang="fr-RE"/>
          </a:p>
        </p:txBody>
      </p:sp>
    </p:spTree>
    <p:extLst>
      <p:ext uri="{BB962C8B-B14F-4D97-AF65-F5344CB8AC3E}">
        <p14:creationId xmlns:p14="http://schemas.microsoft.com/office/powerpoint/2010/main" val="4224823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12</a:t>
            </a:fld>
            <a:endParaRPr lang="fr-RE"/>
          </a:p>
        </p:txBody>
      </p:sp>
    </p:spTree>
    <p:extLst>
      <p:ext uri="{BB962C8B-B14F-4D97-AF65-F5344CB8AC3E}">
        <p14:creationId xmlns:p14="http://schemas.microsoft.com/office/powerpoint/2010/main" val="353491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Nous avons une machine </a:t>
            </a:r>
            <a:r>
              <a:rPr lang="fr-FR" dirty="0" err="1"/>
              <a:t>window</a:t>
            </a:r>
            <a:r>
              <a:rPr lang="fr-FR" dirty="0"/>
              <a:t> server 2016 qui a été la cible d'un attaquant. Le but est d'identifié comment l'attaquant à procéder, qu'est-ce qu'il a corrompu, avons-nous des traces de l'attaque, que fais cette attaque. C'est vraiment une démarche d'investigation afin de déterminé l'impact de l'attaque sur la machine.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On se met dans la peau d’un attaquant en suivant 4 étapes pour avoir un fil d’ariane :</a:t>
            </a:r>
            <a:br>
              <a:rPr lang="fr-FR" dirty="0"/>
            </a:br>
            <a:endParaRPr lang="fr-FR" dirty="0"/>
          </a:p>
          <a:p>
            <a:pPr marL="171450" lvl="0" indent="-171450" algn="l" rtl="0">
              <a:spcBef>
                <a:spcPts val="0"/>
              </a:spcBef>
              <a:spcAft>
                <a:spcPts val="0"/>
              </a:spcAft>
              <a:buFontTx/>
              <a:buChar char="-"/>
            </a:pPr>
            <a:r>
              <a:rPr lang="fr-FR" dirty="0"/>
              <a:t>Reconnaissance</a:t>
            </a:r>
          </a:p>
          <a:p>
            <a:pPr marL="171450" lvl="0" indent="-171450" algn="l" rtl="0">
              <a:spcBef>
                <a:spcPts val="0"/>
              </a:spcBef>
              <a:spcAft>
                <a:spcPts val="0"/>
              </a:spcAft>
              <a:buFontTx/>
              <a:buChar char="-"/>
            </a:pPr>
            <a:r>
              <a:rPr lang="fr-FR" dirty="0"/>
              <a:t>Enumération</a:t>
            </a:r>
          </a:p>
          <a:p>
            <a:pPr marL="171450" lvl="0" indent="-171450" algn="l" rtl="0">
              <a:spcBef>
                <a:spcPts val="0"/>
              </a:spcBef>
              <a:spcAft>
                <a:spcPts val="0"/>
              </a:spcAft>
              <a:buFontTx/>
              <a:buChar char="-"/>
            </a:pPr>
            <a:r>
              <a:rPr lang="fr-FR" dirty="0"/>
              <a:t>Implantation initiale </a:t>
            </a:r>
          </a:p>
          <a:p>
            <a:pPr marL="171450" lvl="0" indent="-171450" algn="l" rtl="0">
              <a:spcBef>
                <a:spcPts val="0"/>
              </a:spcBef>
              <a:spcAft>
                <a:spcPts val="0"/>
              </a:spcAft>
              <a:buFontTx/>
              <a:buChar char="-"/>
            </a:pPr>
            <a:r>
              <a:rPr lang="fr-FR" dirty="0"/>
              <a:t>Escalade de privilège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Il s’agit ici d’une machine Windows Server 2016 propose différents services orientés serveur comme héberger un site web, la gestion de ressources entre différents utilisateurs et applications ou gérer la messagerie. Il peut être aussi utiliser en tant que services DHCP, déploiement d'OS, ou encore d'implémenter les services d'un Active Directory. Ce qui rend se serveur sensible et qui nécessite d'être sécurisé et administré au quotidien afin de détecter les problèmes qui peut corrompre tous le SI </a:t>
            </a:r>
            <a:r>
              <a:rPr lang="fr-FR" dirty="0" err="1"/>
              <a:t>si</a:t>
            </a:r>
            <a:r>
              <a:rPr lang="fr-FR" dirty="0"/>
              <a:t> l'attaquant le souhaite.</a:t>
            </a:r>
          </a:p>
          <a:p>
            <a:pPr marL="0" lvl="0" indent="0" algn="l" rtl="0">
              <a:spcBef>
                <a:spcPts val="0"/>
              </a:spcBef>
              <a:spcAft>
                <a:spcPts val="0"/>
              </a:spcAft>
              <a:buNone/>
            </a:pPr>
            <a:r>
              <a:rPr lang="fr-FR" dirty="0"/>
              <a:t> </a:t>
            </a:r>
          </a:p>
          <a:p>
            <a:pPr marL="0" lvl="0" indent="0" algn="l" rtl="0">
              <a:spcBef>
                <a:spcPts val="0"/>
              </a:spcBef>
              <a:spcAft>
                <a:spcPts val="0"/>
              </a:spcAft>
              <a:buNone/>
            </a:pPr>
            <a:r>
              <a:rPr lang="fr-FR" dirty="0"/>
              <a:t>On y retrouve deux comptes administrateurs : </a:t>
            </a:r>
            <a:r>
              <a:rPr lang="fr-FR" dirty="0" err="1"/>
              <a:t>Administrator</a:t>
            </a:r>
            <a:r>
              <a:rPr lang="fr-FR" dirty="0"/>
              <a:t> et Jenny</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217366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Ici on va faire le tour des outils de Windows et voir certains éléments.</a:t>
            </a:r>
          </a:p>
          <a:p>
            <a:pPr marL="0" lvl="0" indent="0" algn="l" rtl="0">
              <a:spcBef>
                <a:spcPts val="0"/>
              </a:spcBef>
              <a:spcAft>
                <a:spcPts val="0"/>
              </a:spcAft>
              <a:buNone/>
            </a:pPr>
            <a:r>
              <a:rPr lang="fr-FR" dirty="0"/>
              <a:t> </a:t>
            </a:r>
          </a:p>
          <a:p>
            <a:pPr marL="0" lvl="0" indent="0" algn="l" rtl="0">
              <a:spcBef>
                <a:spcPts val="0"/>
              </a:spcBef>
              <a:spcAft>
                <a:spcPts val="0"/>
              </a:spcAft>
              <a:buNone/>
            </a:pPr>
            <a:r>
              <a:rPr lang="fr-FR" dirty="0"/>
              <a:t>-   On a vérifier qui s'est connecté en dernier grâce à l'</a:t>
            </a:r>
            <a:r>
              <a:rPr lang="fr-FR" dirty="0" err="1"/>
              <a:t>event</a:t>
            </a:r>
            <a:r>
              <a:rPr lang="fr-FR" dirty="0"/>
              <a:t> Viewer (avant que je me connecte en RDP)</a:t>
            </a:r>
          </a:p>
          <a:p>
            <a:pPr marL="171450" lvl="0" indent="-171450" algn="l" rtl="0">
              <a:spcBef>
                <a:spcPts val="0"/>
              </a:spcBef>
              <a:spcAft>
                <a:spcPts val="0"/>
              </a:spcAft>
              <a:buFontTx/>
              <a:buChar char="-"/>
            </a:pPr>
            <a:r>
              <a:rPr lang="fr-FR" dirty="0"/>
              <a:t>On a vérifier quand la dernière fois que l'utilisateur John s'est connecté grâce à la commande net user</a:t>
            </a:r>
          </a:p>
          <a:p>
            <a:pPr marL="171450" lvl="0" indent="-171450" algn="l" rtl="0">
              <a:spcBef>
                <a:spcPts val="0"/>
              </a:spcBef>
              <a:spcAft>
                <a:spcPts val="0"/>
              </a:spcAft>
              <a:buFontTx/>
              <a:buChar char="-"/>
            </a:pPr>
            <a:r>
              <a:rPr lang="fr-FR" dirty="0"/>
              <a:t>Et dans l’outil de planification de tâche, on retrouve deux tâches qui n’est pas commune qui laisse paraître que l’attaquant à aussi influencer par ici</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139790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Pour l’implantation initiale l’attaquant, à mis en place les premières briques pour que tout se met en route à la prochaine authentification de l’administrateur. Il a donc mis en place les éléments suivants :</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 - DNS </a:t>
            </a:r>
            <a:r>
              <a:rPr lang="fr-FR" dirty="0" err="1"/>
              <a:t>poisonning</a:t>
            </a:r>
            <a:r>
              <a:rPr lang="fr-FR" dirty="0"/>
              <a:t> sur google.com où il expose le serveur de l’attaque qui est identifié par l'adresse IP 76.32.97.132</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 Téléversement d'un </a:t>
            </a:r>
            <a:r>
              <a:rPr lang="fr-FR" dirty="0" err="1"/>
              <a:t>shell</a:t>
            </a:r>
            <a:r>
              <a:rPr lang="fr-FR" dirty="0"/>
              <a:t> via le serveur web 76.32.97.132 et qui a pour extension .</a:t>
            </a:r>
            <a:r>
              <a:rPr lang="fr-FR" dirty="0" err="1"/>
              <a:t>jsp</a:t>
            </a:r>
            <a:endParaRPr lang="fr-FR" dirty="0"/>
          </a:p>
          <a:p>
            <a:pPr marL="0" lvl="0" indent="0" algn="l" rtl="0">
              <a:spcBef>
                <a:spcPts val="0"/>
              </a:spcBef>
              <a:spcAft>
                <a:spcPts val="0"/>
              </a:spcAft>
              <a:buNone/>
            </a:pPr>
            <a:r>
              <a:rPr lang="fr-FR" dirty="0"/>
              <a:t> - Ouverture du port local 1337 en TCP et qui écoute tous les ports externes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 Planification de tâche malicieux qui déclenche un reverse </a:t>
            </a:r>
            <a:r>
              <a:rPr lang="fr-FR" dirty="0" err="1"/>
              <a:t>shell</a:t>
            </a:r>
            <a:r>
              <a:rPr lang="fr-FR" dirty="0"/>
              <a:t> tous les jours à 16h55</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 - Corruption clé registre pour démarrer automatiquement un programme qui déclenche </a:t>
            </a:r>
            <a:r>
              <a:rPr lang="fr-FR" dirty="0" err="1"/>
              <a:t>netuser</a:t>
            </a:r>
            <a:r>
              <a:rPr lang="fr-FR" dirty="0"/>
              <a:t> et envoi sa sortie dans un fichier</a:t>
            </a:r>
          </a:p>
          <a:p>
            <a:pPr marL="0" lvl="0" indent="0" algn="l" rtl="0">
              <a:spcBef>
                <a:spcPts val="0"/>
              </a:spcBef>
              <a:spcAft>
                <a:spcPts val="0"/>
              </a:spcAft>
              <a:buNone/>
            </a:pPr>
            <a:r>
              <a:rPr lang="fr-FR" dirty="0"/>
              <a:t> - Système compromis à partir du 03/02/2019 + Création d'un compte admin (Jenny)</a:t>
            </a:r>
          </a:p>
          <a:p>
            <a:pPr marL="0" lvl="0" indent="0" algn="l" rtl="0">
              <a:spcBef>
                <a:spcPts val="0"/>
              </a:spcBef>
              <a:spcAft>
                <a:spcPts val="0"/>
              </a:spcAft>
              <a:buNone/>
            </a:pPr>
            <a:r>
              <a:rPr lang="fr-FR" dirty="0"/>
              <a:t> - Attaquant à mis un nouveau privilège qui s'est répercuté lorsque l'admin s'est connecté le 03/02/2019 à 16h04</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143215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 - Tout d'abord l'administrateur à ouvert un site qui était héberger par l'attaquant, ce qui a déclenché le téléversement d'un </a:t>
            </a:r>
            <a:r>
              <a:rPr lang="fr-FR" dirty="0" err="1"/>
              <a:t>shell</a:t>
            </a:r>
            <a:r>
              <a:rPr lang="fr-FR" dirty="0"/>
              <a:t>.</a:t>
            </a:r>
          </a:p>
          <a:p>
            <a:pPr marL="0" lvl="0" indent="0" algn="l" rtl="0">
              <a:spcBef>
                <a:spcPts val="0"/>
              </a:spcBef>
              <a:spcAft>
                <a:spcPts val="0"/>
              </a:spcAft>
              <a:buNone/>
            </a:pPr>
            <a:r>
              <a:rPr lang="fr-FR" dirty="0"/>
              <a:t> - Lorsque le </a:t>
            </a:r>
            <a:r>
              <a:rPr lang="fr-FR" dirty="0" err="1"/>
              <a:t>shell</a:t>
            </a:r>
            <a:r>
              <a:rPr lang="fr-FR" dirty="0"/>
              <a:t> s'est exécuter chez la victime, l'attaquant eu temporairement la main pour commencer à corrompre le système</a:t>
            </a:r>
          </a:p>
          <a:p>
            <a:pPr marL="0" lvl="0" indent="0" algn="l" rtl="0">
              <a:spcBef>
                <a:spcPts val="0"/>
              </a:spcBef>
              <a:spcAft>
                <a:spcPts val="0"/>
              </a:spcAft>
              <a:buNone/>
            </a:pPr>
            <a:r>
              <a:rPr lang="fr-FR" dirty="0"/>
              <a:t> - Corruption du registre pour utiliser la commande net user qui renvoie son résultat dans un fichier permettant à l'attaquant d'avoir les informations des comptes existants à chaque démarrage et en tant que Guest qui avait les droits d'administrateur, il a fait de sort de modifier les privilèges.</a:t>
            </a:r>
          </a:p>
          <a:p>
            <a:pPr marL="0" lvl="0" indent="0" algn="l" rtl="0">
              <a:spcBef>
                <a:spcPts val="0"/>
              </a:spcBef>
              <a:spcAft>
                <a:spcPts val="0"/>
              </a:spcAft>
              <a:buNone/>
            </a:pPr>
            <a:r>
              <a:rPr lang="fr-FR" dirty="0"/>
              <a:t> - Mise en place d'un DNS </a:t>
            </a:r>
            <a:r>
              <a:rPr lang="fr-FR" dirty="0" err="1"/>
              <a:t>poisonning</a:t>
            </a:r>
            <a:r>
              <a:rPr lang="fr-FR" dirty="0"/>
              <a:t> qui fait que lorsqu'on cherche google.com, on atterrit sur le serveur web de l'attaquant pour récupérer un </a:t>
            </a:r>
            <a:r>
              <a:rPr lang="fr-FR" dirty="0" err="1"/>
              <a:t>shell</a:t>
            </a:r>
            <a:endParaRPr lang="fr-FR" dirty="0"/>
          </a:p>
          <a:p>
            <a:pPr marL="0" lvl="0" indent="0" algn="l" rtl="0">
              <a:spcBef>
                <a:spcPts val="0"/>
              </a:spcBef>
              <a:spcAft>
                <a:spcPts val="0"/>
              </a:spcAft>
              <a:buNone/>
            </a:pPr>
            <a:r>
              <a:rPr lang="fr-FR" dirty="0"/>
              <a:t> - L'attaquant à ouvert le port 1337 qui écoute tous les ports distant puis mis en place 2 tâches planifier, une pour garder la main sur le système via un reverse </a:t>
            </a:r>
            <a:r>
              <a:rPr lang="fr-FR" dirty="0" err="1"/>
              <a:t>shell</a:t>
            </a:r>
            <a:r>
              <a:rPr lang="fr-FR" dirty="0"/>
              <a:t> </a:t>
            </a:r>
            <a:r>
              <a:rPr lang="fr-FR" dirty="0" err="1"/>
              <a:t>netcat</a:t>
            </a:r>
            <a:r>
              <a:rPr lang="fr-FR" dirty="0"/>
              <a:t> et l'autre pour récupérer les mots de passe des personnes qui se connecte via l’outil </a:t>
            </a:r>
            <a:r>
              <a:rPr lang="fr-FR" dirty="0" err="1"/>
              <a:t>mimikatz</a:t>
            </a:r>
            <a:r>
              <a:rPr lang="fr-FR" dirty="0"/>
              <a:t>.</a:t>
            </a:r>
          </a:p>
          <a:p>
            <a:pPr marL="0" lvl="0" indent="0" algn="l" rtl="0">
              <a:spcBef>
                <a:spcPts val="0"/>
              </a:spcBef>
              <a:spcAft>
                <a:spcPts val="0"/>
              </a:spcAft>
              <a:buNone/>
            </a:pPr>
            <a:r>
              <a:rPr lang="fr-FR" dirty="0"/>
              <a:t> - Lorsque l'admin s'est reconnecté, ses informations se sont inscris dans un fichier txt que l'attaquant à récupérer pour se logué en Administrateur</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3087968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8</a:t>
            </a:fld>
            <a:endParaRPr lang="fr-RE"/>
          </a:p>
        </p:txBody>
      </p:sp>
    </p:spTree>
    <p:extLst>
      <p:ext uri="{BB962C8B-B14F-4D97-AF65-F5344CB8AC3E}">
        <p14:creationId xmlns:p14="http://schemas.microsoft.com/office/powerpoint/2010/main" val="220338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9</a:t>
            </a:fld>
            <a:endParaRPr lang="fr-RE"/>
          </a:p>
        </p:txBody>
      </p:sp>
    </p:spTree>
    <p:extLst>
      <p:ext uri="{BB962C8B-B14F-4D97-AF65-F5344CB8AC3E}">
        <p14:creationId xmlns:p14="http://schemas.microsoft.com/office/powerpoint/2010/main" val="567852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12/28/2021</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12/28/2021</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12/28/2021</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12/28/2021</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12/28/2021</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12/28/2021</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12/28/2021</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12/28/2021</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12/28/2021</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12/28/2021</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12/28/2021</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12/28/2021</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84746" y="3918525"/>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a:bodyPr>
          <a:lstStyle/>
          <a:p>
            <a:pPr algn="r"/>
            <a:r>
              <a:rPr lang="fr-FR" sz="4400" dirty="0">
                <a:latin typeface="Arial Rounded MT Bold" panose="020F0704030504030204" pitchFamily="34" charset="0"/>
              </a:rPr>
              <a:t>INVESTIGATION APRES</a:t>
            </a:r>
            <a:br>
              <a:rPr lang="fr-FR" sz="4400" dirty="0">
                <a:latin typeface="Arial Rounded MT Bold" panose="020F0704030504030204" pitchFamily="34" charset="0"/>
              </a:rPr>
            </a:br>
            <a:r>
              <a:rPr lang="fr-FR" sz="4400" dirty="0">
                <a:latin typeface="Arial Rounded MT Bold" panose="020F0704030504030204" pitchFamily="34" charset="0"/>
              </a:rPr>
              <a:t>UNE ATTAQUE</a:t>
            </a:r>
            <a:endParaRPr lang="fr-RE" sz="4400"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12</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p:txBody>
          <a:bodyPr/>
          <a:lstStyle/>
          <a:p>
            <a:pPr algn="ctr"/>
            <a:r>
              <a:rPr lang="fr-FR" dirty="0">
                <a:latin typeface="Arial Rounded MT Bold" panose="020F0704030504030204" pitchFamily="34" charset="0"/>
              </a:rPr>
              <a:t>Sujet de veille</a:t>
            </a:r>
            <a:endParaRPr lang="fr-FR"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10</a:t>
            </a:fld>
            <a:r>
              <a:rPr lang="en-US" sz="1600" b="1" dirty="0"/>
              <a:t> / 12</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
        <p:nvSpPr>
          <p:cNvPr id="6" name="ZoneTexte 5">
            <a:extLst>
              <a:ext uri="{FF2B5EF4-FFF2-40B4-BE49-F238E27FC236}">
                <a16:creationId xmlns:a16="http://schemas.microsoft.com/office/drawing/2014/main" id="{A157DFA3-3848-4BCE-86CA-70692E5C87AD}"/>
              </a:ext>
            </a:extLst>
          </p:cNvPr>
          <p:cNvSpPr txBox="1"/>
          <p:nvPr/>
        </p:nvSpPr>
        <p:spPr>
          <a:xfrm>
            <a:off x="650889" y="1982820"/>
            <a:ext cx="5198923"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CVE-2021-41524 : </a:t>
            </a:r>
          </a:p>
          <a:p>
            <a:pPr>
              <a:lnSpc>
                <a:spcPct val="90000"/>
              </a:lnSpc>
              <a:spcBef>
                <a:spcPts val="1000"/>
              </a:spcBef>
            </a:pPr>
            <a:r>
              <a:rPr lang="fr-FR" dirty="0">
                <a:latin typeface="Arial" panose="020B0604020202020204" pitchFamily="34" charset="0"/>
                <a:cs typeface="Arial" panose="020B0604020202020204" pitchFamily="34" charset="0"/>
              </a:rPr>
              <a:t>Dénie de service Apache http serveur 2.4.49</a:t>
            </a:r>
          </a:p>
        </p:txBody>
      </p:sp>
      <p:pic>
        <p:nvPicPr>
          <p:cNvPr id="9" name="Image 8">
            <a:extLst>
              <a:ext uri="{FF2B5EF4-FFF2-40B4-BE49-F238E27FC236}">
                <a16:creationId xmlns:a16="http://schemas.microsoft.com/office/drawing/2014/main" id="{6A259AC2-D12D-4E7D-954A-01AF0645CD35}"/>
              </a:ext>
            </a:extLst>
          </p:cNvPr>
          <p:cNvPicPr>
            <a:picLocks noChangeAspect="1"/>
          </p:cNvPicPr>
          <p:nvPr/>
        </p:nvPicPr>
        <p:blipFill>
          <a:blip r:embed="rId4"/>
          <a:stretch>
            <a:fillRect/>
          </a:stretch>
        </p:blipFill>
        <p:spPr>
          <a:xfrm>
            <a:off x="8527925" y="3918525"/>
            <a:ext cx="3656698" cy="2194019"/>
          </a:xfrm>
          <a:prstGeom prst="rect">
            <a:avLst/>
          </a:prstGeom>
        </p:spPr>
      </p:pic>
      <p:pic>
        <p:nvPicPr>
          <p:cNvPr id="12" name="Image 11">
            <a:extLst>
              <a:ext uri="{FF2B5EF4-FFF2-40B4-BE49-F238E27FC236}">
                <a16:creationId xmlns:a16="http://schemas.microsoft.com/office/drawing/2014/main" id="{5B6FBB58-CD05-4F28-9EAE-8232BB6ADD00}"/>
              </a:ext>
            </a:extLst>
          </p:cNvPr>
          <p:cNvPicPr>
            <a:picLocks noChangeAspect="1"/>
          </p:cNvPicPr>
          <p:nvPr/>
        </p:nvPicPr>
        <p:blipFill>
          <a:blip r:embed="rId5"/>
          <a:stretch>
            <a:fillRect/>
          </a:stretch>
        </p:blipFill>
        <p:spPr>
          <a:xfrm>
            <a:off x="721227" y="3013972"/>
            <a:ext cx="7430858" cy="34789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894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Référentiel</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r>
              <a:rPr lang="en-US" sz="1600" b="1" dirty="0"/>
              <a:t> </a:t>
            </a:r>
            <a:fld id="{8A7A6979-0714-4377-B894-6BE4C2D6E202}" type="slidenum">
              <a:rPr lang="en-US" sz="1600" b="1" smtClean="0"/>
              <a:pPr/>
              <a:t>11</a:t>
            </a:fld>
            <a:r>
              <a:rPr lang="en-US" sz="1600" b="1" dirty="0"/>
              <a:t> / 12</a:t>
            </a:r>
          </a:p>
        </p:txBody>
      </p:sp>
      <p:sp>
        <p:nvSpPr>
          <p:cNvPr id="7" name="ZoneTexte 6">
            <a:extLst>
              <a:ext uri="{FF2B5EF4-FFF2-40B4-BE49-F238E27FC236}">
                <a16:creationId xmlns:a16="http://schemas.microsoft.com/office/drawing/2014/main" id="{CCBC3F39-C0B3-4002-8A11-6779F3684D0A}"/>
              </a:ext>
            </a:extLst>
          </p:cNvPr>
          <p:cNvSpPr txBox="1"/>
          <p:nvPr/>
        </p:nvSpPr>
        <p:spPr>
          <a:xfrm>
            <a:off x="1770183" y="2032367"/>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Evaluer la criticité des risques liés aux métiers du commanditaire sur le système d'information.</a:t>
            </a:r>
          </a:p>
        </p:txBody>
      </p:sp>
      <p:sp>
        <p:nvSpPr>
          <p:cNvPr id="9" name="ZoneTexte 8">
            <a:extLst>
              <a:ext uri="{FF2B5EF4-FFF2-40B4-BE49-F238E27FC236}">
                <a16:creationId xmlns:a16="http://schemas.microsoft.com/office/drawing/2014/main" id="{02D0E547-0031-47B9-82B5-428BDBB4E668}"/>
              </a:ext>
            </a:extLst>
          </p:cNvPr>
          <p:cNvSpPr txBox="1"/>
          <p:nvPr/>
        </p:nvSpPr>
        <p:spPr>
          <a:xfrm>
            <a:off x="1817073" y="2781233"/>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Analyser l’architecture d’un système d'information et des protocoles de sécurité du commanditaire afin d'évaluer les risques de sécurité.</a:t>
            </a:r>
          </a:p>
        </p:txBody>
      </p:sp>
      <p:sp>
        <p:nvSpPr>
          <p:cNvPr id="11" name="ZoneTexte 10">
            <a:extLst>
              <a:ext uri="{FF2B5EF4-FFF2-40B4-BE49-F238E27FC236}">
                <a16:creationId xmlns:a16="http://schemas.microsoft.com/office/drawing/2014/main" id="{45B8DFFE-7477-4284-A7AE-97269059E983}"/>
              </a:ext>
            </a:extLst>
          </p:cNvPr>
          <p:cNvSpPr txBox="1"/>
          <p:nvPr/>
        </p:nvSpPr>
        <p:spPr>
          <a:xfrm>
            <a:off x="1793629" y="4491784"/>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Qualifier un incident de sécurité détecté sur la base d’une analyse des impacts sur l'organisation de manière à apporter une réponse adaptée.</a:t>
            </a:r>
          </a:p>
        </p:txBody>
      </p:sp>
      <p:sp>
        <p:nvSpPr>
          <p:cNvPr id="13" name="ZoneTexte 12">
            <a:extLst>
              <a:ext uri="{FF2B5EF4-FFF2-40B4-BE49-F238E27FC236}">
                <a16:creationId xmlns:a16="http://schemas.microsoft.com/office/drawing/2014/main" id="{980512A8-3EC5-4B3D-AA4B-46E8C95B5E54}"/>
              </a:ext>
            </a:extLst>
          </p:cNvPr>
          <p:cNvSpPr txBox="1"/>
          <p:nvPr/>
        </p:nvSpPr>
        <p:spPr>
          <a:xfrm>
            <a:off x="1793629" y="5396366"/>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Identifier les tactiques et techniques d’attaques ainsi que les objectifs de l'attaquant de manière à proposer des préconisations adaptées au mode opératoire utilisé.</a:t>
            </a:r>
          </a:p>
        </p:txBody>
      </p:sp>
      <p:sp>
        <p:nvSpPr>
          <p:cNvPr id="12" name="ZoneTexte 11">
            <a:extLst>
              <a:ext uri="{FF2B5EF4-FFF2-40B4-BE49-F238E27FC236}">
                <a16:creationId xmlns:a16="http://schemas.microsoft.com/office/drawing/2014/main" id="{7A3087A1-D4DF-423F-A117-FD6B845A2301}"/>
              </a:ext>
            </a:extLst>
          </p:cNvPr>
          <p:cNvSpPr txBox="1"/>
          <p:nvPr/>
        </p:nvSpPr>
        <p:spPr>
          <a:xfrm>
            <a:off x="1793627" y="3615585"/>
            <a:ext cx="8557849" cy="646331"/>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Analyser les événements collectés afin de détecter des incidents de sécurité à partir des règles préalablement définies.</a:t>
            </a:r>
          </a:p>
        </p:txBody>
      </p:sp>
    </p:spTree>
    <p:extLst>
      <p:ext uri="{BB962C8B-B14F-4D97-AF65-F5344CB8AC3E}">
        <p14:creationId xmlns:p14="http://schemas.microsoft.com/office/powerpoint/2010/main" val="226024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Questions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12</a:t>
            </a:fld>
            <a:r>
              <a:rPr lang="en-US" sz="1600" b="1" dirty="0"/>
              <a:t> / 12</a:t>
            </a:r>
          </a:p>
        </p:txBody>
      </p:sp>
      <p:pic>
        <p:nvPicPr>
          <p:cNvPr id="8" name="Image 7">
            <a:extLst>
              <a:ext uri="{FF2B5EF4-FFF2-40B4-BE49-F238E27FC236}">
                <a16:creationId xmlns:a16="http://schemas.microsoft.com/office/drawing/2014/main" id="{103BCE22-DE44-4C72-9AF6-014DC1EC45B0}"/>
              </a:ext>
            </a:extLst>
          </p:cNvPr>
          <p:cNvPicPr>
            <a:picLocks noChangeAspect="1"/>
          </p:cNvPicPr>
          <p:nvPr/>
        </p:nvPicPr>
        <p:blipFill>
          <a:blip r:embed="rId4"/>
          <a:stretch>
            <a:fillRect/>
          </a:stretch>
        </p:blipFill>
        <p:spPr>
          <a:xfrm>
            <a:off x="2760754" y="1915137"/>
            <a:ext cx="6823992" cy="4517482"/>
          </a:xfrm>
          <a:prstGeom prst="rect">
            <a:avLst/>
          </a:prstGeom>
        </p:spPr>
      </p:pic>
    </p:spTree>
    <p:extLst>
      <p:ext uri="{BB962C8B-B14F-4D97-AF65-F5344CB8AC3E}">
        <p14:creationId xmlns:p14="http://schemas.microsoft.com/office/powerpoint/2010/main" val="20010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12</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775687833"/>
              </p:ext>
            </p:extLst>
          </p:nvPr>
        </p:nvGraphicFramePr>
        <p:xfrm>
          <a:off x="580992" y="2090753"/>
          <a:ext cx="7450016" cy="41693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281745" y="3617894"/>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12</a:t>
            </a:r>
          </a:p>
        </p:txBody>
      </p:sp>
      <p:pic>
        <p:nvPicPr>
          <p:cNvPr id="7" name="Image 6">
            <a:extLst>
              <a:ext uri="{FF2B5EF4-FFF2-40B4-BE49-F238E27FC236}">
                <a16:creationId xmlns:a16="http://schemas.microsoft.com/office/drawing/2014/main" id="{BF8D6F1D-3640-4CB5-8F67-9E932BFC83D5}"/>
              </a:ext>
            </a:extLst>
          </p:cNvPr>
          <p:cNvPicPr>
            <a:picLocks noChangeAspect="1"/>
          </p:cNvPicPr>
          <p:nvPr/>
        </p:nvPicPr>
        <p:blipFill>
          <a:blip r:embed="rId4"/>
          <a:stretch>
            <a:fillRect/>
          </a:stretch>
        </p:blipFill>
        <p:spPr>
          <a:xfrm>
            <a:off x="258609" y="2592916"/>
            <a:ext cx="3239069" cy="3239069"/>
          </a:xfrm>
          <a:prstGeom prst="rect">
            <a:avLst/>
          </a:prstGeom>
        </p:spPr>
      </p:pic>
      <p:sp>
        <p:nvSpPr>
          <p:cNvPr id="3" name="ZoneTexte 2">
            <a:extLst>
              <a:ext uri="{FF2B5EF4-FFF2-40B4-BE49-F238E27FC236}">
                <a16:creationId xmlns:a16="http://schemas.microsoft.com/office/drawing/2014/main" id="{533225E9-78B9-480F-BFEA-7F9A6F85DA8F}"/>
              </a:ext>
            </a:extLst>
          </p:cNvPr>
          <p:cNvSpPr txBox="1"/>
          <p:nvPr/>
        </p:nvSpPr>
        <p:spPr>
          <a:xfrm>
            <a:off x="3991083" y="2690340"/>
            <a:ext cx="6536241" cy="1235210"/>
          </a:xfrm>
          <a:prstGeom prst="rect">
            <a:avLst/>
          </a:prstGeom>
          <a:no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But de l’activité</a:t>
            </a:r>
          </a:p>
          <a:p>
            <a:pPr>
              <a:lnSpc>
                <a:spcPct val="90000"/>
              </a:lnSpc>
              <a:spcBef>
                <a:spcPts val="1000"/>
              </a:spcBef>
            </a:pPr>
            <a:endParaRPr lang="fr-FR" sz="1000" b="1" dirty="0">
              <a:latin typeface="Arial" panose="020B0604020202020204" pitchFamily="34" charset="0"/>
              <a:cs typeface="Arial" panose="020B0604020202020204" pitchFamily="34" charset="0"/>
            </a:endParaRPr>
          </a:p>
          <a:p>
            <a:pPr>
              <a:lnSpc>
                <a:spcPct val="90000"/>
              </a:lnSpc>
              <a:spcBef>
                <a:spcPts val="1000"/>
              </a:spcBef>
            </a:pPr>
            <a:r>
              <a:rPr lang="fr-FR" dirty="0">
                <a:latin typeface="Arial" panose="020B0604020202020204" pitchFamily="34" charset="0"/>
                <a:cs typeface="Arial" panose="020B0604020202020204" pitchFamily="34" charset="0"/>
              </a:rPr>
              <a:t>Identifié comment un attaquant à procéder pour corrompre une machine Windows server 2016.</a:t>
            </a:r>
          </a:p>
        </p:txBody>
      </p:sp>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12</a:t>
            </a:r>
          </a:p>
        </p:txBody>
      </p:sp>
      <p:pic>
        <p:nvPicPr>
          <p:cNvPr id="7" name="Image 6">
            <a:extLst>
              <a:ext uri="{FF2B5EF4-FFF2-40B4-BE49-F238E27FC236}">
                <a16:creationId xmlns:a16="http://schemas.microsoft.com/office/drawing/2014/main" id="{D5F22C69-1EB3-49BB-804A-6AB05165CE7C}"/>
              </a:ext>
            </a:extLst>
          </p:cNvPr>
          <p:cNvPicPr>
            <a:picLocks noChangeAspect="1"/>
          </p:cNvPicPr>
          <p:nvPr/>
        </p:nvPicPr>
        <p:blipFill>
          <a:blip r:embed="rId4"/>
          <a:stretch>
            <a:fillRect/>
          </a:stretch>
        </p:blipFill>
        <p:spPr>
          <a:xfrm>
            <a:off x="8527925" y="3918525"/>
            <a:ext cx="3656698" cy="2194019"/>
          </a:xfrm>
          <a:prstGeom prst="rect">
            <a:avLst/>
          </a:prstGeom>
        </p:spPr>
      </p:pic>
      <p:sp>
        <p:nvSpPr>
          <p:cNvPr id="11" name="ZoneTexte 10">
            <a:extLst>
              <a:ext uri="{FF2B5EF4-FFF2-40B4-BE49-F238E27FC236}">
                <a16:creationId xmlns:a16="http://schemas.microsoft.com/office/drawing/2014/main" id="{8581C00D-65E9-445D-96DD-4B5FFCD8EAA1}"/>
              </a:ext>
            </a:extLst>
          </p:cNvPr>
          <p:cNvSpPr txBox="1"/>
          <p:nvPr/>
        </p:nvSpPr>
        <p:spPr>
          <a:xfrm>
            <a:off x="639167" y="1760082"/>
            <a:ext cx="3656698"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Phase : </a:t>
            </a:r>
          </a:p>
          <a:p>
            <a:pPr>
              <a:lnSpc>
                <a:spcPct val="90000"/>
              </a:lnSpc>
              <a:spcBef>
                <a:spcPts val="1000"/>
              </a:spcBef>
            </a:pPr>
            <a:r>
              <a:rPr lang="fr-FR" dirty="0">
                <a:latin typeface="Arial" panose="020B0604020202020204" pitchFamily="34" charset="0"/>
                <a:cs typeface="Arial" panose="020B0604020202020204" pitchFamily="34" charset="0"/>
              </a:rPr>
              <a:t>Reconnaissance</a:t>
            </a:r>
          </a:p>
        </p:txBody>
      </p:sp>
      <p:pic>
        <p:nvPicPr>
          <p:cNvPr id="10" name="Image 9">
            <a:extLst>
              <a:ext uri="{FF2B5EF4-FFF2-40B4-BE49-F238E27FC236}">
                <a16:creationId xmlns:a16="http://schemas.microsoft.com/office/drawing/2014/main" id="{090B164B-B759-4569-8E09-719649C6D02C}"/>
              </a:ext>
            </a:extLst>
          </p:cNvPr>
          <p:cNvPicPr>
            <a:picLocks noChangeAspect="1"/>
          </p:cNvPicPr>
          <p:nvPr/>
        </p:nvPicPr>
        <p:blipFill>
          <a:blip r:embed="rId5"/>
          <a:stretch>
            <a:fillRect/>
          </a:stretch>
        </p:blipFill>
        <p:spPr>
          <a:xfrm>
            <a:off x="674335" y="2589544"/>
            <a:ext cx="7205397" cy="39267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283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12</a:t>
            </a:r>
          </a:p>
        </p:txBody>
      </p:sp>
      <p:pic>
        <p:nvPicPr>
          <p:cNvPr id="7" name="Image 6">
            <a:extLst>
              <a:ext uri="{FF2B5EF4-FFF2-40B4-BE49-F238E27FC236}">
                <a16:creationId xmlns:a16="http://schemas.microsoft.com/office/drawing/2014/main" id="{B8EFB68A-ED34-438B-A2C3-F836A9020137}"/>
              </a:ext>
            </a:extLst>
          </p:cNvPr>
          <p:cNvPicPr>
            <a:picLocks noChangeAspect="1"/>
          </p:cNvPicPr>
          <p:nvPr/>
        </p:nvPicPr>
        <p:blipFill>
          <a:blip r:embed="rId4"/>
          <a:stretch>
            <a:fillRect/>
          </a:stretch>
        </p:blipFill>
        <p:spPr>
          <a:xfrm>
            <a:off x="8096882" y="3467447"/>
            <a:ext cx="4543852" cy="2888903"/>
          </a:xfrm>
          <a:prstGeom prst="rect">
            <a:avLst/>
          </a:prstGeom>
        </p:spPr>
      </p:pic>
      <p:sp>
        <p:nvSpPr>
          <p:cNvPr id="9" name="ZoneTexte 8">
            <a:extLst>
              <a:ext uri="{FF2B5EF4-FFF2-40B4-BE49-F238E27FC236}">
                <a16:creationId xmlns:a16="http://schemas.microsoft.com/office/drawing/2014/main" id="{2B00171F-8E50-495F-AD72-29D754749BCC}"/>
              </a:ext>
            </a:extLst>
          </p:cNvPr>
          <p:cNvSpPr txBox="1"/>
          <p:nvPr/>
        </p:nvSpPr>
        <p:spPr>
          <a:xfrm>
            <a:off x="615721" y="1760083"/>
            <a:ext cx="3656698"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Phase :</a:t>
            </a:r>
          </a:p>
          <a:p>
            <a:pPr>
              <a:lnSpc>
                <a:spcPct val="90000"/>
              </a:lnSpc>
              <a:spcBef>
                <a:spcPts val="1000"/>
              </a:spcBef>
            </a:pPr>
            <a:r>
              <a:rPr lang="fr-FR" dirty="0">
                <a:latin typeface="Arial" panose="020B0604020202020204" pitchFamily="34" charset="0"/>
                <a:cs typeface="Arial" panose="020B0604020202020204" pitchFamily="34" charset="0"/>
              </a:rPr>
              <a:t>Enumération</a:t>
            </a:r>
          </a:p>
        </p:txBody>
      </p:sp>
      <p:pic>
        <p:nvPicPr>
          <p:cNvPr id="12" name="Image 11">
            <a:extLst>
              <a:ext uri="{FF2B5EF4-FFF2-40B4-BE49-F238E27FC236}">
                <a16:creationId xmlns:a16="http://schemas.microsoft.com/office/drawing/2014/main" id="{9DEB09EA-E4D7-468D-96D7-16AECE0473C3}"/>
              </a:ext>
            </a:extLst>
          </p:cNvPr>
          <p:cNvPicPr>
            <a:picLocks noChangeAspect="1"/>
          </p:cNvPicPr>
          <p:nvPr/>
        </p:nvPicPr>
        <p:blipFill>
          <a:blip r:embed="rId5"/>
          <a:stretch>
            <a:fillRect/>
          </a:stretch>
        </p:blipFill>
        <p:spPr>
          <a:xfrm>
            <a:off x="703385" y="2661233"/>
            <a:ext cx="8524249" cy="38367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350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6</a:t>
            </a:fld>
            <a:r>
              <a:rPr lang="en-US" sz="1600" b="1" dirty="0"/>
              <a:t> / 12</a:t>
            </a:r>
          </a:p>
        </p:txBody>
      </p:sp>
      <p:pic>
        <p:nvPicPr>
          <p:cNvPr id="7" name="Image 6">
            <a:extLst>
              <a:ext uri="{FF2B5EF4-FFF2-40B4-BE49-F238E27FC236}">
                <a16:creationId xmlns:a16="http://schemas.microsoft.com/office/drawing/2014/main" id="{027DEFB1-F044-4484-B151-9AAB05E30094}"/>
              </a:ext>
            </a:extLst>
          </p:cNvPr>
          <p:cNvPicPr>
            <a:picLocks noChangeAspect="1"/>
          </p:cNvPicPr>
          <p:nvPr/>
        </p:nvPicPr>
        <p:blipFill>
          <a:blip r:embed="rId4"/>
          <a:stretch>
            <a:fillRect/>
          </a:stretch>
        </p:blipFill>
        <p:spPr>
          <a:xfrm>
            <a:off x="8988617" y="3591599"/>
            <a:ext cx="3111079" cy="2764751"/>
          </a:xfrm>
          <a:prstGeom prst="rect">
            <a:avLst/>
          </a:prstGeom>
        </p:spPr>
      </p:pic>
      <p:sp>
        <p:nvSpPr>
          <p:cNvPr id="9" name="ZoneTexte 8">
            <a:extLst>
              <a:ext uri="{FF2B5EF4-FFF2-40B4-BE49-F238E27FC236}">
                <a16:creationId xmlns:a16="http://schemas.microsoft.com/office/drawing/2014/main" id="{61EACFC4-E455-4407-8CFB-C32C80CFBDAA}"/>
              </a:ext>
            </a:extLst>
          </p:cNvPr>
          <p:cNvSpPr txBox="1"/>
          <p:nvPr/>
        </p:nvSpPr>
        <p:spPr>
          <a:xfrm>
            <a:off x="615721" y="1771806"/>
            <a:ext cx="3656698"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Phase : </a:t>
            </a:r>
          </a:p>
          <a:p>
            <a:pPr>
              <a:lnSpc>
                <a:spcPct val="90000"/>
              </a:lnSpc>
              <a:spcBef>
                <a:spcPts val="1000"/>
              </a:spcBef>
            </a:pPr>
            <a:r>
              <a:rPr lang="fr-FR" dirty="0">
                <a:latin typeface="Arial" panose="020B0604020202020204" pitchFamily="34" charset="0"/>
                <a:cs typeface="Arial" panose="020B0604020202020204" pitchFamily="34" charset="0"/>
              </a:rPr>
              <a:t>Implantation initiale </a:t>
            </a:r>
          </a:p>
        </p:txBody>
      </p:sp>
      <p:pic>
        <p:nvPicPr>
          <p:cNvPr id="11" name="Image 10">
            <a:extLst>
              <a:ext uri="{FF2B5EF4-FFF2-40B4-BE49-F238E27FC236}">
                <a16:creationId xmlns:a16="http://schemas.microsoft.com/office/drawing/2014/main" id="{FC7E7012-8F6A-438E-AD64-2B5392B8DE64}"/>
              </a:ext>
            </a:extLst>
          </p:cNvPr>
          <p:cNvPicPr>
            <a:picLocks noChangeAspect="1"/>
          </p:cNvPicPr>
          <p:nvPr/>
        </p:nvPicPr>
        <p:blipFill>
          <a:blip r:embed="rId5"/>
          <a:stretch>
            <a:fillRect/>
          </a:stretch>
        </p:blipFill>
        <p:spPr>
          <a:xfrm>
            <a:off x="639169" y="2691164"/>
            <a:ext cx="8274729" cy="34751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333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12</a:t>
            </a:r>
          </a:p>
        </p:txBody>
      </p:sp>
      <p:pic>
        <p:nvPicPr>
          <p:cNvPr id="7" name="Image 6">
            <a:extLst>
              <a:ext uri="{FF2B5EF4-FFF2-40B4-BE49-F238E27FC236}">
                <a16:creationId xmlns:a16="http://schemas.microsoft.com/office/drawing/2014/main" id="{3A2E9E7A-C825-4B8D-84C9-26C7D35E781C}"/>
              </a:ext>
            </a:extLst>
          </p:cNvPr>
          <p:cNvPicPr>
            <a:picLocks noChangeAspect="1"/>
          </p:cNvPicPr>
          <p:nvPr/>
        </p:nvPicPr>
        <p:blipFill>
          <a:blip r:embed="rId4"/>
          <a:stretch>
            <a:fillRect/>
          </a:stretch>
        </p:blipFill>
        <p:spPr>
          <a:xfrm>
            <a:off x="9645789" y="3344333"/>
            <a:ext cx="2362770" cy="3148542"/>
          </a:xfrm>
          <a:prstGeom prst="rect">
            <a:avLst/>
          </a:prstGeom>
        </p:spPr>
      </p:pic>
      <p:sp>
        <p:nvSpPr>
          <p:cNvPr id="9" name="ZoneTexte 8">
            <a:extLst>
              <a:ext uri="{FF2B5EF4-FFF2-40B4-BE49-F238E27FC236}">
                <a16:creationId xmlns:a16="http://schemas.microsoft.com/office/drawing/2014/main" id="{6954C8E2-D633-4C2E-8D2E-D58D281267D4}"/>
              </a:ext>
            </a:extLst>
          </p:cNvPr>
          <p:cNvSpPr txBox="1"/>
          <p:nvPr/>
        </p:nvSpPr>
        <p:spPr>
          <a:xfrm>
            <a:off x="639169" y="1725850"/>
            <a:ext cx="3656698"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Phase : </a:t>
            </a:r>
          </a:p>
          <a:p>
            <a:pPr>
              <a:lnSpc>
                <a:spcPct val="90000"/>
              </a:lnSpc>
              <a:spcBef>
                <a:spcPts val="1000"/>
              </a:spcBef>
            </a:pPr>
            <a:r>
              <a:rPr lang="fr-FR" dirty="0">
                <a:latin typeface="Arial" panose="020B0604020202020204" pitchFamily="34" charset="0"/>
                <a:cs typeface="Arial" panose="020B0604020202020204" pitchFamily="34" charset="0"/>
              </a:rPr>
              <a:t>Escalade de privilège</a:t>
            </a:r>
          </a:p>
        </p:txBody>
      </p:sp>
      <p:pic>
        <p:nvPicPr>
          <p:cNvPr id="12" name="Image 11">
            <a:extLst>
              <a:ext uri="{FF2B5EF4-FFF2-40B4-BE49-F238E27FC236}">
                <a16:creationId xmlns:a16="http://schemas.microsoft.com/office/drawing/2014/main" id="{D98560A1-2214-4402-A9FE-B5CB9E81A2F0}"/>
              </a:ext>
            </a:extLst>
          </p:cNvPr>
          <p:cNvPicPr>
            <a:picLocks noChangeAspect="1"/>
          </p:cNvPicPr>
          <p:nvPr/>
        </p:nvPicPr>
        <p:blipFill rotWithShape="1">
          <a:blip r:embed="rId5"/>
          <a:srcRect b="21392"/>
          <a:stretch/>
        </p:blipFill>
        <p:spPr>
          <a:xfrm>
            <a:off x="639169" y="2622406"/>
            <a:ext cx="8770641" cy="37339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1195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Bilan / Recommandations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8</a:t>
            </a:fld>
            <a:r>
              <a:rPr lang="en-US" sz="1600" b="1" dirty="0"/>
              <a:t> / 12</a:t>
            </a:r>
          </a:p>
        </p:txBody>
      </p:sp>
      <p:graphicFrame>
        <p:nvGraphicFramePr>
          <p:cNvPr id="7" name="Tableau 7">
            <a:extLst>
              <a:ext uri="{FF2B5EF4-FFF2-40B4-BE49-F238E27FC236}">
                <a16:creationId xmlns:a16="http://schemas.microsoft.com/office/drawing/2014/main" id="{82874B99-B782-42BD-8501-58D33E317505}"/>
              </a:ext>
            </a:extLst>
          </p:cNvPr>
          <p:cNvGraphicFramePr>
            <a:graphicFrameLocks noGrp="1"/>
          </p:cNvGraphicFramePr>
          <p:nvPr>
            <p:extLst>
              <p:ext uri="{D42A27DB-BD31-4B8C-83A1-F6EECF244321}">
                <p14:modId xmlns:p14="http://schemas.microsoft.com/office/powerpoint/2010/main" val="2447064265"/>
              </p:ext>
            </p:extLst>
          </p:nvPr>
        </p:nvGraphicFramePr>
        <p:xfrm>
          <a:off x="615745" y="2132919"/>
          <a:ext cx="10960510" cy="3781200"/>
        </p:xfrm>
        <a:graphic>
          <a:graphicData uri="http://schemas.openxmlformats.org/drawingml/2006/table">
            <a:tbl>
              <a:tblPr firstRow="1" bandRow="1">
                <a:effectLst>
                  <a:outerShdw blurRad="50800" dist="38100" dir="8100000" algn="tr" rotWithShape="0">
                    <a:prstClr val="black">
                      <a:alpha val="40000"/>
                    </a:prstClr>
                  </a:outerShdw>
                </a:effectLst>
                <a:tableStyleId>{5202B0CA-FC54-4496-8BCA-5EF66A818D29}</a:tableStyleId>
              </a:tblPr>
              <a:tblGrid>
                <a:gridCol w="5547224">
                  <a:extLst>
                    <a:ext uri="{9D8B030D-6E8A-4147-A177-3AD203B41FA5}">
                      <a16:colId xmlns:a16="http://schemas.microsoft.com/office/drawing/2014/main" val="51031025"/>
                    </a:ext>
                  </a:extLst>
                </a:gridCol>
                <a:gridCol w="5413286">
                  <a:extLst>
                    <a:ext uri="{9D8B030D-6E8A-4147-A177-3AD203B41FA5}">
                      <a16:colId xmlns:a16="http://schemas.microsoft.com/office/drawing/2014/main" val="1107216242"/>
                    </a:ext>
                  </a:extLst>
                </a:gridCol>
              </a:tblGrid>
              <a:tr h="551878">
                <a:tc>
                  <a:txBody>
                    <a:bodyPr/>
                    <a:lstStyle/>
                    <a:p>
                      <a:pPr algn="ctr"/>
                      <a:r>
                        <a:rPr lang="fr-FR" sz="2000" dirty="0"/>
                        <a:t>Vulnérabilités</a:t>
                      </a:r>
                    </a:p>
                  </a:txBody>
                  <a:tcPr anchor="ctr"/>
                </a:tc>
                <a:tc>
                  <a:txBody>
                    <a:bodyPr/>
                    <a:lstStyle/>
                    <a:p>
                      <a:pPr algn="ctr"/>
                      <a:r>
                        <a:rPr lang="fr-FR" sz="2000" dirty="0"/>
                        <a:t>Solutions</a:t>
                      </a:r>
                    </a:p>
                  </a:txBody>
                  <a:tcPr anchor="ctr"/>
                </a:tc>
                <a:extLst>
                  <a:ext uri="{0D108BD9-81ED-4DB2-BD59-A6C34878D82A}">
                    <a16:rowId xmlns:a16="http://schemas.microsoft.com/office/drawing/2014/main" val="3186800991"/>
                  </a:ext>
                </a:extLst>
              </a:tr>
              <a:tr h="551878">
                <a:tc>
                  <a:txBody>
                    <a:bodyPr/>
                    <a:lstStyle/>
                    <a:p>
                      <a:r>
                        <a:rPr lang="fr-FR" dirty="0"/>
                        <a:t>DNS </a:t>
                      </a:r>
                      <a:r>
                        <a:rPr lang="fr-FR" dirty="0" err="1"/>
                        <a:t>poisonning</a:t>
                      </a:r>
                      <a:endParaRPr lang="fr-FR" dirty="0"/>
                    </a:p>
                  </a:txBody>
                  <a:tcPr anchor="ctr"/>
                </a:tc>
                <a:tc>
                  <a:txBody>
                    <a:bodyPr/>
                    <a:lstStyle/>
                    <a:p>
                      <a:r>
                        <a:rPr lang="fr-FR" dirty="0"/>
                        <a:t>Supprimer les entrées</a:t>
                      </a:r>
                    </a:p>
                  </a:txBody>
                  <a:tcPr anchor="ctr"/>
                </a:tc>
                <a:extLst>
                  <a:ext uri="{0D108BD9-81ED-4DB2-BD59-A6C34878D82A}">
                    <a16:rowId xmlns:a16="http://schemas.microsoft.com/office/drawing/2014/main" val="1552978034"/>
                  </a:ext>
                </a:extLst>
              </a:tr>
              <a:tr h="551878">
                <a:tc>
                  <a:txBody>
                    <a:bodyPr/>
                    <a:lstStyle/>
                    <a:p>
                      <a:r>
                        <a:rPr lang="fr-FR" dirty="0"/>
                        <a:t>Corruption clé de registre</a:t>
                      </a:r>
                    </a:p>
                  </a:txBody>
                  <a:tcPr anchor="ctr"/>
                </a:tc>
                <a:tc>
                  <a:txBody>
                    <a:bodyPr/>
                    <a:lstStyle/>
                    <a:p>
                      <a:r>
                        <a:rPr lang="fr-FR" dirty="0"/>
                        <a:t>Toujours vérifier la clé de registre pour les exécutions automatique</a:t>
                      </a:r>
                    </a:p>
                  </a:txBody>
                  <a:tcPr anchor="ctr"/>
                </a:tc>
                <a:extLst>
                  <a:ext uri="{0D108BD9-81ED-4DB2-BD59-A6C34878D82A}">
                    <a16:rowId xmlns:a16="http://schemas.microsoft.com/office/drawing/2014/main" val="2562687705"/>
                  </a:ext>
                </a:extLst>
              </a:tr>
              <a:tr h="629476">
                <a:tc>
                  <a:txBody>
                    <a:bodyPr/>
                    <a:lstStyle/>
                    <a:p>
                      <a:r>
                        <a:rPr lang="fr-FR" dirty="0"/>
                        <a:t>Ouverture du port 1337 en TCP dans le pare-feu</a:t>
                      </a:r>
                    </a:p>
                  </a:txBody>
                  <a:tcPr anchor="ctr"/>
                </a:tc>
                <a:tc>
                  <a:txBody>
                    <a:bodyPr/>
                    <a:lstStyle/>
                    <a:p>
                      <a:r>
                        <a:rPr lang="fr-FR" dirty="0"/>
                        <a:t>Politique de sécurité pour les ports ouverts</a:t>
                      </a:r>
                    </a:p>
                  </a:txBody>
                  <a:tcPr anchor="ctr"/>
                </a:tc>
                <a:extLst>
                  <a:ext uri="{0D108BD9-81ED-4DB2-BD59-A6C34878D82A}">
                    <a16:rowId xmlns:a16="http://schemas.microsoft.com/office/drawing/2014/main" val="2658080140"/>
                  </a:ext>
                </a:extLst>
              </a:tr>
              <a:tr h="638629">
                <a:tc>
                  <a:txBody>
                    <a:bodyPr/>
                    <a:lstStyle/>
                    <a:p>
                      <a:r>
                        <a:rPr lang="fr-FR" dirty="0"/>
                        <a:t>Tâche planifier pour une prise en main à distance</a:t>
                      </a:r>
                    </a:p>
                  </a:txBody>
                  <a:tcPr anchor="ctr"/>
                </a:tc>
                <a:tc>
                  <a:txBody>
                    <a:bodyPr/>
                    <a:lstStyle/>
                    <a:p>
                      <a:r>
                        <a:rPr lang="fr-FR" dirty="0"/>
                        <a:t>Toujours vérifier ses tâches planifiés pour les exécutions automatique</a:t>
                      </a:r>
                    </a:p>
                  </a:txBody>
                  <a:tcPr anchor="ctr"/>
                </a:tc>
                <a:extLst>
                  <a:ext uri="{0D108BD9-81ED-4DB2-BD59-A6C34878D82A}">
                    <a16:rowId xmlns:a16="http://schemas.microsoft.com/office/drawing/2014/main" val="1486059782"/>
                  </a:ext>
                </a:extLst>
              </a:tr>
              <a:tr h="767808">
                <a:tc>
                  <a:txBody>
                    <a:bodyPr/>
                    <a:lstStyle/>
                    <a:p>
                      <a:r>
                        <a:rPr lang="fr-FR" dirty="0"/>
                        <a:t>Modification des privilèges du compte utilisateur Jenny</a:t>
                      </a:r>
                    </a:p>
                  </a:txBody>
                  <a:tcPr anchor="ctr"/>
                </a:tc>
                <a:tc>
                  <a:txBody>
                    <a:bodyPr/>
                    <a:lstStyle/>
                    <a:p>
                      <a:pPr marL="285750" indent="-285750">
                        <a:buFont typeface="Arial" panose="020B0604020202020204" pitchFamily="34" charset="0"/>
                        <a:buChar char="•"/>
                      </a:pPr>
                      <a:r>
                        <a:rPr lang="fr-FR" dirty="0"/>
                        <a:t>Vérifier les droits et privilèges de tous les comptes.</a:t>
                      </a:r>
                    </a:p>
                    <a:p>
                      <a:pPr marL="285750" indent="-285750">
                        <a:buFont typeface="Arial" panose="020B0604020202020204" pitchFamily="34" charset="0"/>
                        <a:buChar char="•"/>
                      </a:pPr>
                      <a:r>
                        <a:rPr lang="fr-FR" dirty="0"/>
                        <a:t>Supprimer les comptes inutilisés</a:t>
                      </a:r>
                    </a:p>
                  </a:txBody>
                  <a:tcPr anchor="ctr"/>
                </a:tc>
                <a:extLst>
                  <a:ext uri="{0D108BD9-81ED-4DB2-BD59-A6C34878D82A}">
                    <a16:rowId xmlns:a16="http://schemas.microsoft.com/office/drawing/2014/main" val="3087736752"/>
                  </a:ext>
                </a:extLst>
              </a:tr>
            </a:tbl>
          </a:graphicData>
        </a:graphic>
      </p:graphicFrame>
    </p:spTree>
    <p:extLst>
      <p:ext uri="{BB962C8B-B14F-4D97-AF65-F5344CB8AC3E}">
        <p14:creationId xmlns:p14="http://schemas.microsoft.com/office/powerpoint/2010/main" val="37466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Tableau de criticité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9</a:t>
            </a:fld>
            <a:r>
              <a:rPr lang="en-US" sz="1600" b="1" dirty="0"/>
              <a:t> / 12</a:t>
            </a:r>
          </a:p>
        </p:txBody>
      </p:sp>
      <p:graphicFrame>
        <p:nvGraphicFramePr>
          <p:cNvPr id="7" name="Tableau 7">
            <a:extLst>
              <a:ext uri="{FF2B5EF4-FFF2-40B4-BE49-F238E27FC236}">
                <a16:creationId xmlns:a16="http://schemas.microsoft.com/office/drawing/2014/main" id="{37CA7585-8481-4752-9A76-5D194DE86CB4}"/>
              </a:ext>
            </a:extLst>
          </p:cNvPr>
          <p:cNvGraphicFramePr>
            <a:graphicFrameLocks noGrp="1"/>
          </p:cNvGraphicFramePr>
          <p:nvPr>
            <p:extLst>
              <p:ext uri="{D42A27DB-BD31-4B8C-83A1-F6EECF244321}">
                <p14:modId xmlns:p14="http://schemas.microsoft.com/office/powerpoint/2010/main" val="2364706968"/>
              </p:ext>
            </p:extLst>
          </p:nvPr>
        </p:nvGraphicFramePr>
        <p:xfrm>
          <a:off x="641554" y="1558893"/>
          <a:ext cx="11095191" cy="4710291"/>
        </p:xfrm>
        <a:graphic>
          <a:graphicData uri="http://schemas.openxmlformats.org/drawingml/2006/table">
            <a:tbl>
              <a:tblPr firstRow="1" bandRow="1">
                <a:effectLst>
                  <a:outerShdw blurRad="50800" dist="38100" dir="8100000" algn="tr" rotWithShape="0">
                    <a:prstClr val="black">
                      <a:alpha val="40000"/>
                    </a:prstClr>
                  </a:outerShdw>
                </a:effectLst>
                <a:tableStyleId>{5202B0CA-FC54-4496-8BCA-5EF66A818D29}</a:tableStyleId>
              </a:tblPr>
              <a:tblGrid>
                <a:gridCol w="3379839">
                  <a:extLst>
                    <a:ext uri="{9D8B030D-6E8A-4147-A177-3AD203B41FA5}">
                      <a16:colId xmlns:a16="http://schemas.microsoft.com/office/drawing/2014/main" val="51031025"/>
                    </a:ext>
                  </a:extLst>
                </a:gridCol>
                <a:gridCol w="3736258">
                  <a:extLst>
                    <a:ext uri="{9D8B030D-6E8A-4147-A177-3AD203B41FA5}">
                      <a16:colId xmlns:a16="http://schemas.microsoft.com/office/drawing/2014/main" val="1810796728"/>
                    </a:ext>
                  </a:extLst>
                </a:gridCol>
                <a:gridCol w="3979094">
                  <a:extLst>
                    <a:ext uri="{9D8B030D-6E8A-4147-A177-3AD203B41FA5}">
                      <a16:colId xmlns:a16="http://schemas.microsoft.com/office/drawing/2014/main" val="3894105331"/>
                    </a:ext>
                  </a:extLst>
                </a:gridCol>
              </a:tblGrid>
              <a:tr h="383789">
                <a:tc>
                  <a:txBody>
                    <a:bodyPr/>
                    <a:lstStyle/>
                    <a:p>
                      <a:pPr algn="ctr"/>
                      <a:r>
                        <a:rPr lang="fr-FR" sz="2000" dirty="0"/>
                        <a:t>Vulnérabilités</a:t>
                      </a:r>
                    </a:p>
                  </a:txBody>
                  <a:tcPr anchor="ctr"/>
                </a:tc>
                <a:tc>
                  <a:txBody>
                    <a:bodyPr/>
                    <a:lstStyle/>
                    <a:p>
                      <a:pPr algn="ctr"/>
                      <a:r>
                        <a:rPr lang="fr-FR" sz="2000" dirty="0"/>
                        <a:t>Probabilités</a:t>
                      </a:r>
                    </a:p>
                  </a:txBody>
                  <a:tcPr anchor="ctr"/>
                </a:tc>
                <a:tc>
                  <a:txBody>
                    <a:bodyPr/>
                    <a:lstStyle/>
                    <a:p>
                      <a:pPr algn="ctr"/>
                      <a:r>
                        <a:rPr lang="fr-FR" sz="2000" dirty="0"/>
                        <a:t>Risques</a:t>
                      </a:r>
                    </a:p>
                  </a:txBody>
                  <a:tcPr anchor="ctr"/>
                </a:tc>
                <a:extLst>
                  <a:ext uri="{0D108BD9-81ED-4DB2-BD59-A6C34878D82A}">
                    <a16:rowId xmlns:a16="http://schemas.microsoft.com/office/drawing/2014/main" val="3186800991"/>
                  </a:ext>
                </a:extLst>
              </a:tr>
              <a:tr h="1019685">
                <a:tc>
                  <a:txBody>
                    <a:bodyPr/>
                    <a:lstStyle/>
                    <a:p>
                      <a:pPr algn="just"/>
                      <a:r>
                        <a:rPr lang="fr-FR" dirty="0"/>
                        <a:t>Clé de registre et tâches planifiés</a:t>
                      </a:r>
                    </a:p>
                  </a:txBody>
                  <a:tcPr anchor="ctr"/>
                </a:tc>
                <a:tc>
                  <a:txBody>
                    <a:bodyPr/>
                    <a:lstStyle/>
                    <a:p>
                      <a:r>
                        <a:rPr lang="fr-FR" dirty="0"/>
                        <a:t>ELEVE –</a:t>
                      </a:r>
                    </a:p>
                    <a:p>
                      <a:r>
                        <a:rPr lang="fr-FR" dirty="0"/>
                        <a:t>Automatisation de tâche pour une prise en main de l’attaquant</a:t>
                      </a:r>
                    </a:p>
                  </a:txBody>
                  <a:tcPr anchor="ctr"/>
                </a:tc>
                <a:tc>
                  <a:txBody>
                    <a:bodyPr/>
                    <a:lstStyle/>
                    <a:p>
                      <a:r>
                        <a:rPr lang="fr-FR" dirty="0"/>
                        <a:t>ELEVE –</a:t>
                      </a:r>
                    </a:p>
                    <a:p>
                      <a:r>
                        <a:rPr lang="fr-FR" dirty="0"/>
                        <a:t>Corruption du système et vol de données</a:t>
                      </a:r>
                    </a:p>
                  </a:txBody>
                  <a:tcPr anchor="ctr"/>
                </a:tc>
                <a:extLst>
                  <a:ext uri="{0D108BD9-81ED-4DB2-BD59-A6C34878D82A}">
                    <a16:rowId xmlns:a16="http://schemas.microsoft.com/office/drawing/2014/main" val="1552978034"/>
                  </a:ext>
                </a:extLst>
              </a:tr>
              <a:tr h="1019685">
                <a:tc>
                  <a:txBody>
                    <a:bodyPr/>
                    <a:lstStyle/>
                    <a:p>
                      <a:pPr algn="just"/>
                      <a:r>
                        <a:rPr lang="fr-FR" dirty="0"/>
                        <a:t>DNS </a:t>
                      </a:r>
                      <a:r>
                        <a:rPr lang="fr-FR" dirty="0" err="1"/>
                        <a:t>Poisoning</a:t>
                      </a:r>
                      <a:endParaRPr lang="fr-FR" dirty="0"/>
                    </a:p>
                  </a:txBody>
                  <a:tcPr anchor="ctr"/>
                </a:tc>
                <a:tc>
                  <a:txBody>
                    <a:bodyPr/>
                    <a:lstStyle/>
                    <a:p>
                      <a:r>
                        <a:rPr lang="fr-FR" dirty="0"/>
                        <a:t>MOYEN –</a:t>
                      </a:r>
                    </a:p>
                    <a:p>
                      <a:r>
                        <a:rPr lang="fr-FR" dirty="0"/>
                        <a:t>Redirection vers le site de l’attaquant pour le téléchargement de script</a:t>
                      </a:r>
                    </a:p>
                  </a:txBody>
                  <a:tcPr anchor="ctr"/>
                </a:tc>
                <a:tc>
                  <a:txBody>
                    <a:bodyPr/>
                    <a:lstStyle/>
                    <a:p>
                      <a:r>
                        <a:rPr lang="fr-FR" dirty="0"/>
                        <a:t>MOYEN –</a:t>
                      </a:r>
                    </a:p>
                    <a:p>
                      <a:r>
                        <a:rPr lang="fr-FR" dirty="0"/>
                        <a:t>Implantation initial et téléchargement discret d’outil malveillant</a:t>
                      </a:r>
                    </a:p>
                  </a:txBody>
                  <a:tcPr anchor="ctr"/>
                </a:tc>
                <a:extLst>
                  <a:ext uri="{0D108BD9-81ED-4DB2-BD59-A6C34878D82A}">
                    <a16:rowId xmlns:a16="http://schemas.microsoft.com/office/drawing/2014/main" val="2658080140"/>
                  </a:ext>
                </a:extLst>
              </a:tr>
              <a:tr h="784373">
                <a:tc>
                  <a:txBody>
                    <a:bodyPr/>
                    <a:lstStyle/>
                    <a:p>
                      <a:pPr algn="just"/>
                      <a:r>
                        <a:rPr lang="fr-FR" dirty="0"/>
                        <a:t>Corruption du pare-feu</a:t>
                      </a:r>
                    </a:p>
                  </a:txBody>
                  <a:tcPr anchor="ctr"/>
                </a:tc>
                <a:tc>
                  <a:txBody>
                    <a:bodyPr/>
                    <a:lstStyle/>
                    <a:p>
                      <a:r>
                        <a:rPr lang="fr-FR" dirty="0"/>
                        <a:t>ELEVE –</a:t>
                      </a:r>
                    </a:p>
                    <a:p>
                      <a:r>
                        <a:rPr lang="fr-FR" dirty="0"/>
                        <a:t>Ouverture de port malveillant</a:t>
                      </a:r>
                    </a:p>
                  </a:txBody>
                  <a:tcPr anchor="ctr"/>
                </a:tc>
                <a:tc>
                  <a:txBody>
                    <a:bodyPr/>
                    <a:lstStyle/>
                    <a:p>
                      <a:r>
                        <a:rPr lang="fr-FR" dirty="0"/>
                        <a:t>ELEVE</a:t>
                      </a:r>
                    </a:p>
                  </a:txBody>
                  <a:tcPr anchor="ctr"/>
                </a:tc>
                <a:extLst>
                  <a:ext uri="{0D108BD9-81ED-4DB2-BD59-A6C34878D82A}">
                    <a16:rowId xmlns:a16="http://schemas.microsoft.com/office/drawing/2014/main" val="3087736752"/>
                  </a:ext>
                </a:extLst>
              </a:tr>
              <a:tr h="1490308">
                <a:tc>
                  <a:txBody>
                    <a:bodyPr/>
                    <a:lstStyle/>
                    <a:p>
                      <a:pPr algn="just"/>
                      <a:r>
                        <a:rPr lang="fr-FR" dirty="0"/>
                        <a:t>Gestion privilèges des comptes utilisateurs</a:t>
                      </a:r>
                    </a:p>
                  </a:txBody>
                  <a:tcPr anchor="ctr"/>
                </a:tc>
                <a:tc>
                  <a:txBody>
                    <a:bodyPr/>
                    <a:lstStyle/>
                    <a:p>
                      <a:pPr algn="just"/>
                      <a:r>
                        <a:rPr lang="fr-FR" dirty="0"/>
                        <a:t>ELEVE –</a:t>
                      </a:r>
                    </a:p>
                    <a:p>
                      <a:pPr algn="just"/>
                      <a:r>
                        <a:rPr lang="fr-FR" dirty="0"/>
                        <a:t>Création de compte</a:t>
                      </a:r>
                    </a:p>
                  </a:txBody>
                  <a:tcPr anchor="ctr"/>
                </a:tc>
                <a:tc>
                  <a:txBody>
                    <a:bodyPr/>
                    <a:lstStyle/>
                    <a:p>
                      <a:r>
                        <a:rPr lang="fr-FR" dirty="0"/>
                        <a:t>ELEVE –</a:t>
                      </a:r>
                    </a:p>
                    <a:p>
                      <a:r>
                        <a:rPr lang="fr-FR" dirty="0"/>
                        <a:t>Les comptes utilisateurs permettent l’escalade de privilège en tant qu’administrateur du système</a:t>
                      </a:r>
                    </a:p>
                  </a:txBody>
                  <a:tcPr anchor="ctr"/>
                </a:tc>
                <a:extLst>
                  <a:ext uri="{0D108BD9-81ED-4DB2-BD59-A6C34878D82A}">
                    <a16:rowId xmlns:a16="http://schemas.microsoft.com/office/drawing/2014/main" val="3076332722"/>
                  </a:ext>
                </a:extLst>
              </a:tr>
            </a:tbl>
          </a:graphicData>
        </a:graphic>
      </p:graphicFrame>
    </p:spTree>
    <p:extLst>
      <p:ext uri="{BB962C8B-B14F-4D97-AF65-F5344CB8AC3E}">
        <p14:creationId xmlns:p14="http://schemas.microsoft.com/office/powerpoint/2010/main" val="247360251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3052</TotalTime>
  <Words>1270</Words>
  <Application>Microsoft Office PowerPoint</Application>
  <PresentationFormat>Grand écran</PresentationFormat>
  <Paragraphs>136</Paragraphs>
  <Slides>12</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Arial Rounded MT Bold</vt:lpstr>
      <vt:lpstr>Calibri</vt:lpstr>
      <vt:lpstr>Calibri Light</vt:lpstr>
      <vt:lpstr>Consolas</vt:lpstr>
      <vt:lpstr>Thème Office</vt:lpstr>
      <vt:lpstr>INVESTIGATION APRES UNE ATTAQUE</vt:lpstr>
      <vt:lpstr>SOMMAIRE</vt:lpstr>
      <vt:lpstr>Présentation de l’activité</vt:lpstr>
      <vt:lpstr>Présentation de l’activité</vt:lpstr>
      <vt:lpstr>Présentation de l’activité</vt:lpstr>
      <vt:lpstr>Présentation de l’activité</vt:lpstr>
      <vt:lpstr>Présentation de l’activité</vt:lpstr>
      <vt:lpstr>Bilan / Recommandations</vt:lpstr>
      <vt:lpstr>Tableau de criticité</vt:lpstr>
      <vt:lpstr>Sujet de veille</vt:lpstr>
      <vt:lpstr>Référentiel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228</cp:revision>
  <dcterms:created xsi:type="dcterms:W3CDTF">2020-07-20T13:32:25Z</dcterms:created>
  <dcterms:modified xsi:type="dcterms:W3CDTF">2021-12-28T18:25:29Z</dcterms:modified>
</cp:coreProperties>
</file>