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4"/>
  </p:notesMasterIdLst>
  <p:sldIdLst>
    <p:sldId id="256" r:id="rId2"/>
    <p:sldId id="257" r:id="rId3"/>
    <p:sldId id="284" r:id="rId4"/>
    <p:sldId id="320" r:id="rId5"/>
    <p:sldId id="321" r:id="rId6"/>
    <p:sldId id="324" r:id="rId7"/>
    <p:sldId id="325" r:id="rId8"/>
    <p:sldId id="326" r:id="rId9"/>
    <p:sldId id="322" r:id="rId10"/>
    <p:sldId id="319" r:id="rId11"/>
    <p:sldId id="309" r:id="rId12"/>
    <p:sldId id="31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68595" autoAdjust="0"/>
  </p:normalViewPr>
  <p:slideViewPr>
    <p:cSldViewPr snapToGrid="0">
      <p:cViewPr varScale="1">
        <p:scale>
          <a:sx n="78" d="100"/>
          <a:sy n="78" d="100"/>
        </p:scale>
        <p:origin x="186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4"/>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4"/>
      <dgm:spPr/>
    </dgm:pt>
    <dgm:pt modelId="{BA713EF7-C5CD-4E77-A7DF-95D3BB7C732B}" type="pres">
      <dgm:prSet presAssocID="{CAF58717-2CA2-4946-96FA-E6F594FD428A}" presName="dstNode" presStyleLbl="node1" presStyleIdx="0" presStyleCnt="4"/>
      <dgm:spPr/>
    </dgm:pt>
    <dgm:pt modelId="{E093BE16-1D22-479B-8037-0A5ED29AB5C3}" type="pres">
      <dgm:prSet presAssocID="{0F402DF0-6E05-4A40-8507-1E4684EA8C93}" presName="text_1" presStyleLbl="node1" presStyleIdx="0" presStyleCnt="4">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4"/>
      <dgm:spPr/>
    </dgm:pt>
    <dgm:pt modelId="{4FD81FD3-38B0-4A44-A380-2689EB3A549D}" type="pres">
      <dgm:prSet presAssocID="{9A6C50A2-E466-4631-9273-704CA0DC0A71}" presName="text_2" presStyleLbl="node1" presStyleIdx="1" presStyleCnt="4">
        <dgm:presLayoutVars>
          <dgm:bulletEnabled val="1"/>
        </dgm:presLayoutVars>
      </dgm:prSet>
      <dgm:spPr/>
    </dgm:pt>
    <dgm:pt modelId="{8DB9E78E-7E80-4B74-88F5-56EC32AEC350}" type="pres">
      <dgm:prSet presAssocID="{9A6C50A2-E466-4631-9273-704CA0DC0A71}" presName="accent_2" presStyleCnt="0"/>
      <dgm:spPr/>
    </dgm:pt>
    <dgm:pt modelId="{E769AB44-8BA8-4694-9B86-BD37730473DF}" type="pres">
      <dgm:prSet presAssocID="{9A6C50A2-E466-4631-9273-704CA0DC0A71}" presName="accentRepeatNode" presStyleLbl="solidFgAcc1" presStyleIdx="1" presStyleCnt="4"/>
      <dgm:spPr/>
    </dgm:pt>
    <dgm:pt modelId="{EA47FC0B-DE9A-4ED7-B049-E9219A3BD55F}" type="pres">
      <dgm:prSet presAssocID="{7F009EA4-B1C9-4A03-8D5A-95706CA1ACCA}" presName="text_3" presStyleLbl="node1" presStyleIdx="2" presStyleCnt="4">
        <dgm:presLayoutVars>
          <dgm:bulletEnabled val="1"/>
        </dgm:presLayoutVars>
      </dgm:prSet>
      <dgm:spPr/>
    </dgm:pt>
    <dgm:pt modelId="{360226E1-CF44-4828-80FA-F850B7BFEB43}" type="pres">
      <dgm:prSet presAssocID="{7F009EA4-B1C9-4A03-8D5A-95706CA1ACCA}" presName="accent_3" presStyleCnt="0"/>
      <dgm:spPr/>
    </dgm:pt>
    <dgm:pt modelId="{DB0A1E19-0F50-4825-AE05-5274795BA579}" type="pres">
      <dgm:prSet presAssocID="{7F009EA4-B1C9-4A03-8D5A-95706CA1ACCA}" presName="accentRepeatNode" presStyleLbl="solidFgAcc1" presStyleIdx="2" presStyleCnt="4"/>
      <dgm:spPr/>
    </dgm:pt>
    <dgm:pt modelId="{AA653E1E-E490-4452-8D8A-18E1A743B35D}" type="pres">
      <dgm:prSet presAssocID="{81819CFE-BBD3-40ED-834D-DEE8AAA61C06}" presName="text_4" presStyleLbl="node1" presStyleIdx="3" presStyleCnt="4">
        <dgm:presLayoutVars>
          <dgm:bulletEnabled val="1"/>
        </dgm:presLayoutVars>
      </dgm:prSet>
      <dgm:spPr/>
    </dgm:pt>
    <dgm:pt modelId="{9FAD96B1-DE23-4E96-B4DE-1A85436585CC}" type="pres">
      <dgm:prSet presAssocID="{81819CFE-BBD3-40ED-834D-DEE8AAA61C06}" presName="accent_4" presStyleCnt="0"/>
      <dgm:spPr/>
    </dgm:pt>
    <dgm:pt modelId="{FD86333B-4FFF-43B4-8174-3BEB42F31D87}" type="pres">
      <dgm:prSet presAssocID="{81819CFE-BBD3-40ED-834D-DEE8AAA61C06}" presName="accentRepeatNode" presStyleLbl="solidFgAcc1" presStyleIdx="3" presStyleCnt="4"/>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2"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557E1966-5408-4262-A303-ED5734711D67}" type="presOf" srcId="{81819CFE-BBD3-40ED-834D-DEE8AAA61C06}" destId="{AA653E1E-E490-4452-8D8A-18E1A743B35D}" srcOrd="0" destOrd="0" presId="urn:microsoft.com/office/officeart/2008/layout/VerticalCurvedList"/>
    <dgm:cxn modelId="{2C437453-1AA9-4DA6-9155-74F139BFBA32}" srcId="{CAF58717-2CA2-4946-96FA-E6F594FD428A}" destId="{9A6C50A2-E466-4631-9273-704CA0DC0A71}" srcOrd="1" destOrd="0" parTransId="{4A7AAADF-E91D-4F8E-8B9E-5E170C8D3F7D}" sibTransId="{ECE3D972-9AD4-4E9B-B9E4-0DEB0B5AE92C}"/>
    <dgm:cxn modelId="{8FE0A7BC-9638-42ED-B22D-EA3FBA18CC1B}" type="presOf" srcId="{0F402DF0-6E05-4A40-8507-1E4684EA8C93}" destId="{E093BE16-1D22-479B-8037-0A5ED29AB5C3}" srcOrd="0" destOrd="0" presId="urn:microsoft.com/office/officeart/2008/layout/VerticalCurvedList"/>
    <dgm:cxn modelId="{2838E2C8-071F-4953-84B4-8EF6EF125513}" type="presOf" srcId="{9A6C50A2-E466-4631-9273-704CA0DC0A71}" destId="{4FD81FD3-38B0-4A44-A380-2689EB3A549D}" srcOrd="0" destOrd="0" presId="urn:microsoft.com/office/officeart/2008/layout/VerticalCurvedList"/>
    <dgm:cxn modelId="{3E8851E4-BC4C-4AA3-A72F-320BD7A6C488}" srcId="{CAF58717-2CA2-4946-96FA-E6F594FD428A}" destId="{81819CFE-BBD3-40ED-834D-DEE8AAA61C06}" srcOrd="3"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B75594F6-FC1C-4289-B32B-BB490B4453A4}" type="presOf" srcId="{7F009EA4-B1C9-4A03-8D5A-95706CA1ACCA}" destId="{EA47FC0B-DE9A-4ED7-B049-E9219A3BD55F}"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6299C5FB-4C49-4759-95DA-23FCBCC055A6}" type="presParOf" srcId="{00E2524D-362F-4E7E-9CAA-ECF79B7D84BA}" destId="{4FD81FD3-38B0-4A44-A380-2689EB3A549D}" srcOrd="3" destOrd="0" presId="urn:microsoft.com/office/officeart/2008/layout/VerticalCurvedList"/>
    <dgm:cxn modelId="{689FF8BF-8690-4230-BB96-302318D28E27}" type="presParOf" srcId="{00E2524D-362F-4E7E-9CAA-ECF79B7D84BA}" destId="{8DB9E78E-7E80-4B74-88F5-56EC32AEC350}" srcOrd="4" destOrd="0" presId="urn:microsoft.com/office/officeart/2008/layout/VerticalCurvedList"/>
    <dgm:cxn modelId="{7E2AC625-DD7A-40A2-A1C8-E90ED68AFD9C}" type="presParOf" srcId="{8DB9E78E-7E80-4B74-88F5-56EC32AEC350}" destId="{E769AB44-8BA8-4694-9B86-BD37730473DF}" srcOrd="0" destOrd="0" presId="urn:microsoft.com/office/officeart/2008/layout/VerticalCurvedList"/>
    <dgm:cxn modelId="{3BF2F961-4F61-49F3-8607-4E719A8A1659}" type="presParOf" srcId="{00E2524D-362F-4E7E-9CAA-ECF79B7D84BA}" destId="{EA47FC0B-DE9A-4ED7-B049-E9219A3BD55F}" srcOrd="5" destOrd="0" presId="urn:microsoft.com/office/officeart/2008/layout/VerticalCurvedList"/>
    <dgm:cxn modelId="{AEE6BB15-A822-4359-BE42-16D37DADB0FD}" type="presParOf" srcId="{00E2524D-362F-4E7E-9CAA-ECF79B7D84BA}" destId="{360226E1-CF44-4828-80FA-F850B7BFEB43}" srcOrd="6" destOrd="0" presId="urn:microsoft.com/office/officeart/2008/layout/VerticalCurvedList"/>
    <dgm:cxn modelId="{C77236B8-6135-4E6A-AF3E-C6C9CE8EE776}" type="presParOf" srcId="{360226E1-CF44-4828-80FA-F850B7BFEB43}" destId="{DB0A1E19-0F50-4825-AE05-5274795BA579}" srcOrd="0" destOrd="0" presId="urn:microsoft.com/office/officeart/2008/layout/VerticalCurvedList"/>
    <dgm:cxn modelId="{20D78402-FA6B-48E5-A6BF-4DB11B7BA300}" type="presParOf" srcId="{00E2524D-362F-4E7E-9CAA-ECF79B7D84BA}" destId="{AA653E1E-E490-4452-8D8A-18E1A743B35D}" srcOrd="7" destOrd="0" presId="urn:microsoft.com/office/officeart/2008/layout/VerticalCurvedList"/>
    <dgm:cxn modelId="{99B1937E-B7FD-43B6-A2C7-075D0A8A1802}" type="presParOf" srcId="{00E2524D-362F-4E7E-9CAA-ECF79B7D84BA}" destId="{9FAD96B1-DE23-4E96-B4DE-1A85436585CC}" srcOrd="8" destOrd="0" presId="urn:microsoft.com/office/officeart/2008/layout/VerticalCurvedList"/>
    <dgm:cxn modelId="{E0A949E2-4EE1-4D4E-8925-996C664D10DE}" type="presParOf" srcId="{9FAD96B1-DE23-4E96-B4DE-1A85436585CC}"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3675037" y="-564650"/>
          <a:ext cx="4380755" cy="4380755"/>
        </a:xfrm>
        <a:prstGeom prst="blockArc">
          <a:avLst>
            <a:gd name="adj1" fmla="val 18900000"/>
            <a:gd name="adj2" fmla="val 2700000"/>
            <a:gd name="adj3" fmla="val 493"/>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69931" y="249971"/>
          <a:ext cx="6488013" cy="50020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97037"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latin typeface="Arial" panose="020B0604020202020204" pitchFamily="34" charset="0"/>
              <a:cs typeface="Arial" panose="020B0604020202020204" pitchFamily="34" charset="0"/>
            </a:rPr>
            <a:t>Présentation de l’activité</a:t>
          </a:r>
          <a:endParaRPr lang="fr-FR" sz="2600" kern="1200" dirty="0"/>
        </a:p>
      </dsp:txBody>
      <dsp:txXfrm>
        <a:off x="369931" y="249971"/>
        <a:ext cx="6488013" cy="500203"/>
      </dsp:txXfrm>
    </dsp:sp>
    <dsp:sp modelId="{53FB057A-5CFB-4F7C-B81F-6C59DEAFF1B8}">
      <dsp:nvSpPr>
        <dsp:cNvPr id="0" name=""/>
        <dsp:cNvSpPr/>
      </dsp:nvSpPr>
      <dsp:spPr>
        <a:xfrm>
          <a:off x="57303" y="187446"/>
          <a:ext cx="625254" cy="62525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FD81FD3-38B0-4A44-A380-2689EB3A549D}">
      <dsp:nvSpPr>
        <dsp:cNvPr id="0" name=""/>
        <dsp:cNvSpPr/>
      </dsp:nvSpPr>
      <dsp:spPr>
        <a:xfrm>
          <a:off x="656709" y="1000407"/>
          <a:ext cx="6201235" cy="50020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97037"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latin typeface="Arial" panose="020B0604020202020204" pitchFamily="34" charset="0"/>
              <a:cs typeface="Arial" panose="020B0604020202020204" pitchFamily="34" charset="0"/>
            </a:rPr>
            <a:t>Sujet de veille</a:t>
          </a:r>
          <a:endParaRPr lang="fr-FR" sz="2600" kern="1200" dirty="0"/>
        </a:p>
      </dsp:txBody>
      <dsp:txXfrm>
        <a:off x="656709" y="1000407"/>
        <a:ext cx="6201235" cy="500203"/>
      </dsp:txXfrm>
    </dsp:sp>
    <dsp:sp modelId="{E769AB44-8BA8-4694-9B86-BD37730473DF}">
      <dsp:nvSpPr>
        <dsp:cNvPr id="0" name=""/>
        <dsp:cNvSpPr/>
      </dsp:nvSpPr>
      <dsp:spPr>
        <a:xfrm>
          <a:off x="344082" y="937882"/>
          <a:ext cx="625254" cy="62525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A47FC0B-DE9A-4ED7-B049-E9219A3BD55F}">
      <dsp:nvSpPr>
        <dsp:cNvPr id="0" name=""/>
        <dsp:cNvSpPr/>
      </dsp:nvSpPr>
      <dsp:spPr>
        <a:xfrm>
          <a:off x="656709" y="1750843"/>
          <a:ext cx="6201235" cy="50020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97037"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latin typeface="Arial" panose="020B0604020202020204" pitchFamily="34" charset="0"/>
              <a:cs typeface="Arial" panose="020B0604020202020204" pitchFamily="34" charset="0"/>
            </a:rPr>
            <a:t>Référentiel</a:t>
          </a:r>
          <a:endParaRPr lang="fr-FR" sz="2600" kern="1200" dirty="0"/>
        </a:p>
      </dsp:txBody>
      <dsp:txXfrm>
        <a:off x="656709" y="1750843"/>
        <a:ext cx="6201235" cy="500203"/>
      </dsp:txXfrm>
    </dsp:sp>
    <dsp:sp modelId="{DB0A1E19-0F50-4825-AE05-5274795BA579}">
      <dsp:nvSpPr>
        <dsp:cNvPr id="0" name=""/>
        <dsp:cNvSpPr/>
      </dsp:nvSpPr>
      <dsp:spPr>
        <a:xfrm>
          <a:off x="344082" y="1688318"/>
          <a:ext cx="625254" cy="62525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A653E1E-E490-4452-8D8A-18E1A743B35D}">
      <dsp:nvSpPr>
        <dsp:cNvPr id="0" name=""/>
        <dsp:cNvSpPr/>
      </dsp:nvSpPr>
      <dsp:spPr>
        <a:xfrm>
          <a:off x="369931" y="2501279"/>
          <a:ext cx="6488013" cy="50020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97037"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latin typeface="Arial" panose="020B0604020202020204" pitchFamily="34" charset="0"/>
              <a:cs typeface="Arial" panose="020B0604020202020204" pitchFamily="34" charset="0"/>
            </a:rPr>
            <a:t>Questions</a:t>
          </a:r>
          <a:endParaRPr lang="fr-FR" sz="2600" kern="1200" dirty="0"/>
        </a:p>
      </dsp:txBody>
      <dsp:txXfrm>
        <a:off x="369931" y="2501279"/>
        <a:ext cx="6488013" cy="500203"/>
      </dsp:txXfrm>
    </dsp:sp>
    <dsp:sp modelId="{FD86333B-4FFF-43B4-8174-3BEB42F31D87}">
      <dsp:nvSpPr>
        <dsp:cNvPr id="0" name=""/>
        <dsp:cNvSpPr/>
      </dsp:nvSpPr>
      <dsp:spPr>
        <a:xfrm>
          <a:off x="57303" y="2438753"/>
          <a:ext cx="625254" cy="62525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02/01/2022</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Cette vulnérabilité critique permet à l'attaquant de remonté sur l'arborescence du serveur et lire le fichier désiré. Plus précisément, cette vulnérabilité peut être exploitée si les fichiers en dehors de la racine du serveur ne sont pas protégés par l’option « </a:t>
            </a:r>
            <a:r>
              <a:rPr lang="fr-FR" b="0" dirty="0" err="1">
                <a:solidFill>
                  <a:srgbClr val="C5C8C6"/>
                </a:solidFill>
                <a:effectLst/>
                <a:latin typeface="Consolas" panose="020B0609020204030204" pitchFamily="49" charset="0"/>
              </a:rPr>
              <a:t>require</a:t>
            </a:r>
            <a:r>
              <a:rPr lang="fr-FR" b="0" dirty="0">
                <a:solidFill>
                  <a:srgbClr val="C5C8C6"/>
                </a:solidFill>
                <a:effectLst/>
                <a:latin typeface="Consolas" panose="020B0609020204030204" pitchFamily="49" charset="0"/>
              </a:rPr>
              <a:t> all </a:t>
            </a:r>
            <a:r>
              <a:rPr lang="fr-FR" b="0" dirty="0" err="1">
                <a:solidFill>
                  <a:srgbClr val="C5C8C6"/>
                </a:solidFill>
                <a:effectLst/>
                <a:latin typeface="Consolas" panose="020B0609020204030204" pitchFamily="49" charset="0"/>
              </a:rPr>
              <a:t>denied</a:t>
            </a:r>
            <a:r>
              <a:rPr lang="fr-FR" b="0" dirty="0">
                <a:solidFill>
                  <a:srgbClr val="C5C8C6"/>
                </a:solidFill>
                <a:effectLst/>
                <a:latin typeface="Consolas" panose="020B0609020204030204" pitchFamily="49" charset="0"/>
              </a:rPr>
              <a:t> » dans la configuration d’Apache. Lors de cette attaque, il va utiliser le signe “.%2e” qui correspond à “..” en URL </a:t>
            </a:r>
            <a:r>
              <a:rPr lang="fr-FR" b="0" dirty="0" err="1">
                <a:solidFill>
                  <a:srgbClr val="C5C8C6"/>
                </a:solidFill>
                <a:effectLst/>
                <a:latin typeface="Consolas" panose="020B0609020204030204" pitchFamily="49" charset="0"/>
              </a:rPr>
              <a:t>encoding</a:t>
            </a:r>
            <a:r>
              <a:rPr lang="fr-FR" b="0" dirty="0">
                <a:solidFill>
                  <a:srgbClr val="C5C8C6"/>
                </a:solidFill>
                <a:effectLst/>
                <a:latin typeface="Consolas" panose="020B0609020204030204" pitchFamily="49" charset="0"/>
              </a:rPr>
              <a:t> afin de remonter dans l'arborescence du serveur. </a:t>
            </a:r>
          </a:p>
          <a:p>
            <a:endParaRPr lang="fr-FR" b="0" dirty="0">
              <a:solidFill>
                <a:srgbClr val="C5C8C6"/>
              </a:solidFill>
              <a:effectLst/>
              <a:latin typeface="Consolas" panose="020B0609020204030204" pitchFamily="49" charset="0"/>
            </a:endParaRPr>
          </a:p>
          <a:p>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Pour corrigé ce problème il faut mettre à jour Apache HTTP server à une version supérieur notamment la version 2.4.51.</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12</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Pour nous remettre dans le contexte, le trafique vers les applications sont géré par des ports. Il y a 65535 ports disponible soit 1024 ports standards connus.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utilise l’outil </a:t>
            </a:r>
            <a:r>
              <a:rPr lang="fr-FR" dirty="0" err="1"/>
              <a:t>nmap</a:t>
            </a:r>
            <a:r>
              <a:rPr lang="fr-FR" dirty="0"/>
              <a:t> dans la phase de reconnaissance et d’énumération afin d’avoir de multiples informations tels que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Les ports qui sont ouverts et identifier les services associés.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Obtenir les informations sur le système d’exploitation</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17366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Il existe 4 types de scans que l’on va voir l’un après l’autre. Le premier est le scan TCP </a:t>
            </a:r>
            <a:r>
              <a:rPr lang="fr-FR" dirty="0" err="1"/>
              <a:t>connect</a:t>
            </a:r>
            <a:r>
              <a:rPr lang="fr-FR" dirty="0"/>
              <a:t>. Ici on initie complètement une connexion sur chaque port . Lorsque le port est ouvert on reçoit un paquet avec les flags SYN et ACK. S’il est fermé on </a:t>
            </a:r>
            <a:r>
              <a:rPr lang="fr-FR" dirty="0" err="1"/>
              <a:t>recoit</a:t>
            </a:r>
            <a:r>
              <a:rPr lang="fr-FR" dirty="0"/>
              <a:t> un paquet avec le flag RST.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Le second type de scan est SYN scan ou Half Open Scan. Ici on va envoyer sur chaque port ciblé un paquet TCP SYN qui sert à la demande de connexion.</a:t>
            </a:r>
          </a:p>
          <a:p>
            <a:pPr marL="0" lvl="0" indent="0" algn="l" rtl="0">
              <a:spcBef>
                <a:spcPts val="0"/>
              </a:spcBef>
              <a:spcAft>
                <a:spcPts val="0"/>
              </a:spcAft>
              <a:buNone/>
            </a:pPr>
            <a:r>
              <a:rPr lang="fr-FR" dirty="0"/>
              <a:t>Si le port est ouvert le serveur nous répond avec un paquet SYN/ACK et s’il est fermé nous recevons un paquet TCP avec les flags RST et ACK.</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2430269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16221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Ici on va se pencher sur le cas d’un TCP FIN qui est aussi connu sous le nom de </a:t>
            </a:r>
            <a:r>
              <a:rPr lang="fr-FR" dirty="0" err="1"/>
              <a:t>stealth</a:t>
            </a:r>
            <a:r>
              <a:rPr lang="fr-FR" dirty="0"/>
              <a:t> scan qui utilise le comportement d’un client qui met fin à une connexion TCP. On va envoyer un paquet TCP avec le flag FIN à 1, si le serveur possède un port fermé on aura les flags RST et ACK sinon nous n’aurons pas de réponse. Donc on pourra déduire que le port est ouvert et qu’un service est donc utilisé sur le port cible.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276731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Les </a:t>
            </a:r>
            <a:r>
              <a:rPr lang="fr-FR" dirty="0" err="1"/>
              <a:t>nmap</a:t>
            </a:r>
            <a:r>
              <a:rPr lang="fr-FR" dirty="0"/>
              <a:t> </a:t>
            </a:r>
            <a:r>
              <a:rPr lang="fr-FR" dirty="0" err="1"/>
              <a:t>scripting</a:t>
            </a:r>
            <a:r>
              <a:rPr lang="fr-FR" dirty="0"/>
              <a:t> engine sont développés en </a:t>
            </a:r>
            <a:r>
              <a:rPr lang="fr-FR" dirty="0" err="1"/>
              <a:t>Lua</a:t>
            </a:r>
            <a:r>
              <a:rPr lang="fr-FR" dirty="0"/>
              <a:t>, qui est un langage de script gratuit et open source. On retrouve différente option pour l’exécution des scripts : </a:t>
            </a:r>
            <a:br>
              <a:rPr lang="fr-FR" dirty="0"/>
            </a:br>
            <a:endParaRPr lang="fr-FR"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Safe : Il s’agit d’un groupe de scripts NSE moins intrusifs qui font peu de bruit tout en faisant le scan du système distant.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Intrusive : Il s’agit de tous les scripts qui exploitent votre cible de façon agressive. Les scripts de cette catégorie peuvent se retrouver dans une autre.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err="1"/>
              <a:t>Vuln</a:t>
            </a:r>
            <a:r>
              <a:rPr lang="fr-FR" dirty="0"/>
              <a:t> : C’est la catégorie de scripts relative à la détection et l’exploitation des vulnérabilités.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Exploit : Cette catégorie de script permet de faire l’exploitation des services en se basant sur les CVE.</a:t>
            </a:r>
          </a:p>
          <a:p>
            <a:pPr marL="171450" lvl="0" indent="-171450" algn="l" rtl="0">
              <a:spcBef>
                <a:spcPts val="0"/>
              </a:spcBef>
              <a:spcAft>
                <a:spcPts val="0"/>
              </a:spcAft>
              <a:buFontTx/>
              <a:buChar char="-"/>
            </a:pPr>
            <a:r>
              <a:rPr lang="fr-FR" dirty="0" err="1"/>
              <a:t>Auth</a:t>
            </a:r>
            <a:r>
              <a:rPr lang="fr-FR" dirty="0"/>
              <a:t> : Cette catégorie de script regroupe toutes sortes de scripts ayant rapport avec l’authentification et l’escalade de privilège</a:t>
            </a:r>
          </a:p>
          <a:p>
            <a:pPr marL="171450" lvl="0" indent="-171450" algn="l" rtl="0">
              <a:spcBef>
                <a:spcPts val="0"/>
              </a:spcBef>
              <a:spcAft>
                <a:spcPts val="0"/>
              </a:spcAft>
              <a:buFontTx/>
              <a:buChar char="-"/>
            </a:pPr>
            <a:r>
              <a:rPr lang="fr-FR" dirty="0"/>
              <a:t>Brute : C’est une catégorie de scripts conçus pour faire du </a:t>
            </a:r>
            <a:r>
              <a:rPr lang="fr-FR" dirty="0" err="1"/>
              <a:t>bruteforce</a:t>
            </a:r>
            <a:r>
              <a:rPr lang="fr-FR"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Discovery : C’est un groupe de scripts destinés à la découverte de réseau, de services et d’applications.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Dos : C’est le groupe de scripts qui permet d’effectuer des attaques Dos et/ou DDoS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143215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1/2/2022</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1/2/2022</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1/2/2022</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1/2/2022</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1/2/2022</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1/2/2022</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1/2/2022</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1/2/2022</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1/2/2022</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1/2/2022</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1/2/2022</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1/2/2022</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OUTILS NMAP</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12</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10</a:t>
            </a:fld>
            <a:r>
              <a:rPr lang="en-US" sz="1600" b="1" dirty="0"/>
              <a:t> / 12</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650889" y="1982820"/>
            <a:ext cx="6359511"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CVE-2021-41773 : </a:t>
            </a:r>
          </a:p>
          <a:p>
            <a:pPr>
              <a:lnSpc>
                <a:spcPct val="90000"/>
              </a:lnSpc>
              <a:spcBef>
                <a:spcPts val="1000"/>
              </a:spcBef>
            </a:pPr>
            <a:r>
              <a:rPr lang="fr-FR" dirty="0">
                <a:latin typeface="Arial" panose="020B0604020202020204" pitchFamily="34" charset="0"/>
                <a:cs typeface="Arial" panose="020B0604020202020204" pitchFamily="34" charset="0"/>
              </a:rPr>
              <a:t>Attaque de traversée de chemin Apache http serveur 2.4.49</a:t>
            </a: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11" name="Image 10">
            <a:extLst>
              <a:ext uri="{FF2B5EF4-FFF2-40B4-BE49-F238E27FC236}">
                <a16:creationId xmlns:a16="http://schemas.microsoft.com/office/drawing/2014/main" id="{7EFD7DD9-1D83-42CA-9646-9DF733748E01}"/>
              </a:ext>
            </a:extLst>
          </p:cNvPr>
          <p:cNvPicPr>
            <a:picLocks noChangeAspect="1"/>
          </p:cNvPicPr>
          <p:nvPr/>
        </p:nvPicPr>
        <p:blipFill>
          <a:blip r:embed="rId5"/>
          <a:stretch>
            <a:fillRect/>
          </a:stretch>
        </p:blipFill>
        <p:spPr>
          <a:xfrm>
            <a:off x="666796" y="2878086"/>
            <a:ext cx="7211183" cy="3689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11</a:t>
            </a:fld>
            <a:r>
              <a:rPr lang="en-US" sz="1600" b="1" dirty="0"/>
              <a:t> / 12</a:t>
            </a:r>
          </a:p>
        </p:txBody>
      </p:sp>
      <p:sp>
        <p:nvSpPr>
          <p:cNvPr id="13" name="ZoneTexte 12">
            <a:extLst>
              <a:ext uri="{FF2B5EF4-FFF2-40B4-BE49-F238E27FC236}">
                <a16:creationId xmlns:a16="http://schemas.microsoft.com/office/drawing/2014/main" id="{980512A8-3EC5-4B3D-AA4B-46E8C95B5E54}"/>
              </a:ext>
            </a:extLst>
          </p:cNvPr>
          <p:cNvSpPr txBox="1"/>
          <p:nvPr/>
        </p:nvSpPr>
        <p:spPr>
          <a:xfrm>
            <a:off x="1793629" y="2584335"/>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Identifier les tactiques et techniques d’attaques ainsi que les objectifs de l'attaquant de manière à proposer des préconisations adaptées au mode opératoire utilisé.</a:t>
            </a:r>
          </a:p>
        </p:txBody>
      </p:sp>
    </p:spTree>
    <p:extLst>
      <p:ext uri="{BB962C8B-B14F-4D97-AF65-F5344CB8AC3E}">
        <p14:creationId xmlns:p14="http://schemas.microsoft.com/office/powerpoint/2010/main" val="226024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12</a:t>
            </a:fld>
            <a:r>
              <a:rPr lang="en-US" sz="1600" b="1" dirty="0"/>
              <a:t> / 12</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12</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2213084636"/>
              </p:ext>
            </p:extLst>
          </p:nvPr>
        </p:nvGraphicFramePr>
        <p:xfrm>
          <a:off x="811386" y="2708506"/>
          <a:ext cx="6900298" cy="3251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12</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98591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Approfondir les connaissances sur l’outil NMAP</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12</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27925"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639167" y="1878069"/>
            <a:ext cx="3656698"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Pourquoi utilisé cet outil ? </a:t>
            </a:r>
          </a:p>
        </p:txBody>
      </p:sp>
      <p:pic>
        <p:nvPicPr>
          <p:cNvPr id="10" name="Image 9">
            <a:extLst>
              <a:ext uri="{FF2B5EF4-FFF2-40B4-BE49-F238E27FC236}">
                <a16:creationId xmlns:a16="http://schemas.microsoft.com/office/drawing/2014/main" id="{DD7123CC-CBF7-48AF-B0C1-17A3A2FEAC72}"/>
              </a:ext>
            </a:extLst>
          </p:cNvPr>
          <p:cNvPicPr>
            <a:picLocks noChangeAspect="1"/>
          </p:cNvPicPr>
          <p:nvPr/>
        </p:nvPicPr>
        <p:blipFill>
          <a:blip r:embed="rId5"/>
          <a:stretch>
            <a:fillRect/>
          </a:stretch>
        </p:blipFill>
        <p:spPr>
          <a:xfrm>
            <a:off x="639167" y="2654485"/>
            <a:ext cx="5722304" cy="3314749"/>
          </a:xfrm>
          <a:prstGeom prst="rect">
            <a:avLst/>
          </a:prstGeom>
          <a:ln>
            <a:solidFill>
              <a:schemeClr val="bg1">
                <a:lumMod val="65000"/>
              </a:schemeClr>
            </a:solidFill>
          </a:ln>
        </p:spPr>
      </p:pic>
    </p:spTree>
    <p:extLst>
      <p:ext uri="{BB962C8B-B14F-4D97-AF65-F5344CB8AC3E}">
        <p14:creationId xmlns:p14="http://schemas.microsoft.com/office/powerpoint/2010/main" val="7528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615721" y="1887902"/>
            <a:ext cx="38079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Types de scan :</a:t>
            </a:r>
          </a:p>
          <a:p>
            <a:pPr>
              <a:lnSpc>
                <a:spcPct val="90000"/>
              </a:lnSpc>
              <a:spcBef>
                <a:spcPts val="1000"/>
              </a:spcBef>
            </a:pPr>
            <a:r>
              <a:rPr lang="fr-FR" dirty="0">
                <a:latin typeface="Arial" panose="020B0604020202020204" pitchFamily="34" charset="0"/>
                <a:cs typeface="Arial" panose="020B0604020202020204" pitchFamily="34" charset="0"/>
              </a:rPr>
              <a:t>TCP </a:t>
            </a:r>
            <a:r>
              <a:rPr lang="fr-FR" dirty="0" err="1">
                <a:latin typeface="Arial" panose="020B0604020202020204" pitchFamily="34" charset="0"/>
                <a:cs typeface="Arial" panose="020B0604020202020204" pitchFamily="34" charset="0"/>
              </a:rPr>
              <a:t>connect</a:t>
            </a:r>
            <a:r>
              <a:rPr lang="fr-FR" dirty="0">
                <a:latin typeface="Arial" panose="020B0604020202020204" pitchFamily="34" charset="0"/>
                <a:cs typeface="Arial" panose="020B0604020202020204" pitchFamily="34" charset="0"/>
              </a:rPr>
              <a:t> scan / Full open scan</a:t>
            </a:r>
          </a:p>
        </p:txBody>
      </p:sp>
      <p:pic>
        <p:nvPicPr>
          <p:cNvPr id="8" name="Image 7">
            <a:extLst>
              <a:ext uri="{FF2B5EF4-FFF2-40B4-BE49-F238E27FC236}">
                <a16:creationId xmlns:a16="http://schemas.microsoft.com/office/drawing/2014/main" id="{103CA044-BD47-41C0-8D4D-4FC0F0FB020C}"/>
              </a:ext>
            </a:extLst>
          </p:cNvPr>
          <p:cNvPicPr>
            <a:picLocks noChangeAspect="1"/>
          </p:cNvPicPr>
          <p:nvPr/>
        </p:nvPicPr>
        <p:blipFill>
          <a:blip r:embed="rId5"/>
          <a:stretch>
            <a:fillRect/>
          </a:stretch>
        </p:blipFill>
        <p:spPr>
          <a:xfrm>
            <a:off x="669732" y="2765459"/>
            <a:ext cx="6169712" cy="36105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12</a:t>
            </a:r>
          </a:p>
        </p:txBody>
      </p:sp>
      <p:sp>
        <p:nvSpPr>
          <p:cNvPr id="9" name="ZoneTexte 8">
            <a:extLst>
              <a:ext uri="{FF2B5EF4-FFF2-40B4-BE49-F238E27FC236}">
                <a16:creationId xmlns:a16="http://schemas.microsoft.com/office/drawing/2014/main" id="{2B00171F-8E50-495F-AD72-29D754749BCC}"/>
              </a:ext>
            </a:extLst>
          </p:cNvPr>
          <p:cNvSpPr txBox="1"/>
          <p:nvPr/>
        </p:nvSpPr>
        <p:spPr>
          <a:xfrm>
            <a:off x="615721" y="1887902"/>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Types de scan :</a:t>
            </a:r>
          </a:p>
          <a:p>
            <a:pPr>
              <a:lnSpc>
                <a:spcPct val="90000"/>
              </a:lnSpc>
              <a:spcBef>
                <a:spcPts val="1000"/>
              </a:spcBef>
            </a:pPr>
            <a:r>
              <a:rPr lang="fr-FR" dirty="0">
                <a:latin typeface="Arial" panose="020B0604020202020204" pitchFamily="34" charset="0"/>
                <a:cs typeface="Arial" panose="020B0604020202020204" pitchFamily="34" charset="0"/>
              </a:rPr>
              <a:t>SYN Scans / Half Open Scan</a:t>
            </a:r>
          </a:p>
        </p:txBody>
      </p:sp>
      <p:pic>
        <p:nvPicPr>
          <p:cNvPr id="10" name="Image 9">
            <a:extLst>
              <a:ext uri="{FF2B5EF4-FFF2-40B4-BE49-F238E27FC236}">
                <a16:creationId xmlns:a16="http://schemas.microsoft.com/office/drawing/2014/main" id="{439A86B9-C241-4E1A-9E91-16470989750F}"/>
              </a:ext>
            </a:extLst>
          </p:cNvPr>
          <p:cNvPicPr>
            <a:picLocks noChangeAspect="1"/>
          </p:cNvPicPr>
          <p:nvPr/>
        </p:nvPicPr>
        <p:blipFill>
          <a:blip r:embed="rId4"/>
          <a:stretch>
            <a:fillRect/>
          </a:stretch>
        </p:blipFill>
        <p:spPr>
          <a:xfrm>
            <a:off x="9645789" y="3344333"/>
            <a:ext cx="2362770" cy="3148542"/>
          </a:xfrm>
          <a:prstGeom prst="rect">
            <a:avLst/>
          </a:prstGeom>
        </p:spPr>
      </p:pic>
      <p:pic>
        <p:nvPicPr>
          <p:cNvPr id="11" name="Image 10">
            <a:extLst>
              <a:ext uri="{FF2B5EF4-FFF2-40B4-BE49-F238E27FC236}">
                <a16:creationId xmlns:a16="http://schemas.microsoft.com/office/drawing/2014/main" id="{364F3175-05A0-4DA8-BFE3-DCA3F7971841}"/>
              </a:ext>
            </a:extLst>
          </p:cNvPr>
          <p:cNvPicPr>
            <a:picLocks noChangeAspect="1"/>
          </p:cNvPicPr>
          <p:nvPr/>
        </p:nvPicPr>
        <p:blipFill>
          <a:blip r:embed="rId5"/>
          <a:stretch>
            <a:fillRect/>
          </a:stretch>
        </p:blipFill>
        <p:spPr>
          <a:xfrm>
            <a:off x="615722" y="2894632"/>
            <a:ext cx="7102602" cy="32800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91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12</a:t>
            </a:r>
          </a:p>
        </p:txBody>
      </p:sp>
      <p:sp>
        <p:nvSpPr>
          <p:cNvPr id="9" name="ZoneTexte 8">
            <a:extLst>
              <a:ext uri="{FF2B5EF4-FFF2-40B4-BE49-F238E27FC236}">
                <a16:creationId xmlns:a16="http://schemas.microsoft.com/office/drawing/2014/main" id="{2B00171F-8E50-495F-AD72-29D754749BCC}"/>
              </a:ext>
            </a:extLst>
          </p:cNvPr>
          <p:cNvSpPr txBox="1"/>
          <p:nvPr/>
        </p:nvSpPr>
        <p:spPr>
          <a:xfrm>
            <a:off x="615721" y="1887902"/>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Types de scan :</a:t>
            </a:r>
          </a:p>
          <a:p>
            <a:pPr>
              <a:lnSpc>
                <a:spcPct val="90000"/>
              </a:lnSpc>
              <a:spcBef>
                <a:spcPts val="1000"/>
              </a:spcBef>
            </a:pPr>
            <a:r>
              <a:rPr lang="fr-FR" dirty="0">
                <a:latin typeface="Arial" panose="020B0604020202020204" pitchFamily="34" charset="0"/>
                <a:cs typeface="Arial" panose="020B0604020202020204" pitchFamily="34" charset="0"/>
              </a:rPr>
              <a:t>UDP Scan</a:t>
            </a:r>
          </a:p>
        </p:txBody>
      </p:sp>
      <p:pic>
        <p:nvPicPr>
          <p:cNvPr id="10" name="Image 9">
            <a:extLst>
              <a:ext uri="{FF2B5EF4-FFF2-40B4-BE49-F238E27FC236}">
                <a16:creationId xmlns:a16="http://schemas.microsoft.com/office/drawing/2014/main" id="{DC94DC66-0A6B-4F1A-8680-EFDFE53F21BD}"/>
              </a:ext>
            </a:extLst>
          </p:cNvPr>
          <p:cNvPicPr>
            <a:picLocks noChangeAspect="1"/>
          </p:cNvPicPr>
          <p:nvPr/>
        </p:nvPicPr>
        <p:blipFill>
          <a:blip r:embed="rId4"/>
          <a:stretch>
            <a:fillRect/>
          </a:stretch>
        </p:blipFill>
        <p:spPr>
          <a:xfrm>
            <a:off x="8988617" y="3591599"/>
            <a:ext cx="3111079" cy="2764751"/>
          </a:xfrm>
          <a:prstGeom prst="rect">
            <a:avLst/>
          </a:prstGeom>
        </p:spPr>
      </p:pic>
      <p:pic>
        <p:nvPicPr>
          <p:cNvPr id="11" name="Image 10">
            <a:extLst>
              <a:ext uri="{FF2B5EF4-FFF2-40B4-BE49-F238E27FC236}">
                <a16:creationId xmlns:a16="http://schemas.microsoft.com/office/drawing/2014/main" id="{BE40E638-7C77-418F-8C44-CD015D5FD3A7}"/>
              </a:ext>
            </a:extLst>
          </p:cNvPr>
          <p:cNvPicPr>
            <a:picLocks noChangeAspect="1"/>
          </p:cNvPicPr>
          <p:nvPr/>
        </p:nvPicPr>
        <p:blipFill>
          <a:blip r:embed="rId5"/>
          <a:stretch>
            <a:fillRect/>
          </a:stretch>
        </p:blipFill>
        <p:spPr>
          <a:xfrm>
            <a:off x="534751" y="3098532"/>
            <a:ext cx="7337115" cy="28992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457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615721" y="1887902"/>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Types de scan :</a:t>
            </a:r>
          </a:p>
          <a:p>
            <a:pPr>
              <a:lnSpc>
                <a:spcPct val="90000"/>
              </a:lnSpc>
              <a:spcBef>
                <a:spcPts val="1000"/>
              </a:spcBef>
            </a:pPr>
            <a:r>
              <a:rPr lang="fr-FR" dirty="0">
                <a:latin typeface="Arial" panose="020B0604020202020204" pitchFamily="34" charset="0"/>
                <a:cs typeface="Arial" panose="020B0604020202020204" pitchFamily="34" charset="0"/>
              </a:rPr>
              <a:t>NULL, FIN, </a:t>
            </a:r>
            <a:r>
              <a:rPr lang="fr-FR" dirty="0" err="1">
                <a:latin typeface="Arial" panose="020B0604020202020204" pitchFamily="34" charset="0"/>
                <a:cs typeface="Arial" panose="020B0604020202020204" pitchFamily="34" charset="0"/>
              </a:rPr>
              <a:t>Xmas</a:t>
            </a:r>
            <a:r>
              <a:rPr lang="fr-FR" dirty="0">
                <a:latin typeface="Arial" panose="020B0604020202020204" pitchFamily="34" charset="0"/>
                <a:cs typeface="Arial" panose="020B0604020202020204" pitchFamily="34" charset="0"/>
              </a:rPr>
              <a:t> Scan</a:t>
            </a:r>
          </a:p>
        </p:txBody>
      </p:sp>
      <p:pic>
        <p:nvPicPr>
          <p:cNvPr id="8" name="Image 7">
            <a:extLst>
              <a:ext uri="{FF2B5EF4-FFF2-40B4-BE49-F238E27FC236}">
                <a16:creationId xmlns:a16="http://schemas.microsoft.com/office/drawing/2014/main" id="{0C579ADE-2770-4708-9016-EE34583BAE54}"/>
              </a:ext>
            </a:extLst>
          </p:cNvPr>
          <p:cNvPicPr>
            <a:picLocks noChangeAspect="1"/>
          </p:cNvPicPr>
          <p:nvPr/>
        </p:nvPicPr>
        <p:blipFill>
          <a:blip r:embed="rId5"/>
          <a:stretch>
            <a:fillRect/>
          </a:stretch>
        </p:blipFill>
        <p:spPr>
          <a:xfrm>
            <a:off x="615721" y="3429000"/>
            <a:ext cx="7532684" cy="22135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109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12</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6782251" y="2929378"/>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Qu’est-ce que les NSE ?</a:t>
            </a:r>
          </a:p>
          <a:p>
            <a:pPr>
              <a:lnSpc>
                <a:spcPct val="90000"/>
              </a:lnSpc>
              <a:spcBef>
                <a:spcPts val="1000"/>
              </a:spcBef>
            </a:pP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Nmap</a:t>
            </a:r>
            <a:r>
              <a:rPr lang="fr-FR" dirty="0">
                <a:latin typeface="Arial" panose="020B0604020202020204" pitchFamily="34" charset="0"/>
                <a:cs typeface="Arial" panose="020B0604020202020204" pitchFamily="34" charset="0"/>
              </a:rPr>
              <a:t> Scripting Engine -</a:t>
            </a:r>
          </a:p>
        </p:txBody>
      </p:sp>
      <p:pic>
        <p:nvPicPr>
          <p:cNvPr id="8" name="Image 7">
            <a:extLst>
              <a:ext uri="{FF2B5EF4-FFF2-40B4-BE49-F238E27FC236}">
                <a16:creationId xmlns:a16="http://schemas.microsoft.com/office/drawing/2014/main" id="{B0348559-9D04-465C-9540-78561B173A5E}"/>
              </a:ext>
            </a:extLst>
          </p:cNvPr>
          <p:cNvPicPr>
            <a:picLocks noChangeAspect="1"/>
          </p:cNvPicPr>
          <p:nvPr/>
        </p:nvPicPr>
        <p:blipFill rotWithShape="1">
          <a:blip r:embed="rId5"/>
          <a:srcRect r="17479" b="1530"/>
          <a:stretch/>
        </p:blipFill>
        <p:spPr>
          <a:xfrm>
            <a:off x="81545" y="1598080"/>
            <a:ext cx="6489041" cy="5259919"/>
          </a:xfrm>
          <a:prstGeom prst="rect">
            <a:avLst/>
          </a:prstGeom>
        </p:spPr>
      </p:pic>
    </p:spTree>
    <p:extLst>
      <p:ext uri="{BB962C8B-B14F-4D97-AF65-F5344CB8AC3E}">
        <p14:creationId xmlns:p14="http://schemas.microsoft.com/office/powerpoint/2010/main" val="6233381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3195</TotalTime>
  <Words>894</Words>
  <Application>Microsoft Office PowerPoint</Application>
  <PresentationFormat>Grand écran</PresentationFormat>
  <Paragraphs>84</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Arial Rounded MT Bold</vt:lpstr>
      <vt:lpstr>Calibri</vt:lpstr>
      <vt:lpstr>Calibri Light</vt:lpstr>
      <vt:lpstr>Consolas</vt:lpstr>
      <vt:lpstr>Thème Office</vt:lpstr>
      <vt:lpstr>OUTILS NMAP</vt:lpstr>
      <vt:lpstr>SOMMAIRE</vt:lpstr>
      <vt:lpstr>Présentation de l’activité</vt:lpstr>
      <vt:lpstr>Présentation de l’activité</vt:lpstr>
      <vt:lpstr>Présentation de l’activité</vt:lpstr>
      <vt:lpstr>Présentation de l’activité</vt:lpstr>
      <vt:lpstr>Présentation de l’activité</vt:lpstr>
      <vt:lpstr>Présentation de l’activité</vt:lpstr>
      <vt:lpstr>Présentation de l’activité</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262</cp:revision>
  <dcterms:created xsi:type="dcterms:W3CDTF">2020-07-20T13:32:25Z</dcterms:created>
  <dcterms:modified xsi:type="dcterms:W3CDTF">2022-01-02T08:16:25Z</dcterms:modified>
</cp:coreProperties>
</file>