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3"/>
  </p:notesMasterIdLst>
  <p:sldIdLst>
    <p:sldId id="256" r:id="rId2"/>
    <p:sldId id="257" r:id="rId3"/>
    <p:sldId id="284" r:id="rId4"/>
    <p:sldId id="320" r:id="rId5"/>
    <p:sldId id="321" r:id="rId6"/>
    <p:sldId id="322" r:id="rId7"/>
    <p:sldId id="323" r:id="rId8"/>
    <p:sldId id="285" r:id="rId9"/>
    <p:sldId id="319" r:id="rId10"/>
    <p:sldId id="309" r:id="rId11"/>
    <p:sldId id="31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57025" autoAdjust="0"/>
  </p:normalViewPr>
  <p:slideViewPr>
    <p:cSldViewPr snapToGrid="0">
      <p:cViewPr varScale="1">
        <p:scale>
          <a:sx n="64" d="100"/>
          <a:sy n="64" d="100"/>
        </p:scale>
        <p:origin x="238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B328D248-2101-4565-995E-4700F660E338}">
      <dgm:prSet phldrT="[Texte]"/>
      <dgm:spPr/>
      <dgm:t>
        <a:bodyPr/>
        <a:lstStyle/>
        <a:p>
          <a:r>
            <a:rPr lang="fr-FR" dirty="0"/>
            <a:t>Bilan / Recommandations</a:t>
          </a:r>
        </a:p>
      </dgm:t>
    </dgm:pt>
    <dgm:pt modelId="{77843096-C09E-419F-AC19-262942BACED1}" type="parTrans" cxnId="{858A354F-20BF-4931-8996-05B46411CD78}">
      <dgm:prSet/>
      <dgm:spPr/>
    </dgm:pt>
    <dgm:pt modelId="{7FD3D563-5D4B-428C-8704-C532EF9B5539}" type="sibTrans" cxnId="{858A354F-20BF-4931-8996-05B46411CD78}">
      <dgm:prSet/>
      <dgm:spPr/>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5"/>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5"/>
      <dgm:spPr/>
    </dgm:pt>
    <dgm:pt modelId="{BA713EF7-C5CD-4E77-A7DF-95D3BB7C732B}" type="pres">
      <dgm:prSet presAssocID="{CAF58717-2CA2-4946-96FA-E6F594FD428A}" presName="dstNode" presStyleLbl="node1" presStyleIdx="0" presStyleCnt="5"/>
      <dgm:spPr/>
    </dgm:pt>
    <dgm:pt modelId="{E093BE16-1D22-479B-8037-0A5ED29AB5C3}" type="pres">
      <dgm:prSet presAssocID="{0F402DF0-6E05-4A40-8507-1E4684EA8C93}" presName="text_1" presStyleLbl="node1" presStyleIdx="0" presStyleCnt="5">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5"/>
      <dgm:spPr/>
    </dgm:pt>
    <dgm:pt modelId="{2EBAD8AE-1B81-4757-A393-FA40FDB99C9A}" type="pres">
      <dgm:prSet presAssocID="{B328D248-2101-4565-995E-4700F660E338}" presName="text_2" presStyleLbl="node1" presStyleIdx="1" presStyleCnt="5">
        <dgm:presLayoutVars>
          <dgm:bulletEnabled val="1"/>
        </dgm:presLayoutVars>
      </dgm:prSet>
      <dgm:spPr/>
    </dgm:pt>
    <dgm:pt modelId="{F74E4D93-9755-4A8F-81F4-76CF509551CA}" type="pres">
      <dgm:prSet presAssocID="{B328D248-2101-4565-995E-4700F660E338}" presName="accent_2" presStyleCnt="0"/>
      <dgm:spPr/>
    </dgm:pt>
    <dgm:pt modelId="{8AD2F6E3-4740-4521-B3BF-F9142E7A9113}" type="pres">
      <dgm:prSet presAssocID="{B328D248-2101-4565-995E-4700F660E338}" presName="accentRepeatNode" presStyleLbl="solidFgAcc1" presStyleIdx="1" presStyleCnt="5"/>
      <dgm:spPr/>
    </dgm:pt>
    <dgm:pt modelId="{43D18944-CAEF-420D-B441-C0C08C3F6567}" type="pres">
      <dgm:prSet presAssocID="{9A6C50A2-E466-4631-9273-704CA0DC0A71}" presName="text_3" presStyleLbl="node1" presStyleIdx="2" presStyleCnt="5">
        <dgm:presLayoutVars>
          <dgm:bulletEnabled val="1"/>
        </dgm:presLayoutVars>
      </dgm:prSet>
      <dgm:spPr/>
    </dgm:pt>
    <dgm:pt modelId="{D626142D-9D1C-4344-8355-9A74710DD763}" type="pres">
      <dgm:prSet presAssocID="{9A6C50A2-E466-4631-9273-704CA0DC0A71}" presName="accent_3" presStyleCnt="0"/>
      <dgm:spPr/>
    </dgm:pt>
    <dgm:pt modelId="{E769AB44-8BA8-4694-9B86-BD37730473DF}" type="pres">
      <dgm:prSet presAssocID="{9A6C50A2-E466-4631-9273-704CA0DC0A71}" presName="accentRepeatNode" presStyleLbl="solidFgAcc1" presStyleIdx="2" presStyleCnt="5"/>
      <dgm:spPr/>
    </dgm:pt>
    <dgm:pt modelId="{DCBC5C51-6230-45F7-8773-CA19AEB218A4}" type="pres">
      <dgm:prSet presAssocID="{7F009EA4-B1C9-4A03-8D5A-95706CA1ACCA}" presName="text_4" presStyleLbl="node1" presStyleIdx="3" presStyleCnt="5">
        <dgm:presLayoutVars>
          <dgm:bulletEnabled val="1"/>
        </dgm:presLayoutVars>
      </dgm:prSet>
      <dgm:spPr/>
    </dgm:pt>
    <dgm:pt modelId="{1335F510-77B1-48C8-B8B7-B531E9141DBF}" type="pres">
      <dgm:prSet presAssocID="{7F009EA4-B1C9-4A03-8D5A-95706CA1ACCA}" presName="accent_4" presStyleCnt="0"/>
      <dgm:spPr/>
    </dgm:pt>
    <dgm:pt modelId="{DB0A1E19-0F50-4825-AE05-5274795BA579}" type="pres">
      <dgm:prSet presAssocID="{7F009EA4-B1C9-4A03-8D5A-95706CA1ACCA}" presName="accentRepeatNode" presStyleLbl="solidFgAcc1" presStyleIdx="3" presStyleCnt="5"/>
      <dgm:spPr/>
    </dgm:pt>
    <dgm:pt modelId="{86DF6B6C-6FB2-4979-A182-18F703C60FFB}" type="pres">
      <dgm:prSet presAssocID="{81819CFE-BBD3-40ED-834D-DEE8AAA61C06}" presName="text_5" presStyleLbl="node1" presStyleIdx="4" presStyleCnt="5">
        <dgm:presLayoutVars>
          <dgm:bulletEnabled val="1"/>
        </dgm:presLayoutVars>
      </dgm:prSet>
      <dgm:spPr/>
    </dgm:pt>
    <dgm:pt modelId="{A4142940-83CE-4892-B4C2-2FDA1CE8B093}" type="pres">
      <dgm:prSet presAssocID="{81819CFE-BBD3-40ED-834D-DEE8AAA61C06}" presName="accent_5" presStyleCnt="0"/>
      <dgm:spPr/>
    </dgm:pt>
    <dgm:pt modelId="{FD86333B-4FFF-43B4-8174-3BEB42F31D87}" type="pres">
      <dgm:prSet presAssocID="{81819CFE-BBD3-40ED-834D-DEE8AAA61C06}" presName="accentRepeatNode" presStyleLbl="solidFgAcc1" presStyleIdx="4" presStyleCnt="5"/>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3"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61E54046-52ED-4E69-AB77-E3A67CDA8B29}" type="presOf" srcId="{81819CFE-BBD3-40ED-834D-DEE8AAA61C06}" destId="{86DF6B6C-6FB2-4979-A182-18F703C60FFB}" srcOrd="0" destOrd="0" presId="urn:microsoft.com/office/officeart/2008/layout/VerticalCurvedList"/>
    <dgm:cxn modelId="{A55C0D4E-6D2D-4545-B6B0-DF3CCCE32CDB}" type="presOf" srcId="{9A6C50A2-E466-4631-9273-704CA0DC0A71}" destId="{43D18944-CAEF-420D-B441-C0C08C3F6567}" srcOrd="0" destOrd="0" presId="urn:microsoft.com/office/officeart/2008/layout/VerticalCurvedList"/>
    <dgm:cxn modelId="{858A354F-20BF-4931-8996-05B46411CD78}" srcId="{CAF58717-2CA2-4946-96FA-E6F594FD428A}" destId="{B328D248-2101-4565-995E-4700F660E338}" srcOrd="1" destOrd="0" parTransId="{77843096-C09E-419F-AC19-262942BACED1}" sibTransId="{7FD3D563-5D4B-428C-8704-C532EF9B5539}"/>
    <dgm:cxn modelId="{2C437453-1AA9-4DA6-9155-74F139BFBA32}" srcId="{CAF58717-2CA2-4946-96FA-E6F594FD428A}" destId="{9A6C50A2-E466-4631-9273-704CA0DC0A71}" srcOrd="2" destOrd="0" parTransId="{4A7AAADF-E91D-4F8E-8B9E-5E170C8D3F7D}" sibTransId="{ECE3D972-9AD4-4E9B-B9E4-0DEB0B5AE92C}"/>
    <dgm:cxn modelId="{8E15CAAD-B0F1-4159-A623-F03F122B4A30}" type="presOf" srcId="{B328D248-2101-4565-995E-4700F660E338}" destId="{2EBAD8AE-1B81-4757-A393-FA40FDB99C9A}" srcOrd="0" destOrd="0" presId="urn:microsoft.com/office/officeart/2008/layout/VerticalCurvedList"/>
    <dgm:cxn modelId="{8FE0A7BC-9638-42ED-B22D-EA3FBA18CC1B}" type="presOf" srcId="{0F402DF0-6E05-4A40-8507-1E4684EA8C93}" destId="{E093BE16-1D22-479B-8037-0A5ED29AB5C3}" srcOrd="0" destOrd="0" presId="urn:microsoft.com/office/officeart/2008/layout/VerticalCurvedList"/>
    <dgm:cxn modelId="{3E8851E4-BC4C-4AA3-A72F-320BD7A6C488}" srcId="{CAF58717-2CA2-4946-96FA-E6F594FD428A}" destId="{81819CFE-BBD3-40ED-834D-DEE8AAA61C06}" srcOrd="4"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30311FF4-86F7-476F-A9C3-B6F7F8DD5DED}" type="presOf" srcId="{7F009EA4-B1C9-4A03-8D5A-95706CA1ACCA}" destId="{DCBC5C51-6230-45F7-8773-CA19AEB218A4}"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6D78DB0C-E39D-4176-B401-5165FDBFEC1D}" type="presParOf" srcId="{00E2524D-362F-4E7E-9CAA-ECF79B7D84BA}" destId="{2EBAD8AE-1B81-4757-A393-FA40FDB99C9A}" srcOrd="3" destOrd="0" presId="urn:microsoft.com/office/officeart/2008/layout/VerticalCurvedList"/>
    <dgm:cxn modelId="{664E9CB2-32D9-4DD9-8924-2E162C629423}" type="presParOf" srcId="{00E2524D-362F-4E7E-9CAA-ECF79B7D84BA}" destId="{F74E4D93-9755-4A8F-81F4-76CF509551CA}" srcOrd="4" destOrd="0" presId="urn:microsoft.com/office/officeart/2008/layout/VerticalCurvedList"/>
    <dgm:cxn modelId="{93B73EDB-527C-4789-A7B3-3120949F25DC}" type="presParOf" srcId="{F74E4D93-9755-4A8F-81F4-76CF509551CA}" destId="{8AD2F6E3-4740-4521-B3BF-F9142E7A9113}" srcOrd="0" destOrd="0" presId="urn:microsoft.com/office/officeart/2008/layout/VerticalCurvedList"/>
    <dgm:cxn modelId="{8CF8896B-8883-4751-9B3B-7418B294FC3E}" type="presParOf" srcId="{00E2524D-362F-4E7E-9CAA-ECF79B7D84BA}" destId="{43D18944-CAEF-420D-B441-C0C08C3F6567}" srcOrd="5" destOrd="0" presId="urn:microsoft.com/office/officeart/2008/layout/VerticalCurvedList"/>
    <dgm:cxn modelId="{95841E14-585C-4342-BA15-F3C6D47C2A0D}" type="presParOf" srcId="{00E2524D-362F-4E7E-9CAA-ECF79B7D84BA}" destId="{D626142D-9D1C-4344-8355-9A74710DD763}" srcOrd="6" destOrd="0" presId="urn:microsoft.com/office/officeart/2008/layout/VerticalCurvedList"/>
    <dgm:cxn modelId="{EAE5346B-8F80-4C7B-A438-F7EEF71D13BD}" type="presParOf" srcId="{D626142D-9D1C-4344-8355-9A74710DD763}" destId="{E769AB44-8BA8-4694-9B86-BD37730473DF}" srcOrd="0" destOrd="0" presId="urn:microsoft.com/office/officeart/2008/layout/VerticalCurvedList"/>
    <dgm:cxn modelId="{8EA0C173-E55D-4595-803C-26F870520389}" type="presParOf" srcId="{00E2524D-362F-4E7E-9CAA-ECF79B7D84BA}" destId="{DCBC5C51-6230-45F7-8773-CA19AEB218A4}" srcOrd="7" destOrd="0" presId="urn:microsoft.com/office/officeart/2008/layout/VerticalCurvedList"/>
    <dgm:cxn modelId="{461AF5BD-656B-43EC-B2CB-33961B01AD22}" type="presParOf" srcId="{00E2524D-362F-4E7E-9CAA-ECF79B7D84BA}" destId="{1335F510-77B1-48C8-B8B7-B531E9141DBF}" srcOrd="8" destOrd="0" presId="urn:microsoft.com/office/officeart/2008/layout/VerticalCurvedList"/>
    <dgm:cxn modelId="{EC486949-FF61-4363-92E5-17D400616028}" type="presParOf" srcId="{1335F510-77B1-48C8-B8B7-B531E9141DBF}" destId="{DB0A1E19-0F50-4825-AE05-5274795BA579}" srcOrd="0" destOrd="0" presId="urn:microsoft.com/office/officeart/2008/layout/VerticalCurvedList"/>
    <dgm:cxn modelId="{E5B61DD6-4762-4426-A1A5-8C5232AC6CFE}" type="presParOf" srcId="{00E2524D-362F-4E7E-9CAA-ECF79B7D84BA}" destId="{86DF6B6C-6FB2-4979-A182-18F703C60FFB}" srcOrd="9" destOrd="0" presId="urn:microsoft.com/office/officeart/2008/layout/VerticalCurvedList"/>
    <dgm:cxn modelId="{82A56C0F-F1A0-4F3E-9CAB-45E82AB4C804}" type="presParOf" srcId="{00E2524D-362F-4E7E-9CAA-ECF79B7D84BA}" destId="{A4142940-83CE-4892-B4C2-2FDA1CE8B093}" srcOrd="10" destOrd="0" presId="urn:microsoft.com/office/officeart/2008/layout/VerticalCurvedList"/>
    <dgm:cxn modelId="{F5FF842A-DEF2-4F54-B371-B81E2C8ED06D}" type="presParOf" srcId="{A4142940-83CE-4892-B4C2-2FDA1CE8B093}"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4275" y="26050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Présentation de l’activité</a:t>
          </a:r>
          <a:endParaRPr lang="fr-FR" sz="2700" kern="1200" dirty="0"/>
        </a:p>
      </dsp:txBody>
      <dsp:txXfrm>
        <a:off x="394275" y="260502"/>
        <a:ext cx="6998889" cy="521338"/>
      </dsp:txXfrm>
    </dsp:sp>
    <dsp:sp modelId="{53FB057A-5CFB-4F7C-B81F-6C59DEAFF1B8}">
      <dsp:nvSpPr>
        <dsp:cNvPr id="0" name=""/>
        <dsp:cNvSpPr/>
      </dsp:nvSpPr>
      <dsp:spPr>
        <a:xfrm>
          <a:off x="68438" y="195335"/>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EBAD8AE-1B81-4757-A393-FA40FDB99C9A}">
      <dsp:nvSpPr>
        <dsp:cNvPr id="0" name=""/>
        <dsp:cNvSpPr/>
      </dsp:nvSpPr>
      <dsp:spPr>
        <a:xfrm>
          <a:off x="767851" y="1042259"/>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t>Bilan / Recommandations</a:t>
          </a:r>
        </a:p>
      </dsp:txBody>
      <dsp:txXfrm>
        <a:off x="767851" y="1042259"/>
        <a:ext cx="6625314" cy="521338"/>
      </dsp:txXfrm>
    </dsp:sp>
    <dsp:sp modelId="{8AD2F6E3-4740-4521-B3BF-F9142E7A9113}">
      <dsp:nvSpPr>
        <dsp:cNvPr id="0" name=""/>
        <dsp:cNvSpPr/>
      </dsp:nvSpPr>
      <dsp:spPr>
        <a:xfrm>
          <a:off x="442014" y="977092"/>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3D18944-CAEF-420D-B441-C0C08C3F6567}">
      <dsp:nvSpPr>
        <dsp:cNvPr id="0" name=""/>
        <dsp:cNvSpPr/>
      </dsp:nvSpPr>
      <dsp:spPr>
        <a:xfrm>
          <a:off x="882508" y="1824017"/>
          <a:ext cx="6510656"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Sujet de veille</a:t>
          </a:r>
          <a:endParaRPr lang="fr-FR" sz="2700" kern="1200" dirty="0"/>
        </a:p>
      </dsp:txBody>
      <dsp:txXfrm>
        <a:off x="882508" y="1824017"/>
        <a:ext cx="6510656" cy="521338"/>
      </dsp:txXfrm>
    </dsp:sp>
    <dsp:sp modelId="{E769AB44-8BA8-4694-9B86-BD37730473DF}">
      <dsp:nvSpPr>
        <dsp:cNvPr id="0" name=""/>
        <dsp:cNvSpPr/>
      </dsp:nvSpPr>
      <dsp:spPr>
        <a:xfrm>
          <a:off x="556672" y="1758850"/>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CBC5C51-6230-45F7-8773-CA19AEB218A4}">
      <dsp:nvSpPr>
        <dsp:cNvPr id="0" name=""/>
        <dsp:cNvSpPr/>
      </dsp:nvSpPr>
      <dsp:spPr>
        <a:xfrm>
          <a:off x="767851" y="2605774"/>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Référentiel</a:t>
          </a:r>
          <a:endParaRPr lang="fr-FR" sz="2700" kern="1200" dirty="0"/>
        </a:p>
      </dsp:txBody>
      <dsp:txXfrm>
        <a:off x="767851" y="2605774"/>
        <a:ext cx="6625314" cy="521338"/>
      </dsp:txXfrm>
    </dsp:sp>
    <dsp:sp modelId="{DB0A1E19-0F50-4825-AE05-5274795BA579}">
      <dsp:nvSpPr>
        <dsp:cNvPr id="0" name=""/>
        <dsp:cNvSpPr/>
      </dsp:nvSpPr>
      <dsp:spPr>
        <a:xfrm>
          <a:off x="442014" y="2540607"/>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6DF6B6C-6FB2-4979-A182-18F703C60FFB}">
      <dsp:nvSpPr>
        <dsp:cNvPr id="0" name=""/>
        <dsp:cNvSpPr/>
      </dsp:nvSpPr>
      <dsp:spPr>
        <a:xfrm>
          <a:off x="394275" y="338753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Questions</a:t>
          </a:r>
          <a:endParaRPr lang="fr-FR" sz="2700" kern="1200" dirty="0"/>
        </a:p>
      </dsp:txBody>
      <dsp:txXfrm>
        <a:off x="394275" y="3387532"/>
        <a:ext cx="6998889" cy="521338"/>
      </dsp:txXfrm>
    </dsp:sp>
    <dsp:sp modelId="{FD86333B-4FFF-43B4-8174-3BEB42F31D87}">
      <dsp:nvSpPr>
        <dsp:cNvPr id="0" name=""/>
        <dsp:cNvSpPr/>
      </dsp:nvSpPr>
      <dsp:spPr>
        <a:xfrm>
          <a:off x="68438" y="3322364"/>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02/01/2022</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Autrement dit, on va effectuer une recherche d'information sur le web par le biais de l' "Open Source Intelligence". C’est-à-dire qu’on va retrouver le plus d’information en se servant de toutes les traces numériques laisser par la victime qu’importe les ressources.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retrouve différent outil pour retrouver des informations concernant une cible. Dans le cadre de cette activité, j’ai utilisés les outils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https://lookup.icann.org/lookup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https://www.nom-domaine.fr/whois.html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Grâce à eux, j’ai pu retrouver les informations sur le nom de domaine, notamment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nom de la société où le nom de domaine est enregistré</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numéro de téléphone de l'entreprise d'enregistrement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premier nom de serveur pour le site republicofcoffee.com</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nom de celui qui s'inscrit et qui est caché dû à la politique de confidentialité</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pays de celui qui s'inscrit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17366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(décrire l’image dans le contexte du site : archive.org)</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Au niveau des archives d’internet, on peut retrouver a quoi ressembler le site auparavant. On peut aussi retrouver certain contenu et des informations sur les auteurs s’il s’agissait d’un blog.</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Lorsqu’on recherche des informations technique sur un nom de domaine, on peut utilisé l’outil viewdns.info, qui nous fourni un panel d’onglet technique qui permet de remonté sur ce qu’on a besoin. Dans notre exemple ici, on peut retrouver l’historique des adresses IP et donc de savoir qui était les hébergeurs où pointer le nom de domaine.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4321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La ressource qui reste la plus accessible et que l’on fait régulièrement en tant que développeur est de regarder dans le code source. C’est la mine d’or qui peut parfois nous donner pas mal d’information surtout si celui qui code met en commentaire des informations sensible. Mais ici ce n’est pas le cas, on va chercher combien de site utilise le même google code analytique et donc déterminé que les sites sont liées entre eux.</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08796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Soigner notre e-</a:t>
            </a:r>
            <a:r>
              <a:rPr lang="fr-FR" dirty="0" err="1"/>
              <a:t>reputation</a:t>
            </a:r>
            <a:r>
              <a:rPr lang="fr-FR" dirty="0"/>
              <a:t> en :</a:t>
            </a:r>
          </a:p>
          <a:p>
            <a:pPr marL="0" lvl="0" indent="0" algn="l" rtl="0">
              <a:spcBef>
                <a:spcPts val="0"/>
              </a:spcBef>
              <a:spcAft>
                <a:spcPts val="0"/>
              </a:spcAft>
              <a:buNone/>
            </a:pPr>
            <a:endParaRPr lang="fr-FR" dirty="0"/>
          </a:p>
          <a:p>
            <a:pPr marL="171450" lvl="0" indent="-171450" algn="l" rtl="0">
              <a:spcBef>
                <a:spcPts val="0"/>
              </a:spcBef>
              <a:spcAft>
                <a:spcPts val="0"/>
              </a:spcAft>
              <a:buFontTx/>
              <a:buChar char="-"/>
            </a:pPr>
            <a:r>
              <a:rPr lang="fr-FR" dirty="0"/>
              <a:t>Faisant attention à ce qu’on publie sur internet</a:t>
            </a:r>
          </a:p>
          <a:p>
            <a:pPr marL="171450" lvl="0" indent="-171450" algn="l" rtl="0">
              <a:spcBef>
                <a:spcPts val="0"/>
              </a:spcBef>
              <a:spcAft>
                <a:spcPts val="0"/>
              </a:spcAft>
              <a:buFontTx/>
              <a:buChar char="-"/>
            </a:pPr>
            <a:r>
              <a:rPr lang="fr-FR" dirty="0"/>
              <a:t>surtout éviter de rendre public des informations personnelles.</a:t>
            </a:r>
          </a:p>
          <a:p>
            <a:pPr marL="171450" lvl="0" indent="-171450" algn="l" rtl="0">
              <a:spcBef>
                <a:spcPts val="0"/>
              </a:spcBef>
              <a:spcAft>
                <a:spcPts val="0"/>
              </a:spcAft>
              <a:buFontTx/>
              <a:buChar char="-"/>
            </a:pPr>
            <a:endParaRPr lang="fr-FR" dirty="0"/>
          </a:p>
          <a:p>
            <a:pPr marL="0" lvl="0" indent="0" algn="l" rtl="0">
              <a:spcBef>
                <a:spcPts val="0"/>
              </a:spcBef>
              <a:spcAft>
                <a:spcPts val="0"/>
              </a:spcAft>
              <a:buFontTx/>
              <a:buNone/>
            </a:pPr>
            <a:r>
              <a:rPr lang="fr-FR" dirty="0"/>
              <a:t>Ainsi l’</a:t>
            </a:r>
            <a:r>
              <a:rPr lang="fr-FR" dirty="0" err="1"/>
              <a:t>osint</a:t>
            </a:r>
            <a:r>
              <a:rPr lang="fr-FR" dirty="0"/>
              <a:t> est un outil très puissant, nous permettant parfois de cassé l’identité numérique et de faire le lien avec l’identité réel. Parfois il peut être utilisé pour faire du </a:t>
            </a:r>
            <a:r>
              <a:rPr lang="fr-FR" dirty="0" err="1"/>
              <a:t>phising</a:t>
            </a:r>
            <a:r>
              <a:rPr lang="fr-FR" dirty="0"/>
              <a:t> cibler. Dans le pire des cas, votre e-</a:t>
            </a:r>
            <a:r>
              <a:rPr lang="fr-FR" dirty="0" err="1"/>
              <a:t>reputation</a:t>
            </a:r>
            <a:r>
              <a:rPr lang="fr-FR" dirty="0"/>
              <a:t> peut être une arme fatale lors d’un entretien d’embauche. Il faut donc faire super attention à ce qu’on fait </a:t>
            </a:r>
            <a:r>
              <a:rPr lang="fr-FR"/>
              <a:t>sur internet.</a:t>
            </a: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Il s'agit d'une vulnérabilité critique dans le moteur de rendu MSHTML. Les applications Microsoft Office utilisent le moteur MSHTML pour traiter et afficher le contenu Web. Un attaquant qui exploite avec succès cette faille zéro </a:t>
            </a:r>
            <a:r>
              <a:rPr lang="fr-FR" b="0" dirty="0" err="1">
                <a:solidFill>
                  <a:srgbClr val="C5C8C6"/>
                </a:solidFill>
                <a:effectLst/>
                <a:latin typeface="Consolas" panose="020B0609020204030204" pitchFamily="49" charset="0"/>
              </a:rPr>
              <a:t>day</a:t>
            </a:r>
            <a:r>
              <a:rPr lang="fr-FR" b="0" dirty="0">
                <a:solidFill>
                  <a:srgbClr val="C5C8C6"/>
                </a:solidFill>
                <a:effectLst/>
                <a:latin typeface="Consolas" panose="020B0609020204030204" pitchFamily="49" charset="0"/>
              </a:rPr>
              <a:t> CVE-2021-40444 pourrait obtenir un contrôle total sur un système cible en utilisant des contrôles ActiveX malveillants pour exécuter du code arbitraire.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Pour exploiter la vulnérabilité CVE-2021-40444, l'attaquant incite un utilisateur à ouvrir un document Office spécialement conçu et à cliquer sur Activer le contenu pour désactiver la fonction Microsoft Office </a:t>
            </a:r>
            <a:r>
              <a:rPr lang="fr-FR" b="0" dirty="0" err="1">
                <a:solidFill>
                  <a:srgbClr val="C5C8C6"/>
                </a:solidFill>
                <a:effectLst/>
                <a:latin typeface="Consolas" panose="020B0609020204030204" pitchFamily="49" charset="0"/>
              </a:rPr>
              <a:t>Protected</a:t>
            </a:r>
            <a:r>
              <a:rPr lang="fr-FR" b="0" dirty="0">
                <a:solidFill>
                  <a:srgbClr val="C5C8C6"/>
                </a:solidFill>
                <a:effectLst/>
                <a:latin typeface="Consolas" panose="020B0609020204030204" pitchFamily="49" charset="0"/>
              </a:rPr>
              <a:t> </a:t>
            </a:r>
            <a:r>
              <a:rPr lang="fr-FR" b="0" dirty="0" err="1">
                <a:solidFill>
                  <a:srgbClr val="C5C8C6"/>
                </a:solidFill>
                <a:effectLst/>
                <a:latin typeface="Consolas" panose="020B0609020204030204" pitchFamily="49" charset="0"/>
              </a:rPr>
              <a:t>View</a:t>
            </a:r>
            <a:r>
              <a:rPr lang="fr-FR" b="0" dirty="0">
                <a:solidFill>
                  <a:srgbClr val="C5C8C6"/>
                </a:solidFill>
                <a:effectLst/>
                <a:latin typeface="Consolas" panose="020B0609020204030204" pitchFamily="49" charset="0"/>
              </a:rPr>
              <a:t>. La fonctionnalité Vue protégée est activée par défaut et bloque l'exécution de code potentiellement malveillant dans le contexte des documents Office.</a:t>
            </a:r>
          </a:p>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121196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1/2/2022</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1/2/2022</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1/2/2022</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1/2/2022</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1/2/2022</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1/2/2022</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1/2/2022</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1/2/2022</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1/2/2022</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1/2/2022</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1/2/2022</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1/2/2022</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fontScale="90000"/>
          </a:bodyPr>
          <a:lstStyle/>
          <a:p>
            <a:pPr algn="r"/>
            <a:r>
              <a:rPr lang="fr-FR" sz="4400">
                <a:latin typeface="Arial Rounded MT Bold" panose="020F0704030504030204" pitchFamily="34" charset="0"/>
              </a:rPr>
              <a:t>OPEN </a:t>
            </a:r>
            <a:br>
              <a:rPr lang="fr-FR" sz="4400">
                <a:latin typeface="Arial Rounded MT Bold" panose="020F0704030504030204" pitchFamily="34" charset="0"/>
              </a:rPr>
            </a:br>
            <a:r>
              <a:rPr lang="fr-FR" sz="4400">
                <a:latin typeface="Arial Rounded MT Bold" panose="020F0704030504030204" pitchFamily="34" charset="0"/>
              </a:rPr>
              <a:t>SOURCE INTELLIGENCE</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12</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10</a:t>
            </a:fld>
            <a:r>
              <a:rPr lang="en-US" sz="1600" b="1" dirty="0"/>
              <a:t> / 12</a:t>
            </a:r>
          </a:p>
        </p:txBody>
      </p:sp>
      <p:sp>
        <p:nvSpPr>
          <p:cNvPr id="9" name="ZoneTexte 8">
            <a:extLst>
              <a:ext uri="{FF2B5EF4-FFF2-40B4-BE49-F238E27FC236}">
                <a16:creationId xmlns:a16="http://schemas.microsoft.com/office/drawing/2014/main" id="{02D0E547-0031-47B9-82B5-428BDBB4E668}"/>
              </a:ext>
            </a:extLst>
          </p:cNvPr>
          <p:cNvSpPr txBox="1"/>
          <p:nvPr/>
        </p:nvSpPr>
        <p:spPr>
          <a:xfrm>
            <a:off x="1817073" y="2614084"/>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spTree>
    <p:extLst>
      <p:ext uri="{BB962C8B-B14F-4D97-AF65-F5344CB8AC3E}">
        <p14:creationId xmlns:p14="http://schemas.microsoft.com/office/powerpoint/2010/main" val="226024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11</a:t>
            </a:fld>
            <a:r>
              <a:rPr lang="en-US" sz="1600" b="1" dirty="0"/>
              <a:t> / 12</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12</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264157785"/>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12</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1235210"/>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Apprendre à utiliser l’open source intelligence pour trouver des informations.</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12</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35302"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7885701" y="3558939"/>
            <a:ext cx="2348646"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Information sur le </a:t>
            </a:r>
          </a:p>
          <a:p>
            <a:pPr>
              <a:lnSpc>
                <a:spcPct val="90000"/>
              </a:lnSpc>
              <a:spcBef>
                <a:spcPts val="1000"/>
              </a:spcBef>
            </a:pPr>
            <a:r>
              <a:rPr lang="fr-FR" b="1" dirty="0">
                <a:latin typeface="Arial" panose="020B0604020202020204" pitchFamily="34" charset="0"/>
                <a:cs typeface="Arial" panose="020B0604020202020204" pitchFamily="34" charset="0"/>
              </a:rPr>
              <a:t>nom de domaine</a:t>
            </a:r>
          </a:p>
        </p:txBody>
      </p:sp>
      <p:pic>
        <p:nvPicPr>
          <p:cNvPr id="12" name="Image 11">
            <a:extLst>
              <a:ext uri="{FF2B5EF4-FFF2-40B4-BE49-F238E27FC236}">
                <a16:creationId xmlns:a16="http://schemas.microsoft.com/office/drawing/2014/main" id="{94E6656B-A754-477D-8BB3-40D6D16EF3C4}"/>
              </a:ext>
            </a:extLst>
          </p:cNvPr>
          <p:cNvPicPr>
            <a:picLocks noChangeAspect="1"/>
          </p:cNvPicPr>
          <p:nvPr/>
        </p:nvPicPr>
        <p:blipFill rotWithShape="1">
          <a:blip r:embed="rId5"/>
          <a:srcRect b="24600"/>
          <a:stretch/>
        </p:blipFill>
        <p:spPr>
          <a:xfrm>
            <a:off x="380272" y="1870568"/>
            <a:ext cx="6748523" cy="47137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8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8222833" y="3424146"/>
            <a:ext cx="2006559"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Archive du web</a:t>
            </a:r>
          </a:p>
        </p:txBody>
      </p:sp>
      <p:pic>
        <p:nvPicPr>
          <p:cNvPr id="8" name="Image 7">
            <a:extLst>
              <a:ext uri="{FF2B5EF4-FFF2-40B4-BE49-F238E27FC236}">
                <a16:creationId xmlns:a16="http://schemas.microsoft.com/office/drawing/2014/main" id="{1D654868-6CB7-4CFC-AC71-E62323155FAF}"/>
              </a:ext>
            </a:extLst>
          </p:cNvPr>
          <p:cNvPicPr>
            <a:picLocks noChangeAspect="1"/>
          </p:cNvPicPr>
          <p:nvPr/>
        </p:nvPicPr>
        <p:blipFill>
          <a:blip r:embed="rId5"/>
          <a:stretch>
            <a:fillRect/>
          </a:stretch>
        </p:blipFill>
        <p:spPr>
          <a:xfrm>
            <a:off x="253966" y="1630728"/>
            <a:ext cx="7388495" cy="49680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12</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7889992" y="3144073"/>
            <a:ext cx="2879848"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Information techniques</a:t>
            </a:r>
          </a:p>
        </p:txBody>
      </p:sp>
      <p:pic>
        <p:nvPicPr>
          <p:cNvPr id="8" name="Image 7">
            <a:extLst>
              <a:ext uri="{FF2B5EF4-FFF2-40B4-BE49-F238E27FC236}">
                <a16:creationId xmlns:a16="http://schemas.microsoft.com/office/drawing/2014/main" id="{7F0E13C9-173E-4DFD-AC32-93761E0C35E4}"/>
              </a:ext>
            </a:extLst>
          </p:cNvPr>
          <p:cNvPicPr>
            <a:picLocks noChangeAspect="1"/>
          </p:cNvPicPr>
          <p:nvPr/>
        </p:nvPicPr>
        <p:blipFill rotWithShape="1">
          <a:blip r:embed="rId5"/>
          <a:srcRect l="10863" r="9506" b="10278"/>
          <a:stretch/>
        </p:blipFill>
        <p:spPr>
          <a:xfrm>
            <a:off x="430526" y="2023672"/>
            <a:ext cx="6971858" cy="44692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33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12</a:t>
            </a:r>
          </a:p>
        </p:txBody>
      </p:sp>
      <p:pic>
        <p:nvPicPr>
          <p:cNvPr id="7" name="Image 6">
            <a:extLst>
              <a:ext uri="{FF2B5EF4-FFF2-40B4-BE49-F238E27FC236}">
                <a16:creationId xmlns:a16="http://schemas.microsoft.com/office/drawing/2014/main" id="{3A2E9E7A-C825-4B8D-84C9-26C7D35E781C}"/>
              </a:ext>
            </a:extLst>
          </p:cNvPr>
          <p:cNvPicPr>
            <a:picLocks noChangeAspect="1"/>
          </p:cNvPicPr>
          <p:nvPr/>
        </p:nvPicPr>
        <p:blipFill>
          <a:blip r:embed="rId4"/>
          <a:stretch>
            <a:fillRect/>
          </a:stretch>
        </p:blipFill>
        <p:spPr>
          <a:xfrm>
            <a:off x="9645789" y="3344333"/>
            <a:ext cx="2362770" cy="3148542"/>
          </a:xfrm>
          <a:prstGeom prst="rect">
            <a:avLst/>
          </a:prstGeom>
        </p:spPr>
      </p:pic>
      <p:sp>
        <p:nvSpPr>
          <p:cNvPr id="9" name="ZoneTexte 8">
            <a:extLst>
              <a:ext uri="{FF2B5EF4-FFF2-40B4-BE49-F238E27FC236}">
                <a16:creationId xmlns:a16="http://schemas.microsoft.com/office/drawing/2014/main" id="{6954C8E2-D633-4C2E-8D2E-D58D281267D4}"/>
              </a:ext>
            </a:extLst>
          </p:cNvPr>
          <p:cNvSpPr txBox="1"/>
          <p:nvPr/>
        </p:nvSpPr>
        <p:spPr>
          <a:xfrm>
            <a:off x="8610600" y="2803087"/>
            <a:ext cx="3021767" cy="719171"/>
          </a:xfrm>
          <a:prstGeom prst="rect">
            <a:avLst/>
          </a:prstGeom>
          <a:solidFill>
            <a:schemeClr val="bg1"/>
          </a:solidFill>
        </p:spPr>
        <p:txBody>
          <a:bodyPr wrap="square" rtlCol="0">
            <a:spAutoFit/>
          </a:bodyPr>
          <a:lstStyle/>
          <a:p>
            <a:pPr algn="ctr">
              <a:lnSpc>
                <a:spcPct val="90000"/>
              </a:lnSpc>
              <a:spcBef>
                <a:spcPts val="1000"/>
              </a:spcBef>
            </a:pPr>
            <a:r>
              <a:rPr lang="fr-FR" b="1" dirty="0">
                <a:latin typeface="Arial" panose="020B0604020202020204" pitchFamily="34" charset="0"/>
                <a:cs typeface="Arial" panose="020B0604020202020204" pitchFamily="34" charset="0"/>
              </a:rPr>
              <a:t>Google code analytique </a:t>
            </a:r>
          </a:p>
          <a:p>
            <a:pPr algn="ctr">
              <a:lnSpc>
                <a:spcPct val="90000"/>
              </a:lnSpc>
              <a:spcBef>
                <a:spcPts val="1000"/>
              </a:spcBef>
            </a:pPr>
            <a:r>
              <a:rPr lang="fr-FR" b="1" dirty="0">
                <a:latin typeface="Arial" panose="020B0604020202020204" pitchFamily="34" charset="0"/>
                <a:cs typeface="Arial" panose="020B0604020202020204" pitchFamily="34" charset="0"/>
              </a:rPr>
              <a:t>Code source</a:t>
            </a:r>
          </a:p>
        </p:txBody>
      </p:sp>
      <p:pic>
        <p:nvPicPr>
          <p:cNvPr id="8" name="Image 7">
            <a:extLst>
              <a:ext uri="{FF2B5EF4-FFF2-40B4-BE49-F238E27FC236}">
                <a16:creationId xmlns:a16="http://schemas.microsoft.com/office/drawing/2014/main" id="{95631F92-DD7A-4197-AC07-DC65A7EF34F5}"/>
              </a:ext>
            </a:extLst>
          </p:cNvPr>
          <p:cNvPicPr>
            <a:picLocks noChangeAspect="1"/>
          </p:cNvPicPr>
          <p:nvPr/>
        </p:nvPicPr>
        <p:blipFill>
          <a:blip r:embed="rId5"/>
          <a:stretch>
            <a:fillRect/>
          </a:stretch>
        </p:blipFill>
        <p:spPr>
          <a:xfrm>
            <a:off x="285521" y="1946614"/>
            <a:ext cx="7489861" cy="45922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19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Bilan / Recommandations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12</a:t>
            </a:r>
          </a:p>
        </p:txBody>
      </p:sp>
      <p:graphicFrame>
        <p:nvGraphicFramePr>
          <p:cNvPr id="7" name="Tableau 7">
            <a:extLst>
              <a:ext uri="{FF2B5EF4-FFF2-40B4-BE49-F238E27FC236}">
                <a16:creationId xmlns:a16="http://schemas.microsoft.com/office/drawing/2014/main" id="{82874B99-B782-42BD-8501-58D33E317505}"/>
              </a:ext>
            </a:extLst>
          </p:cNvPr>
          <p:cNvGraphicFramePr>
            <a:graphicFrameLocks noGrp="1"/>
          </p:cNvGraphicFramePr>
          <p:nvPr>
            <p:extLst>
              <p:ext uri="{D42A27DB-BD31-4B8C-83A1-F6EECF244321}">
                <p14:modId xmlns:p14="http://schemas.microsoft.com/office/powerpoint/2010/main" val="864858856"/>
              </p:ext>
            </p:extLst>
          </p:nvPr>
        </p:nvGraphicFramePr>
        <p:xfrm>
          <a:off x="720675" y="2729623"/>
          <a:ext cx="10515599" cy="1819983"/>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10515599">
                  <a:extLst>
                    <a:ext uri="{9D8B030D-6E8A-4147-A177-3AD203B41FA5}">
                      <a16:colId xmlns:a16="http://schemas.microsoft.com/office/drawing/2014/main" val="51031025"/>
                    </a:ext>
                  </a:extLst>
                </a:gridCol>
              </a:tblGrid>
              <a:tr h="551878">
                <a:tc>
                  <a:txBody>
                    <a:bodyPr/>
                    <a:lstStyle/>
                    <a:p>
                      <a:pPr algn="ctr"/>
                      <a:r>
                        <a:rPr lang="fr-FR" sz="2400" dirty="0"/>
                        <a:t>Recommandations</a:t>
                      </a:r>
                    </a:p>
                  </a:txBody>
                  <a:tcPr anchor="ctr"/>
                </a:tc>
                <a:extLst>
                  <a:ext uri="{0D108BD9-81ED-4DB2-BD59-A6C34878D82A}">
                    <a16:rowId xmlns:a16="http://schemas.microsoft.com/office/drawing/2014/main" val="3186800991"/>
                  </a:ext>
                </a:extLst>
              </a:tr>
              <a:tr h="629476">
                <a:tc>
                  <a:txBody>
                    <a:bodyPr/>
                    <a:lstStyle/>
                    <a:p>
                      <a:r>
                        <a:rPr lang="fr-FR" sz="2000" dirty="0"/>
                        <a:t>Soigner notre e-</a:t>
                      </a:r>
                      <a:r>
                        <a:rPr lang="fr-FR" sz="2000" dirty="0" err="1"/>
                        <a:t>reputation</a:t>
                      </a:r>
                      <a:endParaRPr lang="fr-FR" sz="2000" dirty="0"/>
                    </a:p>
                  </a:txBody>
                  <a:tcPr anchor="ctr"/>
                </a:tc>
                <a:extLst>
                  <a:ext uri="{0D108BD9-81ED-4DB2-BD59-A6C34878D82A}">
                    <a16:rowId xmlns:a16="http://schemas.microsoft.com/office/drawing/2014/main" val="2658080140"/>
                  </a:ext>
                </a:extLst>
              </a:tr>
              <a:tr h="638629">
                <a:tc>
                  <a:txBody>
                    <a:bodyPr/>
                    <a:lstStyle/>
                    <a:p>
                      <a:r>
                        <a:rPr lang="fr-FR" sz="2000" dirty="0"/>
                        <a:t>Faire attention au politique de confidentialité des réseaux sociaux</a:t>
                      </a:r>
                    </a:p>
                  </a:txBody>
                  <a:tcPr anchor="ctr"/>
                </a:tc>
                <a:extLst>
                  <a:ext uri="{0D108BD9-81ED-4DB2-BD59-A6C34878D82A}">
                    <a16:rowId xmlns:a16="http://schemas.microsoft.com/office/drawing/2014/main" val="1486059782"/>
                  </a:ext>
                </a:extLst>
              </a:tr>
            </a:tbl>
          </a:graphicData>
        </a:graphic>
      </p:graphicFrame>
    </p:spTree>
    <p:extLst>
      <p:ext uri="{BB962C8B-B14F-4D97-AF65-F5344CB8AC3E}">
        <p14:creationId xmlns:p14="http://schemas.microsoft.com/office/powerpoint/2010/main" val="37466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12</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650889" y="1904162"/>
            <a:ext cx="5976053" cy="968470"/>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CVE-2021-40444 : </a:t>
            </a:r>
          </a:p>
          <a:p>
            <a:pPr>
              <a:lnSpc>
                <a:spcPct val="90000"/>
              </a:lnSpc>
              <a:spcBef>
                <a:spcPts val="1000"/>
              </a:spcBef>
            </a:pPr>
            <a:r>
              <a:rPr lang="fr-FR" dirty="0">
                <a:latin typeface="Arial" panose="020B0604020202020204" pitchFamily="34" charset="0"/>
                <a:cs typeface="Arial" panose="020B0604020202020204" pitchFamily="34" charset="0"/>
              </a:rPr>
              <a:t>Exécution de code à distance lors de l'ouverture d'un document malveillant Microsoft Office</a:t>
            </a: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5" name="Image 4">
            <a:extLst>
              <a:ext uri="{FF2B5EF4-FFF2-40B4-BE49-F238E27FC236}">
                <a16:creationId xmlns:a16="http://schemas.microsoft.com/office/drawing/2014/main" id="{2B583F27-605F-4F2B-A3E8-BC8CBC2EB7C9}"/>
              </a:ext>
            </a:extLst>
          </p:cNvPr>
          <p:cNvPicPr>
            <a:picLocks noChangeAspect="1"/>
          </p:cNvPicPr>
          <p:nvPr/>
        </p:nvPicPr>
        <p:blipFill>
          <a:blip r:embed="rId5"/>
          <a:stretch>
            <a:fillRect/>
          </a:stretch>
        </p:blipFill>
        <p:spPr>
          <a:xfrm>
            <a:off x="650889" y="2984114"/>
            <a:ext cx="6740508" cy="35087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3224</TotalTime>
  <Words>866</Words>
  <Application>Microsoft Office PowerPoint</Application>
  <PresentationFormat>Grand écran</PresentationFormat>
  <Paragraphs>85</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Rounded MT Bold</vt:lpstr>
      <vt:lpstr>Calibri</vt:lpstr>
      <vt:lpstr>Calibri Light</vt:lpstr>
      <vt:lpstr>Consolas</vt:lpstr>
      <vt:lpstr>Thème Office</vt:lpstr>
      <vt:lpstr>OPEN  SOURCE INTELLIGENCE</vt:lpstr>
      <vt:lpstr>SOMMAIRE</vt:lpstr>
      <vt:lpstr>Présentation de l’activité</vt:lpstr>
      <vt:lpstr>Présentation de l’activité</vt:lpstr>
      <vt:lpstr>Présentation de l’activité</vt:lpstr>
      <vt:lpstr>Présentation de l’activité</vt:lpstr>
      <vt:lpstr>Présentation de l’activité</vt:lpstr>
      <vt:lpstr>Bilan / Recommandations</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261</cp:revision>
  <dcterms:created xsi:type="dcterms:W3CDTF">2020-07-20T13:32:25Z</dcterms:created>
  <dcterms:modified xsi:type="dcterms:W3CDTF">2022-01-02T11:10:52Z</dcterms:modified>
</cp:coreProperties>
</file>