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12"/>
  </p:notesMasterIdLst>
  <p:sldIdLst>
    <p:sldId id="256" r:id="rId2"/>
    <p:sldId id="257" r:id="rId3"/>
    <p:sldId id="258" r:id="rId4"/>
    <p:sldId id="272" r:id="rId5"/>
    <p:sldId id="273" r:id="rId6"/>
    <p:sldId id="274" r:id="rId7"/>
    <p:sldId id="275" r:id="rId8"/>
    <p:sldId id="276"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170" autoAdjust="0"/>
  </p:normalViewPr>
  <p:slideViewPr>
    <p:cSldViewPr snapToGrid="0">
      <p:cViewPr varScale="1">
        <p:scale>
          <a:sx n="69" d="100"/>
          <a:sy n="69" d="100"/>
        </p:scale>
        <p:origin x="219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09/12/2021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a:p>
            <a:endParaRPr lang="fr-RE"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394069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81208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513647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00782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63011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98360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330248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29252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E930371-97C5-4688-BB82-915A48E8D299}"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64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13DF8A8-33B6-4A6B-ABDB-0C28B3DCED6C}"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14716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93C174-6EBC-45A5-9EB8-153A124605E6}"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6184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FB28C93-7075-4E76-B45C-B9FF0322A90E}"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6490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7DEBC2F-0F34-41B0-BD15-4030B3C80711}"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56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C2C56FC-4377-4EFD-BB99-CB27C7D9BCD5}"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7214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3DFAC24-BE89-40F1-B8A1-6CF560A3CA4C}" type="datetime1">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0704571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6FCCAEA-B3F0-45A8-A8EC-650E5501C20E}"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16862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754737-5192-4A80-9BDD-8A617DF183E3}" type="datetime1">
              <a:rPr lang="en-US" smtClean="0"/>
              <a:t>12/9/2021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95473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28BA53-2944-48FA-B706-BEE0070E76BA}" type="datetime1">
              <a:rPr lang="en-US" smtClean="0"/>
              <a:t>12/9/2021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‹N°›</a:t>
            </a:fld>
            <a:endParaRPr lang="en-US" dirty="0"/>
          </a:p>
        </p:txBody>
      </p:sp>
    </p:spTree>
    <p:extLst>
      <p:ext uri="{BB962C8B-B14F-4D97-AF65-F5344CB8AC3E}">
        <p14:creationId xmlns:p14="http://schemas.microsoft.com/office/powerpoint/2010/main" val="333758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AFE1A4-27BD-4653-85B1-F875F6DFCFFC}"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5227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DFAC24-BE89-40F1-B8A1-6CF560A3CA4C}" type="datetime1">
              <a:rPr lang="en-US" smtClean="0"/>
              <a:t>12/9/2021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94725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ryhackme.com/room/blo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1799491" y="1896589"/>
            <a:ext cx="8991600" cy="1239894"/>
          </a:xfrm>
        </p:spPr>
        <p:txBody>
          <a:bodyPr/>
          <a:lstStyle/>
          <a:p>
            <a:pPr algn="ctr"/>
            <a:r>
              <a:rPr lang="fr-FR" dirty="0">
                <a:latin typeface="Sitka Display" panose="02000505000000020004" pitchFamily="2" charset="0"/>
              </a:rPr>
              <a:t>Sécurité CMS</a:t>
            </a:r>
            <a:endParaRPr lang="fr-RE" dirty="0">
              <a:latin typeface="Sitka Display" panose="02000505000000020004" pitchFamily="2"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4381950" y="4760919"/>
            <a:ext cx="6801612" cy="1239894"/>
          </a:xfrm>
        </p:spPr>
        <p:txBody>
          <a:bodyPr>
            <a:normAutofit/>
          </a:bodyPr>
          <a:lstStyle/>
          <a:p>
            <a:pPr algn="r"/>
            <a:r>
              <a:rPr lang="fr-FR" sz="1800" b="1" dirty="0">
                <a:latin typeface="Sitka Display" panose="02000505000000020004" pitchFamily="2" charset="0"/>
              </a:rPr>
              <a:t>ABRADOR DARYL</a:t>
            </a:r>
          </a:p>
          <a:p>
            <a:pPr algn="r"/>
            <a:r>
              <a:rPr lang="fr-FR" sz="1800" dirty="0">
                <a:latin typeface="Sitka Display" panose="02000505000000020004" pitchFamily="2" charset="0"/>
              </a:rPr>
              <a:t>Apprenant chez Simplon</a:t>
            </a:r>
          </a:p>
          <a:p>
            <a:pPr algn="r"/>
            <a:r>
              <a:rPr lang="fr-FR" sz="1800" dirty="0">
                <a:latin typeface="Sitka Display" panose="02000505000000020004" pitchFamily="2" charset="0"/>
              </a:rPr>
              <a:t>Concepteur développeur d’applications</a:t>
            </a:r>
            <a:endParaRPr lang="fr-RE" sz="1800"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COMPETENCES DU REFERENTIEL</a:t>
            </a:r>
            <a:endParaRPr lang="fr-RE" dirty="0">
              <a:latin typeface="Sitka Display" panose="02000505000000020004" pitchFamily="2" charset="0"/>
            </a:endParaRPr>
          </a:p>
        </p:txBody>
      </p:sp>
      <p:sp>
        <p:nvSpPr>
          <p:cNvPr id="3" name="Espace réservé du contenu 2">
            <a:extLst>
              <a:ext uri="{FF2B5EF4-FFF2-40B4-BE49-F238E27FC236}">
                <a16:creationId xmlns:a16="http://schemas.microsoft.com/office/drawing/2014/main" id="{89389F1D-FB81-43A5-8FD9-336552CC3C10}"/>
              </a:ext>
            </a:extLst>
          </p:cNvPr>
          <p:cNvSpPr>
            <a:spLocks noGrp="1"/>
          </p:cNvSpPr>
          <p:nvPr>
            <p:ph idx="1"/>
          </p:nvPr>
        </p:nvSpPr>
        <p:spPr>
          <a:xfrm>
            <a:off x="1230922" y="2317847"/>
            <a:ext cx="9924757" cy="3631788"/>
          </a:xfrm>
        </p:spPr>
        <p:txBody>
          <a:bodyPr>
            <a:normAutofit lnSpcReduction="10000"/>
          </a:bodyPr>
          <a:lstStyle/>
          <a:p>
            <a:pPr lvl="1">
              <a:lnSpc>
                <a:spcPct val="100000"/>
              </a:lnSpc>
            </a:pPr>
            <a:r>
              <a:rPr lang="fr-FR" sz="2000" dirty="0">
                <a:latin typeface="Sitka Display" panose="02000505000000020004" pitchFamily="2" charset="0"/>
              </a:rPr>
              <a:t>Evaluer la criticité des risques liés aux métiers du commanditaire sur le système d'information.</a:t>
            </a:r>
          </a:p>
          <a:p>
            <a:pPr lvl="1">
              <a:lnSpc>
                <a:spcPct val="100000"/>
              </a:lnSpc>
            </a:pPr>
            <a:endParaRPr lang="fr-FR" sz="2000" dirty="0">
              <a:latin typeface="Sitka Display" panose="02000505000000020004" pitchFamily="2" charset="0"/>
            </a:endParaRPr>
          </a:p>
          <a:p>
            <a:pPr lvl="1">
              <a:lnSpc>
                <a:spcPct val="100000"/>
              </a:lnSpc>
            </a:pPr>
            <a:r>
              <a:rPr lang="fr-FR" sz="2000" dirty="0">
                <a:latin typeface="Sitka Display" panose="02000505000000020004" pitchFamily="2" charset="0"/>
              </a:rPr>
              <a:t>Analyser l’architecture d’un système d'information et des protocoles de sécurité du commanditaire afin d'évaluer les risques de sécurité.</a:t>
            </a:r>
          </a:p>
          <a:p>
            <a:pPr lvl="1">
              <a:lnSpc>
                <a:spcPct val="100000"/>
              </a:lnSpc>
            </a:pPr>
            <a:endParaRPr lang="fr-FR" sz="2000" dirty="0">
              <a:latin typeface="Sitka Display" panose="02000505000000020004" pitchFamily="2" charset="0"/>
            </a:endParaRPr>
          </a:p>
          <a:p>
            <a:pPr lvl="1">
              <a:lnSpc>
                <a:spcPct val="100000"/>
              </a:lnSpc>
            </a:pPr>
            <a:r>
              <a:rPr lang="fr-FR" sz="2000" dirty="0">
                <a:latin typeface="Sitka Display" panose="02000505000000020004" pitchFamily="2" charset="0"/>
              </a:rPr>
              <a:t>Qualifier un incident de sécurité détecté sur la base d’une analyse des impacts sur l'organisation de manière à apporter une réponse adaptée.</a:t>
            </a:r>
          </a:p>
          <a:p>
            <a:pPr lvl="1">
              <a:lnSpc>
                <a:spcPct val="100000"/>
              </a:lnSpc>
            </a:pPr>
            <a:endParaRPr lang="fr-FR" sz="2000" dirty="0">
              <a:latin typeface="Sitka Display" panose="02000505000000020004" pitchFamily="2" charset="0"/>
            </a:endParaRPr>
          </a:p>
          <a:p>
            <a:pPr lvl="1">
              <a:lnSpc>
                <a:spcPct val="100000"/>
              </a:lnSpc>
            </a:pPr>
            <a:r>
              <a:rPr lang="fr-FR" sz="2000" dirty="0">
                <a:latin typeface="Sitka Display" panose="02000505000000020004" pitchFamily="2" charset="0"/>
              </a:rPr>
              <a:t>Identifier les tactiques et techniques d’attaques ainsi que les objectifs de l'attaquant de manière à proposer des préconisations adaptées au mode opératoire utilisé.</a:t>
            </a: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10</a:t>
            </a:fld>
            <a:endParaRPr lang="en-US" b="1" dirty="0"/>
          </a:p>
        </p:txBody>
      </p:sp>
    </p:spTree>
    <p:extLst>
      <p:ext uri="{BB962C8B-B14F-4D97-AF65-F5344CB8AC3E}">
        <p14:creationId xmlns:p14="http://schemas.microsoft.com/office/powerpoint/2010/main" val="38126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dirty="0">
                <a:latin typeface="Sitka Display" panose="02000505000000020004" pitchFamily="2" charset="0"/>
              </a:rPr>
              <a:t>SOMMAIRE</a:t>
            </a:r>
            <a:endParaRPr lang="fr-RE" dirty="0">
              <a:latin typeface="Sitka Display" panose="02000505000000020004" pitchFamily="2" charset="0"/>
            </a:endParaRPr>
          </a:p>
        </p:txBody>
      </p:sp>
      <p:sp>
        <p:nvSpPr>
          <p:cNvPr id="3" name="Espace réservé du contenu 2">
            <a:extLst>
              <a:ext uri="{FF2B5EF4-FFF2-40B4-BE49-F238E27FC236}">
                <a16:creationId xmlns:a16="http://schemas.microsoft.com/office/drawing/2014/main" id="{1337C73C-2000-4155-AB56-25BE3BE021C8}"/>
              </a:ext>
            </a:extLst>
          </p:cNvPr>
          <p:cNvSpPr>
            <a:spLocks noGrp="1"/>
          </p:cNvSpPr>
          <p:nvPr>
            <p:ph idx="1"/>
          </p:nvPr>
        </p:nvSpPr>
        <p:spPr>
          <a:xfrm>
            <a:off x="1097280" y="2232593"/>
            <a:ext cx="10058400" cy="2761435"/>
          </a:xfrm>
        </p:spPr>
        <p:txBody>
          <a:bodyPr/>
          <a:lstStyle/>
          <a:p>
            <a:endParaRPr lang="fr-FR" sz="3600" dirty="0"/>
          </a:p>
          <a:p>
            <a:pPr lvl="1"/>
            <a:r>
              <a:rPr lang="fr-FR" sz="2400" dirty="0"/>
              <a:t>Présentation de l’activité</a:t>
            </a:r>
          </a:p>
          <a:p>
            <a:pPr marL="201168" lvl="1" indent="0">
              <a:buNone/>
            </a:pPr>
            <a:endParaRPr lang="fr-FR" sz="1050" dirty="0"/>
          </a:p>
          <a:p>
            <a:pPr lvl="1"/>
            <a:r>
              <a:rPr lang="fr-FR" sz="2400" dirty="0"/>
              <a:t>Sujet de veille</a:t>
            </a:r>
          </a:p>
          <a:p>
            <a:pPr marL="201168" lvl="1" indent="0">
              <a:buNone/>
            </a:pPr>
            <a:endParaRPr lang="fr-FR" sz="1050" dirty="0"/>
          </a:p>
          <a:p>
            <a:pPr lvl="1"/>
            <a:r>
              <a:rPr lang="fr-FR" sz="2400" dirty="0"/>
              <a:t>Compétences du référentiel</a:t>
            </a: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endParaRPr lang="en-US" sz="1600" b="1" dirty="0"/>
          </a:p>
        </p:txBody>
      </p:sp>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PR</a:t>
            </a:r>
            <a:r>
              <a:rPr lang="es" dirty="0">
                <a:latin typeface="Sitka Display" panose="02000505000000020004" pitchFamily="2" charset="0"/>
              </a:rPr>
              <a:t>É</a:t>
            </a:r>
            <a:r>
              <a:rPr lang="fr-FR" dirty="0">
                <a:latin typeface="Sitka Display" panose="02000505000000020004" pitchFamily="2" charset="0"/>
              </a:rPr>
              <a:t>SENTATION DE L’ACTIVITE (1/5)</a:t>
            </a:r>
            <a:endParaRPr lang="fr-RE"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3</a:t>
            </a:fld>
            <a:endParaRPr lang="en-US" b="1" dirty="0"/>
          </a:p>
        </p:txBody>
      </p:sp>
      <p:pic>
        <p:nvPicPr>
          <p:cNvPr id="10" name="Image 9">
            <a:extLst>
              <a:ext uri="{FF2B5EF4-FFF2-40B4-BE49-F238E27FC236}">
                <a16:creationId xmlns:a16="http://schemas.microsoft.com/office/drawing/2014/main" id="{7E2FABD1-A9B1-4406-B41A-F0B90B2A290D}"/>
              </a:ext>
            </a:extLst>
          </p:cNvPr>
          <p:cNvPicPr>
            <a:picLocks noChangeAspect="1"/>
          </p:cNvPicPr>
          <p:nvPr/>
        </p:nvPicPr>
        <p:blipFill>
          <a:blip r:embed="rId3"/>
          <a:stretch>
            <a:fillRect/>
          </a:stretch>
        </p:blipFill>
        <p:spPr>
          <a:xfrm>
            <a:off x="49188" y="1957755"/>
            <a:ext cx="7126102" cy="4867156"/>
          </a:xfrm>
          <a:prstGeom prst="rect">
            <a:avLst/>
          </a:prstGeom>
        </p:spPr>
      </p:pic>
      <p:sp>
        <p:nvSpPr>
          <p:cNvPr id="13" name="Espace réservé du contenu 2">
            <a:extLst>
              <a:ext uri="{FF2B5EF4-FFF2-40B4-BE49-F238E27FC236}">
                <a16:creationId xmlns:a16="http://schemas.microsoft.com/office/drawing/2014/main" id="{89810019-565B-4DD9-B458-48C42EC08C0C}"/>
              </a:ext>
            </a:extLst>
          </p:cNvPr>
          <p:cNvSpPr>
            <a:spLocks noGrp="1"/>
          </p:cNvSpPr>
          <p:nvPr>
            <p:ph idx="1"/>
          </p:nvPr>
        </p:nvSpPr>
        <p:spPr>
          <a:xfrm>
            <a:off x="7474635" y="2771963"/>
            <a:ext cx="4306566" cy="2819943"/>
          </a:xfrm>
          <a:ln>
            <a:noFill/>
          </a:ln>
        </p:spPr>
        <p:txBody>
          <a:bodyPr>
            <a:normAutofit/>
          </a:bodyPr>
          <a:lstStyle/>
          <a:p>
            <a:pPr>
              <a:lnSpc>
                <a:spcPct val="100000"/>
              </a:lnSpc>
            </a:pPr>
            <a:r>
              <a:rPr lang="fr-FR" sz="2400" b="1" dirty="0">
                <a:latin typeface="Sitka Display" panose="02000505000000020004" pitchFamily="2" charset="0"/>
              </a:rPr>
              <a:t> </a:t>
            </a:r>
            <a:r>
              <a:rPr lang="fr-FR" sz="2400" b="1" u="sng" dirty="0">
                <a:latin typeface="Sitka Display" panose="02000505000000020004" pitchFamily="2" charset="0"/>
              </a:rPr>
              <a:t>But de l’activité</a:t>
            </a:r>
          </a:p>
          <a:p>
            <a:pPr>
              <a:lnSpc>
                <a:spcPct val="100000"/>
              </a:lnSpc>
            </a:pPr>
            <a:endParaRPr lang="fr-FR" sz="600" b="1" u="sng" dirty="0">
              <a:latin typeface="Sitka Display" panose="02000505000000020004" pitchFamily="2" charset="0"/>
            </a:endParaRPr>
          </a:p>
          <a:p>
            <a:pPr marL="201168" lvl="1" indent="0">
              <a:lnSpc>
                <a:spcPct val="100000"/>
              </a:lnSpc>
              <a:buNone/>
            </a:pPr>
            <a:r>
              <a:rPr lang="fr-FR" sz="2000" dirty="0">
                <a:latin typeface="Sitka Display" panose="02000505000000020004" pitchFamily="2" charset="0"/>
              </a:rPr>
              <a:t>Mettre en évidence la sécurité d’un site fonctionnant sous WordPress</a:t>
            </a:r>
          </a:p>
          <a:p>
            <a:pPr marL="201168" lvl="1" indent="0">
              <a:lnSpc>
                <a:spcPct val="100000"/>
              </a:lnSpc>
              <a:buNone/>
            </a:pPr>
            <a:endParaRPr lang="fr-FR" sz="2000" dirty="0">
              <a:latin typeface="Sitka Display" panose="02000505000000020004" pitchFamily="2" charset="0"/>
            </a:endParaRPr>
          </a:p>
          <a:p>
            <a:pPr marL="201168" lvl="1" indent="0">
              <a:lnSpc>
                <a:spcPct val="100000"/>
              </a:lnSpc>
              <a:buNone/>
            </a:pPr>
            <a:r>
              <a:rPr lang="fr-FR" sz="2400" b="1" u="sng" dirty="0">
                <a:latin typeface="Sitka Display" panose="02000505000000020004" pitchFamily="2" charset="0"/>
              </a:rPr>
              <a:t>Source </a:t>
            </a:r>
          </a:p>
          <a:p>
            <a:pPr marL="201168" lvl="1" indent="0">
              <a:lnSpc>
                <a:spcPct val="100000"/>
              </a:lnSpc>
              <a:buNone/>
            </a:pPr>
            <a:r>
              <a:rPr lang="fr-FR" sz="2000" b="0" i="0" u="none" strike="noStrike" dirty="0">
                <a:effectLst/>
                <a:latin typeface="Whitney"/>
                <a:hlinkClick r:id="rId4" tooltip="https://tryhackme.com/room/blog">
                  <a:extLst>
                    <a:ext uri="{A12FA001-AC4F-418D-AE19-62706E023703}">
                      <ahyp:hlinkClr xmlns:ahyp="http://schemas.microsoft.com/office/drawing/2018/hyperlinkcolor" val="tx"/>
                    </a:ext>
                  </a:extLst>
                </a:hlinkClick>
              </a:rPr>
              <a:t>https://tryhackme.com/room/blog</a:t>
            </a:r>
            <a:endParaRPr lang="fr-FR" sz="2000" dirty="0"/>
          </a:p>
          <a:p>
            <a:pPr marL="201168" lvl="1" indent="0">
              <a:lnSpc>
                <a:spcPct val="100000"/>
              </a:lnSpc>
              <a:buNone/>
            </a:pPr>
            <a:endParaRPr lang="fr-FR" sz="2000" dirty="0">
              <a:latin typeface="Sitka Display" panose="02000505000000020004" pitchFamily="2" charset="0"/>
            </a:endParaRPr>
          </a:p>
        </p:txBody>
      </p:sp>
    </p:spTree>
    <p:extLst>
      <p:ext uri="{BB962C8B-B14F-4D97-AF65-F5344CB8AC3E}">
        <p14:creationId xmlns:p14="http://schemas.microsoft.com/office/powerpoint/2010/main" val="294139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PR</a:t>
            </a:r>
            <a:r>
              <a:rPr lang="es" dirty="0">
                <a:latin typeface="Sitka Display" panose="02000505000000020004" pitchFamily="2" charset="0"/>
              </a:rPr>
              <a:t>É</a:t>
            </a:r>
            <a:r>
              <a:rPr lang="fr-FR" dirty="0">
                <a:latin typeface="Sitka Display" panose="02000505000000020004" pitchFamily="2" charset="0"/>
              </a:rPr>
              <a:t>SENTATION DE L’ACTIVITE (2/5)</a:t>
            </a:r>
            <a:endParaRPr lang="fr-RE"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4</a:t>
            </a:fld>
            <a:endParaRPr lang="en-US" b="1" dirty="0"/>
          </a:p>
        </p:txBody>
      </p:sp>
      <p:pic>
        <p:nvPicPr>
          <p:cNvPr id="11" name="Image 10">
            <a:extLst>
              <a:ext uri="{FF2B5EF4-FFF2-40B4-BE49-F238E27FC236}">
                <a16:creationId xmlns:a16="http://schemas.microsoft.com/office/drawing/2014/main" id="{4E4019AB-7CCA-42CB-BB91-AFACEDA79531}"/>
              </a:ext>
            </a:extLst>
          </p:cNvPr>
          <p:cNvPicPr>
            <a:picLocks noChangeAspect="1"/>
          </p:cNvPicPr>
          <p:nvPr/>
        </p:nvPicPr>
        <p:blipFill rotWithShape="1">
          <a:blip r:embed="rId3"/>
          <a:srcRect l="-555" t="3132" r="58343" b="-3132"/>
          <a:stretch/>
        </p:blipFill>
        <p:spPr>
          <a:xfrm>
            <a:off x="5884985" y="5425439"/>
            <a:ext cx="6196819" cy="970556"/>
          </a:xfrm>
          <a:prstGeom prst="rect">
            <a:avLst/>
          </a:prstGeom>
        </p:spPr>
      </p:pic>
      <p:pic>
        <p:nvPicPr>
          <p:cNvPr id="16" name="Image 15">
            <a:extLst>
              <a:ext uri="{FF2B5EF4-FFF2-40B4-BE49-F238E27FC236}">
                <a16:creationId xmlns:a16="http://schemas.microsoft.com/office/drawing/2014/main" id="{B0D70F48-0724-48CD-B37C-D2A4080443D6}"/>
              </a:ext>
            </a:extLst>
          </p:cNvPr>
          <p:cNvPicPr>
            <a:picLocks noChangeAspect="1"/>
          </p:cNvPicPr>
          <p:nvPr/>
        </p:nvPicPr>
        <p:blipFill>
          <a:blip r:embed="rId4"/>
          <a:stretch>
            <a:fillRect/>
          </a:stretch>
        </p:blipFill>
        <p:spPr>
          <a:xfrm>
            <a:off x="5884986" y="1868539"/>
            <a:ext cx="5802092" cy="3493110"/>
          </a:xfrm>
          <a:prstGeom prst="rect">
            <a:avLst/>
          </a:prstGeom>
        </p:spPr>
      </p:pic>
      <p:sp>
        <p:nvSpPr>
          <p:cNvPr id="17" name="Espace réservé du contenu 2">
            <a:extLst>
              <a:ext uri="{FF2B5EF4-FFF2-40B4-BE49-F238E27FC236}">
                <a16:creationId xmlns:a16="http://schemas.microsoft.com/office/drawing/2014/main" id="{DBF34170-4E9E-4F52-AF12-F7CB3F96D14A}"/>
              </a:ext>
            </a:extLst>
          </p:cNvPr>
          <p:cNvSpPr>
            <a:spLocks noGrp="1"/>
          </p:cNvSpPr>
          <p:nvPr>
            <p:ph idx="1"/>
          </p:nvPr>
        </p:nvSpPr>
        <p:spPr>
          <a:xfrm>
            <a:off x="2046850" y="3615094"/>
            <a:ext cx="2583766" cy="533945"/>
          </a:xfrm>
          <a:ln>
            <a:noFill/>
          </a:ln>
        </p:spPr>
        <p:txBody>
          <a:bodyPr>
            <a:normAutofit/>
          </a:bodyPr>
          <a:lstStyle/>
          <a:p>
            <a:pPr>
              <a:lnSpc>
                <a:spcPct val="100000"/>
              </a:lnSpc>
            </a:pPr>
            <a:r>
              <a:rPr lang="fr-FR" sz="2400" b="1" dirty="0">
                <a:latin typeface="Sitka Display" panose="02000505000000020004" pitchFamily="2" charset="0"/>
              </a:rPr>
              <a:t>La reconnaissance</a:t>
            </a:r>
            <a:endParaRPr lang="fr-FR" sz="2400" b="1" u="sng" dirty="0">
              <a:latin typeface="Sitka Display" panose="02000505000000020004" pitchFamily="2" charset="0"/>
            </a:endParaRPr>
          </a:p>
          <a:p>
            <a:pPr marL="0" indent="0">
              <a:lnSpc>
                <a:spcPct val="100000"/>
              </a:lnSpc>
              <a:buNone/>
            </a:pPr>
            <a:endParaRPr lang="fr-FR" sz="600" b="1" u="sng" dirty="0">
              <a:latin typeface="Sitka Display" panose="02000505000000020004" pitchFamily="2" charset="0"/>
            </a:endParaRPr>
          </a:p>
        </p:txBody>
      </p:sp>
    </p:spTree>
    <p:extLst>
      <p:ext uri="{BB962C8B-B14F-4D97-AF65-F5344CB8AC3E}">
        <p14:creationId xmlns:p14="http://schemas.microsoft.com/office/powerpoint/2010/main" val="378632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PR</a:t>
            </a:r>
            <a:r>
              <a:rPr lang="es" dirty="0">
                <a:latin typeface="Sitka Display" panose="02000505000000020004" pitchFamily="2" charset="0"/>
              </a:rPr>
              <a:t>É</a:t>
            </a:r>
            <a:r>
              <a:rPr lang="fr-FR" dirty="0">
                <a:latin typeface="Sitka Display" panose="02000505000000020004" pitchFamily="2" charset="0"/>
              </a:rPr>
              <a:t>SENTATION DE L’ACTIVITE (3/5)</a:t>
            </a:r>
            <a:endParaRPr lang="fr-RE"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5</a:t>
            </a:fld>
            <a:endParaRPr lang="en-US" b="1" dirty="0"/>
          </a:p>
        </p:txBody>
      </p:sp>
      <p:sp>
        <p:nvSpPr>
          <p:cNvPr id="17" name="Espace réservé du contenu 2">
            <a:extLst>
              <a:ext uri="{FF2B5EF4-FFF2-40B4-BE49-F238E27FC236}">
                <a16:creationId xmlns:a16="http://schemas.microsoft.com/office/drawing/2014/main" id="{DBF34170-4E9E-4F52-AF12-F7CB3F96D14A}"/>
              </a:ext>
            </a:extLst>
          </p:cNvPr>
          <p:cNvSpPr>
            <a:spLocks noGrp="1"/>
          </p:cNvSpPr>
          <p:nvPr>
            <p:ph idx="1"/>
          </p:nvPr>
        </p:nvSpPr>
        <p:spPr>
          <a:xfrm>
            <a:off x="2046850" y="3615094"/>
            <a:ext cx="2583766" cy="533945"/>
          </a:xfrm>
          <a:ln>
            <a:noFill/>
          </a:ln>
        </p:spPr>
        <p:txBody>
          <a:bodyPr>
            <a:normAutofit/>
          </a:bodyPr>
          <a:lstStyle/>
          <a:p>
            <a:pPr>
              <a:lnSpc>
                <a:spcPct val="100000"/>
              </a:lnSpc>
            </a:pPr>
            <a:r>
              <a:rPr lang="fr-FR" sz="2400" b="1" dirty="0">
                <a:latin typeface="Sitka Display" panose="02000505000000020004" pitchFamily="2" charset="0"/>
              </a:rPr>
              <a:t>Enumération</a:t>
            </a:r>
            <a:endParaRPr lang="fr-FR" sz="2400" b="1" u="sng" dirty="0">
              <a:latin typeface="Sitka Display" panose="02000505000000020004" pitchFamily="2" charset="0"/>
            </a:endParaRPr>
          </a:p>
          <a:p>
            <a:pPr marL="0" indent="0">
              <a:lnSpc>
                <a:spcPct val="100000"/>
              </a:lnSpc>
              <a:buNone/>
            </a:pPr>
            <a:endParaRPr lang="fr-FR" sz="600" b="1" u="sng" dirty="0">
              <a:latin typeface="Sitka Display" panose="02000505000000020004" pitchFamily="2" charset="0"/>
            </a:endParaRPr>
          </a:p>
        </p:txBody>
      </p:sp>
      <p:pic>
        <p:nvPicPr>
          <p:cNvPr id="5" name="Image 4">
            <a:extLst>
              <a:ext uri="{FF2B5EF4-FFF2-40B4-BE49-F238E27FC236}">
                <a16:creationId xmlns:a16="http://schemas.microsoft.com/office/drawing/2014/main" id="{5C9325FB-D844-4220-9F52-2757563E90EC}"/>
              </a:ext>
            </a:extLst>
          </p:cNvPr>
          <p:cNvPicPr>
            <a:picLocks noChangeAspect="1"/>
          </p:cNvPicPr>
          <p:nvPr/>
        </p:nvPicPr>
        <p:blipFill>
          <a:blip r:embed="rId3"/>
          <a:stretch>
            <a:fillRect/>
          </a:stretch>
        </p:blipFill>
        <p:spPr>
          <a:xfrm>
            <a:off x="5769218" y="1905000"/>
            <a:ext cx="5781675" cy="2438400"/>
          </a:xfrm>
          <a:prstGeom prst="rect">
            <a:avLst/>
          </a:prstGeom>
        </p:spPr>
      </p:pic>
      <p:pic>
        <p:nvPicPr>
          <p:cNvPr id="7" name="Image 6">
            <a:extLst>
              <a:ext uri="{FF2B5EF4-FFF2-40B4-BE49-F238E27FC236}">
                <a16:creationId xmlns:a16="http://schemas.microsoft.com/office/drawing/2014/main" id="{24EC841D-40CD-4D79-85B4-D83A34DB4507}"/>
              </a:ext>
            </a:extLst>
          </p:cNvPr>
          <p:cNvPicPr>
            <a:picLocks noChangeAspect="1"/>
          </p:cNvPicPr>
          <p:nvPr/>
        </p:nvPicPr>
        <p:blipFill>
          <a:blip r:embed="rId4"/>
          <a:stretch>
            <a:fillRect/>
          </a:stretch>
        </p:blipFill>
        <p:spPr>
          <a:xfrm>
            <a:off x="5769219" y="4477528"/>
            <a:ext cx="5781675" cy="1962150"/>
          </a:xfrm>
          <a:prstGeom prst="rect">
            <a:avLst/>
          </a:prstGeom>
        </p:spPr>
      </p:pic>
    </p:spTree>
    <p:extLst>
      <p:ext uri="{BB962C8B-B14F-4D97-AF65-F5344CB8AC3E}">
        <p14:creationId xmlns:p14="http://schemas.microsoft.com/office/powerpoint/2010/main" val="295936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PR</a:t>
            </a:r>
            <a:r>
              <a:rPr lang="es" dirty="0">
                <a:latin typeface="Sitka Display" panose="02000505000000020004" pitchFamily="2" charset="0"/>
              </a:rPr>
              <a:t>É</a:t>
            </a:r>
            <a:r>
              <a:rPr lang="fr-FR" dirty="0">
                <a:latin typeface="Sitka Display" panose="02000505000000020004" pitchFamily="2" charset="0"/>
              </a:rPr>
              <a:t>SENTATION DE L’ACTIVITE (4/5)</a:t>
            </a:r>
            <a:endParaRPr lang="fr-RE"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6</a:t>
            </a:fld>
            <a:endParaRPr lang="en-US" b="1" dirty="0"/>
          </a:p>
        </p:txBody>
      </p:sp>
      <p:sp>
        <p:nvSpPr>
          <p:cNvPr id="17" name="Espace réservé du contenu 2">
            <a:extLst>
              <a:ext uri="{FF2B5EF4-FFF2-40B4-BE49-F238E27FC236}">
                <a16:creationId xmlns:a16="http://schemas.microsoft.com/office/drawing/2014/main" id="{DBF34170-4E9E-4F52-AF12-F7CB3F96D14A}"/>
              </a:ext>
            </a:extLst>
          </p:cNvPr>
          <p:cNvSpPr>
            <a:spLocks noGrp="1"/>
          </p:cNvSpPr>
          <p:nvPr>
            <p:ph idx="1"/>
          </p:nvPr>
        </p:nvSpPr>
        <p:spPr>
          <a:xfrm>
            <a:off x="8137308" y="3766658"/>
            <a:ext cx="2865119" cy="663829"/>
          </a:xfrm>
          <a:ln>
            <a:noFill/>
          </a:ln>
        </p:spPr>
        <p:txBody>
          <a:bodyPr>
            <a:normAutofit/>
          </a:bodyPr>
          <a:lstStyle/>
          <a:p>
            <a:pPr>
              <a:lnSpc>
                <a:spcPct val="100000"/>
              </a:lnSpc>
            </a:pPr>
            <a:r>
              <a:rPr lang="fr-FR" sz="2400" b="1" dirty="0">
                <a:latin typeface="Sitka Display" panose="02000505000000020004" pitchFamily="2" charset="0"/>
              </a:rPr>
              <a:t>Implantation initiale</a:t>
            </a:r>
          </a:p>
          <a:p>
            <a:pPr marL="0" indent="0">
              <a:lnSpc>
                <a:spcPct val="100000"/>
              </a:lnSpc>
              <a:buNone/>
            </a:pPr>
            <a:endParaRPr lang="fr-FR" sz="600" b="1" u="sng" dirty="0">
              <a:latin typeface="Sitka Display" panose="02000505000000020004" pitchFamily="2" charset="0"/>
            </a:endParaRPr>
          </a:p>
        </p:txBody>
      </p:sp>
      <p:pic>
        <p:nvPicPr>
          <p:cNvPr id="7" name="Image 6">
            <a:extLst>
              <a:ext uri="{FF2B5EF4-FFF2-40B4-BE49-F238E27FC236}">
                <a16:creationId xmlns:a16="http://schemas.microsoft.com/office/drawing/2014/main" id="{09E25FA3-BF83-4A83-AA9B-BA8C266C7382}"/>
              </a:ext>
            </a:extLst>
          </p:cNvPr>
          <p:cNvPicPr>
            <a:picLocks noChangeAspect="1"/>
          </p:cNvPicPr>
          <p:nvPr/>
        </p:nvPicPr>
        <p:blipFill>
          <a:blip r:embed="rId3"/>
          <a:stretch>
            <a:fillRect/>
          </a:stretch>
        </p:blipFill>
        <p:spPr>
          <a:xfrm>
            <a:off x="439516" y="5220017"/>
            <a:ext cx="6846077" cy="1637983"/>
          </a:xfrm>
          <a:prstGeom prst="rect">
            <a:avLst/>
          </a:prstGeom>
        </p:spPr>
      </p:pic>
      <p:pic>
        <p:nvPicPr>
          <p:cNvPr id="5" name="Image 4">
            <a:extLst>
              <a:ext uri="{FF2B5EF4-FFF2-40B4-BE49-F238E27FC236}">
                <a16:creationId xmlns:a16="http://schemas.microsoft.com/office/drawing/2014/main" id="{9E39D9C8-1146-4F3C-8A55-D32D6F7FC108}"/>
              </a:ext>
            </a:extLst>
          </p:cNvPr>
          <p:cNvPicPr>
            <a:picLocks noChangeAspect="1"/>
          </p:cNvPicPr>
          <p:nvPr/>
        </p:nvPicPr>
        <p:blipFill>
          <a:blip r:embed="rId4"/>
          <a:stretch>
            <a:fillRect/>
          </a:stretch>
        </p:blipFill>
        <p:spPr>
          <a:xfrm>
            <a:off x="439517" y="1876586"/>
            <a:ext cx="6846076" cy="3237924"/>
          </a:xfrm>
          <a:prstGeom prst="rect">
            <a:avLst/>
          </a:prstGeom>
        </p:spPr>
      </p:pic>
    </p:spTree>
    <p:extLst>
      <p:ext uri="{BB962C8B-B14F-4D97-AF65-F5344CB8AC3E}">
        <p14:creationId xmlns:p14="http://schemas.microsoft.com/office/powerpoint/2010/main" val="290445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PR</a:t>
            </a:r>
            <a:r>
              <a:rPr lang="es" dirty="0">
                <a:latin typeface="Sitka Display" panose="02000505000000020004" pitchFamily="2" charset="0"/>
              </a:rPr>
              <a:t>É</a:t>
            </a:r>
            <a:r>
              <a:rPr lang="fr-FR" dirty="0">
                <a:latin typeface="Sitka Display" panose="02000505000000020004" pitchFamily="2" charset="0"/>
              </a:rPr>
              <a:t>SENTATION DE L’ACTIVITE (5/5)</a:t>
            </a:r>
            <a:endParaRPr lang="fr-RE"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7</a:t>
            </a:fld>
            <a:endParaRPr lang="en-US" b="1" dirty="0"/>
          </a:p>
        </p:txBody>
      </p:sp>
      <p:sp>
        <p:nvSpPr>
          <p:cNvPr id="17" name="Espace réservé du contenu 2">
            <a:extLst>
              <a:ext uri="{FF2B5EF4-FFF2-40B4-BE49-F238E27FC236}">
                <a16:creationId xmlns:a16="http://schemas.microsoft.com/office/drawing/2014/main" id="{DBF34170-4E9E-4F52-AF12-F7CB3F96D14A}"/>
              </a:ext>
            </a:extLst>
          </p:cNvPr>
          <p:cNvSpPr>
            <a:spLocks noGrp="1"/>
          </p:cNvSpPr>
          <p:nvPr>
            <p:ph idx="1"/>
          </p:nvPr>
        </p:nvSpPr>
        <p:spPr>
          <a:xfrm>
            <a:off x="1835834" y="3603371"/>
            <a:ext cx="2806504" cy="593491"/>
          </a:xfrm>
          <a:ln>
            <a:noFill/>
          </a:ln>
        </p:spPr>
        <p:txBody>
          <a:bodyPr>
            <a:normAutofit/>
          </a:bodyPr>
          <a:lstStyle/>
          <a:p>
            <a:pPr>
              <a:lnSpc>
                <a:spcPct val="100000"/>
              </a:lnSpc>
            </a:pPr>
            <a:r>
              <a:rPr lang="fr-FR" sz="2400" b="1" dirty="0">
                <a:latin typeface="Sitka Display" panose="02000505000000020004" pitchFamily="2" charset="0"/>
              </a:rPr>
              <a:t>Escalade de privilège</a:t>
            </a:r>
            <a:endParaRPr lang="fr-FR" sz="2400" b="1" u="sng" dirty="0">
              <a:latin typeface="Sitka Display" panose="02000505000000020004" pitchFamily="2" charset="0"/>
            </a:endParaRPr>
          </a:p>
          <a:p>
            <a:pPr marL="0" indent="0">
              <a:lnSpc>
                <a:spcPct val="100000"/>
              </a:lnSpc>
              <a:buNone/>
            </a:pPr>
            <a:endParaRPr lang="fr-FR" sz="600" b="1" u="sng" dirty="0">
              <a:latin typeface="Sitka Display" panose="02000505000000020004" pitchFamily="2" charset="0"/>
            </a:endParaRPr>
          </a:p>
        </p:txBody>
      </p:sp>
      <p:pic>
        <p:nvPicPr>
          <p:cNvPr id="7" name="Image 6">
            <a:extLst>
              <a:ext uri="{FF2B5EF4-FFF2-40B4-BE49-F238E27FC236}">
                <a16:creationId xmlns:a16="http://schemas.microsoft.com/office/drawing/2014/main" id="{E5A94F65-CD4E-4322-AE6B-A4EF1200D329}"/>
              </a:ext>
            </a:extLst>
          </p:cNvPr>
          <p:cNvPicPr>
            <a:picLocks noChangeAspect="1"/>
          </p:cNvPicPr>
          <p:nvPr/>
        </p:nvPicPr>
        <p:blipFill>
          <a:blip r:embed="rId3"/>
          <a:stretch>
            <a:fillRect/>
          </a:stretch>
        </p:blipFill>
        <p:spPr>
          <a:xfrm>
            <a:off x="6154615" y="1893168"/>
            <a:ext cx="5416794" cy="4607388"/>
          </a:xfrm>
          <a:prstGeom prst="rect">
            <a:avLst/>
          </a:prstGeom>
        </p:spPr>
      </p:pic>
    </p:spTree>
    <p:extLst>
      <p:ext uri="{BB962C8B-B14F-4D97-AF65-F5344CB8AC3E}">
        <p14:creationId xmlns:p14="http://schemas.microsoft.com/office/powerpoint/2010/main" val="143324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TABLEAU CRITICITE</a:t>
            </a:r>
            <a:endParaRPr lang="fr-RE" dirty="0">
              <a:latin typeface="Sitka Display" panose="02000505000000020004" pitchFamily="2" charset="0"/>
            </a:endParaRP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8</a:t>
            </a:fld>
            <a:endParaRPr lang="en-US" b="1" dirty="0"/>
          </a:p>
        </p:txBody>
      </p:sp>
      <p:sp>
        <p:nvSpPr>
          <p:cNvPr id="5" name="Espace réservé du contenu 4">
            <a:extLst>
              <a:ext uri="{FF2B5EF4-FFF2-40B4-BE49-F238E27FC236}">
                <a16:creationId xmlns:a16="http://schemas.microsoft.com/office/drawing/2014/main" id="{90C26F9E-9373-45E6-8500-4915CAAAF3E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70644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38949-1D3E-4647-8A42-0CA3E810CA44}"/>
              </a:ext>
            </a:extLst>
          </p:cNvPr>
          <p:cNvSpPr>
            <a:spLocks noGrp="1"/>
          </p:cNvSpPr>
          <p:nvPr>
            <p:ph type="title"/>
          </p:nvPr>
        </p:nvSpPr>
        <p:spPr/>
        <p:txBody>
          <a:bodyPr/>
          <a:lstStyle/>
          <a:p>
            <a:pPr algn="ctr"/>
            <a:r>
              <a:rPr lang="fr-FR" dirty="0">
                <a:latin typeface="Sitka Display" panose="02000505000000020004" pitchFamily="2" charset="0"/>
              </a:rPr>
              <a:t>SUJET DE VEILLE</a:t>
            </a:r>
            <a:endParaRPr lang="fr-RE" dirty="0">
              <a:latin typeface="Sitka Display" panose="02000505000000020004" pitchFamily="2" charset="0"/>
            </a:endParaRPr>
          </a:p>
        </p:txBody>
      </p:sp>
      <p:sp>
        <p:nvSpPr>
          <p:cNvPr id="3" name="Espace réservé du contenu 2">
            <a:extLst>
              <a:ext uri="{FF2B5EF4-FFF2-40B4-BE49-F238E27FC236}">
                <a16:creationId xmlns:a16="http://schemas.microsoft.com/office/drawing/2014/main" id="{89389F1D-FB81-43A5-8FD9-336552CC3C10}"/>
              </a:ext>
            </a:extLst>
          </p:cNvPr>
          <p:cNvSpPr>
            <a:spLocks noGrp="1"/>
          </p:cNvSpPr>
          <p:nvPr>
            <p:ph idx="1"/>
          </p:nvPr>
        </p:nvSpPr>
        <p:spPr>
          <a:xfrm>
            <a:off x="476905" y="2882039"/>
            <a:ext cx="4810205" cy="1631345"/>
          </a:xfrm>
        </p:spPr>
        <p:txBody>
          <a:bodyPr>
            <a:normAutofit/>
          </a:bodyPr>
          <a:lstStyle/>
          <a:p>
            <a:pPr>
              <a:lnSpc>
                <a:spcPct val="100000"/>
              </a:lnSpc>
            </a:pPr>
            <a:r>
              <a:rPr lang="fr-FR" sz="2400" b="1" dirty="0">
                <a:latin typeface="Sitka Display" panose="02000505000000020004" pitchFamily="2" charset="0"/>
              </a:rPr>
              <a:t>  </a:t>
            </a:r>
            <a:r>
              <a:rPr lang="fr-FR" sz="2400" b="1" u="sng" dirty="0">
                <a:latin typeface="Sitka Display" panose="02000505000000020004" pitchFamily="2" charset="0"/>
              </a:rPr>
              <a:t>CVE-2021-42013 :</a:t>
            </a:r>
          </a:p>
          <a:p>
            <a:pPr marL="201168" lvl="1" indent="0">
              <a:lnSpc>
                <a:spcPct val="100000"/>
              </a:lnSpc>
              <a:buNone/>
            </a:pPr>
            <a:endParaRPr lang="fr-FR" sz="600" b="1" u="sng" dirty="0">
              <a:latin typeface="Sitka Display" panose="02000505000000020004" pitchFamily="2" charset="0"/>
            </a:endParaRPr>
          </a:p>
          <a:p>
            <a:pPr marL="201168" lvl="1" indent="0">
              <a:lnSpc>
                <a:spcPct val="100000"/>
              </a:lnSpc>
              <a:buNone/>
            </a:pPr>
            <a:endParaRPr lang="fr-FR" sz="600" b="1" u="sng" dirty="0">
              <a:latin typeface="Sitka Display" panose="02000505000000020004" pitchFamily="2" charset="0"/>
            </a:endParaRPr>
          </a:p>
          <a:p>
            <a:pPr marL="201168" lvl="1" indent="0">
              <a:lnSpc>
                <a:spcPct val="100000"/>
              </a:lnSpc>
              <a:buNone/>
            </a:pPr>
            <a:r>
              <a:rPr lang="fr-FR" sz="2000" dirty="0">
                <a:latin typeface="Sitka Display" panose="02000505000000020004" pitchFamily="2" charset="0"/>
              </a:rPr>
              <a:t>Exécution de codes à distance sur un serveur Apache 2.4.49</a:t>
            </a:r>
          </a:p>
        </p:txBody>
      </p:sp>
      <p:sp>
        <p:nvSpPr>
          <p:cNvPr id="4" name="Espace réservé du numéro de diapositive 3">
            <a:extLst>
              <a:ext uri="{FF2B5EF4-FFF2-40B4-BE49-F238E27FC236}">
                <a16:creationId xmlns:a16="http://schemas.microsoft.com/office/drawing/2014/main" id="{2233DA10-E308-441C-A33A-BF3C22ADF6E2}"/>
              </a:ext>
            </a:extLst>
          </p:cNvPr>
          <p:cNvSpPr>
            <a:spLocks noGrp="1"/>
          </p:cNvSpPr>
          <p:nvPr>
            <p:ph type="sldNum" sz="quarter" idx="12"/>
          </p:nvPr>
        </p:nvSpPr>
        <p:spPr/>
        <p:txBody>
          <a:bodyPr/>
          <a:lstStyle/>
          <a:p>
            <a:fld id="{8A7A6979-0714-4377-B894-6BE4C2D6E202}" type="slidenum">
              <a:rPr lang="en-US" sz="1600" b="1" smtClean="0"/>
              <a:pPr/>
              <a:t>9</a:t>
            </a:fld>
            <a:endParaRPr lang="en-US" b="1" dirty="0"/>
          </a:p>
        </p:txBody>
      </p:sp>
      <p:cxnSp>
        <p:nvCxnSpPr>
          <p:cNvPr id="7" name="Connecteur droit 6">
            <a:extLst>
              <a:ext uri="{FF2B5EF4-FFF2-40B4-BE49-F238E27FC236}">
                <a16:creationId xmlns:a16="http://schemas.microsoft.com/office/drawing/2014/main" id="{1825720C-001C-418D-87DD-E287F43068F8}"/>
              </a:ext>
            </a:extLst>
          </p:cNvPr>
          <p:cNvCxnSpPr/>
          <p:nvPr/>
        </p:nvCxnSpPr>
        <p:spPr>
          <a:xfrm>
            <a:off x="5465577" y="2307609"/>
            <a:ext cx="0" cy="3262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2AF0DEA9-A7E2-4A6A-B19F-5A7E55C66CDE}"/>
              </a:ext>
            </a:extLst>
          </p:cNvPr>
          <p:cNvPicPr>
            <a:picLocks noChangeAspect="1"/>
          </p:cNvPicPr>
          <p:nvPr/>
        </p:nvPicPr>
        <p:blipFill rotWithShape="1">
          <a:blip r:embed="rId3"/>
          <a:srcRect l="256" t="1287" r="41053" b="-1287"/>
          <a:stretch/>
        </p:blipFill>
        <p:spPr>
          <a:xfrm>
            <a:off x="5944238" y="2242450"/>
            <a:ext cx="5712246" cy="3507036"/>
          </a:xfrm>
          <a:prstGeom prst="rect">
            <a:avLst/>
          </a:prstGeom>
        </p:spPr>
      </p:pic>
    </p:spTree>
    <p:extLst>
      <p:ext uri="{BB962C8B-B14F-4D97-AF65-F5344CB8AC3E}">
        <p14:creationId xmlns:p14="http://schemas.microsoft.com/office/powerpoint/2010/main" val="3718316687"/>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1143</TotalTime>
  <Words>351</Words>
  <Application>Microsoft Office PowerPoint</Application>
  <PresentationFormat>Grand écran</PresentationFormat>
  <Paragraphs>62</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Calibri</vt:lpstr>
      <vt:lpstr>Calibri Light</vt:lpstr>
      <vt:lpstr>Sitka Display</vt:lpstr>
      <vt:lpstr>Whitney</vt:lpstr>
      <vt:lpstr>Rétrospective</vt:lpstr>
      <vt:lpstr>Sécurité CMS</vt:lpstr>
      <vt:lpstr>SOMMAIRE</vt:lpstr>
      <vt:lpstr>PRÉSENTATION DE L’ACTIVITE (1/5)</vt:lpstr>
      <vt:lpstr>PRÉSENTATION DE L’ACTIVITE (2/5)</vt:lpstr>
      <vt:lpstr>PRÉSENTATION DE L’ACTIVITE (3/5)</vt:lpstr>
      <vt:lpstr>PRÉSENTATION DE L’ACTIVITE (4/5)</vt:lpstr>
      <vt:lpstr>PRÉSENTATION DE L’ACTIVITE (5/5)</vt:lpstr>
      <vt:lpstr>TABLEAU CRITICITE</vt:lpstr>
      <vt:lpstr>SUJET DE VEILLE</vt:lpstr>
      <vt:lpstr>COMPETENCES DU REFERENTIEL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100</cp:revision>
  <dcterms:created xsi:type="dcterms:W3CDTF">2020-07-20T13:32:25Z</dcterms:created>
  <dcterms:modified xsi:type="dcterms:W3CDTF">2021-12-09T06:52:40Z</dcterms:modified>
</cp:coreProperties>
</file>