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61" r:id="rId3"/>
    <p:sldId id="263" r:id="rId4"/>
    <p:sldId id="264" r:id="rId5"/>
    <p:sldId id="265" r:id="rId6"/>
    <p:sldId id="267" r:id="rId7"/>
    <p:sldId id="268" r:id="rId8"/>
    <p:sldId id="272" r:id="rId9"/>
    <p:sldId id="273" r:id="rId10"/>
    <p:sldId id="294" r:id="rId11"/>
    <p:sldId id="296" r:id="rId12"/>
  </p:sldIdLst>
  <p:sldSz cx="9144000" cy="5143500" type="screen16x9"/>
  <p:notesSz cx="6858000" cy="9144000"/>
  <p:embeddedFontLst>
    <p:embeddedFont>
      <p:font typeface="Arvo"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75" autoAdjust="0"/>
  </p:normalViewPr>
  <p:slideViewPr>
    <p:cSldViewPr snapToGrid="0">
      <p:cViewPr varScale="1">
        <p:scale>
          <a:sx n="92" d="100"/>
          <a:sy n="92" d="100"/>
        </p:scale>
        <p:origin x="2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buNone/>
            </a:pPr>
            <a:r>
              <a:rPr lang="fr-FR" sz="11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marL="139700" indent="0" algn="just">
              <a:lnSpc>
                <a:spcPct val="107000"/>
              </a:lnSpc>
              <a:spcAft>
                <a:spcPts val="800"/>
              </a:spcAft>
              <a:buNone/>
            </a:pPr>
            <a:br>
              <a:rPr lang="fr-FR" sz="1100" dirty="0">
                <a:effectLst/>
                <a:latin typeface="Calibri" panose="020F0502020204030204" pitchFamily="34" charset="0"/>
                <a:ea typeface="Calibri" panose="020F0502020204030204" pitchFamily="34" charset="0"/>
                <a:cs typeface="Times New Roman" panose="02020603050405020304" pitchFamily="18" charset="0"/>
              </a:rPr>
            </a:br>
            <a:r>
              <a:rPr lang="fr-FR" sz="1100" dirty="0">
                <a:effectLst/>
                <a:latin typeface="Calibri" panose="020F0502020204030204" pitchFamily="34" charset="0"/>
                <a:ea typeface="Calibri" panose="020F0502020204030204" pitchFamily="34" charset="0"/>
                <a:cs typeface="Times New Roman" panose="02020603050405020304" pitchFamily="18" charset="0"/>
              </a:rPr>
              <a:t>Aujourd’hui je me présente devant vous en tant que concepteur et développeur d’applications chez </a:t>
            </a:r>
            <a:r>
              <a:rPr lang="fr-FR" sz="11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100" dirty="0">
                <a:effectLst/>
                <a:latin typeface="Calibri" panose="020F0502020204030204" pitchFamily="34" charset="0"/>
                <a:ea typeface="Calibri" panose="020F0502020204030204" pitchFamily="34" charset="0"/>
                <a:cs typeface="Times New Roman" panose="02020603050405020304" pitchFamily="18" charset="0"/>
              </a:rPr>
              <a:t>. Où je peux être polyvalent en  mettant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fr-FR" dirty="0"/>
              <a:t>Pour cette compétence, je vais l’illustrer par les comptes rendu des points d’étape effectué au cours de la formation. Où l’on </a:t>
            </a:r>
            <a:r>
              <a:rPr lang="fr-FR" dirty="0" err="1"/>
              <a:t>presente</a:t>
            </a:r>
            <a:r>
              <a:rPr lang="fr-FR" dirty="0"/>
              <a:t> les activités, le but, le contexte, les tableaux de criticité et les préconisations. Par exemple dans le cadre de l’activité </a:t>
            </a:r>
            <a:r>
              <a:rPr lang="fr-FR" dirty="0" err="1"/>
              <a:t>wordpress</a:t>
            </a:r>
            <a:r>
              <a:rPr lang="fr-FR" dirty="0"/>
              <a:t> où on était dans la peau d’un attaque, j’ai fais une restitution permettant montrer comment j’ai exploité la faille du système et comment on peut y remédié par le biais d’une mise à jour du CMS et d’un changement de politique de mot de passe fort. C’est-à-dire des mots de passe avec des chiffres, des lettres en majuscule et minuscule et des caractères spéciaux</a:t>
            </a:r>
          </a:p>
        </p:txBody>
      </p:sp>
    </p:spTree>
    <p:extLst>
      <p:ext uri="{BB962C8B-B14F-4D97-AF65-F5344CB8AC3E}">
        <p14:creationId xmlns:p14="http://schemas.microsoft.com/office/powerpoint/2010/main" val="21090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fr-FR" dirty="0"/>
              <a:t>Pour la 8</a:t>
            </a:r>
            <a:r>
              <a:rPr lang="fr-FR" baseline="30000" dirty="0"/>
              <a:t>e</a:t>
            </a:r>
            <a:r>
              <a:rPr lang="fr-FR" dirty="0"/>
              <a:t> compétence du référentiel, on retrouve le fait de concevoir un système de veille technologique afin d’améliorer la sécurité du SI. Je peux l’illustrer par les différentes veilles faite au niveau des CVE, les </a:t>
            </a:r>
            <a:r>
              <a:rPr lang="fr-FR" dirty="0" err="1"/>
              <a:t>commons</a:t>
            </a:r>
            <a:r>
              <a:rPr lang="fr-FR" dirty="0"/>
              <a:t> </a:t>
            </a:r>
            <a:r>
              <a:rPr lang="fr-FR" dirty="0" err="1"/>
              <a:t>vulnérabilities</a:t>
            </a:r>
            <a:r>
              <a:rPr lang="fr-FR" dirty="0"/>
              <a:t> </a:t>
            </a:r>
            <a:r>
              <a:rPr lang="fr-FR" dirty="0" err="1"/>
              <a:t>exposure</a:t>
            </a:r>
            <a:r>
              <a:rPr lang="fr-FR" dirty="0"/>
              <a:t> qui sont publiés par la communauté et qui parle des failles de sécurité informatique existantes. Grâce à cette veille, on peut déterminé si notre SI est à jour vis-à-vis des évolutions de tous les jours.</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CVE : </a:t>
            </a:r>
            <a:r>
              <a:rPr lang="fr-FR" b="0" dirty="0">
                <a:solidFill>
                  <a:srgbClr val="C5C8C6"/>
                </a:solidFill>
                <a:effectLst/>
                <a:latin typeface="Consolas" panose="020B0609020204030204" pitchFamily="49" charset="0"/>
              </a:rPr>
              <a:t>aident les professionnels à coordonner leurs efforts visant à hiérarchiser et résoudre les vulnérabilités, et ainsi renforcer la sécurité des systèmes informatiques.</a:t>
            </a:r>
          </a:p>
        </p:txBody>
      </p:sp>
    </p:spTree>
    <p:extLst>
      <p:ext uri="{BB962C8B-B14F-4D97-AF65-F5344CB8AC3E}">
        <p14:creationId xmlns:p14="http://schemas.microsoft.com/office/powerpoint/2010/main" val="341022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CDDDE"/>
                </a:solidFill>
                <a:effectLst/>
                <a:latin typeface="Calibri" panose="020F0502020204030204" pitchFamily="34" charset="0"/>
                <a:cs typeface="Calibri" panose="020F0502020204030204" pitchFamily="34" charset="0"/>
              </a:rPr>
              <a:t>Le but de l’activité est de mettre en avant chaque compétence du référentiel en l’illustrant par un exemple d’activité en formation ou en milieu professionnel correspondant à une mise en pratique.</a:t>
            </a: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première compétence est : </a:t>
            </a:r>
            <a:r>
              <a:rPr lang="fr-FR" dirty="0">
                <a:latin typeface="Arial" panose="020B0604020202020204" pitchFamily="34" charset="0"/>
                <a:cs typeface="Arial" panose="020B0604020202020204" pitchFamily="34" charset="0"/>
              </a:rPr>
              <a:t>Evaluer la criticité des risques liés aux métiers du commanditaire sur le système d'information. </a:t>
            </a:r>
            <a:r>
              <a:rPr lang="fr-FR" dirty="0"/>
              <a:t>Nous avons fait une activité dont l’objectif était de passer dans la peau d’un attaquant pour prendre la main sur un système. Dans ce cadre, il s’agissait d’un </a:t>
            </a:r>
            <a:r>
              <a:rPr lang="fr-FR" dirty="0" err="1"/>
              <a:t>windows</a:t>
            </a:r>
            <a:r>
              <a:rPr lang="fr-FR" dirty="0"/>
              <a:t> server qui est un point centrale dans les entreprises qui l’utilise et peut contenir diverses informations sensible.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Toujours dans le même état d’esprit d’un attaquant, j’ai analysé l’architecture du système d’information et des protocoles de sécurité présent pour trouver la faille de sécurité exploitable. Pour être un peu plus précis, j’ai utilisé l’outil </a:t>
            </a:r>
            <a:r>
              <a:rPr lang="fr-FR" dirty="0" err="1"/>
              <a:t>nmap</a:t>
            </a:r>
            <a:r>
              <a:rPr lang="fr-FR" dirty="0"/>
              <a:t> pour effectué cette tache de reconnaissance afin de voir les services et ports utilisés.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En complément, il faut savoir que toutes les actions que l’on fait génère des traces qui sont stocké dans des logs. Et ces logs permettent de retracer ce qui se passe sur un système d’information. L’outil de gestion des événements et des informations de sécurité (SIEM) SPLUNK est celui qu’on a pris en main durant une activité pour voir que les stratégies de collecte d’évènement sont très importants dans le cadre d’une </a:t>
            </a:r>
            <a:r>
              <a:rPr lang="fr-FR" dirty="0" err="1"/>
              <a:t>blue</a:t>
            </a:r>
            <a:r>
              <a:rPr lang="fr-FR" dirty="0"/>
              <a:t> team.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fr-FR" dirty="0"/>
              <a:t>Toujours dans le cadre d’une </a:t>
            </a:r>
            <a:r>
              <a:rPr lang="fr-FR" dirty="0" err="1"/>
              <a:t>blue</a:t>
            </a:r>
            <a:r>
              <a:rPr lang="fr-FR" dirty="0"/>
              <a:t> team, on a pu voir que durant l’activité de prise en main de </a:t>
            </a:r>
            <a:r>
              <a:rPr lang="fr-FR" dirty="0" err="1"/>
              <a:t>splunk</a:t>
            </a:r>
            <a:r>
              <a:rPr lang="fr-FR" dirty="0"/>
              <a:t>, il y avait des logs qui étaient problématiques montrant une intrusion sur le système d’information par le biais d’une clé </a:t>
            </a:r>
            <a:r>
              <a:rPr lang="fr-FR" dirty="0" err="1"/>
              <a:t>usb</a:t>
            </a:r>
            <a:r>
              <a:rPr lang="fr-FR" dirty="0"/>
              <a:t> vérolé et d’un brut force sur le compte d’un administrateur.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cette compétence, je me base sur le CVE-2021-41524 qui peut avoir un impact fort. Car </a:t>
            </a:r>
            <a:r>
              <a:rPr lang="fr-FR" b="0" dirty="0">
                <a:solidFill>
                  <a:srgbClr val="C5C8C6"/>
                </a:solidFill>
                <a:effectLst/>
                <a:latin typeface="Consolas" panose="020B0609020204030204" pitchFamily="49" charset="0"/>
              </a:rPr>
              <a:t>cette vulnérabilité permet de provoqué un déni de service à distance et donc de rendre le serveur temporairement inaccessible. Si nous sommes une entreprise qui fait du e-commerce, cela va fortement impacté notre activité et donc générer des pertes.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La solution pour y remédier ici est de passer à une version supérieur qui est la 2.4.51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fr-FR" dirty="0"/>
              <a:t>Pour la  6</a:t>
            </a:r>
            <a:r>
              <a:rPr lang="fr-FR" baseline="30000" dirty="0"/>
              <a:t>e</a:t>
            </a:r>
            <a:r>
              <a:rPr lang="fr-FR" dirty="0"/>
              <a:t> compétence, on identifie les tactiques et technique d’attaque. On va prendre l’exemple d’une activité sur Wordpress en passant dans la peau d’un attaquant qui veut prendre la main sur le système en passant par une </a:t>
            </a:r>
            <a:r>
              <a:rPr lang="fr-FR" dirty="0" err="1"/>
              <a:t>faillle</a:t>
            </a:r>
            <a:r>
              <a:rPr lang="fr-FR" dirty="0"/>
              <a:t> connue du CMS. Tout d’abord, j’ai recherché la version de </a:t>
            </a:r>
            <a:r>
              <a:rPr lang="fr-FR" dirty="0" err="1"/>
              <a:t>wordpress</a:t>
            </a:r>
            <a:r>
              <a:rPr lang="fr-FR" dirty="0"/>
              <a:t> et les utilisateurs de celui-ci. Ensuite je me suis renseigné sur les failles existante pour la version 5 de WP. Puis j’ai trouvé une qui nécessite d’avoir l’accès à un compte utilisateur. A partir de là j’ai fais une attaque brute force à mot de connue sur les comptes utilisateurs. Et finalement l’un deux utilisé un mot de passe faible et qui se trouvait dans la bibliothèque. Puis j’ai utilisé l’exploit pour prendre la main sur le système et pouvoir faire des commandes à distance et même monté en privilège pour avoir les droits d’administrateur. A partir de là, je pouvais tout faire sur le système.</a:t>
            </a:r>
            <a:br>
              <a:rPr lang="fr-FR" dirty="0"/>
            </a:br>
            <a:br>
              <a:rPr lang="fr-FR" dirty="0"/>
            </a:br>
            <a:r>
              <a:rPr lang="fr-FR" dirty="0"/>
              <a:t>Du coup, la politique de mot de passe est a revoir, avoir des mots de passe plus robuste pour les comptes utilisateurs et surtout mettre à jour le CMS en permanence car c’est a partir de lui que j’ai pu prendre la main sur le système.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CERTIFICATION CYBERSECURITE</a:t>
            </a:r>
            <a:endParaRPr dirty="0"/>
          </a:p>
        </p:txBody>
      </p:sp>
      <p:sp>
        <p:nvSpPr>
          <p:cNvPr id="3" name="Sous-titre 2">
            <a:extLst>
              <a:ext uri="{FF2B5EF4-FFF2-40B4-BE49-F238E27FC236}">
                <a16:creationId xmlns:a16="http://schemas.microsoft.com/office/drawing/2014/main" id="{BF2B649A-6F0B-425F-AC2C-70D3EA30E55E}"/>
              </a:ext>
            </a:extLst>
          </p:cNvPr>
          <p:cNvSpPr txBox="1">
            <a:spLocks/>
          </p:cNvSpPr>
          <p:nvPr/>
        </p:nvSpPr>
        <p:spPr>
          <a:xfrm>
            <a:off x="6026200" y="4343400"/>
            <a:ext cx="3090300" cy="709863"/>
          </a:xfrm>
          <a:prstGeom prst="rect">
            <a:avLst/>
          </a:prstGeom>
          <a:noFill/>
        </p:spPr>
        <p:txBody>
          <a:bodyPr>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fr-FR" b="1" dirty="0">
                <a:latin typeface="Arial" panose="020B0604020202020204" pitchFamily="34" charset="0"/>
                <a:cs typeface="Arial" panose="020B0604020202020204" pitchFamily="34" charset="0"/>
              </a:rPr>
              <a:t>ABRADOR DARYL</a:t>
            </a:r>
          </a:p>
          <a:p>
            <a:pPr algn="r"/>
            <a:endParaRPr lang="fr-FR" dirty="0">
              <a:latin typeface="Arial" panose="020B0604020202020204" pitchFamily="34" charset="0"/>
              <a:cs typeface="Arial" panose="020B0604020202020204" pitchFamily="34" charset="0"/>
            </a:endParaRPr>
          </a:p>
          <a:p>
            <a:pPr algn="r"/>
            <a:r>
              <a:rPr lang="fr-FR" dirty="0">
                <a:latin typeface="Arial" panose="020B0604020202020204" pitchFamily="34" charset="0"/>
                <a:cs typeface="Arial" panose="020B0604020202020204" pitchFamily="34" charset="0"/>
              </a:rPr>
              <a:t>Apprenant chez Simplon</a:t>
            </a:r>
          </a:p>
          <a:p>
            <a:pPr algn="r"/>
            <a:r>
              <a:rPr lang="fr-FR" dirty="0">
                <a:latin typeface="Arial" panose="020B0604020202020204" pitchFamily="34" charset="0"/>
                <a:cs typeface="Arial" panose="020B0604020202020204" pitchFamily="34" charset="0"/>
              </a:rPr>
              <a:t>Concepteur développeur d’applications</a:t>
            </a:r>
            <a:endParaRPr lang="fr-RE"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498596"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400" dirty="0"/>
              <a:t>Rédiger un rapport d'alerte sous la forme d'un compte rendu d'incident à destination du commanditaire afin de préconiser des mesures de remédiation en vue du traitement de l'incident de sécurité.</a:t>
            </a:r>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0" name="Image 29">
            <a:extLst>
              <a:ext uri="{FF2B5EF4-FFF2-40B4-BE49-F238E27FC236}">
                <a16:creationId xmlns:a16="http://schemas.microsoft.com/office/drawing/2014/main" id="{BF2DD9A7-13CE-4A6B-B956-1104B0CEE0C1}"/>
              </a:ext>
            </a:extLst>
          </p:cNvPr>
          <p:cNvPicPr>
            <a:picLocks noChangeAspect="1"/>
          </p:cNvPicPr>
          <p:nvPr/>
        </p:nvPicPr>
        <p:blipFill>
          <a:blip r:embed="rId3"/>
          <a:stretch>
            <a:fillRect/>
          </a:stretch>
        </p:blipFill>
        <p:spPr>
          <a:xfrm>
            <a:off x="1303983" y="2143941"/>
            <a:ext cx="3268017" cy="2178678"/>
          </a:xfrm>
          <a:prstGeom prst="rect">
            <a:avLst/>
          </a:prstGeom>
        </p:spPr>
      </p:pic>
      <p:grpSp>
        <p:nvGrpSpPr>
          <p:cNvPr id="32" name="Google Shape;857;p46">
            <a:extLst>
              <a:ext uri="{FF2B5EF4-FFF2-40B4-BE49-F238E27FC236}">
                <a16:creationId xmlns:a16="http://schemas.microsoft.com/office/drawing/2014/main" id="{5723DA62-12BE-4256-8E3B-10EF732337E8}"/>
              </a:ext>
            </a:extLst>
          </p:cNvPr>
          <p:cNvGrpSpPr/>
          <p:nvPr/>
        </p:nvGrpSpPr>
        <p:grpSpPr>
          <a:xfrm>
            <a:off x="344367" y="574113"/>
            <a:ext cx="309041" cy="403123"/>
            <a:chOff x="590250" y="244200"/>
            <a:chExt cx="407975" cy="532175"/>
          </a:xfrm>
        </p:grpSpPr>
        <p:sp>
          <p:nvSpPr>
            <p:cNvPr id="33" name="Google Shape;858;p46">
              <a:extLst>
                <a:ext uri="{FF2B5EF4-FFF2-40B4-BE49-F238E27FC236}">
                  <a16:creationId xmlns:a16="http://schemas.microsoft.com/office/drawing/2014/main" id="{5D2EF073-F22E-4643-A76B-43A3D6C9E3A3}"/>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9;p46">
              <a:extLst>
                <a:ext uri="{FF2B5EF4-FFF2-40B4-BE49-F238E27FC236}">
                  <a16:creationId xmlns:a16="http://schemas.microsoft.com/office/drawing/2014/main" id="{1E3BBC83-C714-4B94-AD59-BC17373415A7}"/>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0;p46">
              <a:extLst>
                <a:ext uri="{FF2B5EF4-FFF2-40B4-BE49-F238E27FC236}">
                  <a16:creationId xmlns:a16="http://schemas.microsoft.com/office/drawing/2014/main" id="{48B1ED42-DA2B-452B-BA46-D9857E20288F}"/>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1;p46">
              <a:extLst>
                <a:ext uri="{FF2B5EF4-FFF2-40B4-BE49-F238E27FC236}">
                  <a16:creationId xmlns:a16="http://schemas.microsoft.com/office/drawing/2014/main" id="{D97A4DB4-91DC-40A2-9A3B-3E2C614D2126}"/>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2;p46">
              <a:extLst>
                <a:ext uri="{FF2B5EF4-FFF2-40B4-BE49-F238E27FC236}">
                  <a16:creationId xmlns:a16="http://schemas.microsoft.com/office/drawing/2014/main" id="{91F65E7E-BB31-439A-BBF4-C9A9A3E1F97E}"/>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63;p46">
              <a:extLst>
                <a:ext uri="{FF2B5EF4-FFF2-40B4-BE49-F238E27FC236}">
                  <a16:creationId xmlns:a16="http://schemas.microsoft.com/office/drawing/2014/main" id="{6466D732-1C98-4236-B5F4-DAA57F8F37DE}"/>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64;p46">
              <a:extLst>
                <a:ext uri="{FF2B5EF4-FFF2-40B4-BE49-F238E27FC236}">
                  <a16:creationId xmlns:a16="http://schemas.microsoft.com/office/drawing/2014/main" id="{D3D61AD2-DCB0-4FD0-AAEE-EB84FA0DAF07}"/>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65;p46">
              <a:extLst>
                <a:ext uri="{FF2B5EF4-FFF2-40B4-BE49-F238E27FC236}">
                  <a16:creationId xmlns:a16="http://schemas.microsoft.com/office/drawing/2014/main" id="{DC745FAF-36C6-4F59-B4C2-DFA3446D63E7}"/>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6;p46">
              <a:extLst>
                <a:ext uri="{FF2B5EF4-FFF2-40B4-BE49-F238E27FC236}">
                  <a16:creationId xmlns:a16="http://schemas.microsoft.com/office/drawing/2014/main" id="{3D49D5F1-FE3F-464E-AEBA-769069D98BF0}"/>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67;p46">
              <a:extLst>
                <a:ext uri="{FF2B5EF4-FFF2-40B4-BE49-F238E27FC236}">
                  <a16:creationId xmlns:a16="http://schemas.microsoft.com/office/drawing/2014/main" id="{04D13A2E-8199-47A0-82F6-0A55C4EFE0F7}"/>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68;p46">
              <a:extLst>
                <a:ext uri="{FF2B5EF4-FFF2-40B4-BE49-F238E27FC236}">
                  <a16:creationId xmlns:a16="http://schemas.microsoft.com/office/drawing/2014/main" id="{59AF6648-BEAE-4191-95AC-48DBFDB36A89}"/>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69;p46">
              <a:extLst>
                <a:ext uri="{FF2B5EF4-FFF2-40B4-BE49-F238E27FC236}">
                  <a16:creationId xmlns:a16="http://schemas.microsoft.com/office/drawing/2014/main" id="{21E9881C-3BF3-4C24-B24C-24ADF5E0B6BF}"/>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70;p46">
              <a:extLst>
                <a:ext uri="{FF2B5EF4-FFF2-40B4-BE49-F238E27FC236}">
                  <a16:creationId xmlns:a16="http://schemas.microsoft.com/office/drawing/2014/main" id="{F4610825-9F53-4ED4-9F51-26577E9D1322}"/>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71;p46">
              <a:extLst>
                <a:ext uri="{FF2B5EF4-FFF2-40B4-BE49-F238E27FC236}">
                  <a16:creationId xmlns:a16="http://schemas.microsoft.com/office/drawing/2014/main" id="{A1B60954-5531-474E-ADA7-7C0A2BC7DF81}"/>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432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498596"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800" dirty="0"/>
              <a:t>Concevoir un système de veille technologique afin d'améliorer la sécurité du SI.</a:t>
            </a:r>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3" name="Image 12">
            <a:extLst>
              <a:ext uri="{FF2B5EF4-FFF2-40B4-BE49-F238E27FC236}">
                <a16:creationId xmlns:a16="http://schemas.microsoft.com/office/drawing/2014/main" id="{969C672F-5BB6-400E-86B0-B6EA50E809AE}"/>
              </a:ext>
            </a:extLst>
          </p:cNvPr>
          <p:cNvPicPr>
            <a:picLocks noChangeAspect="1"/>
          </p:cNvPicPr>
          <p:nvPr/>
        </p:nvPicPr>
        <p:blipFill rotWithShape="1">
          <a:blip r:embed="rId3"/>
          <a:srcRect l="5125" r="4000"/>
          <a:stretch/>
        </p:blipFill>
        <p:spPr>
          <a:xfrm>
            <a:off x="938966" y="2368701"/>
            <a:ext cx="4677508" cy="1801496"/>
          </a:xfrm>
          <a:prstGeom prst="rect">
            <a:avLst/>
          </a:prstGeom>
        </p:spPr>
      </p:pic>
      <p:sp>
        <p:nvSpPr>
          <p:cNvPr id="14" name="Google Shape;1088;p46">
            <a:extLst>
              <a:ext uri="{FF2B5EF4-FFF2-40B4-BE49-F238E27FC236}">
                <a16:creationId xmlns:a16="http://schemas.microsoft.com/office/drawing/2014/main" id="{4C8691B3-B355-4439-BB90-58D0DB421EA8}"/>
              </a:ext>
            </a:extLst>
          </p:cNvPr>
          <p:cNvSpPr/>
          <p:nvPr/>
        </p:nvSpPr>
        <p:spPr>
          <a:xfrm>
            <a:off x="309003" y="673280"/>
            <a:ext cx="362540" cy="204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52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SOMMAIRE</a:t>
            </a:r>
            <a:endParaRPr dirty="0"/>
          </a:p>
        </p:txBody>
      </p:sp>
      <p:sp>
        <p:nvSpPr>
          <p:cNvPr id="237" name="Google Shape;237;p16"/>
          <p:cNvSpPr txBox="1">
            <a:spLocks noGrp="1"/>
          </p:cNvSpPr>
          <p:nvPr>
            <p:ph type="body" idx="1"/>
          </p:nvPr>
        </p:nvSpPr>
        <p:spPr>
          <a:xfrm>
            <a:off x="651721" y="1566582"/>
            <a:ext cx="6132600" cy="138675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fr-FR" dirty="0"/>
              <a:t>Présentation de l’activité</a:t>
            </a:r>
            <a:endParaRPr dirty="0"/>
          </a:p>
          <a:p>
            <a:pPr marL="457200" lvl="0" indent="-381000" algn="l" rtl="0">
              <a:spcBef>
                <a:spcPts val="1000"/>
              </a:spcBef>
              <a:spcAft>
                <a:spcPts val="0"/>
              </a:spcAft>
              <a:buSzPts val="2400"/>
              <a:buChar char="▰"/>
            </a:pPr>
            <a:r>
              <a:rPr lang="fr-FR" dirty="0"/>
              <a:t>Compétences du référentiel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PRESENTATION DE L’ACTIVITE</a:t>
            </a:r>
            <a:endParaRPr dirty="0"/>
          </a:p>
        </p:txBody>
      </p:sp>
      <p:sp>
        <p:nvSpPr>
          <p:cNvPr id="269" name="Google Shape;269;p18"/>
          <p:cNvSpPr txBox="1">
            <a:spLocks noGrp="1"/>
          </p:cNvSpPr>
          <p:nvPr>
            <p:ph type="body" idx="2"/>
          </p:nvPr>
        </p:nvSpPr>
        <p:spPr>
          <a:xfrm>
            <a:off x="3013169" y="1925647"/>
            <a:ext cx="3378300" cy="152352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But de l’activité</a:t>
            </a:r>
            <a:endParaRPr b="1" dirty="0"/>
          </a:p>
          <a:p>
            <a:pPr marL="0" lvl="0" indent="0" algn="just" rtl="0">
              <a:spcBef>
                <a:spcPts val="1000"/>
              </a:spcBef>
              <a:spcAft>
                <a:spcPts val="1000"/>
              </a:spcAft>
              <a:buNone/>
            </a:pPr>
            <a:r>
              <a:rPr lang="en" sz="1800" dirty="0"/>
              <a:t>Mettre en avant les compétences du référentiel par une mise en pratique</a:t>
            </a:r>
            <a:endParaRPr sz="1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Image 13">
            <a:extLst>
              <a:ext uri="{FF2B5EF4-FFF2-40B4-BE49-F238E27FC236}">
                <a16:creationId xmlns:a16="http://schemas.microsoft.com/office/drawing/2014/main" id="{6D7CF757-8BA4-431B-8EED-2528E2EA80AF}"/>
              </a:ext>
            </a:extLst>
          </p:cNvPr>
          <p:cNvPicPr>
            <a:picLocks noChangeAspect="1"/>
          </p:cNvPicPr>
          <p:nvPr/>
        </p:nvPicPr>
        <p:blipFill>
          <a:blip r:embed="rId3"/>
          <a:stretch>
            <a:fillRect/>
          </a:stretch>
        </p:blipFill>
        <p:spPr>
          <a:xfrm>
            <a:off x="117223" y="1863321"/>
            <a:ext cx="2276060" cy="22760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Evaluer</a:t>
            </a:r>
            <a:r>
              <a:rPr lang="en-US" dirty="0"/>
              <a:t> la </a:t>
            </a:r>
            <a:r>
              <a:rPr lang="en-US" dirty="0" err="1"/>
              <a:t>criticité</a:t>
            </a:r>
            <a:r>
              <a:rPr lang="en-US" dirty="0"/>
              <a:t> </a:t>
            </a:r>
            <a:r>
              <a:rPr lang="fr-FR" dirty="0"/>
              <a:t>des risques liés aux métiers du commanditaire sur le système d'information</a:t>
            </a:r>
            <a:endParaRPr lang="en-US"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Image 21">
            <a:extLst>
              <a:ext uri="{FF2B5EF4-FFF2-40B4-BE49-F238E27FC236}">
                <a16:creationId xmlns:a16="http://schemas.microsoft.com/office/drawing/2014/main" id="{523D848D-F013-4223-8818-A4689D9A668B}"/>
              </a:ext>
            </a:extLst>
          </p:cNvPr>
          <p:cNvPicPr>
            <a:picLocks noChangeAspect="1"/>
          </p:cNvPicPr>
          <p:nvPr/>
        </p:nvPicPr>
        <p:blipFill>
          <a:blip r:embed="rId3"/>
          <a:stretch>
            <a:fillRect/>
          </a:stretch>
        </p:blipFill>
        <p:spPr>
          <a:xfrm>
            <a:off x="6650182" y="2745888"/>
            <a:ext cx="2306746" cy="631157"/>
          </a:xfrm>
          <a:prstGeom prst="rect">
            <a:avLst/>
          </a:prstGeom>
        </p:spPr>
      </p:pic>
      <p:graphicFrame>
        <p:nvGraphicFramePr>
          <p:cNvPr id="13" name="Google Shape;342;p23">
            <a:extLst>
              <a:ext uri="{FF2B5EF4-FFF2-40B4-BE49-F238E27FC236}">
                <a16:creationId xmlns:a16="http://schemas.microsoft.com/office/drawing/2014/main" id="{079404F5-248A-4C8F-A6CD-0B97780E6761}"/>
              </a:ext>
            </a:extLst>
          </p:cNvPr>
          <p:cNvGraphicFramePr/>
          <p:nvPr>
            <p:extLst>
              <p:ext uri="{D42A27DB-BD31-4B8C-83A1-F6EECF244321}">
                <p14:modId xmlns:p14="http://schemas.microsoft.com/office/powerpoint/2010/main" val="949120463"/>
              </p:ext>
            </p:extLst>
          </p:nvPr>
        </p:nvGraphicFramePr>
        <p:xfrm>
          <a:off x="207233" y="1607877"/>
          <a:ext cx="6006529" cy="3380564"/>
        </p:xfrm>
        <a:graphic>
          <a:graphicData uri="http://schemas.openxmlformats.org/drawingml/2006/table">
            <a:tbl>
              <a:tblPr>
                <a:noFill/>
                <a:tableStyleId>{E27665BA-8202-44FC-AD62-C9F0E3EA811A}</a:tableStyleId>
              </a:tblPr>
              <a:tblGrid>
                <a:gridCol w="2380103">
                  <a:extLst>
                    <a:ext uri="{9D8B030D-6E8A-4147-A177-3AD203B41FA5}">
                      <a16:colId xmlns:a16="http://schemas.microsoft.com/office/drawing/2014/main" val="20000"/>
                    </a:ext>
                  </a:extLst>
                </a:gridCol>
                <a:gridCol w="1154104">
                  <a:extLst>
                    <a:ext uri="{9D8B030D-6E8A-4147-A177-3AD203B41FA5}">
                      <a16:colId xmlns:a16="http://schemas.microsoft.com/office/drawing/2014/main" val="20001"/>
                    </a:ext>
                  </a:extLst>
                </a:gridCol>
                <a:gridCol w="2472322">
                  <a:extLst>
                    <a:ext uri="{9D8B030D-6E8A-4147-A177-3AD203B41FA5}">
                      <a16:colId xmlns:a16="http://schemas.microsoft.com/office/drawing/2014/main" val="20002"/>
                    </a:ext>
                  </a:extLst>
                </a:gridCol>
              </a:tblGrid>
              <a:tr h="542237">
                <a:tc>
                  <a:txBody>
                    <a:bodyPr/>
                    <a:lstStyle/>
                    <a:p>
                      <a:pPr marL="0" lvl="0" indent="0" algn="ctr" rtl="0">
                        <a:spcBef>
                          <a:spcPts val="0"/>
                        </a:spcBef>
                        <a:spcAft>
                          <a:spcPts val="0"/>
                        </a:spcAft>
                        <a:buNone/>
                      </a:pPr>
                      <a:r>
                        <a:rPr lang="fr-FR" b="1" dirty="0">
                          <a:solidFill>
                            <a:srgbClr val="3F5378"/>
                          </a:solidFill>
                          <a:latin typeface="Roboto Condensed"/>
                          <a:ea typeface="Roboto Condensed"/>
                          <a:cs typeface="Roboto Condensed"/>
                          <a:sym typeface="Roboto Condensed"/>
                        </a:rPr>
                        <a:t>Vulnérabilités</a:t>
                      </a:r>
                      <a:endParaRPr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b="1" dirty="0">
                          <a:solidFill>
                            <a:srgbClr val="3F5378"/>
                          </a:solidFill>
                          <a:latin typeface="Roboto Condensed"/>
                          <a:ea typeface="Roboto Condensed"/>
                          <a:cs typeface="Roboto Condensed"/>
                          <a:sym typeface="Roboto Condensed"/>
                        </a:rPr>
                        <a:t>Probabilités</a:t>
                      </a:r>
                      <a:endParaRPr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3F5378"/>
                          </a:solidFill>
                          <a:latin typeface="Roboto Condensed"/>
                          <a:ea typeface="Roboto Condensed"/>
                          <a:cs typeface="Roboto Condensed"/>
                          <a:sym typeface="Roboto Condensed"/>
                        </a:rPr>
                        <a:t>Risques</a:t>
                      </a:r>
                      <a:endParaRPr b="1"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543109">
                <a:tc>
                  <a:txBody>
                    <a:bodyPr/>
                    <a:lstStyle/>
                    <a:p>
                      <a:pPr marL="0" lvl="0" indent="0" algn="l" rtl="0">
                        <a:spcBef>
                          <a:spcPts val="0"/>
                        </a:spcBef>
                        <a:spcAft>
                          <a:spcPts val="0"/>
                        </a:spcAft>
                        <a:buNone/>
                      </a:pPr>
                      <a:r>
                        <a:rPr lang="fr-FR" dirty="0">
                          <a:solidFill>
                            <a:srgbClr val="3F5378"/>
                          </a:solidFill>
                          <a:latin typeface="Roboto Condensed"/>
                          <a:ea typeface="Roboto Condensed"/>
                          <a:cs typeface="Roboto Condensed"/>
                          <a:sym typeface="Roboto Condensed"/>
                        </a:rPr>
                        <a:t>Application qui n’est pas à jour</a:t>
                      </a: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fr-FR" sz="1800" b="1" dirty="0">
                          <a:solidFill>
                            <a:srgbClr val="263248"/>
                          </a:solidFill>
                          <a:latin typeface="Roboto Condensed"/>
                          <a:ea typeface="Roboto Condensed"/>
                          <a:cs typeface="Roboto Condensed"/>
                          <a:sym typeface="Roboto Condensed"/>
                        </a:rPr>
                        <a:t>ELEVE</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263248"/>
                          </a:solidFill>
                          <a:latin typeface="Roboto Condensed"/>
                          <a:ea typeface="Roboto Condensed"/>
                          <a:cs typeface="Roboto Condensed"/>
                          <a:sym typeface="Roboto Condensed"/>
                        </a:rPr>
                        <a:t>Corruption du système</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543109">
                <a:tc>
                  <a:txBody>
                    <a:bodyPr/>
                    <a:lstStyle/>
                    <a:p>
                      <a:pPr marL="0" lvl="0" indent="0" algn="l" rtl="0">
                        <a:spcBef>
                          <a:spcPts val="0"/>
                        </a:spcBef>
                        <a:spcAft>
                          <a:spcPts val="0"/>
                        </a:spcAft>
                        <a:buNone/>
                      </a:pPr>
                      <a:r>
                        <a:rPr lang="fr-FR" dirty="0">
                          <a:solidFill>
                            <a:srgbClr val="3F5378"/>
                          </a:solidFill>
                          <a:latin typeface="Roboto Condensed"/>
                          <a:ea typeface="Roboto Condensed"/>
                          <a:cs typeface="Roboto Condensed"/>
                          <a:sym typeface="Roboto Condensed"/>
                        </a:rPr>
                        <a:t>Faille de téléversement de fichier</a:t>
                      </a: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fr-FR" sz="1800" b="1" dirty="0">
                          <a:solidFill>
                            <a:srgbClr val="263248"/>
                          </a:solidFill>
                          <a:latin typeface="Roboto Condensed"/>
                          <a:ea typeface="Roboto Condensed"/>
                          <a:cs typeface="Roboto Condensed"/>
                          <a:sym typeface="Roboto Condensed"/>
                        </a:rPr>
                        <a:t>ELEVE</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263248"/>
                          </a:solidFill>
                          <a:latin typeface="Roboto Condensed"/>
                          <a:ea typeface="Roboto Condensed"/>
                          <a:cs typeface="Roboto Condensed"/>
                          <a:sym typeface="Roboto Condensed"/>
                        </a:rPr>
                        <a:t>Execution code distant</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954118">
                <a:tc>
                  <a:txBody>
                    <a:bodyPr/>
                    <a:lstStyle/>
                    <a:p>
                      <a:pPr marL="0" lvl="0" indent="0" algn="l" rtl="0">
                        <a:spcBef>
                          <a:spcPts val="0"/>
                        </a:spcBef>
                        <a:spcAft>
                          <a:spcPts val="0"/>
                        </a:spcAft>
                        <a:buNone/>
                      </a:pPr>
                      <a:r>
                        <a:rPr lang="fr-FR" dirty="0">
                          <a:solidFill>
                            <a:srgbClr val="3F5378"/>
                          </a:solidFill>
                          <a:latin typeface="Roboto Condensed"/>
                          <a:ea typeface="Roboto Condensed"/>
                          <a:cs typeface="Roboto Condensed"/>
                          <a:sym typeface="Roboto Condensed"/>
                        </a:rPr>
                        <a:t>On peut voir la documentation complète de l’application (BDD, notes, guide conception, etc.)</a:t>
                      </a: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1800" b="1" dirty="0">
                          <a:solidFill>
                            <a:srgbClr val="263248"/>
                          </a:solidFill>
                          <a:latin typeface="Roboto Condensed"/>
                          <a:ea typeface="Roboto Condensed"/>
                          <a:cs typeface="Roboto Condensed"/>
                          <a:sym typeface="Roboto Condensed"/>
                        </a:rPr>
                        <a:t>MOYEN</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263248"/>
                          </a:solidFill>
                          <a:latin typeface="Roboto Condensed"/>
                          <a:ea typeface="Roboto Condensed"/>
                          <a:cs typeface="Roboto Condensed"/>
                          <a:sym typeface="Roboto Condensed"/>
                        </a:rPr>
                        <a:t>Retro engineering</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val="10003"/>
                  </a:ext>
                </a:extLst>
              </a:tr>
              <a:tr h="748614">
                <a:tc>
                  <a:txBody>
                    <a:bodyPr/>
                    <a:lstStyle/>
                    <a:p>
                      <a:pPr marL="0" lvl="0" indent="0" algn="l" rtl="0">
                        <a:spcBef>
                          <a:spcPts val="0"/>
                        </a:spcBef>
                        <a:spcAft>
                          <a:spcPts val="0"/>
                        </a:spcAft>
                        <a:buNone/>
                      </a:pPr>
                      <a:r>
                        <a:rPr lang="fr-FR" dirty="0">
                          <a:solidFill>
                            <a:srgbClr val="3F5378"/>
                          </a:solidFill>
                          <a:latin typeface="Roboto Condensed"/>
                          <a:ea typeface="Roboto Condensed"/>
                          <a:cs typeface="Roboto Condensed"/>
                          <a:sym typeface="Roboto Condensed"/>
                        </a:rPr>
                        <a:t>L'utilisateur root de </a:t>
                      </a:r>
                      <a:r>
                        <a:rPr lang="fr-FR" dirty="0" err="1">
                          <a:solidFill>
                            <a:srgbClr val="3F5378"/>
                          </a:solidFill>
                          <a:latin typeface="Roboto Condensed"/>
                          <a:ea typeface="Roboto Condensed"/>
                          <a:cs typeface="Roboto Condensed"/>
                          <a:sym typeface="Roboto Condensed"/>
                        </a:rPr>
                        <a:t>mariaDB</a:t>
                      </a:r>
                      <a:r>
                        <a:rPr lang="fr-FR" dirty="0">
                          <a:solidFill>
                            <a:srgbClr val="3F5378"/>
                          </a:solidFill>
                          <a:latin typeface="Roboto Condensed"/>
                          <a:ea typeface="Roboto Condensed"/>
                          <a:cs typeface="Roboto Condensed"/>
                          <a:sym typeface="Roboto Condensed"/>
                        </a:rPr>
                        <a:t>  est accessible à distance et il n'y a pas de mot de passe</a:t>
                      </a: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fr-FR" sz="1800" b="1" dirty="0">
                          <a:solidFill>
                            <a:srgbClr val="263248"/>
                          </a:solidFill>
                          <a:latin typeface="Roboto Condensed"/>
                          <a:ea typeface="Roboto Condensed"/>
                          <a:cs typeface="Roboto Condensed"/>
                          <a:sym typeface="Roboto Condensed"/>
                        </a:rPr>
                        <a:t>MOYEN </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fr-FR" sz="1800" b="1" dirty="0">
                          <a:solidFill>
                            <a:srgbClr val="263248"/>
                          </a:solidFill>
                          <a:latin typeface="Roboto Condensed"/>
                          <a:ea typeface="Roboto Condensed"/>
                          <a:cs typeface="Roboto Condensed"/>
                          <a:sym typeface="Roboto Condensed"/>
                        </a:rPr>
                        <a:t>Corruption du système</a:t>
                      </a:r>
                      <a:endParaRPr sz="18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6179568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4" y="392575"/>
            <a:ext cx="5875283" cy="7212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800" dirty="0"/>
              <a:t>Analyser l’architecture d’un système d'information et des protocoles de sécurité du commanditaire afin d'évaluer les risques de sécurité.</a:t>
            </a:r>
            <a:endParaRPr lang="en-US"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Image 14">
            <a:extLst>
              <a:ext uri="{FF2B5EF4-FFF2-40B4-BE49-F238E27FC236}">
                <a16:creationId xmlns:a16="http://schemas.microsoft.com/office/drawing/2014/main" id="{51248794-D942-4A06-BCB8-ADD7EB9EB453}"/>
              </a:ext>
            </a:extLst>
          </p:cNvPr>
          <p:cNvPicPr>
            <a:picLocks noChangeAspect="1"/>
          </p:cNvPicPr>
          <p:nvPr/>
        </p:nvPicPr>
        <p:blipFill>
          <a:blip r:embed="rId3"/>
          <a:stretch>
            <a:fillRect/>
          </a:stretch>
        </p:blipFill>
        <p:spPr>
          <a:xfrm>
            <a:off x="902261" y="1714384"/>
            <a:ext cx="5149245" cy="30841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Elaborer une stratégie de collecte d'évènement.</a:t>
            </a:r>
            <a:endParaRPr lang="en-US"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Image 18">
            <a:extLst>
              <a:ext uri="{FF2B5EF4-FFF2-40B4-BE49-F238E27FC236}">
                <a16:creationId xmlns:a16="http://schemas.microsoft.com/office/drawing/2014/main" id="{5D23FED0-2F29-4D65-B1FB-36AEBBA01A4A}"/>
              </a:ext>
            </a:extLst>
          </p:cNvPr>
          <p:cNvPicPr>
            <a:picLocks noChangeAspect="1"/>
          </p:cNvPicPr>
          <p:nvPr/>
        </p:nvPicPr>
        <p:blipFill rotWithShape="1">
          <a:blip r:embed="rId3"/>
          <a:srcRect l="4370" t="21073" r="3781" b="18347"/>
          <a:stretch/>
        </p:blipFill>
        <p:spPr>
          <a:xfrm>
            <a:off x="909004" y="2182396"/>
            <a:ext cx="5163671" cy="19107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800" dirty="0"/>
              <a:t>Analyser les événements collectés afin de détecter des incidents de sécurité à partir des règles préalablement définies</a:t>
            </a:r>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Image 12">
            <a:extLst>
              <a:ext uri="{FF2B5EF4-FFF2-40B4-BE49-F238E27FC236}">
                <a16:creationId xmlns:a16="http://schemas.microsoft.com/office/drawing/2014/main" id="{110E25BB-3EE5-4878-A728-4EEE49161237}"/>
              </a:ext>
            </a:extLst>
          </p:cNvPr>
          <p:cNvPicPr>
            <a:picLocks noChangeAspect="1"/>
          </p:cNvPicPr>
          <p:nvPr/>
        </p:nvPicPr>
        <p:blipFill rotWithShape="1">
          <a:blip r:embed="rId3"/>
          <a:srcRect b="16272"/>
          <a:stretch/>
        </p:blipFill>
        <p:spPr>
          <a:xfrm>
            <a:off x="894171" y="1510463"/>
            <a:ext cx="4810021" cy="34416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4" y="392575"/>
            <a:ext cx="5607307"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800" dirty="0"/>
              <a:t>Qualifier un incident de sécurité détecté sur la base d’une analyse des impacts sur l'organisation de manière à apporter une réponse adaptée.</a:t>
            </a: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Image 21">
            <a:extLst>
              <a:ext uri="{FF2B5EF4-FFF2-40B4-BE49-F238E27FC236}">
                <a16:creationId xmlns:a16="http://schemas.microsoft.com/office/drawing/2014/main" id="{81B3C800-03DD-4F59-8626-652C7893B0A4}"/>
              </a:ext>
            </a:extLst>
          </p:cNvPr>
          <p:cNvPicPr>
            <a:picLocks noChangeAspect="1"/>
          </p:cNvPicPr>
          <p:nvPr/>
        </p:nvPicPr>
        <p:blipFill>
          <a:blip r:embed="rId3"/>
          <a:stretch>
            <a:fillRect/>
          </a:stretch>
        </p:blipFill>
        <p:spPr>
          <a:xfrm>
            <a:off x="904793" y="2674597"/>
            <a:ext cx="4501309" cy="2107377"/>
          </a:xfrm>
          <a:prstGeom prst="rect">
            <a:avLst/>
          </a:prstGeom>
          <a:ln>
            <a:noFill/>
          </a:ln>
          <a:effectLst>
            <a:outerShdw blurRad="292100" dist="139700" dir="2700000" algn="tl" rotWithShape="0">
              <a:srgbClr val="333333">
                <a:alpha val="65000"/>
              </a:srgbClr>
            </a:outerShdw>
          </a:effectLst>
        </p:spPr>
      </p:pic>
      <p:sp>
        <p:nvSpPr>
          <p:cNvPr id="23" name="ZoneTexte 22">
            <a:extLst>
              <a:ext uri="{FF2B5EF4-FFF2-40B4-BE49-F238E27FC236}">
                <a16:creationId xmlns:a16="http://schemas.microsoft.com/office/drawing/2014/main" id="{23E6939C-1BB3-4076-A4FE-6A4F57D88EDB}"/>
              </a:ext>
            </a:extLst>
          </p:cNvPr>
          <p:cNvSpPr txBox="1"/>
          <p:nvPr/>
        </p:nvSpPr>
        <p:spPr>
          <a:xfrm>
            <a:off x="873620" y="1893538"/>
            <a:ext cx="3871263" cy="60837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CVE-2021-41524 : </a:t>
            </a:r>
          </a:p>
          <a:p>
            <a:pPr>
              <a:lnSpc>
                <a:spcPct val="90000"/>
              </a:lnSpc>
              <a:spcBef>
                <a:spcPts val="1000"/>
              </a:spcBef>
            </a:pPr>
            <a:r>
              <a:rPr lang="fr-FR" dirty="0">
                <a:latin typeface="Arial" panose="020B0604020202020204" pitchFamily="34" charset="0"/>
                <a:cs typeface="Arial" panose="020B0604020202020204" pitchFamily="34" charset="0"/>
              </a:rPr>
              <a:t>Dénie de service Apache http serveur 2.4.49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65446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t>Identifier les tactiques et techniques d’attaques ainsi que les objectifs de l'attaquant de manière à proposer des préconisations adaptées au mode opératoire utilisé.</a:t>
            </a:r>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0" name="Image 29">
            <a:extLst>
              <a:ext uri="{FF2B5EF4-FFF2-40B4-BE49-F238E27FC236}">
                <a16:creationId xmlns:a16="http://schemas.microsoft.com/office/drawing/2014/main" id="{01EC8157-478A-4242-BCBA-2DE119F59A81}"/>
              </a:ext>
            </a:extLst>
          </p:cNvPr>
          <p:cNvPicPr>
            <a:picLocks noChangeAspect="1"/>
          </p:cNvPicPr>
          <p:nvPr/>
        </p:nvPicPr>
        <p:blipFill>
          <a:blip r:embed="rId3"/>
          <a:stretch>
            <a:fillRect/>
          </a:stretch>
        </p:blipFill>
        <p:spPr>
          <a:xfrm>
            <a:off x="305070" y="1745380"/>
            <a:ext cx="3862641" cy="3206720"/>
          </a:xfrm>
          <a:prstGeom prst="rect">
            <a:avLst/>
          </a:prstGeom>
          <a:ln>
            <a:noFill/>
          </a:ln>
          <a:effectLst>
            <a:outerShdw blurRad="292100" dist="139700" dir="2700000" algn="tl" rotWithShape="0">
              <a:srgbClr val="333333">
                <a:alpha val="65000"/>
              </a:srgbClr>
            </a:outerShdw>
          </a:effectLst>
        </p:spPr>
      </p:pic>
      <p:pic>
        <p:nvPicPr>
          <p:cNvPr id="31" name="Image 30">
            <a:extLst>
              <a:ext uri="{FF2B5EF4-FFF2-40B4-BE49-F238E27FC236}">
                <a16:creationId xmlns:a16="http://schemas.microsoft.com/office/drawing/2014/main" id="{5279AC2C-EF73-479C-A798-36F2D5BD3E6B}"/>
              </a:ext>
            </a:extLst>
          </p:cNvPr>
          <p:cNvPicPr>
            <a:picLocks noChangeAspect="1"/>
          </p:cNvPicPr>
          <p:nvPr/>
        </p:nvPicPr>
        <p:blipFill rotWithShape="1">
          <a:blip r:embed="rId4"/>
          <a:srcRect l="7852" t="23536" r="5283" b="23410"/>
          <a:stretch/>
        </p:blipFill>
        <p:spPr>
          <a:xfrm>
            <a:off x="4901946" y="2670052"/>
            <a:ext cx="3784855" cy="785968"/>
          </a:xfrm>
          <a:prstGeom prst="rect">
            <a:avLst/>
          </a:prstGeom>
        </p:spPr>
      </p:pic>
      <p:grpSp>
        <p:nvGrpSpPr>
          <p:cNvPr id="32" name="Google Shape;1073;p46">
            <a:extLst>
              <a:ext uri="{FF2B5EF4-FFF2-40B4-BE49-F238E27FC236}">
                <a16:creationId xmlns:a16="http://schemas.microsoft.com/office/drawing/2014/main" id="{47AD9DA2-BA5D-4A34-91BC-B1A122A14B2C}"/>
              </a:ext>
            </a:extLst>
          </p:cNvPr>
          <p:cNvGrpSpPr/>
          <p:nvPr/>
        </p:nvGrpSpPr>
        <p:grpSpPr>
          <a:xfrm>
            <a:off x="305070" y="598552"/>
            <a:ext cx="354245" cy="354245"/>
            <a:chOff x="5941025" y="3634400"/>
            <a:chExt cx="467650" cy="467650"/>
          </a:xfrm>
        </p:grpSpPr>
        <p:sp>
          <p:nvSpPr>
            <p:cNvPr id="33" name="Google Shape;1074;p46">
              <a:extLst>
                <a:ext uri="{FF2B5EF4-FFF2-40B4-BE49-F238E27FC236}">
                  <a16:creationId xmlns:a16="http://schemas.microsoft.com/office/drawing/2014/main" id="{AFBCEC53-5F3E-4DA3-BC44-6BF530FB72DE}"/>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5;p46">
              <a:extLst>
                <a:ext uri="{FF2B5EF4-FFF2-40B4-BE49-F238E27FC236}">
                  <a16:creationId xmlns:a16="http://schemas.microsoft.com/office/drawing/2014/main" id="{66B62226-C60D-4A52-AB82-67121FBEDC6C}"/>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6;p46">
              <a:extLst>
                <a:ext uri="{FF2B5EF4-FFF2-40B4-BE49-F238E27FC236}">
                  <a16:creationId xmlns:a16="http://schemas.microsoft.com/office/drawing/2014/main" id="{50438DA3-98EE-47B7-B7FA-8153F440F4C6}"/>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7;p46">
              <a:extLst>
                <a:ext uri="{FF2B5EF4-FFF2-40B4-BE49-F238E27FC236}">
                  <a16:creationId xmlns:a16="http://schemas.microsoft.com/office/drawing/2014/main" id="{EAB99C18-C47C-430D-8B06-B16FE5BD8524}"/>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8;p46">
              <a:extLst>
                <a:ext uri="{FF2B5EF4-FFF2-40B4-BE49-F238E27FC236}">
                  <a16:creationId xmlns:a16="http://schemas.microsoft.com/office/drawing/2014/main" id="{EC26D5ED-58C7-4575-A2FE-0CD2D59C8925}"/>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9;p46">
              <a:extLst>
                <a:ext uri="{FF2B5EF4-FFF2-40B4-BE49-F238E27FC236}">
                  <a16:creationId xmlns:a16="http://schemas.microsoft.com/office/drawing/2014/main" id="{6C09CA28-277B-435E-9473-CC5835FAF9C2}"/>
                </a:ext>
              </a:extLst>
            </p:cNvPr>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1204</Words>
  <Application>Microsoft Office PowerPoint</Application>
  <PresentationFormat>Affichage à l'écran (16:9)</PresentationFormat>
  <Paragraphs>61</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Arvo</vt:lpstr>
      <vt:lpstr>Roboto Condensed Light</vt:lpstr>
      <vt:lpstr>Arial</vt:lpstr>
      <vt:lpstr>Calibri</vt:lpstr>
      <vt:lpstr>Roboto Condensed</vt:lpstr>
      <vt:lpstr>Consolas</vt:lpstr>
      <vt:lpstr>Salerio template</vt:lpstr>
      <vt:lpstr>CERTIFICATION CYBERSECURITE</vt:lpstr>
      <vt:lpstr>SOMMAIRE</vt:lpstr>
      <vt:lpstr>PRESENTATION DE L’ACTIVITE</vt:lpstr>
      <vt:lpstr>Evaluer la criticité des risques liés aux métiers du commanditaire sur le système d'information</vt:lpstr>
      <vt:lpstr>Analyser l’architecture d’un système d'information et des protocoles de sécurité du commanditaire afin d'évaluer les risques de sécurité.</vt:lpstr>
      <vt:lpstr>Elaborer une stratégie de collecte d'évènement.</vt:lpstr>
      <vt:lpstr>Analyser les événements collectés afin de détecter des incidents de sécurité à partir des règles préalablement définies</vt:lpstr>
      <vt:lpstr>Qualifier un incident de sécurité détecté sur la base d’une analyse des impacts sur l'organisation de manière à apporter une réponse adaptée.</vt:lpstr>
      <vt:lpstr>Identifier les tactiques et techniques d’attaques ainsi que les objectifs de l'attaquant de manière à proposer des préconisations adaptées au mode opératoire utilisé.</vt:lpstr>
      <vt:lpstr>Rédiger un rapport d'alerte sous la forme d'un compte rendu d'incident à destination du commanditaire afin de préconiser des mesures de remédiation en vue du traitement de l'incident de sécurité.</vt:lpstr>
      <vt:lpstr>Concevoir un système de veille technologique afin d'améliorer la sécurité du 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CYBERSECURITE</dc:title>
  <cp:lastModifiedBy>daryl abrador</cp:lastModifiedBy>
  <cp:revision>46</cp:revision>
  <dcterms:modified xsi:type="dcterms:W3CDTF">2022-02-18T10:57:38Z</dcterms:modified>
</cp:coreProperties>
</file>