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3" r:id="rId1"/>
  </p:sldMasterIdLst>
  <p:notesMasterIdLst>
    <p:notesMasterId r:id="rId13"/>
  </p:notesMasterIdLst>
  <p:sldIdLst>
    <p:sldId id="256" r:id="rId2"/>
    <p:sldId id="257" r:id="rId3"/>
    <p:sldId id="284" r:id="rId4"/>
    <p:sldId id="326" r:id="rId5"/>
    <p:sldId id="321" r:id="rId6"/>
    <p:sldId id="322" r:id="rId7"/>
    <p:sldId id="323" r:id="rId8"/>
    <p:sldId id="325" r:id="rId9"/>
    <p:sldId id="319" r:id="rId10"/>
    <p:sldId id="309" r:id="rId11"/>
    <p:sldId id="310"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ryl abrador" initials="da" lastIdx="1" clrIdx="0">
    <p:extLst>
      <p:ext uri="{19B8F6BF-5375-455C-9EA6-DF929625EA0E}">
        <p15:presenceInfo xmlns:p15="http://schemas.microsoft.com/office/powerpoint/2012/main" userId="e0f5e80829bf00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Style moyen 3 - Accentuation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202B0CA-FC54-4496-8BCA-5EF66A818D29}" styleName="Style foncé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57261" autoAdjust="0"/>
  </p:normalViewPr>
  <p:slideViewPr>
    <p:cSldViewPr snapToGrid="0">
      <p:cViewPr varScale="1">
        <p:scale>
          <a:sx n="65" d="100"/>
          <a:sy n="65" d="100"/>
        </p:scale>
        <p:origin x="2346" y="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F58717-2CA2-4946-96FA-E6F594FD428A}" type="doc">
      <dgm:prSet loTypeId="urn:microsoft.com/office/officeart/2008/layout/VerticalCurvedList" loCatId="list" qsTypeId="urn:microsoft.com/office/officeart/2005/8/quickstyle/simple5" qsCatId="simple" csTypeId="urn:microsoft.com/office/officeart/2005/8/colors/accent0_3" csCatId="mainScheme" phldr="1"/>
      <dgm:spPr/>
      <dgm:t>
        <a:bodyPr/>
        <a:lstStyle/>
        <a:p>
          <a:endParaRPr lang="fr-FR"/>
        </a:p>
      </dgm:t>
    </dgm:pt>
    <dgm:pt modelId="{0F402DF0-6E05-4A40-8507-1E4684EA8C93}">
      <dgm:prSet phldrT="[Texte]"/>
      <dgm:spPr/>
      <dgm:t>
        <a:bodyPr/>
        <a:lstStyle/>
        <a:p>
          <a:r>
            <a:rPr lang="fr-FR" dirty="0">
              <a:latin typeface="Arial" panose="020B0604020202020204" pitchFamily="34" charset="0"/>
              <a:cs typeface="Arial" panose="020B0604020202020204" pitchFamily="34" charset="0"/>
            </a:rPr>
            <a:t>Présentation de l’activité</a:t>
          </a:r>
          <a:endParaRPr lang="fr-FR" dirty="0"/>
        </a:p>
      </dgm:t>
    </dgm:pt>
    <dgm:pt modelId="{D5EB46A1-6F4E-4A20-B076-1DC56A6E1577}" type="parTrans" cxnId="{6DF823EE-A884-4E35-81B1-0C308B205026}">
      <dgm:prSet/>
      <dgm:spPr/>
      <dgm:t>
        <a:bodyPr/>
        <a:lstStyle/>
        <a:p>
          <a:endParaRPr lang="fr-FR"/>
        </a:p>
      </dgm:t>
    </dgm:pt>
    <dgm:pt modelId="{BA6BBDE9-5B85-440E-B745-26A22107782E}" type="sibTrans" cxnId="{6DF823EE-A884-4E35-81B1-0C308B205026}">
      <dgm:prSet/>
      <dgm:spPr/>
      <dgm:t>
        <a:bodyPr/>
        <a:lstStyle/>
        <a:p>
          <a:endParaRPr lang="fr-FR"/>
        </a:p>
      </dgm:t>
    </dgm:pt>
    <dgm:pt modelId="{9A6C50A2-E466-4631-9273-704CA0DC0A71}">
      <dgm:prSet phldrT="[Texte]"/>
      <dgm:spPr/>
      <dgm:t>
        <a:bodyPr/>
        <a:lstStyle/>
        <a:p>
          <a:r>
            <a:rPr lang="fr-FR" dirty="0">
              <a:latin typeface="Arial" panose="020B0604020202020204" pitchFamily="34" charset="0"/>
              <a:cs typeface="Arial" panose="020B0604020202020204" pitchFamily="34" charset="0"/>
            </a:rPr>
            <a:t>Sujet de veille</a:t>
          </a:r>
          <a:endParaRPr lang="fr-FR" dirty="0"/>
        </a:p>
      </dgm:t>
    </dgm:pt>
    <dgm:pt modelId="{4A7AAADF-E91D-4F8E-8B9E-5E170C8D3F7D}" type="parTrans" cxnId="{2C437453-1AA9-4DA6-9155-74F139BFBA32}">
      <dgm:prSet/>
      <dgm:spPr/>
      <dgm:t>
        <a:bodyPr/>
        <a:lstStyle/>
        <a:p>
          <a:endParaRPr lang="fr-FR"/>
        </a:p>
      </dgm:t>
    </dgm:pt>
    <dgm:pt modelId="{ECE3D972-9AD4-4E9B-B9E4-0DEB0B5AE92C}" type="sibTrans" cxnId="{2C437453-1AA9-4DA6-9155-74F139BFBA32}">
      <dgm:prSet/>
      <dgm:spPr/>
      <dgm:t>
        <a:bodyPr/>
        <a:lstStyle/>
        <a:p>
          <a:endParaRPr lang="fr-FR"/>
        </a:p>
      </dgm:t>
    </dgm:pt>
    <dgm:pt modelId="{7F009EA4-B1C9-4A03-8D5A-95706CA1ACCA}">
      <dgm:prSet phldrT="[Texte]"/>
      <dgm:spPr/>
      <dgm:t>
        <a:bodyPr/>
        <a:lstStyle/>
        <a:p>
          <a:r>
            <a:rPr lang="fr-FR" dirty="0">
              <a:latin typeface="Arial" panose="020B0604020202020204" pitchFamily="34" charset="0"/>
              <a:cs typeface="Arial" panose="020B0604020202020204" pitchFamily="34" charset="0"/>
            </a:rPr>
            <a:t>Référentiel</a:t>
          </a:r>
          <a:endParaRPr lang="fr-FR" dirty="0"/>
        </a:p>
      </dgm:t>
    </dgm:pt>
    <dgm:pt modelId="{DAA62F6A-0D4D-4FA4-A39C-86A386313982}" type="parTrans" cxnId="{16757C22-C525-4CDF-A48D-C8FCA7B4CD44}">
      <dgm:prSet/>
      <dgm:spPr/>
      <dgm:t>
        <a:bodyPr/>
        <a:lstStyle/>
        <a:p>
          <a:endParaRPr lang="fr-FR"/>
        </a:p>
      </dgm:t>
    </dgm:pt>
    <dgm:pt modelId="{9BF82615-7507-420C-8FC9-8224A5EF905D}" type="sibTrans" cxnId="{16757C22-C525-4CDF-A48D-C8FCA7B4CD44}">
      <dgm:prSet/>
      <dgm:spPr/>
      <dgm:t>
        <a:bodyPr/>
        <a:lstStyle/>
        <a:p>
          <a:endParaRPr lang="fr-FR"/>
        </a:p>
      </dgm:t>
    </dgm:pt>
    <dgm:pt modelId="{81819CFE-BBD3-40ED-834D-DEE8AAA61C06}">
      <dgm:prSet phldrT="[Texte]"/>
      <dgm:spPr/>
      <dgm:t>
        <a:bodyPr/>
        <a:lstStyle/>
        <a:p>
          <a:r>
            <a:rPr lang="fr-FR" dirty="0">
              <a:latin typeface="Arial" panose="020B0604020202020204" pitchFamily="34" charset="0"/>
              <a:cs typeface="Arial" panose="020B0604020202020204" pitchFamily="34" charset="0"/>
            </a:rPr>
            <a:t>Questions</a:t>
          </a:r>
          <a:endParaRPr lang="fr-FR" dirty="0"/>
        </a:p>
      </dgm:t>
    </dgm:pt>
    <dgm:pt modelId="{F0071653-9273-471C-BFAD-695EEE650064}" type="parTrans" cxnId="{3E8851E4-BC4C-4AA3-A72F-320BD7A6C488}">
      <dgm:prSet/>
      <dgm:spPr/>
      <dgm:t>
        <a:bodyPr/>
        <a:lstStyle/>
        <a:p>
          <a:endParaRPr lang="fr-FR"/>
        </a:p>
      </dgm:t>
    </dgm:pt>
    <dgm:pt modelId="{32AAFDAF-1B09-423F-98D6-D761DCA817A6}" type="sibTrans" cxnId="{3E8851E4-BC4C-4AA3-A72F-320BD7A6C488}">
      <dgm:prSet/>
      <dgm:spPr/>
      <dgm:t>
        <a:bodyPr/>
        <a:lstStyle/>
        <a:p>
          <a:endParaRPr lang="fr-FR"/>
        </a:p>
      </dgm:t>
    </dgm:pt>
    <dgm:pt modelId="{62D2C340-0C92-49E5-965B-5997A69F75DA}" type="pres">
      <dgm:prSet presAssocID="{CAF58717-2CA2-4946-96FA-E6F594FD428A}" presName="Name0" presStyleCnt="0">
        <dgm:presLayoutVars>
          <dgm:chMax val="7"/>
          <dgm:chPref val="7"/>
          <dgm:dir/>
        </dgm:presLayoutVars>
      </dgm:prSet>
      <dgm:spPr/>
    </dgm:pt>
    <dgm:pt modelId="{00E2524D-362F-4E7E-9CAA-ECF79B7D84BA}" type="pres">
      <dgm:prSet presAssocID="{CAF58717-2CA2-4946-96FA-E6F594FD428A}" presName="Name1" presStyleCnt="0"/>
      <dgm:spPr/>
    </dgm:pt>
    <dgm:pt modelId="{247BCBED-C14F-49A8-B6F1-58648EC8E6B3}" type="pres">
      <dgm:prSet presAssocID="{CAF58717-2CA2-4946-96FA-E6F594FD428A}" presName="cycle" presStyleCnt="0"/>
      <dgm:spPr/>
    </dgm:pt>
    <dgm:pt modelId="{9377D85C-1950-4E52-857E-36DDC919B3C3}" type="pres">
      <dgm:prSet presAssocID="{CAF58717-2CA2-4946-96FA-E6F594FD428A}" presName="srcNode" presStyleLbl="node1" presStyleIdx="0" presStyleCnt="4"/>
      <dgm:spPr/>
    </dgm:pt>
    <dgm:pt modelId="{55BDC51A-ADDA-4CF5-B880-4FF9929CBE77}" type="pres">
      <dgm:prSet presAssocID="{CAF58717-2CA2-4946-96FA-E6F594FD428A}" presName="conn" presStyleLbl="parChTrans1D2" presStyleIdx="0" presStyleCnt="1"/>
      <dgm:spPr/>
    </dgm:pt>
    <dgm:pt modelId="{50B90D1B-F7D9-4FC9-927C-8C08301F561E}" type="pres">
      <dgm:prSet presAssocID="{CAF58717-2CA2-4946-96FA-E6F594FD428A}" presName="extraNode" presStyleLbl="node1" presStyleIdx="0" presStyleCnt="4"/>
      <dgm:spPr/>
    </dgm:pt>
    <dgm:pt modelId="{BA713EF7-C5CD-4E77-A7DF-95D3BB7C732B}" type="pres">
      <dgm:prSet presAssocID="{CAF58717-2CA2-4946-96FA-E6F594FD428A}" presName="dstNode" presStyleLbl="node1" presStyleIdx="0" presStyleCnt="4"/>
      <dgm:spPr/>
    </dgm:pt>
    <dgm:pt modelId="{E093BE16-1D22-479B-8037-0A5ED29AB5C3}" type="pres">
      <dgm:prSet presAssocID="{0F402DF0-6E05-4A40-8507-1E4684EA8C93}" presName="text_1" presStyleLbl="node1" presStyleIdx="0" presStyleCnt="4">
        <dgm:presLayoutVars>
          <dgm:bulletEnabled val="1"/>
        </dgm:presLayoutVars>
      </dgm:prSet>
      <dgm:spPr/>
    </dgm:pt>
    <dgm:pt modelId="{29FE2EAB-202D-4122-905B-7A288BAAB1A5}" type="pres">
      <dgm:prSet presAssocID="{0F402DF0-6E05-4A40-8507-1E4684EA8C93}" presName="accent_1" presStyleCnt="0"/>
      <dgm:spPr/>
    </dgm:pt>
    <dgm:pt modelId="{53FB057A-5CFB-4F7C-B81F-6C59DEAFF1B8}" type="pres">
      <dgm:prSet presAssocID="{0F402DF0-6E05-4A40-8507-1E4684EA8C93}" presName="accentRepeatNode" presStyleLbl="solidFgAcc1" presStyleIdx="0" presStyleCnt="4"/>
      <dgm:spPr/>
    </dgm:pt>
    <dgm:pt modelId="{AF3517FC-A11D-4130-8B2C-7E60D997EB01}" type="pres">
      <dgm:prSet presAssocID="{9A6C50A2-E466-4631-9273-704CA0DC0A71}" presName="text_2" presStyleLbl="node1" presStyleIdx="1" presStyleCnt="4">
        <dgm:presLayoutVars>
          <dgm:bulletEnabled val="1"/>
        </dgm:presLayoutVars>
      </dgm:prSet>
      <dgm:spPr/>
    </dgm:pt>
    <dgm:pt modelId="{B49A1C75-D027-4F64-9AD2-92B6C921CD79}" type="pres">
      <dgm:prSet presAssocID="{9A6C50A2-E466-4631-9273-704CA0DC0A71}" presName="accent_2" presStyleCnt="0"/>
      <dgm:spPr/>
    </dgm:pt>
    <dgm:pt modelId="{E769AB44-8BA8-4694-9B86-BD37730473DF}" type="pres">
      <dgm:prSet presAssocID="{9A6C50A2-E466-4631-9273-704CA0DC0A71}" presName="accentRepeatNode" presStyleLbl="solidFgAcc1" presStyleIdx="1" presStyleCnt="4"/>
      <dgm:spPr/>
    </dgm:pt>
    <dgm:pt modelId="{74FFFCAE-069A-45F3-B962-52D798AD564C}" type="pres">
      <dgm:prSet presAssocID="{7F009EA4-B1C9-4A03-8D5A-95706CA1ACCA}" presName="text_3" presStyleLbl="node1" presStyleIdx="2" presStyleCnt="4">
        <dgm:presLayoutVars>
          <dgm:bulletEnabled val="1"/>
        </dgm:presLayoutVars>
      </dgm:prSet>
      <dgm:spPr/>
    </dgm:pt>
    <dgm:pt modelId="{7739F20B-389B-4449-BBF1-B10983579A16}" type="pres">
      <dgm:prSet presAssocID="{7F009EA4-B1C9-4A03-8D5A-95706CA1ACCA}" presName="accent_3" presStyleCnt="0"/>
      <dgm:spPr/>
    </dgm:pt>
    <dgm:pt modelId="{DB0A1E19-0F50-4825-AE05-5274795BA579}" type="pres">
      <dgm:prSet presAssocID="{7F009EA4-B1C9-4A03-8D5A-95706CA1ACCA}" presName="accentRepeatNode" presStyleLbl="solidFgAcc1" presStyleIdx="2" presStyleCnt="4"/>
      <dgm:spPr/>
    </dgm:pt>
    <dgm:pt modelId="{2F38F303-9F34-451C-B57A-E10D771CD97B}" type="pres">
      <dgm:prSet presAssocID="{81819CFE-BBD3-40ED-834D-DEE8AAA61C06}" presName="text_4" presStyleLbl="node1" presStyleIdx="3" presStyleCnt="4">
        <dgm:presLayoutVars>
          <dgm:bulletEnabled val="1"/>
        </dgm:presLayoutVars>
      </dgm:prSet>
      <dgm:spPr/>
    </dgm:pt>
    <dgm:pt modelId="{01CEAF49-D1C7-45A8-AA53-4EEAA073152A}" type="pres">
      <dgm:prSet presAssocID="{81819CFE-BBD3-40ED-834D-DEE8AAA61C06}" presName="accent_4" presStyleCnt="0"/>
      <dgm:spPr/>
    </dgm:pt>
    <dgm:pt modelId="{FD86333B-4FFF-43B4-8174-3BEB42F31D87}" type="pres">
      <dgm:prSet presAssocID="{81819CFE-BBD3-40ED-834D-DEE8AAA61C06}" presName="accentRepeatNode" presStyleLbl="solidFgAcc1" presStyleIdx="3" presStyleCnt="4"/>
      <dgm:spPr/>
    </dgm:pt>
  </dgm:ptLst>
  <dgm:cxnLst>
    <dgm:cxn modelId="{F4464A20-5480-4123-BA5C-36F77B08F12F}" type="presOf" srcId="{CAF58717-2CA2-4946-96FA-E6F594FD428A}" destId="{62D2C340-0C92-49E5-965B-5997A69F75DA}" srcOrd="0" destOrd="0" presId="urn:microsoft.com/office/officeart/2008/layout/VerticalCurvedList"/>
    <dgm:cxn modelId="{C9CAFA20-02B3-4162-88C7-0F0C539C5081}" type="presOf" srcId="{7F009EA4-B1C9-4A03-8D5A-95706CA1ACCA}" destId="{74FFFCAE-069A-45F3-B962-52D798AD564C}" srcOrd="0" destOrd="0" presId="urn:microsoft.com/office/officeart/2008/layout/VerticalCurvedList"/>
    <dgm:cxn modelId="{16757C22-C525-4CDF-A48D-C8FCA7B4CD44}" srcId="{CAF58717-2CA2-4946-96FA-E6F594FD428A}" destId="{7F009EA4-B1C9-4A03-8D5A-95706CA1ACCA}" srcOrd="2" destOrd="0" parTransId="{DAA62F6A-0D4D-4FA4-A39C-86A386313982}" sibTransId="{9BF82615-7507-420C-8FC9-8224A5EF905D}"/>
    <dgm:cxn modelId="{06294D5D-146B-4029-A94E-A0BEBDF22BC1}" type="presOf" srcId="{81819CFE-BBD3-40ED-834D-DEE8AAA61C06}" destId="{2F38F303-9F34-451C-B57A-E10D771CD97B}" srcOrd="0" destOrd="0" presId="urn:microsoft.com/office/officeart/2008/layout/VerticalCurvedList"/>
    <dgm:cxn modelId="{DB1F7661-21C6-4654-A28D-BFA73518E0E5}" type="presOf" srcId="{BA6BBDE9-5B85-440E-B745-26A22107782E}" destId="{55BDC51A-ADDA-4CF5-B880-4FF9929CBE77}" srcOrd="0" destOrd="0" presId="urn:microsoft.com/office/officeart/2008/layout/VerticalCurvedList"/>
    <dgm:cxn modelId="{2C437453-1AA9-4DA6-9155-74F139BFBA32}" srcId="{CAF58717-2CA2-4946-96FA-E6F594FD428A}" destId="{9A6C50A2-E466-4631-9273-704CA0DC0A71}" srcOrd="1" destOrd="0" parTransId="{4A7AAADF-E91D-4F8E-8B9E-5E170C8D3F7D}" sibTransId="{ECE3D972-9AD4-4E9B-B9E4-0DEB0B5AE92C}"/>
    <dgm:cxn modelId="{8FE0A7BC-9638-42ED-B22D-EA3FBA18CC1B}" type="presOf" srcId="{0F402DF0-6E05-4A40-8507-1E4684EA8C93}" destId="{E093BE16-1D22-479B-8037-0A5ED29AB5C3}" srcOrd="0" destOrd="0" presId="urn:microsoft.com/office/officeart/2008/layout/VerticalCurvedList"/>
    <dgm:cxn modelId="{09678CC9-DA6B-45DF-8A6F-BF8CE18AE4CD}" type="presOf" srcId="{9A6C50A2-E466-4631-9273-704CA0DC0A71}" destId="{AF3517FC-A11D-4130-8B2C-7E60D997EB01}" srcOrd="0" destOrd="0" presId="urn:microsoft.com/office/officeart/2008/layout/VerticalCurvedList"/>
    <dgm:cxn modelId="{3E8851E4-BC4C-4AA3-A72F-320BD7A6C488}" srcId="{CAF58717-2CA2-4946-96FA-E6F594FD428A}" destId="{81819CFE-BBD3-40ED-834D-DEE8AAA61C06}" srcOrd="3" destOrd="0" parTransId="{F0071653-9273-471C-BFAD-695EEE650064}" sibTransId="{32AAFDAF-1B09-423F-98D6-D761DCA817A6}"/>
    <dgm:cxn modelId="{6DF823EE-A884-4E35-81B1-0C308B205026}" srcId="{CAF58717-2CA2-4946-96FA-E6F594FD428A}" destId="{0F402DF0-6E05-4A40-8507-1E4684EA8C93}" srcOrd="0" destOrd="0" parTransId="{D5EB46A1-6F4E-4A20-B076-1DC56A6E1577}" sibTransId="{BA6BBDE9-5B85-440E-B745-26A22107782E}"/>
    <dgm:cxn modelId="{6622FB32-3287-4619-9822-80403A39169A}" type="presParOf" srcId="{62D2C340-0C92-49E5-965B-5997A69F75DA}" destId="{00E2524D-362F-4E7E-9CAA-ECF79B7D84BA}" srcOrd="0" destOrd="0" presId="urn:microsoft.com/office/officeart/2008/layout/VerticalCurvedList"/>
    <dgm:cxn modelId="{D0D483A6-A06C-4C7A-A82F-6F5298C068AF}" type="presParOf" srcId="{00E2524D-362F-4E7E-9CAA-ECF79B7D84BA}" destId="{247BCBED-C14F-49A8-B6F1-58648EC8E6B3}" srcOrd="0" destOrd="0" presId="urn:microsoft.com/office/officeart/2008/layout/VerticalCurvedList"/>
    <dgm:cxn modelId="{032A7562-7ECE-48DC-85F6-3AAE3597F6C4}" type="presParOf" srcId="{247BCBED-C14F-49A8-B6F1-58648EC8E6B3}" destId="{9377D85C-1950-4E52-857E-36DDC919B3C3}" srcOrd="0" destOrd="0" presId="urn:microsoft.com/office/officeart/2008/layout/VerticalCurvedList"/>
    <dgm:cxn modelId="{9A304F83-CC1E-4A76-BE50-F7EBF8861881}" type="presParOf" srcId="{247BCBED-C14F-49A8-B6F1-58648EC8E6B3}" destId="{55BDC51A-ADDA-4CF5-B880-4FF9929CBE77}" srcOrd="1" destOrd="0" presId="urn:microsoft.com/office/officeart/2008/layout/VerticalCurvedList"/>
    <dgm:cxn modelId="{A69E7FA2-95E7-4D22-8B5A-4FD6F5606490}" type="presParOf" srcId="{247BCBED-C14F-49A8-B6F1-58648EC8E6B3}" destId="{50B90D1B-F7D9-4FC9-927C-8C08301F561E}" srcOrd="2" destOrd="0" presId="urn:microsoft.com/office/officeart/2008/layout/VerticalCurvedList"/>
    <dgm:cxn modelId="{806EE8C2-82B4-40F0-A2E9-4B1BB2955DDF}" type="presParOf" srcId="{247BCBED-C14F-49A8-B6F1-58648EC8E6B3}" destId="{BA713EF7-C5CD-4E77-A7DF-95D3BB7C732B}" srcOrd="3" destOrd="0" presId="urn:microsoft.com/office/officeart/2008/layout/VerticalCurvedList"/>
    <dgm:cxn modelId="{C5683BE0-2B22-4E3A-A5C3-B9DA99611AB9}" type="presParOf" srcId="{00E2524D-362F-4E7E-9CAA-ECF79B7D84BA}" destId="{E093BE16-1D22-479B-8037-0A5ED29AB5C3}" srcOrd="1" destOrd="0" presId="urn:microsoft.com/office/officeart/2008/layout/VerticalCurvedList"/>
    <dgm:cxn modelId="{E001FBBB-012C-4374-8726-6F9C41A6B3DA}" type="presParOf" srcId="{00E2524D-362F-4E7E-9CAA-ECF79B7D84BA}" destId="{29FE2EAB-202D-4122-905B-7A288BAAB1A5}" srcOrd="2" destOrd="0" presId="urn:microsoft.com/office/officeart/2008/layout/VerticalCurvedList"/>
    <dgm:cxn modelId="{588E6694-1E00-4F41-A41C-6FA88178BAF4}" type="presParOf" srcId="{29FE2EAB-202D-4122-905B-7A288BAAB1A5}" destId="{53FB057A-5CFB-4F7C-B81F-6C59DEAFF1B8}" srcOrd="0" destOrd="0" presId="urn:microsoft.com/office/officeart/2008/layout/VerticalCurvedList"/>
    <dgm:cxn modelId="{CD81127E-B327-4806-9102-26DB3E8A571C}" type="presParOf" srcId="{00E2524D-362F-4E7E-9CAA-ECF79B7D84BA}" destId="{AF3517FC-A11D-4130-8B2C-7E60D997EB01}" srcOrd="3" destOrd="0" presId="urn:microsoft.com/office/officeart/2008/layout/VerticalCurvedList"/>
    <dgm:cxn modelId="{F842DD36-A1D1-4E1B-A953-3A9ED6CE0DEF}" type="presParOf" srcId="{00E2524D-362F-4E7E-9CAA-ECF79B7D84BA}" destId="{B49A1C75-D027-4F64-9AD2-92B6C921CD79}" srcOrd="4" destOrd="0" presId="urn:microsoft.com/office/officeart/2008/layout/VerticalCurvedList"/>
    <dgm:cxn modelId="{6F5E2D2C-3C30-4EF1-B55F-31A29E7348FB}" type="presParOf" srcId="{B49A1C75-D027-4F64-9AD2-92B6C921CD79}" destId="{E769AB44-8BA8-4694-9B86-BD37730473DF}" srcOrd="0" destOrd="0" presId="urn:microsoft.com/office/officeart/2008/layout/VerticalCurvedList"/>
    <dgm:cxn modelId="{CF7CCDB6-6559-4276-AFED-017989F4B527}" type="presParOf" srcId="{00E2524D-362F-4E7E-9CAA-ECF79B7D84BA}" destId="{74FFFCAE-069A-45F3-B962-52D798AD564C}" srcOrd="5" destOrd="0" presId="urn:microsoft.com/office/officeart/2008/layout/VerticalCurvedList"/>
    <dgm:cxn modelId="{E43BE03F-C30E-4060-ABFF-673844037A46}" type="presParOf" srcId="{00E2524D-362F-4E7E-9CAA-ECF79B7D84BA}" destId="{7739F20B-389B-4449-BBF1-B10983579A16}" srcOrd="6" destOrd="0" presId="urn:microsoft.com/office/officeart/2008/layout/VerticalCurvedList"/>
    <dgm:cxn modelId="{2341460F-8F88-4D9A-AB85-248DBBB49DD1}" type="presParOf" srcId="{7739F20B-389B-4449-BBF1-B10983579A16}" destId="{DB0A1E19-0F50-4825-AE05-5274795BA579}" srcOrd="0" destOrd="0" presId="urn:microsoft.com/office/officeart/2008/layout/VerticalCurvedList"/>
    <dgm:cxn modelId="{403A84DD-EC3D-4B36-9DC6-F09C0E239998}" type="presParOf" srcId="{00E2524D-362F-4E7E-9CAA-ECF79B7D84BA}" destId="{2F38F303-9F34-451C-B57A-E10D771CD97B}" srcOrd="7" destOrd="0" presId="urn:microsoft.com/office/officeart/2008/layout/VerticalCurvedList"/>
    <dgm:cxn modelId="{61A78696-F7AA-4714-B8EE-2C8D8C0369B7}" type="presParOf" srcId="{00E2524D-362F-4E7E-9CAA-ECF79B7D84BA}" destId="{01CEAF49-D1C7-45A8-AA53-4EEAA073152A}" srcOrd="8" destOrd="0" presId="urn:microsoft.com/office/officeart/2008/layout/VerticalCurvedList"/>
    <dgm:cxn modelId="{BD75C1E0-5A42-45BC-9E0A-072DBB216CA6}" type="presParOf" srcId="{01CEAF49-D1C7-45A8-AA53-4EEAA073152A}" destId="{FD86333B-4FFF-43B4-8174-3BEB42F31D87}"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BDC51A-ADDA-4CF5-B880-4FF9929CBE77}">
      <dsp:nvSpPr>
        <dsp:cNvPr id="0" name=""/>
        <dsp:cNvSpPr/>
      </dsp:nvSpPr>
      <dsp:spPr>
        <a:xfrm>
          <a:off x="-3975386" y="-610311"/>
          <a:ext cx="4737548" cy="4737548"/>
        </a:xfrm>
        <a:prstGeom prst="blockArc">
          <a:avLst>
            <a:gd name="adj1" fmla="val 18900000"/>
            <a:gd name="adj2" fmla="val 2700000"/>
            <a:gd name="adj3" fmla="val 456"/>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93BE16-1D22-479B-8037-0A5ED29AB5C3}">
      <dsp:nvSpPr>
        <dsp:cNvPr id="0" name=""/>
        <dsp:cNvSpPr/>
      </dsp:nvSpPr>
      <dsp:spPr>
        <a:xfrm>
          <a:off x="399400" y="270381"/>
          <a:ext cx="6171164" cy="541043"/>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29454" tIns="71120" rIns="71120" bIns="7112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Arial" panose="020B0604020202020204" pitchFamily="34" charset="0"/>
              <a:cs typeface="Arial" panose="020B0604020202020204" pitchFamily="34" charset="0"/>
            </a:rPr>
            <a:t>Présentation de l’activité</a:t>
          </a:r>
          <a:endParaRPr lang="fr-FR" sz="2800" kern="1200" dirty="0"/>
        </a:p>
      </dsp:txBody>
      <dsp:txXfrm>
        <a:off x="399400" y="270381"/>
        <a:ext cx="6171164" cy="541043"/>
      </dsp:txXfrm>
    </dsp:sp>
    <dsp:sp modelId="{53FB057A-5CFB-4F7C-B81F-6C59DEAFF1B8}">
      <dsp:nvSpPr>
        <dsp:cNvPr id="0" name=""/>
        <dsp:cNvSpPr/>
      </dsp:nvSpPr>
      <dsp:spPr>
        <a:xfrm>
          <a:off x="61247" y="202750"/>
          <a:ext cx="676304" cy="676304"/>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AF3517FC-A11D-4130-8B2C-7E60D997EB01}">
      <dsp:nvSpPr>
        <dsp:cNvPr id="0" name=""/>
        <dsp:cNvSpPr/>
      </dsp:nvSpPr>
      <dsp:spPr>
        <a:xfrm>
          <a:off x="709592" y="1082087"/>
          <a:ext cx="5860971" cy="541043"/>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29454" tIns="71120" rIns="71120" bIns="7112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Arial" panose="020B0604020202020204" pitchFamily="34" charset="0"/>
              <a:cs typeface="Arial" panose="020B0604020202020204" pitchFamily="34" charset="0"/>
            </a:rPr>
            <a:t>Sujet de veille</a:t>
          </a:r>
          <a:endParaRPr lang="fr-FR" sz="2800" kern="1200" dirty="0"/>
        </a:p>
      </dsp:txBody>
      <dsp:txXfrm>
        <a:off x="709592" y="1082087"/>
        <a:ext cx="5860971" cy="541043"/>
      </dsp:txXfrm>
    </dsp:sp>
    <dsp:sp modelId="{E769AB44-8BA8-4694-9B86-BD37730473DF}">
      <dsp:nvSpPr>
        <dsp:cNvPr id="0" name=""/>
        <dsp:cNvSpPr/>
      </dsp:nvSpPr>
      <dsp:spPr>
        <a:xfrm>
          <a:off x="371440" y="1014457"/>
          <a:ext cx="676304" cy="676304"/>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74FFFCAE-069A-45F3-B962-52D798AD564C}">
      <dsp:nvSpPr>
        <dsp:cNvPr id="0" name=""/>
        <dsp:cNvSpPr/>
      </dsp:nvSpPr>
      <dsp:spPr>
        <a:xfrm>
          <a:off x="709592" y="1893794"/>
          <a:ext cx="5860971" cy="541043"/>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29454" tIns="71120" rIns="71120" bIns="7112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Arial" panose="020B0604020202020204" pitchFamily="34" charset="0"/>
              <a:cs typeface="Arial" panose="020B0604020202020204" pitchFamily="34" charset="0"/>
            </a:rPr>
            <a:t>Référentiel</a:t>
          </a:r>
          <a:endParaRPr lang="fr-FR" sz="2800" kern="1200" dirty="0"/>
        </a:p>
      </dsp:txBody>
      <dsp:txXfrm>
        <a:off x="709592" y="1893794"/>
        <a:ext cx="5860971" cy="541043"/>
      </dsp:txXfrm>
    </dsp:sp>
    <dsp:sp modelId="{DB0A1E19-0F50-4825-AE05-5274795BA579}">
      <dsp:nvSpPr>
        <dsp:cNvPr id="0" name=""/>
        <dsp:cNvSpPr/>
      </dsp:nvSpPr>
      <dsp:spPr>
        <a:xfrm>
          <a:off x="371440" y="1826163"/>
          <a:ext cx="676304" cy="676304"/>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2F38F303-9F34-451C-B57A-E10D771CD97B}">
      <dsp:nvSpPr>
        <dsp:cNvPr id="0" name=""/>
        <dsp:cNvSpPr/>
      </dsp:nvSpPr>
      <dsp:spPr>
        <a:xfrm>
          <a:off x="399400" y="2705500"/>
          <a:ext cx="6171164" cy="541043"/>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29454" tIns="71120" rIns="71120" bIns="7112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Arial" panose="020B0604020202020204" pitchFamily="34" charset="0"/>
              <a:cs typeface="Arial" panose="020B0604020202020204" pitchFamily="34" charset="0"/>
            </a:rPr>
            <a:t>Questions</a:t>
          </a:r>
          <a:endParaRPr lang="fr-FR" sz="2800" kern="1200" dirty="0"/>
        </a:p>
      </dsp:txBody>
      <dsp:txXfrm>
        <a:off x="399400" y="2705500"/>
        <a:ext cx="6171164" cy="541043"/>
      </dsp:txXfrm>
    </dsp:sp>
    <dsp:sp modelId="{FD86333B-4FFF-43B4-8174-3BEB42F31D87}">
      <dsp:nvSpPr>
        <dsp:cNvPr id="0" name=""/>
        <dsp:cNvSpPr/>
      </dsp:nvSpPr>
      <dsp:spPr>
        <a:xfrm>
          <a:off x="61247" y="2637870"/>
          <a:ext cx="676304" cy="676304"/>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R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6AB2E-2EFC-4550-951D-79679443F946}" type="datetimeFigureOut">
              <a:rPr lang="fr-RE" smtClean="0"/>
              <a:t>04/01/2022</a:t>
            </a:fld>
            <a:endParaRPr lang="fr-R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R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R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R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F9C92-BB2B-4794-9A12-2784E76C5D4C}" type="slidenum">
              <a:rPr lang="fr-RE" smtClean="0"/>
              <a:t>‹N°›</a:t>
            </a:fld>
            <a:endParaRPr lang="fr-RE"/>
          </a:p>
        </p:txBody>
      </p:sp>
    </p:spTree>
    <p:extLst>
      <p:ext uri="{BB962C8B-B14F-4D97-AF65-F5344CB8AC3E}">
        <p14:creationId xmlns:p14="http://schemas.microsoft.com/office/powerpoint/2010/main" val="2681343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07000"/>
              </a:lnSpc>
              <a:spcAft>
                <a:spcPts val="800"/>
              </a:spcAft>
            </a:pPr>
            <a:r>
              <a:rPr lang="fr-FR" sz="1200" dirty="0">
                <a:effectLst/>
                <a:latin typeface="Calibri" panose="020F0502020204030204" pitchFamily="34" charset="0"/>
                <a:ea typeface="Calibri" panose="020F0502020204030204" pitchFamily="34" charset="0"/>
                <a:cs typeface="Times New Roman" panose="02020603050405020304" pitchFamily="18" charset="0"/>
              </a:rPr>
              <a:t>Bonjour à tous, je m’appel abrador daryl. Auparavant j’étais technicien polyvalent issue d’une formation en licence professionnel d’administration sécurité et réseaux. Après quelque mois de chômage j’ai décidé de me reconvertir dans la branche du développement qui est un domaine annexe à ma formation initiale.</a:t>
            </a:r>
          </a:p>
          <a:p>
            <a:pPr algn="just">
              <a:lnSpc>
                <a:spcPct val="107000"/>
              </a:lnSpc>
              <a:spcAft>
                <a:spcPts val="800"/>
              </a:spcAft>
            </a:pPr>
            <a:br>
              <a:rPr lang="fr-FR" sz="1200" dirty="0">
                <a:effectLst/>
                <a:latin typeface="Calibri" panose="020F0502020204030204" pitchFamily="34" charset="0"/>
                <a:ea typeface="Calibri" panose="020F0502020204030204" pitchFamily="34" charset="0"/>
                <a:cs typeface="Times New Roman" panose="02020603050405020304" pitchFamily="18" charset="0"/>
              </a:rPr>
            </a:br>
            <a:br>
              <a:rPr lang="fr-FR" sz="1200" dirty="0">
                <a:effectLst/>
                <a:latin typeface="Calibri" panose="020F0502020204030204" pitchFamily="34" charset="0"/>
                <a:ea typeface="Calibri" panose="020F0502020204030204" pitchFamily="34" charset="0"/>
                <a:cs typeface="Times New Roman" panose="02020603050405020304" pitchFamily="18" charset="0"/>
              </a:rPr>
            </a:br>
            <a:r>
              <a:rPr lang="fr-FR" sz="1200" dirty="0">
                <a:effectLst/>
                <a:latin typeface="Calibri" panose="020F0502020204030204" pitchFamily="34" charset="0"/>
                <a:ea typeface="Calibri" panose="020F0502020204030204" pitchFamily="34" charset="0"/>
                <a:cs typeface="Times New Roman" panose="02020603050405020304" pitchFamily="18" charset="0"/>
              </a:rPr>
              <a:t>Aujourd’hui je prépare le titre professionnelle concepteur et développeur d’applications avec Simplon et en tant qu’apprenti chez </a:t>
            </a:r>
            <a:r>
              <a:rPr lang="fr-FR" sz="1200" dirty="0" err="1">
                <a:effectLst/>
                <a:latin typeface="Calibri" panose="020F0502020204030204" pitchFamily="34" charset="0"/>
                <a:ea typeface="Calibri" panose="020F0502020204030204" pitchFamily="34" charset="0"/>
                <a:cs typeface="Times New Roman" panose="02020603050405020304" pitchFamily="18" charset="0"/>
              </a:rPr>
              <a:t>Soobik</a:t>
            </a:r>
            <a:r>
              <a:rPr lang="fr-FR" sz="1200" dirty="0">
                <a:effectLst/>
                <a:latin typeface="Calibri" panose="020F0502020204030204" pitchFamily="34" charset="0"/>
                <a:ea typeface="Calibri" panose="020F0502020204030204" pitchFamily="34" charset="0"/>
                <a:cs typeface="Times New Roman" panose="02020603050405020304" pitchFamily="18" charset="0"/>
              </a:rPr>
              <a:t>. Travailler chez </a:t>
            </a:r>
            <a:r>
              <a:rPr lang="fr-FR" sz="1200" dirty="0" err="1">
                <a:effectLst/>
                <a:latin typeface="Calibri" panose="020F0502020204030204" pitchFamily="34" charset="0"/>
                <a:ea typeface="Calibri" panose="020F0502020204030204" pitchFamily="34" charset="0"/>
                <a:cs typeface="Times New Roman" panose="02020603050405020304" pitchFamily="18" charset="0"/>
              </a:rPr>
              <a:t>Soobik</a:t>
            </a:r>
            <a:r>
              <a:rPr lang="fr-FR" sz="1200" dirty="0">
                <a:effectLst/>
                <a:latin typeface="Calibri" panose="020F0502020204030204" pitchFamily="34" charset="0"/>
                <a:ea typeface="Calibri" panose="020F0502020204030204" pitchFamily="34" charset="0"/>
                <a:cs typeface="Times New Roman" panose="02020603050405020304" pitchFamily="18" charset="0"/>
              </a:rPr>
              <a:t> me permet d’être polyvalent car je peux mettre en pratique les compétences annexes que j’ai en bagage jusqu’à maintenant. Grâce à mon dynamisme et ma persévérance, je monte constamment en compétence en élargissant mes champs d’actions dans le développement et la cybersécurité. Généralement je suis autonome dans la gestion des projets en faisant toutes les étapes du développement jusqu’au déploiement.</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a:t>
            </a:fld>
            <a:endParaRPr lang="fr-RE"/>
          </a:p>
        </p:txBody>
      </p:sp>
    </p:spTree>
    <p:extLst>
      <p:ext uri="{BB962C8B-B14F-4D97-AF65-F5344CB8AC3E}">
        <p14:creationId xmlns:p14="http://schemas.microsoft.com/office/powerpoint/2010/main" val="76700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10</a:t>
            </a:fld>
            <a:endParaRPr lang="fr-RE"/>
          </a:p>
        </p:txBody>
      </p:sp>
    </p:spTree>
    <p:extLst>
      <p:ext uri="{BB962C8B-B14F-4D97-AF65-F5344CB8AC3E}">
        <p14:creationId xmlns:p14="http://schemas.microsoft.com/office/powerpoint/2010/main" val="4224823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11</a:t>
            </a:fld>
            <a:endParaRPr lang="fr-RE"/>
          </a:p>
        </p:txBody>
      </p:sp>
    </p:spTree>
    <p:extLst>
      <p:ext uri="{BB962C8B-B14F-4D97-AF65-F5344CB8AC3E}">
        <p14:creationId xmlns:p14="http://schemas.microsoft.com/office/powerpoint/2010/main" val="3534918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2</a:t>
            </a:fld>
            <a:endParaRPr lang="fr-RE"/>
          </a:p>
        </p:txBody>
      </p:sp>
    </p:spTree>
    <p:extLst>
      <p:ext uri="{BB962C8B-B14F-4D97-AF65-F5344CB8AC3E}">
        <p14:creationId xmlns:p14="http://schemas.microsoft.com/office/powerpoint/2010/main" val="2767835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C5C8C6"/>
                </a:solidFill>
                <a:effectLst/>
                <a:latin typeface="Consolas" panose="020B0609020204030204" pitchFamily="49" charset="0"/>
              </a:rPr>
              <a:t>MITRE peut être associer à la liste des CVE (vulnérabilités et expositions communes), qui est une ressource que nous vérifions lors de la recherche d'un exploit pour une vulnérabilité donnée. Mais MITRE effectue des recherches dans de nombreux domaines, en dehors de la cybersécurité, pour « la sécurité, la stabilité et le bien-être de notre nation ». Ces domaines comprennent l'intelligence artificielle, l'informatique de santé, la sécurité spatiale, pour n'en nommer que quelques-uns.</a:t>
            </a:r>
          </a:p>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3</a:t>
            </a:fld>
            <a:endParaRPr lang="fr-RE"/>
          </a:p>
        </p:txBody>
      </p:sp>
    </p:spTree>
    <p:extLst>
      <p:ext uri="{BB962C8B-B14F-4D97-AF65-F5344CB8AC3E}">
        <p14:creationId xmlns:p14="http://schemas.microsoft.com/office/powerpoint/2010/main" val="1389072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C5C8C6"/>
                </a:solidFill>
                <a:effectLst/>
                <a:latin typeface="Consolas" panose="020B0609020204030204" pitchFamily="49" charset="0"/>
              </a:rPr>
              <a:t>MITRE ATT&amp;CK® est une base de connaissances accessible à l'échelle mondiale sur les tactiques et techniques de l'adversaire, basée sur des observations du monde réel. Auparavant, le cadre se concentrait uniquement sur la plate-forme Windows mais s'est étendu pour couvrir d'autres plates-formes, telles que </a:t>
            </a:r>
            <a:r>
              <a:rPr lang="fr-FR" b="0" dirty="0" err="1">
                <a:solidFill>
                  <a:srgbClr val="C5C8C6"/>
                </a:solidFill>
                <a:effectLst/>
                <a:latin typeface="Consolas" panose="020B0609020204030204" pitchFamily="49" charset="0"/>
              </a:rPr>
              <a:t>macOS</a:t>
            </a:r>
            <a:r>
              <a:rPr lang="fr-FR" b="0" dirty="0">
                <a:solidFill>
                  <a:srgbClr val="C5C8C6"/>
                </a:solidFill>
                <a:effectLst/>
                <a:latin typeface="Consolas" panose="020B0609020204030204" pitchFamily="49" charset="0"/>
              </a:rPr>
              <a:t> et Linux.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dirty="0">
              <a:solidFill>
                <a:srgbClr val="C5C8C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C5C8C6"/>
                </a:solidFill>
                <a:effectLst/>
                <a:latin typeface="Consolas" panose="020B0609020204030204" pitchFamily="49" charset="0"/>
              </a:rPr>
              <a:t>On retrouve une multitude de contributeurs, telles que les chercheurs en sécurité et les rapports de renseignements sur les menaces. On peut voir ATT&amp;CK </a:t>
            </a:r>
            <a:r>
              <a:rPr lang="fr-FR" b="0" dirty="0" err="1">
                <a:solidFill>
                  <a:srgbClr val="C5C8C6"/>
                </a:solidFill>
                <a:effectLst/>
                <a:latin typeface="Consolas" panose="020B0609020204030204" pitchFamily="49" charset="0"/>
              </a:rPr>
              <a:t>framework</a:t>
            </a:r>
            <a:r>
              <a:rPr lang="fr-FR" b="0" dirty="0">
                <a:solidFill>
                  <a:srgbClr val="C5C8C6"/>
                </a:solidFill>
                <a:effectLst/>
                <a:latin typeface="Consolas" panose="020B0609020204030204" pitchFamily="49" charset="0"/>
              </a:rPr>
              <a:t> comme étant un outil pour les </a:t>
            </a:r>
            <a:r>
              <a:rPr lang="fr-FR" b="0" dirty="0" err="1">
                <a:solidFill>
                  <a:srgbClr val="C5C8C6"/>
                </a:solidFill>
                <a:effectLst/>
                <a:latin typeface="Consolas" panose="020B0609020204030204" pitchFamily="49" charset="0"/>
              </a:rPr>
              <a:t>blueteam</a:t>
            </a:r>
            <a:r>
              <a:rPr lang="fr-FR" b="0" dirty="0">
                <a:solidFill>
                  <a:srgbClr val="C5C8C6"/>
                </a:solidFill>
                <a:effectLst/>
                <a:latin typeface="Consolas" panose="020B0609020204030204" pitchFamily="49" charset="0"/>
              </a:rPr>
              <a:t>, les testeurs d'intrusions et les </a:t>
            </a:r>
            <a:r>
              <a:rPr lang="fr-FR" b="0" dirty="0" err="1">
                <a:solidFill>
                  <a:srgbClr val="C5C8C6"/>
                </a:solidFill>
                <a:effectLst/>
                <a:latin typeface="Consolas" panose="020B0609020204030204" pitchFamily="49" charset="0"/>
              </a:rPr>
              <a:t>red</a:t>
            </a:r>
            <a:r>
              <a:rPr lang="fr-FR" b="0" dirty="0">
                <a:solidFill>
                  <a:srgbClr val="C5C8C6"/>
                </a:solidFill>
                <a:effectLst/>
                <a:latin typeface="Consolas" panose="020B0609020204030204" pitchFamily="49" charset="0"/>
              </a:rPr>
              <a:t> team.</a:t>
            </a:r>
          </a:p>
          <a:p>
            <a:endParaRPr lang="fr-FR" b="0" dirty="0">
              <a:solidFill>
                <a:srgbClr val="C5C8C6"/>
              </a:solidFill>
              <a:effectLst/>
              <a:latin typeface="Consolas" panose="020B0609020204030204" pitchFamily="49" charset="0"/>
            </a:endParaRP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4</a:t>
            </a:fld>
            <a:endParaRPr lang="fr-RE"/>
          </a:p>
        </p:txBody>
      </p:sp>
    </p:spTree>
    <p:extLst>
      <p:ext uri="{BB962C8B-B14F-4D97-AF65-F5344CB8AC3E}">
        <p14:creationId xmlns:p14="http://schemas.microsoft.com/office/powerpoint/2010/main" val="963804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C5C8C6"/>
                </a:solidFill>
                <a:effectLst/>
                <a:latin typeface="Consolas" panose="020B0609020204030204" pitchFamily="49" charset="0"/>
              </a:rPr>
              <a:t>Le MITRE Cyber ​​Analytics Repository (CAR) est une base de connaissances d'analyse développée par MITRE sur la base du modèle d'adversaire MITRE ATT&amp;CK®. L</a:t>
            </a:r>
            <a:r>
              <a:rPr lang="fr-FR" dirty="0"/>
              <a:t>es analyses CAR ont été développées pour détecter les comportements des adversaires dans ATT&amp;CK. Le développement d'une analyse est basé sur les activités suivantes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identifier et hiérarchiser les comportements de l'adversaire à partir du modèle de l'adversaire ATT&amp;CK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identifier les données nécessaires pour détecter le comportement de l'adversaire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identification ou création d'un capteur pour collecter les données nécessaires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la création effective de l'analytique pour détecter les comportements identifiés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CAR est destiné à être partagé avec les cyber-défenseurs dans toute la communauté.</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5</a:t>
            </a:fld>
            <a:endParaRPr lang="fr-RE"/>
          </a:p>
        </p:txBody>
      </p:sp>
    </p:spTree>
    <p:extLst>
      <p:ext uri="{BB962C8B-B14F-4D97-AF65-F5344CB8AC3E}">
        <p14:creationId xmlns:p14="http://schemas.microsoft.com/office/powerpoint/2010/main" val="1397907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dirty="0">
                <a:solidFill>
                  <a:srgbClr val="C5C8C6"/>
                </a:solidFill>
                <a:effectLst/>
                <a:latin typeface="Consolas" panose="020B0609020204030204" pitchFamily="49" charset="0"/>
              </a:rPr>
              <a:t>Shield est une base de connaissances de défense active en partant du point de vue du défenseur, on y retrouve </a:t>
            </a:r>
            <a:r>
              <a:rPr lang="fr-FR" dirty="0"/>
              <a:t>les tactiques et les techniques de défense. Actuellement, Shield comprend huit tactiques défensives que les défenseurs peuvent utiliser pour atteindre leurs objectifs. Ces grandes catégories « parapluies » incluent canaliser, collecter, contenir, détecter, perturber, faciliter, légitimer et tester.</a:t>
            </a:r>
          </a:p>
          <a:p>
            <a:endParaRPr lang="fr-FR" b="0" dirty="0">
              <a:solidFill>
                <a:srgbClr val="C5C8C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C5C8C6"/>
                </a:solidFill>
                <a:effectLst/>
                <a:latin typeface="Consolas" panose="020B0609020204030204" pitchFamily="49" charset="0"/>
              </a:rPr>
              <a:t>Par exemple, nous pouvons mettre en place des informations d'identification leurres sur une ressource et surveiller si/quand les informations d'identification du compte sont utilisées ailleurs dans le réseau. En faisant cela, nous sommes alertés de la présence de l'adversaire et offre l'opportunité de se renseigner sur ses outils et tactiques. Les informations recueillies peuvent être classées comme des renseignements sur les menaces.</a:t>
            </a:r>
          </a:p>
          <a:p>
            <a:endParaRPr lang="fr-FR" b="0" dirty="0">
              <a:solidFill>
                <a:srgbClr val="C5C8C6"/>
              </a:solidFill>
              <a:effectLst/>
              <a:latin typeface="Consolas" panose="020B0609020204030204" pitchFamily="49" charset="0"/>
            </a:endParaRP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6</a:t>
            </a:fld>
            <a:endParaRPr lang="fr-RE"/>
          </a:p>
        </p:txBody>
      </p:sp>
    </p:spTree>
    <p:extLst>
      <p:ext uri="{BB962C8B-B14F-4D97-AF65-F5344CB8AC3E}">
        <p14:creationId xmlns:p14="http://schemas.microsoft.com/office/powerpoint/2010/main" val="1432157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C5C8C6"/>
                </a:solidFill>
                <a:effectLst/>
                <a:latin typeface="Consolas" panose="020B0609020204030204" pitchFamily="49" charset="0"/>
              </a:rPr>
              <a:t>Les plans d'émulation sont un guide étape par étape sur la façon d'imiter le groupe de menaces spécifique. </a:t>
            </a:r>
            <a:r>
              <a:rPr lang="fr-FR" dirty="0"/>
              <a:t>Le but de cette activité est de permettre aux défenseurs de tester plus efficacement leurs réseaux et leurs défenses en permettant aux équipes rouges de modéliser plus activement le comportement de l'adversaire. Cela fait partie d'un processus plus large pour aider à tester plus efficacement les produits et les environnements, ainsi qu'à créer des analyses pour les comportements ATT&amp;CK plutôt que de détecter un indicateur de compromission (IOC) ou un outil spécifique.</a:t>
            </a:r>
            <a:endParaRPr lang="fr-FR" b="0" dirty="0">
              <a:solidFill>
                <a:srgbClr val="C5C8C6"/>
              </a:solidFill>
              <a:effectLst/>
              <a:latin typeface="Consolas" panose="020B0609020204030204" pitchFamily="49" charset="0"/>
            </a:endParaRPr>
          </a:p>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7</a:t>
            </a:fld>
            <a:endParaRPr lang="fr-RE"/>
          </a:p>
        </p:txBody>
      </p:sp>
    </p:spTree>
    <p:extLst>
      <p:ext uri="{BB962C8B-B14F-4D97-AF65-F5344CB8AC3E}">
        <p14:creationId xmlns:p14="http://schemas.microsoft.com/office/powerpoint/2010/main" val="3087968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dirty="0" err="1">
                <a:solidFill>
                  <a:srgbClr val="C5C8C6"/>
                </a:solidFill>
                <a:effectLst/>
                <a:latin typeface="Consolas" panose="020B0609020204030204" pitchFamily="49" charset="0"/>
              </a:rPr>
              <a:t>Threat</a:t>
            </a:r>
            <a:r>
              <a:rPr lang="fr-FR" b="0" dirty="0">
                <a:solidFill>
                  <a:srgbClr val="C5C8C6"/>
                </a:solidFill>
                <a:effectLst/>
                <a:latin typeface="Consolas" panose="020B0609020204030204" pitchFamily="49" charset="0"/>
              </a:rPr>
              <a:t> Intelligence (TI) ou Cyber ​​</a:t>
            </a:r>
            <a:r>
              <a:rPr lang="fr-FR" b="0" dirty="0" err="1">
                <a:solidFill>
                  <a:srgbClr val="C5C8C6"/>
                </a:solidFill>
                <a:effectLst/>
                <a:latin typeface="Consolas" panose="020B0609020204030204" pitchFamily="49" charset="0"/>
              </a:rPr>
              <a:t>Threat</a:t>
            </a:r>
            <a:r>
              <a:rPr lang="fr-FR" b="0" dirty="0">
                <a:solidFill>
                  <a:srgbClr val="C5C8C6"/>
                </a:solidFill>
                <a:effectLst/>
                <a:latin typeface="Consolas" panose="020B0609020204030204" pitchFamily="49" charset="0"/>
              </a:rPr>
              <a:t> Intelligence (CTI) est l'information, ou TTP (technique, tactiques, procédure), attribuée à l'adversaire. En utilisant les renseignements sur les menaces, en tant que défenseurs, nous pouvons prendre de meilleures décisions concernant la stratégie défensive. Les grandes entreprises peuvent avoir une équipe interne dont l'objectif principal est de collecter des informations sur les menaces pour d'autres équipes au sein de l'organisation, en plus d'utiliser des informations sur les menaces déjà disponibles. </a:t>
            </a:r>
          </a:p>
          <a:p>
            <a:br>
              <a:rPr lang="fr-FR" b="0" dirty="0">
                <a:solidFill>
                  <a:srgbClr val="C5C8C6"/>
                </a:solidFill>
                <a:effectLst/>
                <a:latin typeface="Consolas" panose="020B0609020204030204" pitchFamily="49" charset="0"/>
              </a:rPr>
            </a:br>
            <a:r>
              <a:rPr lang="fr-FR" b="0" dirty="0">
                <a:solidFill>
                  <a:srgbClr val="C5C8C6"/>
                </a:solidFill>
                <a:effectLst/>
                <a:latin typeface="Consolas" panose="020B0609020204030204" pitchFamily="49" charset="0"/>
              </a:rPr>
              <a:t>Certaines de ces informations sur les menaces peuvent être open source ou via un abonnement auprès d'un fournisseur, tel que </a:t>
            </a:r>
            <a:r>
              <a:rPr lang="fr-FR" b="0" dirty="0" err="1">
                <a:solidFill>
                  <a:srgbClr val="C5C8C6"/>
                </a:solidFill>
                <a:effectLst/>
                <a:latin typeface="Consolas" panose="020B0609020204030204" pitchFamily="49" charset="0"/>
              </a:rPr>
              <a:t>CrowdStrike</a:t>
            </a:r>
            <a:r>
              <a:rPr lang="fr-FR" b="0" dirty="0">
                <a:solidFill>
                  <a:srgbClr val="C5C8C6"/>
                </a:solidFill>
                <a:effectLst/>
                <a:latin typeface="Consolas" panose="020B0609020204030204" pitchFamily="49" charset="0"/>
              </a:rPr>
              <a:t>. En revanche, de nombreux défenseurs portent plusieurs chapeaux (rôles) au sein de certaines organisations, et ils doivent consacrer du temps à leurs autres tâches pour se concentrer sur les renseignements sur les menaces. Pour répondre à ces derniers, nous travaillerons sur un scénario d'utilisation d'ATT&amp;CK® pour la veille sur les menaces. L'objectif du renseignement sur les menaces est de rendre l'information exploitable.</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8</a:t>
            </a:fld>
            <a:endParaRPr lang="fr-RE"/>
          </a:p>
        </p:txBody>
      </p:sp>
    </p:spTree>
    <p:extLst>
      <p:ext uri="{BB962C8B-B14F-4D97-AF65-F5344CB8AC3E}">
        <p14:creationId xmlns:p14="http://schemas.microsoft.com/office/powerpoint/2010/main" val="2964770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C5C8C6"/>
                </a:solidFill>
                <a:effectLst/>
                <a:latin typeface="Consolas" panose="020B0609020204030204" pitchFamily="49" charset="0"/>
              </a:rPr>
              <a:t>Cette vulnérabilité provient d'une fonction inconnue du composant Javascript </a:t>
            </a:r>
            <a:r>
              <a:rPr lang="fr-FR" b="0" dirty="0" err="1">
                <a:solidFill>
                  <a:srgbClr val="C5C8C6"/>
                </a:solidFill>
                <a:effectLst/>
                <a:latin typeface="Consolas" panose="020B0609020204030204" pitchFamily="49" charset="0"/>
              </a:rPr>
              <a:t>Alert</a:t>
            </a:r>
            <a:r>
              <a:rPr lang="fr-FR" b="0" dirty="0">
                <a:solidFill>
                  <a:srgbClr val="C5C8C6"/>
                </a:solidFill>
                <a:effectLst/>
                <a:latin typeface="Consolas" panose="020B0609020204030204" pitchFamily="49" charset="0"/>
              </a:rPr>
              <a:t> Handler. La manipulation avec une valeur d'entrée inconnue mène à une vulnérabilité de classe élévation de privilèges. Plus précisément, l'attaquant peut faire apparaître un </a:t>
            </a:r>
            <a:r>
              <a:rPr lang="fr-FR" b="0" dirty="0" err="1">
                <a:solidFill>
                  <a:srgbClr val="C5C8C6"/>
                </a:solidFill>
                <a:effectLst/>
                <a:latin typeface="Consolas" panose="020B0609020204030204" pitchFamily="49" charset="0"/>
              </a:rPr>
              <a:t>dialog</a:t>
            </a:r>
            <a:r>
              <a:rPr lang="fr-FR" b="0" dirty="0">
                <a:solidFill>
                  <a:srgbClr val="C5C8C6"/>
                </a:solidFill>
                <a:effectLst/>
                <a:latin typeface="Consolas" panose="020B0609020204030204" pitchFamily="49" charset="0"/>
              </a:rPr>
              <a:t> Javascript </a:t>
            </a:r>
            <a:r>
              <a:rPr lang="fr-FR" b="0" dirty="0" err="1">
                <a:solidFill>
                  <a:srgbClr val="C5C8C6"/>
                </a:solidFill>
                <a:effectLst/>
                <a:latin typeface="Consolas" panose="020B0609020204030204" pitchFamily="49" charset="0"/>
              </a:rPr>
              <a:t>alert</a:t>
            </a:r>
            <a:r>
              <a:rPr lang="fr-FR" b="0" dirty="0">
                <a:solidFill>
                  <a:srgbClr val="C5C8C6"/>
                </a:solidFill>
                <a:effectLst/>
                <a:latin typeface="Consolas" panose="020B0609020204030204" pitchFamily="49" charset="0"/>
              </a:rPr>
              <a:t>() avec du contenu arbitraire d'une page Web non contrôlée et avoir une élévation du privilège.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dirty="0">
              <a:solidFill>
                <a:srgbClr val="C5C8C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C5C8C6"/>
                </a:solidFill>
                <a:effectLst/>
                <a:latin typeface="Consolas" panose="020B0609020204030204" pitchFamily="49" charset="0"/>
              </a:rPr>
              <a:t>Cette vulnérabilité affecte Firefox &lt; 94, Thunderbird &lt; 91.3 et Firefox ESR &lt; 91.3.</a:t>
            </a:r>
          </a:p>
          <a:p>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9</a:t>
            </a:fld>
            <a:endParaRPr lang="fr-RE"/>
          </a:p>
        </p:txBody>
      </p:sp>
    </p:spTree>
    <p:extLst>
      <p:ext uri="{BB962C8B-B14F-4D97-AF65-F5344CB8AC3E}">
        <p14:creationId xmlns:p14="http://schemas.microsoft.com/office/powerpoint/2010/main" val="1211961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F0EC27-BCD1-4ED3-BFE6-2DB7B657A58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78FE739-0CDC-4EAF-B0FB-C10DB3241E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81A4B78-94A6-4E09-B960-4537DB37F1C8}"/>
              </a:ext>
            </a:extLst>
          </p:cNvPr>
          <p:cNvSpPr>
            <a:spLocks noGrp="1"/>
          </p:cNvSpPr>
          <p:nvPr>
            <p:ph type="dt" sz="half" idx="10"/>
          </p:nvPr>
        </p:nvSpPr>
        <p:spPr/>
        <p:txBody>
          <a:bodyPr/>
          <a:lstStyle/>
          <a:p>
            <a:fld id="{9E930371-97C5-4688-BB82-915A48E8D299}" type="datetime1">
              <a:rPr lang="en-US" smtClean="0"/>
              <a:t>1/4/2022</a:t>
            </a:fld>
            <a:endParaRPr lang="en-US" dirty="0"/>
          </a:p>
        </p:txBody>
      </p:sp>
      <p:sp>
        <p:nvSpPr>
          <p:cNvPr id="5" name="Espace réservé du pied de page 4">
            <a:extLst>
              <a:ext uri="{FF2B5EF4-FFF2-40B4-BE49-F238E27FC236}">
                <a16:creationId xmlns:a16="http://schemas.microsoft.com/office/drawing/2014/main" id="{79C2BD78-3E06-4DAD-8CDF-DD42EF16560F}"/>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717CD935-2312-4E56-B51D-BD8285CBA33D}"/>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773371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51E704-A8FA-42DC-8B11-7FFA50F5505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4C105F2-24D5-4CF4-9B6C-E5FAA1B6D14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E3F5E50-E72A-4DF8-882A-84950BA4C9E6}"/>
              </a:ext>
            </a:extLst>
          </p:cNvPr>
          <p:cNvSpPr>
            <a:spLocks noGrp="1"/>
          </p:cNvSpPr>
          <p:nvPr>
            <p:ph type="dt" sz="half" idx="10"/>
          </p:nvPr>
        </p:nvSpPr>
        <p:spPr/>
        <p:txBody>
          <a:bodyPr/>
          <a:lstStyle/>
          <a:p>
            <a:fld id="{C13DF8A8-33B6-4A6B-ABDB-0C28B3DCED6C}" type="datetime1">
              <a:rPr lang="en-US" smtClean="0"/>
              <a:t>1/4/2022</a:t>
            </a:fld>
            <a:endParaRPr lang="en-US" dirty="0"/>
          </a:p>
        </p:txBody>
      </p:sp>
      <p:sp>
        <p:nvSpPr>
          <p:cNvPr id="5" name="Espace réservé du pied de page 4">
            <a:extLst>
              <a:ext uri="{FF2B5EF4-FFF2-40B4-BE49-F238E27FC236}">
                <a16:creationId xmlns:a16="http://schemas.microsoft.com/office/drawing/2014/main" id="{317BB002-B2FC-4AC1-80B9-96A5089E929D}"/>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04B20756-197A-47DA-86CC-178FE804DD82}"/>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84123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22DF017-B5C1-46DA-A70E-932B95F9C37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7F876D5-734B-4FC0-B5B8-A015E88AA1A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5D543B0-0925-4997-9BBE-AC64EBE7A1E0}"/>
              </a:ext>
            </a:extLst>
          </p:cNvPr>
          <p:cNvSpPr>
            <a:spLocks noGrp="1"/>
          </p:cNvSpPr>
          <p:nvPr>
            <p:ph type="dt" sz="half" idx="10"/>
          </p:nvPr>
        </p:nvSpPr>
        <p:spPr/>
        <p:txBody>
          <a:bodyPr/>
          <a:lstStyle/>
          <a:p>
            <a:fld id="{BC93C174-6EBC-45A5-9EB8-153A124605E6}" type="datetime1">
              <a:rPr lang="en-US" smtClean="0"/>
              <a:t>1/4/2022</a:t>
            </a:fld>
            <a:endParaRPr lang="en-US" dirty="0"/>
          </a:p>
        </p:txBody>
      </p:sp>
      <p:sp>
        <p:nvSpPr>
          <p:cNvPr id="5" name="Espace réservé du pied de page 4">
            <a:extLst>
              <a:ext uri="{FF2B5EF4-FFF2-40B4-BE49-F238E27FC236}">
                <a16:creationId xmlns:a16="http://schemas.microsoft.com/office/drawing/2014/main" id="{EB8647E2-1A97-4D23-A312-9479F15F5D86}"/>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C5E1C229-BC4F-4F91-B3BD-87F7DADD82C0}"/>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14696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D38735-92FE-4DC8-9F88-C560FCCC098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6218CFB-7BEC-445E-9CFE-EDF00A862FD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7E34CF6-94CC-4CE7-A1D9-1EED2D32EBF6}"/>
              </a:ext>
            </a:extLst>
          </p:cNvPr>
          <p:cNvSpPr>
            <a:spLocks noGrp="1"/>
          </p:cNvSpPr>
          <p:nvPr>
            <p:ph type="dt" sz="half" idx="10"/>
          </p:nvPr>
        </p:nvSpPr>
        <p:spPr/>
        <p:txBody>
          <a:bodyPr/>
          <a:lstStyle/>
          <a:p>
            <a:fld id="{EFB28C93-7075-4E76-B45C-B9FF0322A90E}" type="datetime1">
              <a:rPr lang="en-US" smtClean="0"/>
              <a:t>1/4/2022</a:t>
            </a:fld>
            <a:endParaRPr lang="en-US" dirty="0"/>
          </a:p>
        </p:txBody>
      </p:sp>
      <p:sp>
        <p:nvSpPr>
          <p:cNvPr id="5" name="Espace réservé du pied de page 4">
            <a:extLst>
              <a:ext uri="{FF2B5EF4-FFF2-40B4-BE49-F238E27FC236}">
                <a16:creationId xmlns:a16="http://schemas.microsoft.com/office/drawing/2014/main" id="{6FC5EBE8-2A40-43AF-A3BB-0CBF3013E783}"/>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F570148C-2BAB-4E00-97D1-D4417D332031}"/>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2713975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A0D61D-0EB6-4C51-AC94-2045884A279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B0CCC30-58A8-4149-A354-E6A5C611AD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2475221-0FD8-416C-A1F2-41CD4DA4D475}"/>
              </a:ext>
            </a:extLst>
          </p:cNvPr>
          <p:cNvSpPr>
            <a:spLocks noGrp="1"/>
          </p:cNvSpPr>
          <p:nvPr>
            <p:ph type="dt" sz="half" idx="10"/>
          </p:nvPr>
        </p:nvSpPr>
        <p:spPr/>
        <p:txBody>
          <a:bodyPr/>
          <a:lstStyle/>
          <a:p>
            <a:fld id="{47DEBC2F-0F34-41B0-BD15-4030B3C80711}" type="datetime1">
              <a:rPr lang="en-US" smtClean="0"/>
              <a:t>1/4/2022</a:t>
            </a:fld>
            <a:endParaRPr lang="en-US" dirty="0"/>
          </a:p>
        </p:txBody>
      </p:sp>
      <p:sp>
        <p:nvSpPr>
          <p:cNvPr id="5" name="Espace réservé du pied de page 4">
            <a:extLst>
              <a:ext uri="{FF2B5EF4-FFF2-40B4-BE49-F238E27FC236}">
                <a16:creationId xmlns:a16="http://schemas.microsoft.com/office/drawing/2014/main" id="{4A86A243-C370-4A82-B11C-3F34A92FD07E}"/>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58D5AC45-9DA9-437B-820F-65F4232D7FAE}"/>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824087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77A15D-1164-4F16-82D4-9BDB395FBDF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D6BBD8C-EC45-4DAB-8451-2C572698A74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B003A82-5378-48F2-A0EC-AA6AE6D2697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ADAAC0D-73C0-4F55-82C6-83835C1DEC57}"/>
              </a:ext>
            </a:extLst>
          </p:cNvPr>
          <p:cNvSpPr>
            <a:spLocks noGrp="1"/>
          </p:cNvSpPr>
          <p:nvPr>
            <p:ph type="dt" sz="half" idx="10"/>
          </p:nvPr>
        </p:nvSpPr>
        <p:spPr/>
        <p:txBody>
          <a:bodyPr/>
          <a:lstStyle/>
          <a:p>
            <a:fld id="{8C2C56FC-4377-4EFD-BB99-CB27C7D9BCD5}" type="datetime1">
              <a:rPr lang="en-US" smtClean="0"/>
              <a:t>1/4/2022</a:t>
            </a:fld>
            <a:endParaRPr lang="en-US" dirty="0"/>
          </a:p>
        </p:txBody>
      </p:sp>
      <p:sp>
        <p:nvSpPr>
          <p:cNvPr id="6" name="Espace réservé du pied de page 5">
            <a:extLst>
              <a:ext uri="{FF2B5EF4-FFF2-40B4-BE49-F238E27FC236}">
                <a16:creationId xmlns:a16="http://schemas.microsoft.com/office/drawing/2014/main" id="{374DBED3-F99B-4ED2-9456-400375867F1A}"/>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E91E1839-8B58-42F0-A94F-D8D646BB64A3}"/>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18751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0C53C5-853F-4E5C-A629-8A5162E2F04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6F295FE-6BFA-4EFB-A188-03479DD1BE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76E59AB-7AAC-4129-B415-20E08199652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393DCB0-A8D9-42D5-88A1-97ED916C73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C695B1C-7984-44A7-BDD0-74D5F9E55F8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1739A40-F6DD-4325-A6B6-64C87EA778A3}"/>
              </a:ext>
            </a:extLst>
          </p:cNvPr>
          <p:cNvSpPr>
            <a:spLocks noGrp="1"/>
          </p:cNvSpPr>
          <p:nvPr>
            <p:ph type="dt" sz="half" idx="10"/>
          </p:nvPr>
        </p:nvSpPr>
        <p:spPr/>
        <p:txBody>
          <a:bodyPr/>
          <a:lstStyle/>
          <a:p>
            <a:fld id="{83DFAC24-BE89-40F1-B8A1-6CF560A3CA4C}" type="datetime1">
              <a:rPr lang="en-US" smtClean="0"/>
              <a:t>1/4/2022</a:t>
            </a:fld>
            <a:endParaRPr lang="en-US" dirty="0"/>
          </a:p>
        </p:txBody>
      </p:sp>
      <p:sp>
        <p:nvSpPr>
          <p:cNvPr id="8" name="Espace réservé du pied de page 7">
            <a:extLst>
              <a:ext uri="{FF2B5EF4-FFF2-40B4-BE49-F238E27FC236}">
                <a16:creationId xmlns:a16="http://schemas.microsoft.com/office/drawing/2014/main" id="{14786CAE-AAB8-4812-B11D-6313A77C9E8E}"/>
              </a:ext>
            </a:extLst>
          </p:cNvPr>
          <p:cNvSpPr>
            <a:spLocks noGrp="1"/>
          </p:cNvSpPr>
          <p:nvPr>
            <p:ph type="ftr" sz="quarter" idx="11"/>
          </p:nvPr>
        </p:nvSpPr>
        <p:spPr/>
        <p:txBody>
          <a:bodyPr/>
          <a:lstStyle/>
          <a:p>
            <a:endParaRPr lang="en-US" dirty="0"/>
          </a:p>
        </p:txBody>
      </p:sp>
      <p:sp>
        <p:nvSpPr>
          <p:cNvPr id="9" name="Espace réservé du numéro de diapositive 8">
            <a:extLst>
              <a:ext uri="{FF2B5EF4-FFF2-40B4-BE49-F238E27FC236}">
                <a16:creationId xmlns:a16="http://schemas.microsoft.com/office/drawing/2014/main" id="{D9875E79-9209-44B3-8DD6-5900F6E669D5}"/>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193955028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1FE716-5D4B-430F-814B-91349639888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633E7CE-518A-4E40-AE2F-7D5D8755466E}"/>
              </a:ext>
            </a:extLst>
          </p:cNvPr>
          <p:cNvSpPr>
            <a:spLocks noGrp="1"/>
          </p:cNvSpPr>
          <p:nvPr>
            <p:ph type="dt" sz="half" idx="10"/>
          </p:nvPr>
        </p:nvSpPr>
        <p:spPr/>
        <p:txBody>
          <a:bodyPr/>
          <a:lstStyle/>
          <a:p>
            <a:fld id="{76FCCAEA-B3F0-45A8-A8EC-650E5501C20E}" type="datetime1">
              <a:rPr lang="en-US" smtClean="0"/>
              <a:t>1/4/2022</a:t>
            </a:fld>
            <a:endParaRPr lang="en-US" dirty="0"/>
          </a:p>
        </p:txBody>
      </p:sp>
      <p:sp>
        <p:nvSpPr>
          <p:cNvPr id="4" name="Espace réservé du pied de page 3">
            <a:extLst>
              <a:ext uri="{FF2B5EF4-FFF2-40B4-BE49-F238E27FC236}">
                <a16:creationId xmlns:a16="http://schemas.microsoft.com/office/drawing/2014/main" id="{AA745C9A-3578-4CFE-8DAF-99AEB8124E0B}"/>
              </a:ext>
            </a:extLst>
          </p:cNvPr>
          <p:cNvSpPr>
            <a:spLocks noGrp="1"/>
          </p:cNvSpPr>
          <p:nvPr>
            <p:ph type="ftr" sz="quarter" idx="11"/>
          </p:nvPr>
        </p:nvSpPr>
        <p:spPr/>
        <p:txBody>
          <a:bodyPr/>
          <a:lstStyle/>
          <a:p>
            <a:endParaRPr lang="en-US" dirty="0"/>
          </a:p>
        </p:txBody>
      </p:sp>
      <p:sp>
        <p:nvSpPr>
          <p:cNvPr id="5" name="Espace réservé du numéro de diapositive 4">
            <a:extLst>
              <a:ext uri="{FF2B5EF4-FFF2-40B4-BE49-F238E27FC236}">
                <a16:creationId xmlns:a16="http://schemas.microsoft.com/office/drawing/2014/main" id="{C97E2922-5438-4878-A997-5E639209F6FF}"/>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510191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94C2271-59A1-46A8-B120-FE4771950190}"/>
              </a:ext>
            </a:extLst>
          </p:cNvPr>
          <p:cNvSpPr>
            <a:spLocks noGrp="1"/>
          </p:cNvSpPr>
          <p:nvPr>
            <p:ph type="dt" sz="half" idx="10"/>
          </p:nvPr>
        </p:nvSpPr>
        <p:spPr/>
        <p:txBody>
          <a:bodyPr/>
          <a:lstStyle/>
          <a:p>
            <a:fld id="{4E754737-5192-4A80-9BDD-8A617DF183E3}" type="datetime1">
              <a:rPr lang="en-US" smtClean="0"/>
              <a:t>1/4/2022</a:t>
            </a:fld>
            <a:endParaRPr lang="en-US" dirty="0"/>
          </a:p>
        </p:txBody>
      </p:sp>
      <p:sp>
        <p:nvSpPr>
          <p:cNvPr id="3" name="Espace réservé du pied de page 2">
            <a:extLst>
              <a:ext uri="{FF2B5EF4-FFF2-40B4-BE49-F238E27FC236}">
                <a16:creationId xmlns:a16="http://schemas.microsoft.com/office/drawing/2014/main" id="{669810F4-F15D-4268-A99A-9FE439846325}"/>
              </a:ext>
            </a:extLst>
          </p:cNvPr>
          <p:cNvSpPr>
            <a:spLocks noGrp="1"/>
          </p:cNvSpPr>
          <p:nvPr>
            <p:ph type="ftr" sz="quarter" idx="1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9B22A53C-A942-4C2D-8737-717D311BD05B}"/>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309696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9FE2A8-1CC2-484C-B6BF-E50010DF0DF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73E27D3-D955-4215-9561-86DC3FDED3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485F091-5563-4251-8B18-AC71CFD7AC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42815A5-D517-4863-A48A-79148F501EC6}"/>
              </a:ext>
            </a:extLst>
          </p:cNvPr>
          <p:cNvSpPr>
            <a:spLocks noGrp="1"/>
          </p:cNvSpPr>
          <p:nvPr>
            <p:ph type="dt" sz="half" idx="10"/>
          </p:nvPr>
        </p:nvSpPr>
        <p:spPr/>
        <p:txBody>
          <a:bodyPr/>
          <a:lstStyle/>
          <a:p>
            <a:fld id="{C428BA53-2944-48FA-B706-BEE0070E76BA}" type="datetime1">
              <a:rPr lang="en-US" smtClean="0"/>
              <a:t>1/4/2022</a:t>
            </a:fld>
            <a:endParaRPr lang="en-US" dirty="0"/>
          </a:p>
        </p:txBody>
      </p:sp>
      <p:sp>
        <p:nvSpPr>
          <p:cNvPr id="6" name="Espace réservé du pied de page 5">
            <a:extLst>
              <a:ext uri="{FF2B5EF4-FFF2-40B4-BE49-F238E27FC236}">
                <a16:creationId xmlns:a16="http://schemas.microsoft.com/office/drawing/2014/main" id="{0EABE002-3893-4DDD-94B8-40462F713D36}"/>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3705568F-4E7C-4F65-B843-146DD6BFFC65}"/>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720805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8C2D69-75C4-48DE-A4FA-4F543A61153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CE97158-2211-40B6-900F-9EA5919A6A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F782C77-C186-409E-B0E1-1695B8A88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96740A8-E7DF-4AAC-82DB-3397F2F6B859}"/>
              </a:ext>
            </a:extLst>
          </p:cNvPr>
          <p:cNvSpPr>
            <a:spLocks noGrp="1"/>
          </p:cNvSpPr>
          <p:nvPr>
            <p:ph type="dt" sz="half" idx="10"/>
          </p:nvPr>
        </p:nvSpPr>
        <p:spPr/>
        <p:txBody>
          <a:bodyPr/>
          <a:lstStyle/>
          <a:p>
            <a:fld id="{BDAFE1A4-27BD-4653-85B1-F875F6DFCFFC}" type="datetime1">
              <a:rPr lang="en-US" smtClean="0"/>
              <a:t>1/4/2022</a:t>
            </a:fld>
            <a:endParaRPr lang="en-US" dirty="0"/>
          </a:p>
        </p:txBody>
      </p:sp>
      <p:sp>
        <p:nvSpPr>
          <p:cNvPr id="6" name="Espace réservé du pied de page 5">
            <a:extLst>
              <a:ext uri="{FF2B5EF4-FFF2-40B4-BE49-F238E27FC236}">
                <a16:creationId xmlns:a16="http://schemas.microsoft.com/office/drawing/2014/main" id="{0EAD9031-F41C-4F10-A720-5141ABE7CAF3}"/>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14C512A6-3EBD-4CD6-B1BE-F9462AA759EA}"/>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208150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331BEF0-566E-43D0-A65D-09BFE143AB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4E23A5D-9695-4140-8E0A-EB57E7C7AB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BBBC193-073C-45B7-8909-81CEB5B842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DFAC24-BE89-40F1-B8A1-6CF560A3CA4C}" type="datetime1">
              <a:rPr lang="en-US" smtClean="0"/>
              <a:t>1/4/2022</a:t>
            </a:fld>
            <a:endParaRPr lang="en-US" dirty="0"/>
          </a:p>
        </p:txBody>
      </p:sp>
      <p:sp>
        <p:nvSpPr>
          <p:cNvPr id="5" name="Espace réservé du pied de page 4">
            <a:extLst>
              <a:ext uri="{FF2B5EF4-FFF2-40B4-BE49-F238E27FC236}">
                <a16:creationId xmlns:a16="http://schemas.microsoft.com/office/drawing/2014/main" id="{32E1D535-4EE8-443D-8CEA-2F32E4372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ce réservé du numéro de diapositive 5">
            <a:extLst>
              <a:ext uri="{FF2B5EF4-FFF2-40B4-BE49-F238E27FC236}">
                <a16:creationId xmlns:a16="http://schemas.microsoft.com/office/drawing/2014/main" id="{6ED42747-A9BE-4740-9BE1-AD450BE926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3221029295"/>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F67A623E-0D90-497E-A602-4BBAE4605B9A}"/>
              </a:ext>
            </a:extLst>
          </p:cNvPr>
          <p:cNvPicPr>
            <a:picLocks noChangeAspect="1"/>
          </p:cNvPicPr>
          <p:nvPr/>
        </p:nvPicPr>
        <p:blipFill>
          <a:blip r:embed="rId3"/>
          <a:stretch>
            <a:fillRect/>
          </a:stretch>
        </p:blipFill>
        <p:spPr>
          <a:xfrm>
            <a:off x="100789" y="2257515"/>
            <a:ext cx="5558118" cy="4546541"/>
          </a:xfrm>
          <a:prstGeom prst="rect">
            <a:avLst/>
          </a:prstGeom>
        </p:spPr>
      </p:pic>
      <p:pic>
        <p:nvPicPr>
          <p:cNvPr id="11" name="Image 10">
            <a:extLst>
              <a:ext uri="{FF2B5EF4-FFF2-40B4-BE49-F238E27FC236}">
                <a16:creationId xmlns:a16="http://schemas.microsoft.com/office/drawing/2014/main" id="{C3D9B454-9DE8-45C3-9A5E-7F3E68E64227}"/>
              </a:ext>
            </a:extLst>
          </p:cNvPr>
          <p:cNvPicPr>
            <a:picLocks noChangeAspect="1"/>
          </p:cNvPicPr>
          <p:nvPr/>
        </p:nvPicPr>
        <p:blipFill>
          <a:blip r:embed="rId4"/>
          <a:stretch>
            <a:fillRect/>
          </a:stretch>
        </p:blipFill>
        <p:spPr>
          <a:xfrm>
            <a:off x="9584746" y="3918525"/>
            <a:ext cx="2348645" cy="2364461"/>
          </a:xfrm>
          <a:prstGeom prst="rect">
            <a:avLst/>
          </a:prstGeom>
        </p:spPr>
      </p:pic>
      <p:pic>
        <p:nvPicPr>
          <p:cNvPr id="10" name="Image 9">
            <a:extLst>
              <a:ext uri="{FF2B5EF4-FFF2-40B4-BE49-F238E27FC236}">
                <a16:creationId xmlns:a16="http://schemas.microsoft.com/office/drawing/2014/main" id="{8368C54D-3879-49AC-A9E2-6946126B90B8}"/>
              </a:ext>
            </a:extLst>
          </p:cNvPr>
          <p:cNvPicPr>
            <a:picLocks noChangeAspect="1"/>
          </p:cNvPicPr>
          <p:nvPr/>
        </p:nvPicPr>
        <p:blipFill>
          <a:blip r:embed="rId4"/>
          <a:stretch>
            <a:fillRect/>
          </a:stretch>
        </p:blipFill>
        <p:spPr>
          <a:xfrm>
            <a:off x="281353" y="85956"/>
            <a:ext cx="2879848" cy="2899241"/>
          </a:xfrm>
          <a:prstGeom prst="rect">
            <a:avLst/>
          </a:prstGeom>
        </p:spPr>
      </p:pic>
      <p:sp>
        <p:nvSpPr>
          <p:cNvPr id="2" name="Titre 1">
            <a:extLst>
              <a:ext uri="{FF2B5EF4-FFF2-40B4-BE49-F238E27FC236}">
                <a16:creationId xmlns:a16="http://schemas.microsoft.com/office/drawing/2014/main" id="{D929CDD9-CA74-4E98-927F-5748DD28DB23}"/>
              </a:ext>
            </a:extLst>
          </p:cNvPr>
          <p:cNvSpPr>
            <a:spLocks noGrp="1"/>
          </p:cNvSpPr>
          <p:nvPr>
            <p:ph type="ctrTitle"/>
          </p:nvPr>
        </p:nvSpPr>
        <p:spPr>
          <a:xfrm>
            <a:off x="4978912" y="1535577"/>
            <a:ext cx="6701302" cy="1413531"/>
          </a:xfrm>
        </p:spPr>
        <p:txBody>
          <a:bodyPr>
            <a:normAutofit/>
          </a:bodyPr>
          <a:lstStyle/>
          <a:p>
            <a:pPr algn="r"/>
            <a:r>
              <a:rPr lang="fr-FR" sz="4400" dirty="0">
                <a:latin typeface="Arial Rounded MT Bold" panose="020F0704030504030204" pitchFamily="34" charset="0"/>
              </a:rPr>
              <a:t>ORGANISATION MITRE</a:t>
            </a:r>
            <a:endParaRPr lang="fr-RE" sz="4400" dirty="0">
              <a:latin typeface="Arial Rounded MT Bold" panose="020F0704030504030204" pitchFamily="34" charset="0"/>
            </a:endParaRPr>
          </a:p>
        </p:txBody>
      </p:sp>
      <p:sp>
        <p:nvSpPr>
          <p:cNvPr id="3" name="Sous-titre 2">
            <a:extLst>
              <a:ext uri="{FF2B5EF4-FFF2-40B4-BE49-F238E27FC236}">
                <a16:creationId xmlns:a16="http://schemas.microsoft.com/office/drawing/2014/main" id="{09C33784-D4E3-4051-9C01-367356D70F62}"/>
              </a:ext>
            </a:extLst>
          </p:cNvPr>
          <p:cNvSpPr>
            <a:spLocks noGrp="1"/>
          </p:cNvSpPr>
          <p:nvPr>
            <p:ph type="subTitle" idx="1"/>
          </p:nvPr>
        </p:nvSpPr>
        <p:spPr>
          <a:xfrm>
            <a:off x="6893169" y="4834172"/>
            <a:ext cx="4665532" cy="1239894"/>
          </a:xfrm>
          <a:solidFill>
            <a:schemeClr val="bg1"/>
          </a:solidFill>
        </p:spPr>
        <p:txBody>
          <a:bodyPr>
            <a:normAutofit/>
          </a:bodyPr>
          <a:lstStyle/>
          <a:p>
            <a:pPr algn="r"/>
            <a:r>
              <a:rPr lang="fr-FR" sz="1800" b="1" dirty="0">
                <a:latin typeface="Arial" panose="020B0604020202020204" pitchFamily="34" charset="0"/>
                <a:cs typeface="Arial" panose="020B0604020202020204" pitchFamily="34" charset="0"/>
              </a:rPr>
              <a:t>ABRADOR DARYL</a:t>
            </a:r>
          </a:p>
          <a:p>
            <a:pPr algn="r"/>
            <a:r>
              <a:rPr lang="fr-FR" sz="1800" dirty="0">
                <a:latin typeface="Arial" panose="020B0604020202020204" pitchFamily="34" charset="0"/>
                <a:cs typeface="Arial" panose="020B0604020202020204" pitchFamily="34" charset="0"/>
              </a:rPr>
              <a:t>Apprenant chez Simplon</a:t>
            </a:r>
          </a:p>
          <a:p>
            <a:pPr algn="r"/>
            <a:r>
              <a:rPr lang="fr-FR" sz="1800" dirty="0">
                <a:latin typeface="Arial" panose="020B0604020202020204" pitchFamily="34" charset="0"/>
                <a:cs typeface="Arial" panose="020B0604020202020204" pitchFamily="34" charset="0"/>
              </a:rPr>
              <a:t>Concepteur développeur d’applications</a:t>
            </a:r>
            <a:endParaRPr lang="fr-RE" sz="1800" dirty="0">
              <a:latin typeface="Arial" panose="020B0604020202020204" pitchFamily="34" charset="0"/>
              <a:cs typeface="Arial" panose="020B0604020202020204" pitchFamily="34" charset="0"/>
            </a:endParaRPr>
          </a:p>
        </p:txBody>
      </p:sp>
      <p:sp>
        <p:nvSpPr>
          <p:cNvPr id="4" name="Espace réservé du numéro de diapositive 3">
            <a:extLst>
              <a:ext uri="{FF2B5EF4-FFF2-40B4-BE49-F238E27FC236}">
                <a16:creationId xmlns:a16="http://schemas.microsoft.com/office/drawing/2014/main" id="{259A21B4-48A4-4765-A75A-6D2F6CE50039}"/>
              </a:ext>
            </a:extLst>
          </p:cNvPr>
          <p:cNvSpPr>
            <a:spLocks noGrp="1"/>
          </p:cNvSpPr>
          <p:nvPr>
            <p:ph type="sldNum" sz="quarter" idx="12"/>
          </p:nvPr>
        </p:nvSpPr>
        <p:spPr/>
        <p:txBody>
          <a:bodyPr/>
          <a:lstStyle/>
          <a:p>
            <a:fld id="{8A7A6979-0714-4377-B894-6BE4C2D6E202}" type="slidenum">
              <a:rPr lang="en-US" sz="1600" b="1" smtClean="0"/>
              <a:pPr/>
              <a:t>1</a:t>
            </a:fld>
            <a:r>
              <a:rPr lang="en-US" sz="1600" b="1" dirty="0"/>
              <a:t> / 11</a:t>
            </a:r>
            <a:endParaRPr lang="en-US" sz="1800" b="1" dirty="0"/>
          </a:p>
        </p:txBody>
      </p:sp>
    </p:spTree>
    <p:extLst>
      <p:ext uri="{BB962C8B-B14F-4D97-AF65-F5344CB8AC3E}">
        <p14:creationId xmlns:p14="http://schemas.microsoft.com/office/powerpoint/2010/main" val="2907729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64122"/>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Référentiel</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r>
              <a:rPr lang="en-US" sz="1600" b="1" dirty="0"/>
              <a:t> </a:t>
            </a:r>
            <a:fld id="{8A7A6979-0714-4377-B894-6BE4C2D6E202}" type="slidenum">
              <a:rPr lang="en-US" sz="1600" b="1" smtClean="0"/>
              <a:pPr/>
              <a:t>10</a:t>
            </a:fld>
            <a:r>
              <a:rPr lang="en-US" sz="1600" b="1" dirty="0"/>
              <a:t> / 11</a:t>
            </a:r>
          </a:p>
        </p:txBody>
      </p:sp>
      <p:sp>
        <p:nvSpPr>
          <p:cNvPr id="9" name="ZoneTexte 8">
            <a:extLst>
              <a:ext uri="{FF2B5EF4-FFF2-40B4-BE49-F238E27FC236}">
                <a16:creationId xmlns:a16="http://schemas.microsoft.com/office/drawing/2014/main" id="{02D0E547-0031-47B9-82B5-428BDBB4E668}"/>
              </a:ext>
            </a:extLst>
          </p:cNvPr>
          <p:cNvSpPr txBox="1"/>
          <p:nvPr/>
        </p:nvSpPr>
        <p:spPr>
          <a:xfrm>
            <a:off x="1817073" y="2781233"/>
            <a:ext cx="8604739" cy="646331"/>
          </a:xfrm>
          <a:prstGeom prst="rect">
            <a:avLst/>
          </a:prstGeom>
          <a:solidFill>
            <a:schemeClr val="bg1"/>
          </a:solidFill>
        </p:spPr>
        <p:txBody>
          <a:bodyPr wrap="square">
            <a:spAutoFit/>
          </a:bodyPr>
          <a:lstStyle/>
          <a:p>
            <a:pPr algn="just"/>
            <a:r>
              <a:rPr lang="fr-FR" dirty="0">
                <a:latin typeface="Arial" panose="020B0604020202020204" pitchFamily="34" charset="0"/>
                <a:cs typeface="Arial" panose="020B0604020202020204" pitchFamily="34" charset="0"/>
              </a:rPr>
              <a:t>Analyser l’architecture d’un système d'information et des protocoles de sécurité du commanditaire afin d'évaluer les risques de sécurité.</a:t>
            </a:r>
          </a:p>
        </p:txBody>
      </p:sp>
      <p:sp>
        <p:nvSpPr>
          <p:cNvPr id="11" name="ZoneTexte 10">
            <a:extLst>
              <a:ext uri="{FF2B5EF4-FFF2-40B4-BE49-F238E27FC236}">
                <a16:creationId xmlns:a16="http://schemas.microsoft.com/office/drawing/2014/main" id="{45B8DFFE-7477-4284-A7AE-97269059E983}"/>
              </a:ext>
            </a:extLst>
          </p:cNvPr>
          <p:cNvSpPr txBox="1"/>
          <p:nvPr/>
        </p:nvSpPr>
        <p:spPr>
          <a:xfrm>
            <a:off x="1793629" y="3695372"/>
            <a:ext cx="8604739" cy="646331"/>
          </a:xfrm>
          <a:prstGeom prst="rect">
            <a:avLst/>
          </a:prstGeom>
          <a:solidFill>
            <a:schemeClr val="bg1"/>
          </a:solidFill>
        </p:spPr>
        <p:txBody>
          <a:bodyPr wrap="square">
            <a:spAutoFit/>
          </a:bodyPr>
          <a:lstStyle/>
          <a:p>
            <a:pPr algn="just"/>
            <a:r>
              <a:rPr lang="fr-FR" dirty="0">
                <a:latin typeface="Arial" panose="020B0604020202020204" pitchFamily="34" charset="0"/>
                <a:cs typeface="Arial" panose="020B0604020202020204" pitchFamily="34" charset="0"/>
              </a:rPr>
              <a:t>Qualifier un incident de sécurité détecté sur la base d’une analyse des impacts sur l'organisation de manière à apporter une réponse adaptée.</a:t>
            </a:r>
          </a:p>
        </p:txBody>
      </p:sp>
    </p:spTree>
    <p:extLst>
      <p:ext uri="{BB962C8B-B14F-4D97-AF65-F5344CB8AC3E}">
        <p14:creationId xmlns:p14="http://schemas.microsoft.com/office/powerpoint/2010/main" val="2260241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64122"/>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Questions</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11</a:t>
            </a:fld>
            <a:r>
              <a:rPr lang="en-US" sz="1600" b="1" dirty="0"/>
              <a:t> / 11</a:t>
            </a:r>
          </a:p>
        </p:txBody>
      </p:sp>
      <p:pic>
        <p:nvPicPr>
          <p:cNvPr id="8" name="Image 7">
            <a:extLst>
              <a:ext uri="{FF2B5EF4-FFF2-40B4-BE49-F238E27FC236}">
                <a16:creationId xmlns:a16="http://schemas.microsoft.com/office/drawing/2014/main" id="{103BCE22-DE44-4C72-9AF6-014DC1EC45B0}"/>
              </a:ext>
            </a:extLst>
          </p:cNvPr>
          <p:cNvPicPr>
            <a:picLocks noChangeAspect="1"/>
          </p:cNvPicPr>
          <p:nvPr/>
        </p:nvPicPr>
        <p:blipFill>
          <a:blip r:embed="rId4"/>
          <a:stretch>
            <a:fillRect/>
          </a:stretch>
        </p:blipFill>
        <p:spPr>
          <a:xfrm>
            <a:off x="2760754" y="1915137"/>
            <a:ext cx="6823992" cy="4517482"/>
          </a:xfrm>
          <a:prstGeom prst="rect">
            <a:avLst/>
          </a:prstGeom>
        </p:spPr>
      </p:pic>
    </p:spTree>
    <p:extLst>
      <p:ext uri="{BB962C8B-B14F-4D97-AF65-F5344CB8AC3E}">
        <p14:creationId xmlns:p14="http://schemas.microsoft.com/office/powerpoint/2010/main" val="20010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SOMMAIRE</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2</a:t>
            </a:fld>
            <a:r>
              <a:rPr lang="en-US" sz="1600" b="1" dirty="0"/>
              <a:t> / 11</a:t>
            </a:r>
          </a:p>
        </p:txBody>
      </p:sp>
      <p:graphicFrame>
        <p:nvGraphicFramePr>
          <p:cNvPr id="10" name="Diagramme 9">
            <a:extLst>
              <a:ext uri="{FF2B5EF4-FFF2-40B4-BE49-F238E27FC236}">
                <a16:creationId xmlns:a16="http://schemas.microsoft.com/office/drawing/2014/main" id="{673BB703-1149-4759-BC9D-BDB94B5092B0}"/>
              </a:ext>
            </a:extLst>
          </p:cNvPr>
          <p:cNvGraphicFramePr/>
          <p:nvPr>
            <p:extLst>
              <p:ext uri="{D42A27DB-BD31-4B8C-83A1-F6EECF244321}">
                <p14:modId xmlns:p14="http://schemas.microsoft.com/office/powerpoint/2010/main" val="3677288456"/>
              </p:ext>
            </p:extLst>
          </p:nvPr>
        </p:nvGraphicFramePr>
        <p:xfrm>
          <a:off x="570270" y="2517059"/>
          <a:ext cx="6617111" cy="35169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Image 10">
            <a:extLst>
              <a:ext uri="{FF2B5EF4-FFF2-40B4-BE49-F238E27FC236}">
                <a16:creationId xmlns:a16="http://schemas.microsoft.com/office/drawing/2014/main" id="{2981A63D-AFCA-4601-A2DE-F495CFF259B3}"/>
              </a:ext>
            </a:extLst>
          </p:cNvPr>
          <p:cNvPicPr>
            <a:picLocks noChangeAspect="1"/>
          </p:cNvPicPr>
          <p:nvPr/>
        </p:nvPicPr>
        <p:blipFill>
          <a:blip r:embed="rId9"/>
          <a:stretch>
            <a:fillRect/>
          </a:stretch>
        </p:blipFill>
        <p:spPr>
          <a:xfrm>
            <a:off x="9281745" y="3617894"/>
            <a:ext cx="2743199" cy="2743199"/>
          </a:xfrm>
          <a:prstGeom prst="rect">
            <a:avLst/>
          </a:prstGeom>
        </p:spPr>
      </p:pic>
    </p:spTree>
    <p:extLst>
      <p:ext uri="{BB962C8B-B14F-4D97-AF65-F5344CB8AC3E}">
        <p14:creationId xmlns:p14="http://schemas.microsoft.com/office/powerpoint/2010/main" val="2850692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3</a:t>
            </a:fld>
            <a:r>
              <a:rPr lang="en-US" sz="1600" b="1" dirty="0"/>
              <a:t> / 11</a:t>
            </a:r>
          </a:p>
        </p:txBody>
      </p:sp>
      <p:pic>
        <p:nvPicPr>
          <p:cNvPr id="7" name="Image 6">
            <a:extLst>
              <a:ext uri="{FF2B5EF4-FFF2-40B4-BE49-F238E27FC236}">
                <a16:creationId xmlns:a16="http://schemas.microsoft.com/office/drawing/2014/main" id="{BF8D6F1D-3640-4CB5-8F67-9E932BFC83D5}"/>
              </a:ext>
            </a:extLst>
          </p:cNvPr>
          <p:cNvPicPr>
            <a:picLocks noChangeAspect="1"/>
          </p:cNvPicPr>
          <p:nvPr/>
        </p:nvPicPr>
        <p:blipFill>
          <a:blip r:embed="rId4"/>
          <a:stretch>
            <a:fillRect/>
          </a:stretch>
        </p:blipFill>
        <p:spPr>
          <a:xfrm>
            <a:off x="258609" y="2592916"/>
            <a:ext cx="3239069" cy="3239069"/>
          </a:xfrm>
          <a:prstGeom prst="rect">
            <a:avLst/>
          </a:prstGeom>
        </p:spPr>
      </p:pic>
      <p:sp>
        <p:nvSpPr>
          <p:cNvPr id="3" name="ZoneTexte 2">
            <a:extLst>
              <a:ext uri="{FF2B5EF4-FFF2-40B4-BE49-F238E27FC236}">
                <a16:creationId xmlns:a16="http://schemas.microsoft.com/office/drawing/2014/main" id="{533225E9-78B9-480F-BFEA-7F9A6F85DA8F}"/>
              </a:ext>
            </a:extLst>
          </p:cNvPr>
          <p:cNvSpPr txBox="1"/>
          <p:nvPr/>
        </p:nvSpPr>
        <p:spPr>
          <a:xfrm>
            <a:off x="3991083" y="2690340"/>
            <a:ext cx="6536241" cy="985911"/>
          </a:xfrm>
          <a:prstGeom prst="rect">
            <a:avLst/>
          </a:prstGeom>
          <a:no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But de l’activité</a:t>
            </a:r>
          </a:p>
          <a:p>
            <a:pPr>
              <a:lnSpc>
                <a:spcPct val="90000"/>
              </a:lnSpc>
              <a:spcBef>
                <a:spcPts val="1000"/>
              </a:spcBef>
            </a:pPr>
            <a:endParaRPr lang="fr-FR" sz="1000" b="1" dirty="0">
              <a:latin typeface="Arial" panose="020B0604020202020204" pitchFamily="34" charset="0"/>
              <a:cs typeface="Arial" panose="020B0604020202020204" pitchFamily="34" charset="0"/>
            </a:endParaRPr>
          </a:p>
          <a:p>
            <a:pPr>
              <a:lnSpc>
                <a:spcPct val="90000"/>
              </a:lnSpc>
              <a:spcBef>
                <a:spcPts val="1000"/>
              </a:spcBef>
            </a:pPr>
            <a:r>
              <a:rPr lang="fr-FR" dirty="0">
                <a:latin typeface="Arial" panose="020B0604020202020204" pitchFamily="34" charset="0"/>
                <a:cs typeface="Arial" panose="020B0604020202020204" pitchFamily="34" charset="0"/>
              </a:rPr>
              <a:t>Veille sur ce qu’est le MITRE</a:t>
            </a:r>
          </a:p>
        </p:txBody>
      </p:sp>
    </p:spTree>
    <p:extLst>
      <p:ext uri="{BB962C8B-B14F-4D97-AF65-F5344CB8AC3E}">
        <p14:creationId xmlns:p14="http://schemas.microsoft.com/office/powerpoint/2010/main" val="1173652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4</a:t>
            </a:fld>
            <a:r>
              <a:rPr lang="en-US" sz="1600" b="1" dirty="0"/>
              <a:t> / 11</a:t>
            </a:r>
          </a:p>
        </p:txBody>
      </p:sp>
      <p:pic>
        <p:nvPicPr>
          <p:cNvPr id="7" name="Image 6">
            <a:extLst>
              <a:ext uri="{FF2B5EF4-FFF2-40B4-BE49-F238E27FC236}">
                <a16:creationId xmlns:a16="http://schemas.microsoft.com/office/drawing/2014/main" id="{D5F22C69-1EB3-49BB-804A-6AB05165CE7C}"/>
              </a:ext>
            </a:extLst>
          </p:cNvPr>
          <p:cNvPicPr>
            <a:picLocks noChangeAspect="1"/>
          </p:cNvPicPr>
          <p:nvPr/>
        </p:nvPicPr>
        <p:blipFill>
          <a:blip r:embed="rId4"/>
          <a:stretch>
            <a:fillRect/>
          </a:stretch>
        </p:blipFill>
        <p:spPr>
          <a:xfrm>
            <a:off x="8527925" y="3918525"/>
            <a:ext cx="3656698" cy="2194019"/>
          </a:xfrm>
          <a:prstGeom prst="rect">
            <a:avLst/>
          </a:prstGeom>
        </p:spPr>
      </p:pic>
      <p:sp>
        <p:nvSpPr>
          <p:cNvPr id="11" name="ZoneTexte 10">
            <a:extLst>
              <a:ext uri="{FF2B5EF4-FFF2-40B4-BE49-F238E27FC236}">
                <a16:creationId xmlns:a16="http://schemas.microsoft.com/office/drawing/2014/main" id="{8581C00D-65E9-445D-96DD-4B5FFCD8EAA1}"/>
              </a:ext>
            </a:extLst>
          </p:cNvPr>
          <p:cNvSpPr txBox="1"/>
          <p:nvPr/>
        </p:nvSpPr>
        <p:spPr>
          <a:xfrm>
            <a:off x="639167" y="1627339"/>
            <a:ext cx="3656698" cy="341632"/>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ATT&amp;CK Framework : </a:t>
            </a:r>
          </a:p>
        </p:txBody>
      </p:sp>
      <p:pic>
        <p:nvPicPr>
          <p:cNvPr id="8" name="Image 7">
            <a:extLst>
              <a:ext uri="{FF2B5EF4-FFF2-40B4-BE49-F238E27FC236}">
                <a16:creationId xmlns:a16="http://schemas.microsoft.com/office/drawing/2014/main" id="{C7C39B2C-FEBE-4772-A82D-BA131718F458}"/>
              </a:ext>
            </a:extLst>
          </p:cNvPr>
          <p:cNvPicPr>
            <a:picLocks noChangeAspect="1"/>
          </p:cNvPicPr>
          <p:nvPr/>
        </p:nvPicPr>
        <p:blipFill>
          <a:blip r:embed="rId5"/>
          <a:stretch>
            <a:fillRect/>
          </a:stretch>
        </p:blipFill>
        <p:spPr>
          <a:xfrm>
            <a:off x="639167" y="2079790"/>
            <a:ext cx="6617040" cy="46416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67420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5</a:t>
            </a:fld>
            <a:r>
              <a:rPr lang="en-US" sz="1600" b="1" dirty="0"/>
              <a:t> / 11</a:t>
            </a:r>
          </a:p>
        </p:txBody>
      </p:sp>
      <p:pic>
        <p:nvPicPr>
          <p:cNvPr id="7" name="Image 6">
            <a:extLst>
              <a:ext uri="{FF2B5EF4-FFF2-40B4-BE49-F238E27FC236}">
                <a16:creationId xmlns:a16="http://schemas.microsoft.com/office/drawing/2014/main" id="{B8EFB68A-ED34-438B-A2C3-F836A9020137}"/>
              </a:ext>
            </a:extLst>
          </p:cNvPr>
          <p:cNvPicPr>
            <a:picLocks noChangeAspect="1"/>
          </p:cNvPicPr>
          <p:nvPr/>
        </p:nvPicPr>
        <p:blipFill>
          <a:blip r:embed="rId4"/>
          <a:stretch>
            <a:fillRect/>
          </a:stretch>
        </p:blipFill>
        <p:spPr>
          <a:xfrm>
            <a:off x="8096882" y="3467447"/>
            <a:ext cx="4543852" cy="2888903"/>
          </a:xfrm>
          <a:prstGeom prst="rect">
            <a:avLst/>
          </a:prstGeom>
        </p:spPr>
      </p:pic>
      <p:sp>
        <p:nvSpPr>
          <p:cNvPr id="9" name="ZoneTexte 8">
            <a:extLst>
              <a:ext uri="{FF2B5EF4-FFF2-40B4-BE49-F238E27FC236}">
                <a16:creationId xmlns:a16="http://schemas.microsoft.com/office/drawing/2014/main" id="{2B00171F-8E50-495F-AD72-29D754749BCC}"/>
              </a:ext>
            </a:extLst>
          </p:cNvPr>
          <p:cNvSpPr txBox="1"/>
          <p:nvPr/>
        </p:nvSpPr>
        <p:spPr>
          <a:xfrm>
            <a:off x="615720" y="1553606"/>
            <a:ext cx="4202085" cy="341632"/>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MITRE Cyber ​​Analytics Repository  :</a:t>
            </a:r>
          </a:p>
        </p:txBody>
      </p:sp>
      <p:pic>
        <p:nvPicPr>
          <p:cNvPr id="8" name="Image 7">
            <a:extLst>
              <a:ext uri="{FF2B5EF4-FFF2-40B4-BE49-F238E27FC236}">
                <a16:creationId xmlns:a16="http://schemas.microsoft.com/office/drawing/2014/main" id="{62D42ACA-FE14-4494-8995-C6F10808C124}"/>
              </a:ext>
            </a:extLst>
          </p:cNvPr>
          <p:cNvPicPr>
            <a:picLocks noChangeAspect="1"/>
          </p:cNvPicPr>
          <p:nvPr/>
        </p:nvPicPr>
        <p:blipFill>
          <a:blip r:embed="rId5"/>
          <a:stretch>
            <a:fillRect/>
          </a:stretch>
        </p:blipFill>
        <p:spPr>
          <a:xfrm>
            <a:off x="615720" y="2019387"/>
            <a:ext cx="8592749" cy="463932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9350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6</a:t>
            </a:fld>
            <a:r>
              <a:rPr lang="en-US" sz="1600" b="1" dirty="0"/>
              <a:t> / 11</a:t>
            </a:r>
          </a:p>
        </p:txBody>
      </p:sp>
      <p:pic>
        <p:nvPicPr>
          <p:cNvPr id="7" name="Image 6">
            <a:extLst>
              <a:ext uri="{FF2B5EF4-FFF2-40B4-BE49-F238E27FC236}">
                <a16:creationId xmlns:a16="http://schemas.microsoft.com/office/drawing/2014/main" id="{027DEFB1-F044-4484-B151-9AAB05E30094}"/>
              </a:ext>
            </a:extLst>
          </p:cNvPr>
          <p:cNvPicPr>
            <a:picLocks noChangeAspect="1"/>
          </p:cNvPicPr>
          <p:nvPr/>
        </p:nvPicPr>
        <p:blipFill>
          <a:blip r:embed="rId4"/>
          <a:stretch>
            <a:fillRect/>
          </a:stretch>
        </p:blipFill>
        <p:spPr>
          <a:xfrm>
            <a:off x="8988617" y="3591599"/>
            <a:ext cx="3111079" cy="2764751"/>
          </a:xfrm>
          <a:prstGeom prst="rect">
            <a:avLst/>
          </a:prstGeom>
        </p:spPr>
      </p:pic>
      <p:sp>
        <p:nvSpPr>
          <p:cNvPr id="9" name="ZoneTexte 8">
            <a:extLst>
              <a:ext uri="{FF2B5EF4-FFF2-40B4-BE49-F238E27FC236}">
                <a16:creationId xmlns:a16="http://schemas.microsoft.com/office/drawing/2014/main" id="{61EACFC4-E455-4407-8CFB-C32C80CFBDAA}"/>
              </a:ext>
            </a:extLst>
          </p:cNvPr>
          <p:cNvSpPr txBox="1"/>
          <p:nvPr/>
        </p:nvSpPr>
        <p:spPr>
          <a:xfrm>
            <a:off x="615721" y="1550577"/>
            <a:ext cx="3656698" cy="341632"/>
          </a:xfrm>
          <a:prstGeom prst="rect">
            <a:avLst/>
          </a:prstGeom>
          <a:solidFill>
            <a:schemeClr val="bg1"/>
          </a:solidFill>
        </p:spPr>
        <p:txBody>
          <a:bodyPr wrap="square" rtlCol="0">
            <a:spAutoFit/>
          </a:bodyPr>
          <a:lstStyle/>
          <a:p>
            <a:pPr>
              <a:lnSpc>
                <a:spcPct val="90000"/>
              </a:lnSpc>
              <a:spcBef>
                <a:spcPts val="1000"/>
              </a:spcBef>
            </a:pPr>
            <a:r>
              <a:rPr lang="fr-FR" b="1" dirty="0" err="1">
                <a:latin typeface="Arial" panose="020B0604020202020204" pitchFamily="34" charset="0"/>
                <a:cs typeface="Arial" panose="020B0604020202020204" pitchFamily="34" charset="0"/>
              </a:rPr>
              <a:t>Sheild</a:t>
            </a:r>
            <a:r>
              <a:rPr lang="fr-FR" b="1" dirty="0">
                <a:latin typeface="Arial" panose="020B0604020202020204" pitchFamily="34" charset="0"/>
                <a:cs typeface="Arial" panose="020B0604020202020204" pitchFamily="34" charset="0"/>
              </a:rPr>
              <a:t> Active </a:t>
            </a:r>
            <a:r>
              <a:rPr lang="fr-FR" b="1" dirty="0" err="1">
                <a:latin typeface="Arial" panose="020B0604020202020204" pitchFamily="34" charset="0"/>
                <a:cs typeface="Arial" panose="020B0604020202020204" pitchFamily="34" charset="0"/>
              </a:rPr>
              <a:t>Defense</a:t>
            </a:r>
            <a:r>
              <a:rPr lang="fr-FR" b="1" dirty="0">
                <a:latin typeface="Arial" panose="020B0604020202020204" pitchFamily="34" charset="0"/>
                <a:cs typeface="Arial" panose="020B0604020202020204" pitchFamily="34" charset="0"/>
              </a:rPr>
              <a:t> : </a:t>
            </a:r>
          </a:p>
        </p:txBody>
      </p:sp>
      <p:pic>
        <p:nvPicPr>
          <p:cNvPr id="8" name="Image 7">
            <a:extLst>
              <a:ext uri="{FF2B5EF4-FFF2-40B4-BE49-F238E27FC236}">
                <a16:creationId xmlns:a16="http://schemas.microsoft.com/office/drawing/2014/main" id="{E6B3FBD4-27EF-4C78-805F-D74C149E2553}"/>
              </a:ext>
            </a:extLst>
          </p:cNvPr>
          <p:cNvPicPr>
            <a:picLocks noChangeAspect="1"/>
          </p:cNvPicPr>
          <p:nvPr/>
        </p:nvPicPr>
        <p:blipFill>
          <a:blip r:embed="rId5"/>
          <a:stretch>
            <a:fillRect/>
          </a:stretch>
        </p:blipFill>
        <p:spPr>
          <a:xfrm>
            <a:off x="654020" y="2065009"/>
            <a:ext cx="8092063" cy="44928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23338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7</a:t>
            </a:fld>
            <a:r>
              <a:rPr lang="en-US" sz="1600" b="1" dirty="0"/>
              <a:t> / 11</a:t>
            </a:r>
          </a:p>
        </p:txBody>
      </p:sp>
      <p:pic>
        <p:nvPicPr>
          <p:cNvPr id="7" name="Image 6">
            <a:extLst>
              <a:ext uri="{FF2B5EF4-FFF2-40B4-BE49-F238E27FC236}">
                <a16:creationId xmlns:a16="http://schemas.microsoft.com/office/drawing/2014/main" id="{3A2E9E7A-C825-4B8D-84C9-26C7D35E781C}"/>
              </a:ext>
            </a:extLst>
          </p:cNvPr>
          <p:cNvPicPr>
            <a:picLocks noChangeAspect="1"/>
          </p:cNvPicPr>
          <p:nvPr/>
        </p:nvPicPr>
        <p:blipFill>
          <a:blip r:embed="rId4"/>
          <a:stretch>
            <a:fillRect/>
          </a:stretch>
        </p:blipFill>
        <p:spPr>
          <a:xfrm>
            <a:off x="9645789" y="3344333"/>
            <a:ext cx="2362770" cy="3148542"/>
          </a:xfrm>
          <a:prstGeom prst="rect">
            <a:avLst/>
          </a:prstGeom>
        </p:spPr>
      </p:pic>
      <p:sp>
        <p:nvSpPr>
          <p:cNvPr id="9" name="ZoneTexte 8">
            <a:extLst>
              <a:ext uri="{FF2B5EF4-FFF2-40B4-BE49-F238E27FC236}">
                <a16:creationId xmlns:a16="http://schemas.microsoft.com/office/drawing/2014/main" id="{6954C8E2-D633-4C2E-8D2E-D58D281267D4}"/>
              </a:ext>
            </a:extLst>
          </p:cNvPr>
          <p:cNvSpPr txBox="1"/>
          <p:nvPr/>
        </p:nvSpPr>
        <p:spPr>
          <a:xfrm>
            <a:off x="639169" y="1902828"/>
            <a:ext cx="3656698" cy="341632"/>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ATT&amp;CK® Emulation Plans : </a:t>
            </a:r>
          </a:p>
        </p:txBody>
      </p:sp>
      <p:pic>
        <p:nvPicPr>
          <p:cNvPr id="8" name="Image 7">
            <a:extLst>
              <a:ext uri="{FF2B5EF4-FFF2-40B4-BE49-F238E27FC236}">
                <a16:creationId xmlns:a16="http://schemas.microsoft.com/office/drawing/2014/main" id="{C53FF607-D6D4-4547-AE4F-A8A77C7C2478}"/>
              </a:ext>
            </a:extLst>
          </p:cNvPr>
          <p:cNvPicPr>
            <a:picLocks noChangeAspect="1"/>
          </p:cNvPicPr>
          <p:nvPr/>
        </p:nvPicPr>
        <p:blipFill>
          <a:blip r:embed="rId5"/>
          <a:stretch>
            <a:fillRect/>
          </a:stretch>
        </p:blipFill>
        <p:spPr>
          <a:xfrm>
            <a:off x="639169" y="2490084"/>
            <a:ext cx="8745170" cy="38295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51195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8</a:t>
            </a:fld>
            <a:r>
              <a:rPr lang="en-US" sz="1600" b="1" dirty="0"/>
              <a:t> / 11</a:t>
            </a:r>
          </a:p>
        </p:txBody>
      </p:sp>
      <p:sp>
        <p:nvSpPr>
          <p:cNvPr id="11" name="ZoneTexte 10">
            <a:extLst>
              <a:ext uri="{FF2B5EF4-FFF2-40B4-BE49-F238E27FC236}">
                <a16:creationId xmlns:a16="http://schemas.microsoft.com/office/drawing/2014/main" id="{8581C00D-65E9-445D-96DD-4B5FFCD8EAA1}"/>
              </a:ext>
            </a:extLst>
          </p:cNvPr>
          <p:cNvSpPr txBox="1"/>
          <p:nvPr/>
        </p:nvSpPr>
        <p:spPr>
          <a:xfrm>
            <a:off x="639167" y="1553605"/>
            <a:ext cx="4276962" cy="341632"/>
          </a:xfrm>
          <a:prstGeom prst="rect">
            <a:avLst/>
          </a:prstGeom>
          <a:solidFill>
            <a:schemeClr val="bg1"/>
          </a:solidFill>
        </p:spPr>
        <p:txBody>
          <a:bodyPr wrap="square" rtlCol="0">
            <a:spAutoFit/>
          </a:bodyPr>
          <a:lstStyle/>
          <a:p>
            <a:pPr>
              <a:lnSpc>
                <a:spcPct val="90000"/>
              </a:lnSpc>
              <a:spcBef>
                <a:spcPts val="1000"/>
              </a:spcBef>
            </a:pPr>
            <a:r>
              <a:rPr lang="en-US" b="1" dirty="0">
                <a:latin typeface="Arial" panose="020B0604020202020204" pitchFamily="34" charset="0"/>
                <a:cs typeface="Arial" panose="020B0604020202020204" pitchFamily="34" charset="0"/>
              </a:rPr>
              <a:t>ATT&amp;CK® and Threat Intelligence :</a:t>
            </a:r>
          </a:p>
        </p:txBody>
      </p:sp>
      <p:pic>
        <p:nvPicPr>
          <p:cNvPr id="8" name="Image 7">
            <a:extLst>
              <a:ext uri="{FF2B5EF4-FFF2-40B4-BE49-F238E27FC236}">
                <a16:creationId xmlns:a16="http://schemas.microsoft.com/office/drawing/2014/main" id="{D4043164-E60B-4953-8EB5-ACD459422F69}"/>
              </a:ext>
            </a:extLst>
          </p:cNvPr>
          <p:cNvPicPr>
            <a:picLocks noChangeAspect="1"/>
          </p:cNvPicPr>
          <p:nvPr/>
        </p:nvPicPr>
        <p:blipFill>
          <a:blip r:embed="rId4"/>
          <a:stretch>
            <a:fillRect/>
          </a:stretch>
        </p:blipFill>
        <p:spPr>
          <a:xfrm>
            <a:off x="9725426" y="3918525"/>
            <a:ext cx="1478813" cy="2315922"/>
          </a:xfrm>
          <a:prstGeom prst="rect">
            <a:avLst/>
          </a:prstGeom>
        </p:spPr>
      </p:pic>
      <p:pic>
        <p:nvPicPr>
          <p:cNvPr id="10" name="Image 9">
            <a:extLst>
              <a:ext uri="{FF2B5EF4-FFF2-40B4-BE49-F238E27FC236}">
                <a16:creationId xmlns:a16="http://schemas.microsoft.com/office/drawing/2014/main" id="{E42EEA51-DB45-460D-8AA2-6E363B71C971}"/>
              </a:ext>
            </a:extLst>
          </p:cNvPr>
          <p:cNvPicPr>
            <a:picLocks noChangeAspect="1"/>
          </p:cNvPicPr>
          <p:nvPr/>
        </p:nvPicPr>
        <p:blipFill>
          <a:blip r:embed="rId5"/>
          <a:stretch>
            <a:fillRect/>
          </a:stretch>
        </p:blipFill>
        <p:spPr>
          <a:xfrm>
            <a:off x="639167" y="2059276"/>
            <a:ext cx="7180783" cy="45220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62181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AE68B5-76A2-4C7E-8E39-968F614FD602}"/>
              </a:ext>
            </a:extLst>
          </p:cNvPr>
          <p:cNvSpPr>
            <a:spLocks noGrp="1"/>
          </p:cNvSpPr>
          <p:nvPr>
            <p:ph type="title"/>
          </p:nvPr>
        </p:nvSpPr>
        <p:spPr/>
        <p:txBody>
          <a:bodyPr/>
          <a:lstStyle/>
          <a:p>
            <a:pPr algn="ctr"/>
            <a:r>
              <a:rPr lang="fr-FR" dirty="0">
                <a:latin typeface="Arial Rounded MT Bold" panose="020F0704030504030204" pitchFamily="34" charset="0"/>
              </a:rPr>
              <a:t>Sujet de veille</a:t>
            </a:r>
            <a:endParaRPr lang="fr-FR" dirty="0"/>
          </a:p>
        </p:txBody>
      </p:sp>
      <p:sp>
        <p:nvSpPr>
          <p:cNvPr id="4" name="Espace réservé du numéro de diapositive 3">
            <a:extLst>
              <a:ext uri="{FF2B5EF4-FFF2-40B4-BE49-F238E27FC236}">
                <a16:creationId xmlns:a16="http://schemas.microsoft.com/office/drawing/2014/main" id="{9573D945-7E0F-4265-B283-78F4C9D7B4E3}"/>
              </a:ext>
            </a:extLst>
          </p:cNvPr>
          <p:cNvSpPr>
            <a:spLocks noGrp="1"/>
          </p:cNvSpPr>
          <p:nvPr>
            <p:ph type="sldNum" sz="quarter" idx="12"/>
          </p:nvPr>
        </p:nvSpPr>
        <p:spPr/>
        <p:txBody>
          <a:bodyPr/>
          <a:lstStyle/>
          <a:p>
            <a:fld id="{8A7A6979-0714-4377-B894-6BE4C2D6E202}" type="slidenum">
              <a:rPr lang="en-US" sz="1600" b="1" smtClean="0"/>
              <a:pPr/>
              <a:t>9</a:t>
            </a:fld>
            <a:r>
              <a:rPr lang="en-US" sz="1600" b="1" dirty="0"/>
              <a:t> / 11</a:t>
            </a:r>
          </a:p>
        </p:txBody>
      </p:sp>
      <p:pic>
        <p:nvPicPr>
          <p:cNvPr id="7" name="Image 6">
            <a:extLst>
              <a:ext uri="{FF2B5EF4-FFF2-40B4-BE49-F238E27FC236}">
                <a16:creationId xmlns:a16="http://schemas.microsoft.com/office/drawing/2014/main" id="{98820620-191A-447D-8D6D-BF6433B44B24}"/>
              </a:ext>
            </a:extLst>
          </p:cNvPr>
          <p:cNvPicPr>
            <a:picLocks noChangeAspect="1"/>
          </p:cNvPicPr>
          <p:nvPr/>
        </p:nvPicPr>
        <p:blipFill>
          <a:blip r:embed="rId3"/>
          <a:stretch>
            <a:fillRect/>
          </a:stretch>
        </p:blipFill>
        <p:spPr>
          <a:xfrm>
            <a:off x="128954" y="164122"/>
            <a:ext cx="2879848" cy="2899241"/>
          </a:xfrm>
          <a:prstGeom prst="rect">
            <a:avLst/>
          </a:prstGeom>
        </p:spPr>
      </p:pic>
      <p:pic>
        <p:nvPicPr>
          <p:cNvPr id="8" name="Image 7">
            <a:extLst>
              <a:ext uri="{FF2B5EF4-FFF2-40B4-BE49-F238E27FC236}">
                <a16:creationId xmlns:a16="http://schemas.microsoft.com/office/drawing/2014/main" id="{6E85B7BF-2069-4D8B-8015-A8E22C312D6C}"/>
              </a:ext>
            </a:extLst>
          </p:cNvPr>
          <p:cNvPicPr>
            <a:picLocks noChangeAspect="1"/>
          </p:cNvPicPr>
          <p:nvPr/>
        </p:nvPicPr>
        <p:blipFill>
          <a:blip r:embed="rId3"/>
          <a:stretch>
            <a:fillRect/>
          </a:stretch>
        </p:blipFill>
        <p:spPr>
          <a:xfrm>
            <a:off x="9584746" y="3918525"/>
            <a:ext cx="2348645" cy="2364461"/>
          </a:xfrm>
          <a:prstGeom prst="rect">
            <a:avLst/>
          </a:prstGeom>
        </p:spPr>
      </p:pic>
      <p:sp>
        <p:nvSpPr>
          <p:cNvPr id="6" name="ZoneTexte 5">
            <a:extLst>
              <a:ext uri="{FF2B5EF4-FFF2-40B4-BE49-F238E27FC236}">
                <a16:creationId xmlns:a16="http://schemas.microsoft.com/office/drawing/2014/main" id="{A157DFA3-3848-4BCE-86CA-70692E5C87AD}"/>
              </a:ext>
            </a:extLst>
          </p:cNvPr>
          <p:cNvSpPr txBox="1"/>
          <p:nvPr/>
        </p:nvSpPr>
        <p:spPr>
          <a:xfrm>
            <a:off x="650889" y="1982820"/>
            <a:ext cx="6974027" cy="968470"/>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CVE-2021-38509 : </a:t>
            </a:r>
          </a:p>
          <a:p>
            <a:pPr>
              <a:lnSpc>
                <a:spcPct val="90000"/>
              </a:lnSpc>
              <a:spcBef>
                <a:spcPts val="1000"/>
              </a:spcBef>
            </a:pPr>
            <a:r>
              <a:rPr lang="fr-FR" dirty="0">
                <a:latin typeface="Arial" panose="020B0604020202020204" pitchFamily="34" charset="0"/>
                <a:cs typeface="Arial" panose="020B0604020202020204" pitchFamily="34" charset="0"/>
              </a:rPr>
              <a:t>Mozilla Firefox/Firefox ESR/Thunderbird Javascript </a:t>
            </a:r>
            <a:r>
              <a:rPr lang="fr-FR" dirty="0" err="1">
                <a:latin typeface="Arial" panose="020B0604020202020204" pitchFamily="34" charset="0"/>
                <a:cs typeface="Arial" panose="020B0604020202020204" pitchFamily="34" charset="0"/>
              </a:rPr>
              <a:t>Alert</a:t>
            </a:r>
            <a:r>
              <a:rPr lang="fr-FR" dirty="0">
                <a:latin typeface="Arial" panose="020B0604020202020204" pitchFamily="34" charset="0"/>
                <a:cs typeface="Arial" panose="020B0604020202020204" pitchFamily="34" charset="0"/>
              </a:rPr>
              <a:t> élévation de privilèges</a:t>
            </a:r>
          </a:p>
        </p:txBody>
      </p:sp>
      <p:pic>
        <p:nvPicPr>
          <p:cNvPr id="9" name="Image 8">
            <a:extLst>
              <a:ext uri="{FF2B5EF4-FFF2-40B4-BE49-F238E27FC236}">
                <a16:creationId xmlns:a16="http://schemas.microsoft.com/office/drawing/2014/main" id="{6A259AC2-D12D-4E7D-954A-01AF0645CD35}"/>
              </a:ext>
            </a:extLst>
          </p:cNvPr>
          <p:cNvPicPr>
            <a:picLocks noChangeAspect="1"/>
          </p:cNvPicPr>
          <p:nvPr/>
        </p:nvPicPr>
        <p:blipFill>
          <a:blip r:embed="rId4"/>
          <a:stretch>
            <a:fillRect/>
          </a:stretch>
        </p:blipFill>
        <p:spPr>
          <a:xfrm>
            <a:off x="8527925" y="3918525"/>
            <a:ext cx="3656698" cy="2194019"/>
          </a:xfrm>
          <a:prstGeom prst="rect">
            <a:avLst/>
          </a:prstGeom>
        </p:spPr>
      </p:pic>
      <p:pic>
        <p:nvPicPr>
          <p:cNvPr id="5" name="Image 4">
            <a:extLst>
              <a:ext uri="{FF2B5EF4-FFF2-40B4-BE49-F238E27FC236}">
                <a16:creationId xmlns:a16="http://schemas.microsoft.com/office/drawing/2014/main" id="{9CE8A8BE-6C70-4BBD-9E98-67F0C2252C17}"/>
              </a:ext>
            </a:extLst>
          </p:cNvPr>
          <p:cNvPicPr>
            <a:picLocks noChangeAspect="1"/>
          </p:cNvPicPr>
          <p:nvPr/>
        </p:nvPicPr>
        <p:blipFill>
          <a:blip r:embed="rId5"/>
          <a:stretch>
            <a:fillRect/>
          </a:stretch>
        </p:blipFill>
        <p:spPr>
          <a:xfrm>
            <a:off x="650889" y="3063363"/>
            <a:ext cx="6257268" cy="35271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4894665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3185</TotalTime>
  <Words>1120</Words>
  <Application>Microsoft Office PowerPoint</Application>
  <PresentationFormat>Grand écran</PresentationFormat>
  <Paragraphs>75</Paragraphs>
  <Slides>11</Slides>
  <Notes>11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Arial Rounded MT Bold</vt:lpstr>
      <vt:lpstr>Calibri</vt:lpstr>
      <vt:lpstr>Calibri Light</vt:lpstr>
      <vt:lpstr>Consolas</vt:lpstr>
      <vt:lpstr>Thème Office</vt:lpstr>
      <vt:lpstr>ORGANISATION MITRE</vt:lpstr>
      <vt:lpstr>SOMMAIRE</vt:lpstr>
      <vt:lpstr>Présentation de l’activité</vt:lpstr>
      <vt:lpstr>Présentation de l’activité</vt:lpstr>
      <vt:lpstr>Présentation de l’activité</vt:lpstr>
      <vt:lpstr>Présentation de l’activité</vt:lpstr>
      <vt:lpstr>Présentation de l’activité</vt:lpstr>
      <vt:lpstr>Présentation de l’activité</vt:lpstr>
      <vt:lpstr>Sujet de veille</vt:lpstr>
      <vt:lpstr>Référentiel</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simplonvot</dc:title>
  <dc:creator>daryl abrador</dc:creator>
  <cp:lastModifiedBy>daryl abrador</cp:lastModifiedBy>
  <cp:revision>248</cp:revision>
  <dcterms:created xsi:type="dcterms:W3CDTF">2020-07-20T13:32:25Z</dcterms:created>
  <dcterms:modified xsi:type="dcterms:W3CDTF">2022-01-04T15:05:15Z</dcterms:modified>
</cp:coreProperties>
</file>