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3" r:id="rId1"/>
  </p:sldMasterIdLst>
  <p:notesMasterIdLst>
    <p:notesMasterId r:id="rId14"/>
  </p:notesMasterIdLst>
  <p:sldIdLst>
    <p:sldId id="256" r:id="rId2"/>
    <p:sldId id="257" r:id="rId3"/>
    <p:sldId id="284" r:id="rId4"/>
    <p:sldId id="320" r:id="rId5"/>
    <p:sldId id="321" r:id="rId6"/>
    <p:sldId id="322" r:id="rId7"/>
    <p:sldId id="323" r:id="rId8"/>
    <p:sldId id="285" r:id="rId9"/>
    <p:sldId id="324" r:id="rId10"/>
    <p:sldId id="319" r:id="rId11"/>
    <p:sldId id="309" r:id="rId12"/>
    <p:sldId id="310"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yl abrador" initials="da" lastIdx="1" clrIdx="0">
    <p:extLst>
      <p:ext uri="{19B8F6BF-5375-455C-9EA6-DF929625EA0E}">
        <p15:presenceInfo xmlns:p15="http://schemas.microsoft.com/office/powerpoint/2012/main" userId="e0f5e80829bf00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2164" autoAdjust="0"/>
  </p:normalViewPr>
  <p:slideViewPr>
    <p:cSldViewPr snapToGrid="0">
      <p:cViewPr varScale="1">
        <p:scale>
          <a:sx n="82" d="100"/>
          <a:sy n="82" d="100"/>
        </p:scale>
        <p:origin x="171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58717-2CA2-4946-96FA-E6F594FD428A}" type="doc">
      <dgm:prSet loTypeId="urn:microsoft.com/office/officeart/2008/layout/VerticalCurvedList" loCatId="list" qsTypeId="urn:microsoft.com/office/officeart/2005/8/quickstyle/simple5" qsCatId="simple" csTypeId="urn:microsoft.com/office/officeart/2005/8/colors/accent0_3" csCatId="mainScheme" phldr="1"/>
      <dgm:spPr/>
      <dgm:t>
        <a:bodyPr/>
        <a:lstStyle/>
        <a:p>
          <a:endParaRPr lang="fr-FR"/>
        </a:p>
      </dgm:t>
    </dgm:pt>
    <dgm:pt modelId="{0F402DF0-6E05-4A40-8507-1E4684EA8C93}">
      <dgm:prSet phldrT="[Texte]"/>
      <dgm:spPr/>
      <dgm:t>
        <a:bodyPr/>
        <a:lstStyle/>
        <a:p>
          <a:r>
            <a:rPr lang="fr-FR" dirty="0">
              <a:latin typeface="Arial" panose="020B0604020202020204" pitchFamily="34" charset="0"/>
              <a:cs typeface="Arial" panose="020B0604020202020204" pitchFamily="34" charset="0"/>
            </a:rPr>
            <a:t>Présentation de l’activité</a:t>
          </a:r>
          <a:endParaRPr lang="fr-FR" dirty="0"/>
        </a:p>
      </dgm:t>
    </dgm:pt>
    <dgm:pt modelId="{D5EB46A1-6F4E-4A20-B076-1DC56A6E1577}" type="parTrans" cxnId="{6DF823EE-A884-4E35-81B1-0C308B205026}">
      <dgm:prSet/>
      <dgm:spPr/>
      <dgm:t>
        <a:bodyPr/>
        <a:lstStyle/>
        <a:p>
          <a:endParaRPr lang="fr-FR"/>
        </a:p>
      </dgm:t>
    </dgm:pt>
    <dgm:pt modelId="{BA6BBDE9-5B85-440E-B745-26A22107782E}" type="sibTrans" cxnId="{6DF823EE-A884-4E35-81B1-0C308B205026}">
      <dgm:prSet/>
      <dgm:spPr/>
      <dgm:t>
        <a:bodyPr/>
        <a:lstStyle/>
        <a:p>
          <a:endParaRPr lang="fr-FR"/>
        </a:p>
      </dgm:t>
    </dgm:pt>
    <dgm:pt modelId="{E94ADFC6-24F5-496A-9D00-728511D24714}">
      <dgm:prSet phldrT="[Texte]"/>
      <dgm:spPr/>
      <dgm:t>
        <a:bodyPr/>
        <a:lstStyle/>
        <a:p>
          <a:r>
            <a:rPr lang="fr-FR" dirty="0">
              <a:latin typeface="Arial" panose="020B0604020202020204" pitchFamily="34" charset="0"/>
              <a:cs typeface="Arial" panose="020B0604020202020204" pitchFamily="34" charset="0"/>
            </a:rPr>
            <a:t>Tableau de criticité</a:t>
          </a:r>
          <a:endParaRPr lang="fr-FR" dirty="0"/>
        </a:p>
      </dgm:t>
    </dgm:pt>
    <dgm:pt modelId="{D74DE341-E2FB-41CE-877F-2484BD77B968}" type="parTrans" cxnId="{98A26992-B641-470A-A8CE-C9E54B11ED09}">
      <dgm:prSet/>
      <dgm:spPr/>
      <dgm:t>
        <a:bodyPr/>
        <a:lstStyle/>
        <a:p>
          <a:endParaRPr lang="fr-FR"/>
        </a:p>
      </dgm:t>
    </dgm:pt>
    <dgm:pt modelId="{3899DC3C-5B45-466A-A854-7DE45A4D9362}" type="sibTrans" cxnId="{98A26992-B641-470A-A8CE-C9E54B11ED09}">
      <dgm:prSet/>
      <dgm:spPr/>
      <dgm:t>
        <a:bodyPr/>
        <a:lstStyle/>
        <a:p>
          <a:endParaRPr lang="fr-FR"/>
        </a:p>
      </dgm:t>
    </dgm:pt>
    <dgm:pt modelId="{9A6C50A2-E466-4631-9273-704CA0DC0A71}">
      <dgm:prSet phldrT="[Texte]"/>
      <dgm:spPr/>
      <dgm:t>
        <a:bodyPr/>
        <a:lstStyle/>
        <a:p>
          <a:r>
            <a:rPr lang="fr-FR" dirty="0">
              <a:latin typeface="Arial" panose="020B0604020202020204" pitchFamily="34" charset="0"/>
              <a:cs typeface="Arial" panose="020B0604020202020204" pitchFamily="34" charset="0"/>
            </a:rPr>
            <a:t>Sujet de veille</a:t>
          </a:r>
          <a:endParaRPr lang="fr-FR" dirty="0"/>
        </a:p>
      </dgm:t>
    </dgm:pt>
    <dgm:pt modelId="{4A7AAADF-E91D-4F8E-8B9E-5E170C8D3F7D}" type="parTrans" cxnId="{2C437453-1AA9-4DA6-9155-74F139BFBA32}">
      <dgm:prSet/>
      <dgm:spPr/>
      <dgm:t>
        <a:bodyPr/>
        <a:lstStyle/>
        <a:p>
          <a:endParaRPr lang="fr-FR"/>
        </a:p>
      </dgm:t>
    </dgm:pt>
    <dgm:pt modelId="{ECE3D972-9AD4-4E9B-B9E4-0DEB0B5AE92C}" type="sibTrans" cxnId="{2C437453-1AA9-4DA6-9155-74F139BFBA32}">
      <dgm:prSet/>
      <dgm:spPr/>
      <dgm:t>
        <a:bodyPr/>
        <a:lstStyle/>
        <a:p>
          <a:endParaRPr lang="fr-FR"/>
        </a:p>
      </dgm:t>
    </dgm:pt>
    <dgm:pt modelId="{7F009EA4-B1C9-4A03-8D5A-95706CA1ACCA}">
      <dgm:prSet phldrT="[Texte]"/>
      <dgm:spPr/>
      <dgm:t>
        <a:bodyPr/>
        <a:lstStyle/>
        <a:p>
          <a:r>
            <a:rPr lang="fr-FR" dirty="0">
              <a:latin typeface="Arial" panose="020B0604020202020204" pitchFamily="34" charset="0"/>
              <a:cs typeface="Arial" panose="020B0604020202020204" pitchFamily="34" charset="0"/>
            </a:rPr>
            <a:t>Référentiel</a:t>
          </a:r>
          <a:endParaRPr lang="fr-FR" dirty="0"/>
        </a:p>
      </dgm:t>
    </dgm:pt>
    <dgm:pt modelId="{DAA62F6A-0D4D-4FA4-A39C-86A386313982}" type="parTrans" cxnId="{16757C22-C525-4CDF-A48D-C8FCA7B4CD44}">
      <dgm:prSet/>
      <dgm:spPr/>
      <dgm:t>
        <a:bodyPr/>
        <a:lstStyle/>
        <a:p>
          <a:endParaRPr lang="fr-FR"/>
        </a:p>
      </dgm:t>
    </dgm:pt>
    <dgm:pt modelId="{9BF82615-7507-420C-8FC9-8224A5EF905D}" type="sibTrans" cxnId="{16757C22-C525-4CDF-A48D-C8FCA7B4CD44}">
      <dgm:prSet/>
      <dgm:spPr/>
      <dgm:t>
        <a:bodyPr/>
        <a:lstStyle/>
        <a:p>
          <a:endParaRPr lang="fr-FR"/>
        </a:p>
      </dgm:t>
    </dgm:pt>
    <dgm:pt modelId="{81819CFE-BBD3-40ED-834D-DEE8AAA61C06}">
      <dgm:prSet phldrT="[Texte]"/>
      <dgm:spPr/>
      <dgm:t>
        <a:bodyPr/>
        <a:lstStyle/>
        <a:p>
          <a:r>
            <a:rPr lang="fr-FR" dirty="0">
              <a:latin typeface="Arial" panose="020B0604020202020204" pitchFamily="34" charset="0"/>
              <a:cs typeface="Arial" panose="020B0604020202020204" pitchFamily="34" charset="0"/>
            </a:rPr>
            <a:t>Questions</a:t>
          </a:r>
          <a:endParaRPr lang="fr-FR" dirty="0"/>
        </a:p>
      </dgm:t>
    </dgm:pt>
    <dgm:pt modelId="{F0071653-9273-471C-BFAD-695EEE650064}" type="parTrans" cxnId="{3E8851E4-BC4C-4AA3-A72F-320BD7A6C488}">
      <dgm:prSet/>
      <dgm:spPr/>
      <dgm:t>
        <a:bodyPr/>
        <a:lstStyle/>
        <a:p>
          <a:endParaRPr lang="fr-FR"/>
        </a:p>
      </dgm:t>
    </dgm:pt>
    <dgm:pt modelId="{32AAFDAF-1B09-423F-98D6-D761DCA817A6}" type="sibTrans" cxnId="{3E8851E4-BC4C-4AA3-A72F-320BD7A6C488}">
      <dgm:prSet/>
      <dgm:spPr/>
      <dgm:t>
        <a:bodyPr/>
        <a:lstStyle/>
        <a:p>
          <a:endParaRPr lang="fr-FR"/>
        </a:p>
      </dgm:t>
    </dgm:pt>
    <dgm:pt modelId="{574B2D8E-62F9-4D03-B916-0306C86B6D46}">
      <dgm:prSet phldrT="[Texte]"/>
      <dgm:spPr/>
      <dgm:t>
        <a:bodyPr/>
        <a:lstStyle/>
        <a:p>
          <a:r>
            <a:rPr lang="fr-FR"/>
            <a:t>Bilan / Recommandations</a:t>
          </a:r>
          <a:endParaRPr lang="fr-FR" dirty="0"/>
        </a:p>
      </dgm:t>
    </dgm:pt>
    <dgm:pt modelId="{29580141-CEE8-499B-8F51-ECB1CD90EF04}" type="parTrans" cxnId="{3135B807-A82D-4324-B36C-6959901AD1B9}">
      <dgm:prSet/>
      <dgm:spPr/>
    </dgm:pt>
    <dgm:pt modelId="{F69EFE1A-844A-4AAB-ABFB-6D5E57DE5B18}" type="sibTrans" cxnId="{3135B807-A82D-4324-B36C-6959901AD1B9}">
      <dgm:prSet/>
      <dgm:spPr/>
    </dgm:pt>
    <dgm:pt modelId="{62D2C340-0C92-49E5-965B-5997A69F75DA}" type="pres">
      <dgm:prSet presAssocID="{CAF58717-2CA2-4946-96FA-E6F594FD428A}" presName="Name0" presStyleCnt="0">
        <dgm:presLayoutVars>
          <dgm:chMax val="7"/>
          <dgm:chPref val="7"/>
          <dgm:dir/>
        </dgm:presLayoutVars>
      </dgm:prSet>
      <dgm:spPr/>
    </dgm:pt>
    <dgm:pt modelId="{00E2524D-362F-4E7E-9CAA-ECF79B7D84BA}" type="pres">
      <dgm:prSet presAssocID="{CAF58717-2CA2-4946-96FA-E6F594FD428A}" presName="Name1" presStyleCnt="0"/>
      <dgm:spPr/>
    </dgm:pt>
    <dgm:pt modelId="{247BCBED-C14F-49A8-B6F1-58648EC8E6B3}" type="pres">
      <dgm:prSet presAssocID="{CAF58717-2CA2-4946-96FA-E6F594FD428A}" presName="cycle" presStyleCnt="0"/>
      <dgm:spPr/>
    </dgm:pt>
    <dgm:pt modelId="{9377D85C-1950-4E52-857E-36DDC919B3C3}" type="pres">
      <dgm:prSet presAssocID="{CAF58717-2CA2-4946-96FA-E6F594FD428A}" presName="srcNode" presStyleLbl="node1" presStyleIdx="0" presStyleCnt="6"/>
      <dgm:spPr/>
    </dgm:pt>
    <dgm:pt modelId="{55BDC51A-ADDA-4CF5-B880-4FF9929CBE77}" type="pres">
      <dgm:prSet presAssocID="{CAF58717-2CA2-4946-96FA-E6F594FD428A}" presName="conn" presStyleLbl="parChTrans1D2" presStyleIdx="0" presStyleCnt="1"/>
      <dgm:spPr/>
    </dgm:pt>
    <dgm:pt modelId="{50B90D1B-F7D9-4FC9-927C-8C08301F561E}" type="pres">
      <dgm:prSet presAssocID="{CAF58717-2CA2-4946-96FA-E6F594FD428A}" presName="extraNode" presStyleLbl="node1" presStyleIdx="0" presStyleCnt="6"/>
      <dgm:spPr/>
    </dgm:pt>
    <dgm:pt modelId="{BA713EF7-C5CD-4E77-A7DF-95D3BB7C732B}" type="pres">
      <dgm:prSet presAssocID="{CAF58717-2CA2-4946-96FA-E6F594FD428A}" presName="dstNode" presStyleLbl="node1" presStyleIdx="0" presStyleCnt="6"/>
      <dgm:spPr/>
    </dgm:pt>
    <dgm:pt modelId="{E093BE16-1D22-479B-8037-0A5ED29AB5C3}" type="pres">
      <dgm:prSet presAssocID="{0F402DF0-6E05-4A40-8507-1E4684EA8C93}" presName="text_1" presStyleLbl="node1" presStyleIdx="0" presStyleCnt="6">
        <dgm:presLayoutVars>
          <dgm:bulletEnabled val="1"/>
        </dgm:presLayoutVars>
      </dgm:prSet>
      <dgm:spPr/>
    </dgm:pt>
    <dgm:pt modelId="{29FE2EAB-202D-4122-905B-7A288BAAB1A5}" type="pres">
      <dgm:prSet presAssocID="{0F402DF0-6E05-4A40-8507-1E4684EA8C93}" presName="accent_1" presStyleCnt="0"/>
      <dgm:spPr/>
    </dgm:pt>
    <dgm:pt modelId="{53FB057A-5CFB-4F7C-B81F-6C59DEAFF1B8}" type="pres">
      <dgm:prSet presAssocID="{0F402DF0-6E05-4A40-8507-1E4684EA8C93}" presName="accentRepeatNode" presStyleLbl="solidFgAcc1" presStyleIdx="0" presStyleCnt="6"/>
      <dgm:spPr/>
    </dgm:pt>
    <dgm:pt modelId="{5CC804D0-309C-450C-A17A-6D493802CC2A}" type="pres">
      <dgm:prSet presAssocID="{574B2D8E-62F9-4D03-B916-0306C86B6D46}" presName="text_2" presStyleLbl="node1" presStyleIdx="1" presStyleCnt="6">
        <dgm:presLayoutVars>
          <dgm:bulletEnabled val="1"/>
        </dgm:presLayoutVars>
      </dgm:prSet>
      <dgm:spPr/>
    </dgm:pt>
    <dgm:pt modelId="{A4A06ACF-19F9-43A4-AC58-73B7C27E8ACF}" type="pres">
      <dgm:prSet presAssocID="{574B2D8E-62F9-4D03-B916-0306C86B6D46}" presName="accent_2" presStyleCnt="0"/>
      <dgm:spPr/>
    </dgm:pt>
    <dgm:pt modelId="{F8F069C1-9645-4833-8743-347D1C543769}" type="pres">
      <dgm:prSet presAssocID="{574B2D8E-62F9-4D03-B916-0306C86B6D46}" presName="accentRepeatNode" presStyleLbl="solidFgAcc1" presStyleIdx="1" presStyleCnt="6"/>
      <dgm:spPr/>
    </dgm:pt>
    <dgm:pt modelId="{FF1B63BB-292F-404F-8A70-9961DFDEA820}" type="pres">
      <dgm:prSet presAssocID="{E94ADFC6-24F5-496A-9D00-728511D24714}" presName="text_3" presStyleLbl="node1" presStyleIdx="2" presStyleCnt="6">
        <dgm:presLayoutVars>
          <dgm:bulletEnabled val="1"/>
        </dgm:presLayoutVars>
      </dgm:prSet>
      <dgm:spPr/>
    </dgm:pt>
    <dgm:pt modelId="{A0BAE13B-776F-4BD8-9FB0-183469486A2A}" type="pres">
      <dgm:prSet presAssocID="{E94ADFC6-24F5-496A-9D00-728511D24714}" presName="accent_3" presStyleCnt="0"/>
      <dgm:spPr/>
    </dgm:pt>
    <dgm:pt modelId="{880304A3-6645-4649-9ABF-AADA5F7D5FE8}" type="pres">
      <dgm:prSet presAssocID="{E94ADFC6-24F5-496A-9D00-728511D24714}" presName="accentRepeatNode" presStyleLbl="solidFgAcc1" presStyleIdx="2" presStyleCnt="6"/>
      <dgm:spPr/>
    </dgm:pt>
    <dgm:pt modelId="{CBDD1FB5-0A40-430D-BEB0-F7EED382143F}" type="pres">
      <dgm:prSet presAssocID="{9A6C50A2-E466-4631-9273-704CA0DC0A71}" presName="text_4" presStyleLbl="node1" presStyleIdx="3" presStyleCnt="6">
        <dgm:presLayoutVars>
          <dgm:bulletEnabled val="1"/>
        </dgm:presLayoutVars>
      </dgm:prSet>
      <dgm:spPr/>
    </dgm:pt>
    <dgm:pt modelId="{F20E871E-2B42-446C-936B-1D054018DF5C}" type="pres">
      <dgm:prSet presAssocID="{9A6C50A2-E466-4631-9273-704CA0DC0A71}" presName="accent_4" presStyleCnt="0"/>
      <dgm:spPr/>
    </dgm:pt>
    <dgm:pt modelId="{E769AB44-8BA8-4694-9B86-BD37730473DF}" type="pres">
      <dgm:prSet presAssocID="{9A6C50A2-E466-4631-9273-704CA0DC0A71}" presName="accentRepeatNode" presStyleLbl="solidFgAcc1" presStyleIdx="3" presStyleCnt="6"/>
      <dgm:spPr/>
    </dgm:pt>
    <dgm:pt modelId="{D2AB782D-5307-49BB-9966-3F6C1D1FCC19}" type="pres">
      <dgm:prSet presAssocID="{7F009EA4-B1C9-4A03-8D5A-95706CA1ACCA}" presName="text_5" presStyleLbl="node1" presStyleIdx="4" presStyleCnt="6">
        <dgm:presLayoutVars>
          <dgm:bulletEnabled val="1"/>
        </dgm:presLayoutVars>
      </dgm:prSet>
      <dgm:spPr/>
    </dgm:pt>
    <dgm:pt modelId="{3568D048-F9EE-42E0-B363-EB2E1900991A}" type="pres">
      <dgm:prSet presAssocID="{7F009EA4-B1C9-4A03-8D5A-95706CA1ACCA}" presName="accent_5" presStyleCnt="0"/>
      <dgm:spPr/>
    </dgm:pt>
    <dgm:pt modelId="{DB0A1E19-0F50-4825-AE05-5274795BA579}" type="pres">
      <dgm:prSet presAssocID="{7F009EA4-B1C9-4A03-8D5A-95706CA1ACCA}" presName="accentRepeatNode" presStyleLbl="solidFgAcc1" presStyleIdx="4" presStyleCnt="6"/>
      <dgm:spPr/>
    </dgm:pt>
    <dgm:pt modelId="{76DEF4BD-9935-4BE1-ADF6-B70438FA7984}" type="pres">
      <dgm:prSet presAssocID="{81819CFE-BBD3-40ED-834D-DEE8AAA61C06}" presName="text_6" presStyleLbl="node1" presStyleIdx="5" presStyleCnt="6">
        <dgm:presLayoutVars>
          <dgm:bulletEnabled val="1"/>
        </dgm:presLayoutVars>
      </dgm:prSet>
      <dgm:spPr/>
    </dgm:pt>
    <dgm:pt modelId="{CCB6B7CC-E74C-40C6-9CD9-BD4FD8C3A74C}" type="pres">
      <dgm:prSet presAssocID="{81819CFE-BBD3-40ED-834D-DEE8AAA61C06}" presName="accent_6" presStyleCnt="0"/>
      <dgm:spPr/>
    </dgm:pt>
    <dgm:pt modelId="{FD86333B-4FFF-43B4-8174-3BEB42F31D87}" type="pres">
      <dgm:prSet presAssocID="{81819CFE-BBD3-40ED-834D-DEE8AAA61C06}" presName="accentRepeatNode" presStyleLbl="solidFgAcc1" presStyleIdx="5" presStyleCnt="6"/>
      <dgm:spPr/>
    </dgm:pt>
  </dgm:ptLst>
  <dgm:cxnLst>
    <dgm:cxn modelId="{3135B807-A82D-4324-B36C-6959901AD1B9}" srcId="{CAF58717-2CA2-4946-96FA-E6F594FD428A}" destId="{574B2D8E-62F9-4D03-B916-0306C86B6D46}" srcOrd="1" destOrd="0" parTransId="{29580141-CEE8-499B-8F51-ECB1CD90EF04}" sibTransId="{F69EFE1A-844A-4AAB-ABFB-6D5E57DE5B18}"/>
    <dgm:cxn modelId="{BD5E8A0B-328C-4DEE-AF29-0AEE15B98059}" type="presOf" srcId="{81819CFE-BBD3-40ED-834D-DEE8AAA61C06}" destId="{76DEF4BD-9935-4BE1-ADF6-B70438FA7984}" srcOrd="0" destOrd="0" presId="urn:microsoft.com/office/officeart/2008/layout/VerticalCurvedList"/>
    <dgm:cxn modelId="{F4464A20-5480-4123-BA5C-36F77B08F12F}" type="presOf" srcId="{CAF58717-2CA2-4946-96FA-E6F594FD428A}" destId="{62D2C340-0C92-49E5-965B-5997A69F75DA}" srcOrd="0" destOrd="0" presId="urn:microsoft.com/office/officeart/2008/layout/VerticalCurvedList"/>
    <dgm:cxn modelId="{16757C22-C525-4CDF-A48D-C8FCA7B4CD44}" srcId="{CAF58717-2CA2-4946-96FA-E6F594FD428A}" destId="{7F009EA4-B1C9-4A03-8D5A-95706CA1ACCA}" srcOrd="4" destOrd="0" parTransId="{DAA62F6A-0D4D-4FA4-A39C-86A386313982}" sibTransId="{9BF82615-7507-420C-8FC9-8224A5EF905D}"/>
    <dgm:cxn modelId="{DB1F7661-21C6-4654-A28D-BFA73518E0E5}" type="presOf" srcId="{BA6BBDE9-5B85-440E-B745-26A22107782E}" destId="{55BDC51A-ADDA-4CF5-B880-4FF9929CBE77}" srcOrd="0" destOrd="0" presId="urn:microsoft.com/office/officeart/2008/layout/VerticalCurvedList"/>
    <dgm:cxn modelId="{2C437453-1AA9-4DA6-9155-74F139BFBA32}" srcId="{CAF58717-2CA2-4946-96FA-E6F594FD428A}" destId="{9A6C50A2-E466-4631-9273-704CA0DC0A71}" srcOrd="3" destOrd="0" parTransId="{4A7AAADF-E91D-4F8E-8B9E-5E170C8D3F7D}" sibTransId="{ECE3D972-9AD4-4E9B-B9E4-0DEB0B5AE92C}"/>
    <dgm:cxn modelId="{98A26992-B641-470A-A8CE-C9E54B11ED09}" srcId="{CAF58717-2CA2-4946-96FA-E6F594FD428A}" destId="{E94ADFC6-24F5-496A-9D00-728511D24714}" srcOrd="2" destOrd="0" parTransId="{D74DE341-E2FB-41CE-877F-2484BD77B968}" sibTransId="{3899DC3C-5B45-466A-A854-7DE45A4D9362}"/>
    <dgm:cxn modelId="{A1CE3DAD-97A9-4B1D-A8F2-FBC48CB297D0}" type="presOf" srcId="{9A6C50A2-E466-4631-9273-704CA0DC0A71}" destId="{CBDD1FB5-0A40-430D-BEB0-F7EED382143F}" srcOrd="0" destOrd="0" presId="urn:microsoft.com/office/officeart/2008/layout/VerticalCurvedList"/>
    <dgm:cxn modelId="{8FE0A7BC-9638-42ED-B22D-EA3FBA18CC1B}" type="presOf" srcId="{0F402DF0-6E05-4A40-8507-1E4684EA8C93}" destId="{E093BE16-1D22-479B-8037-0A5ED29AB5C3}" srcOrd="0" destOrd="0" presId="urn:microsoft.com/office/officeart/2008/layout/VerticalCurvedList"/>
    <dgm:cxn modelId="{63F202DF-8BF7-47FF-B02E-3D3EF3EC7126}" type="presOf" srcId="{E94ADFC6-24F5-496A-9D00-728511D24714}" destId="{FF1B63BB-292F-404F-8A70-9961DFDEA820}" srcOrd="0" destOrd="0" presId="urn:microsoft.com/office/officeart/2008/layout/VerticalCurvedList"/>
    <dgm:cxn modelId="{3E8851E4-BC4C-4AA3-A72F-320BD7A6C488}" srcId="{CAF58717-2CA2-4946-96FA-E6F594FD428A}" destId="{81819CFE-BBD3-40ED-834D-DEE8AAA61C06}" srcOrd="5" destOrd="0" parTransId="{F0071653-9273-471C-BFAD-695EEE650064}" sibTransId="{32AAFDAF-1B09-423F-98D6-D761DCA817A6}"/>
    <dgm:cxn modelId="{698C96EA-FFC0-4E4B-8F72-56899FDB7E44}" type="presOf" srcId="{574B2D8E-62F9-4D03-B916-0306C86B6D46}" destId="{5CC804D0-309C-450C-A17A-6D493802CC2A}" srcOrd="0" destOrd="0" presId="urn:microsoft.com/office/officeart/2008/layout/VerticalCurvedList"/>
    <dgm:cxn modelId="{6DF823EE-A884-4E35-81B1-0C308B205026}" srcId="{CAF58717-2CA2-4946-96FA-E6F594FD428A}" destId="{0F402DF0-6E05-4A40-8507-1E4684EA8C93}" srcOrd="0" destOrd="0" parTransId="{D5EB46A1-6F4E-4A20-B076-1DC56A6E1577}" sibTransId="{BA6BBDE9-5B85-440E-B745-26A22107782E}"/>
    <dgm:cxn modelId="{414302F6-86B8-4EFE-BB93-62E31CDE84DF}" type="presOf" srcId="{7F009EA4-B1C9-4A03-8D5A-95706CA1ACCA}" destId="{D2AB782D-5307-49BB-9966-3F6C1D1FCC19}" srcOrd="0" destOrd="0" presId="urn:microsoft.com/office/officeart/2008/layout/VerticalCurvedList"/>
    <dgm:cxn modelId="{6622FB32-3287-4619-9822-80403A39169A}" type="presParOf" srcId="{62D2C340-0C92-49E5-965B-5997A69F75DA}" destId="{00E2524D-362F-4E7E-9CAA-ECF79B7D84BA}" srcOrd="0" destOrd="0" presId="urn:microsoft.com/office/officeart/2008/layout/VerticalCurvedList"/>
    <dgm:cxn modelId="{D0D483A6-A06C-4C7A-A82F-6F5298C068AF}" type="presParOf" srcId="{00E2524D-362F-4E7E-9CAA-ECF79B7D84BA}" destId="{247BCBED-C14F-49A8-B6F1-58648EC8E6B3}" srcOrd="0" destOrd="0" presId="urn:microsoft.com/office/officeart/2008/layout/VerticalCurvedList"/>
    <dgm:cxn modelId="{032A7562-7ECE-48DC-85F6-3AAE3597F6C4}" type="presParOf" srcId="{247BCBED-C14F-49A8-B6F1-58648EC8E6B3}" destId="{9377D85C-1950-4E52-857E-36DDC919B3C3}" srcOrd="0" destOrd="0" presId="urn:microsoft.com/office/officeart/2008/layout/VerticalCurvedList"/>
    <dgm:cxn modelId="{9A304F83-CC1E-4A76-BE50-F7EBF8861881}" type="presParOf" srcId="{247BCBED-C14F-49A8-B6F1-58648EC8E6B3}" destId="{55BDC51A-ADDA-4CF5-B880-4FF9929CBE77}" srcOrd="1" destOrd="0" presId="urn:microsoft.com/office/officeart/2008/layout/VerticalCurvedList"/>
    <dgm:cxn modelId="{A69E7FA2-95E7-4D22-8B5A-4FD6F5606490}" type="presParOf" srcId="{247BCBED-C14F-49A8-B6F1-58648EC8E6B3}" destId="{50B90D1B-F7D9-4FC9-927C-8C08301F561E}" srcOrd="2" destOrd="0" presId="urn:microsoft.com/office/officeart/2008/layout/VerticalCurvedList"/>
    <dgm:cxn modelId="{806EE8C2-82B4-40F0-A2E9-4B1BB2955DDF}" type="presParOf" srcId="{247BCBED-C14F-49A8-B6F1-58648EC8E6B3}" destId="{BA713EF7-C5CD-4E77-A7DF-95D3BB7C732B}" srcOrd="3" destOrd="0" presId="urn:microsoft.com/office/officeart/2008/layout/VerticalCurvedList"/>
    <dgm:cxn modelId="{C5683BE0-2B22-4E3A-A5C3-B9DA99611AB9}" type="presParOf" srcId="{00E2524D-362F-4E7E-9CAA-ECF79B7D84BA}" destId="{E093BE16-1D22-479B-8037-0A5ED29AB5C3}" srcOrd="1" destOrd="0" presId="urn:microsoft.com/office/officeart/2008/layout/VerticalCurvedList"/>
    <dgm:cxn modelId="{E001FBBB-012C-4374-8726-6F9C41A6B3DA}" type="presParOf" srcId="{00E2524D-362F-4E7E-9CAA-ECF79B7D84BA}" destId="{29FE2EAB-202D-4122-905B-7A288BAAB1A5}" srcOrd="2" destOrd="0" presId="urn:microsoft.com/office/officeart/2008/layout/VerticalCurvedList"/>
    <dgm:cxn modelId="{588E6694-1E00-4F41-A41C-6FA88178BAF4}" type="presParOf" srcId="{29FE2EAB-202D-4122-905B-7A288BAAB1A5}" destId="{53FB057A-5CFB-4F7C-B81F-6C59DEAFF1B8}" srcOrd="0" destOrd="0" presId="urn:microsoft.com/office/officeart/2008/layout/VerticalCurvedList"/>
    <dgm:cxn modelId="{81E595CB-D11F-4EF3-809B-D34401AD06F3}" type="presParOf" srcId="{00E2524D-362F-4E7E-9CAA-ECF79B7D84BA}" destId="{5CC804D0-309C-450C-A17A-6D493802CC2A}" srcOrd="3" destOrd="0" presId="urn:microsoft.com/office/officeart/2008/layout/VerticalCurvedList"/>
    <dgm:cxn modelId="{785199D1-D202-41C0-AD2E-1837C6F8743A}" type="presParOf" srcId="{00E2524D-362F-4E7E-9CAA-ECF79B7D84BA}" destId="{A4A06ACF-19F9-43A4-AC58-73B7C27E8ACF}" srcOrd="4" destOrd="0" presId="urn:microsoft.com/office/officeart/2008/layout/VerticalCurvedList"/>
    <dgm:cxn modelId="{85124CB1-20FB-4DD8-BFE1-777AD607E9C0}" type="presParOf" srcId="{A4A06ACF-19F9-43A4-AC58-73B7C27E8ACF}" destId="{F8F069C1-9645-4833-8743-347D1C543769}" srcOrd="0" destOrd="0" presId="urn:microsoft.com/office/officeart/2008/layout/VerticalCurvedList"/>
    <dgm:cxn modelId="{D5AC59CE-3E2D-4EE7-904E-B7C5E352C94D}" type="presParOf" srcId="{00E2524D-362F-4E7E-9CAA-ECF79B7D84BA}" destId="{FF1B63BB-292F-404F-8A70-9961DFDEA820}" srcOrd="5" destOrd="0" presId="urn:microsoft.com/office/officeart/2008/layout/VerticalCurvedList"/>
    <dgm:cxn modelId="{58A58DA0-C53B-41AA-B171-FD4056E3D4AC}" type="presParOf" srcId="{00E2524D-362F-4E7E-9CAA-ECF79B7D84BA}" destId="{A0BAE13B-776F-4BD8-9FB0-183469486A2A}" srcOrd="6" destOrd="0" presId="urn:microsoft.com/office/officeart/2008/layout/VerticalCurvedList"/>
    <dgm:cxn modelId="{B7C72F3E-3408-43B5-B8E1-0DB82F42CC26}" type="presParOf" srcId="{A0BAE13B-776F-4BD8-9FB0-183469486A2A}" destId="{880304A3-6645-4649-9ABF-AADA5F7D5FE8}" srcOrd="0" destOrd="0" presId="urn:microsoft.com/office/officeart/2008/layout/VerticalCurvedList"/>
    <dgm:cxn modelId="{002C7EF2-2060-4830-A261-A182175F4F7C}" type="presParOf" srcId="{00E2524D-362F-4E7E-9CAA-ECF79B7D84BA}" destId="{CBDD1FB5-0A40-430D-BEB0-F7EED382143F}" srcOrd="7" destOrd="0" presId="urn:microsoft.com/office/officeart/2008/layout/VerticalCurvedList"/>
    <dgm:cxn modelId="{491073F2-31D7-4930-90F5-899CA45ACEBD}" type="presParOf" srcId="{00E2524D-362F-4E7E-9CAA-ECF79B7D84BA}" destId="{F20E871E-2B42-446C-936B-1D054018DF5C}" srcOrd="8" destOrd="0" presId="urn:microsoft.com/office/officeart/2008/layout/VerticalCurvedList"/>
    <dgm:cxn modelId="{A4BED9D0-5974-409E-8492-D3DB88CA1FDD}" type="presParOf" srcId="{F20E871E-2B42-446C-936B-1D054018DF5C}" destId="{E769AB44-8BA8-4694-9B86-BD37730473DF}" srcOrd="0" destOrd="0" presId="urn:microsoft.com/office/officeart/2008/layout/VerticalCurvedList"/>
    <dgm:cxn modelId="{9EE36D4D-CA4F-4F37-A706-DB2E5D60BDE3}" type="presParOf" srcId="{00E2524D-362F-4E7E-9CAA-ECF79B7D84BA}" destId="{D2AB782D-5307-49BB-9966-3F6C1D1FCC19}" srcOrd="9" destOrd="0" presId="urn:microsoft.com/office/officeart/2008/layout/VerticalCurvedList"/>
    <dgm:cxn modelId="{21123B4F-F101-413C-BD1B-742358B3237E}" type="presParOf" srcId="{00E2524D-362F-4E7E-9CAA-ECF79B7D84BA}" destId="{3568D048-F9EE-42E0-B363-EB2E1900991A}" srcOrd="10" destOrd="0" presId="urn:microsoft.com/office/officeart/2008/layout/VerticalCurvedList"/>
    <dgm:cxn modelId="{397402F3-60E5-4612-B70E-32F7F8D32D58}" type="presParOf" srcId="{3568D048-F9EE-42E0-B363-EB2E1900991A}" destId="{DB0A1E19-0F50-4825-AE05-5274795BA579}" srcOrd="0" destOrd="0" presId="urn:microsoft.com/office/officeart/2008/layout/VerticalCurvedList"/>
    <dgm:cxn modelId="{91D4000E-6BED-4CBB-ACE3-37BCEF075261}" type="presParOf" srcId="{00E2524D-362F-4E7E-9CAA-ECF79B7D84BA}" destId="{76DEF4BD-9935-4BE1-ADF6-B70438FA7984}" srcOrd="11" destOrd="0" presId="urn:microsoft.com/office/officeart/2008/layout/VerticalCurvedList"/>
    <dgm:cxn modelId="{147B9CC8-D215-4C44-9A0B-FB101CEA575E}" type="presParOf" srcId="{00E2524D-362F-4E7E-9CAA-ECF79B7D84BA}" destId="{CCB6B7CC-E74C-40C6-9CD9-BD4FD8C3A74C}" srcOrd="12" destOrd="0" presId="urn:microsoft.com/office/officeart/2008/layout/VerticalCurvedList"/>
    <dgm:cxn modelId="{06FBDF89-59D9-4D15-80FB-69BB5B4586C8}" type="presParOf" srcId="{CCB6B7CC-E74C-40C6-9CD9-BD4FD8C3A74C}" destId="{FD86333B-4FFF-43B4-8174-3BEB42F31D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C51A-ADDA-4CF5-B880-4FF9929CBE77}">
      <dsp:nvSpPr>
        <dsp:cNvPr id="0" name=""/>
        <dsp:cNvSpPr/>
      </dsp:nvSpPr>
      <dsp:spPr>
        <a:xfrm>
          <a:off x="-4713552" y="-722532"/>
          <a:ext cx="5614437" cy="5614437"/>
        </a:xfrm>
        <a:prstGeom prst="blockArc">
          <a:avLst>
            <a:gd name="adj1" fmla="val 18900000"/>
            <a:gd name="adj2" fmla="val 2700000"/>
            <a:gd name="adj3" fmla="val 385"/>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3BE16-1D22-479B-8037-0A5ED29AB5C3}">
      <dsp:nvSpPr>
        <dsp:cNvPr id="0" name=""/>
        <dsp:cNvSpPr/>
      </dsp:nvSpPr>
      <dsp:spPr>
        <a:xfrm>
          <a:off x="336321" y="219559"/>
          <a:ext cx="7056844"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Présentation de l’activité</a:t>
          </a:r>
          <a:endParaRPr lang="fr-FR" sz="2300" kern="1200" dirty="0"/>
        </a:p>
      </dsp:txBody>
      <dsp:txXfrm>
        <a:off x="336321" y="219559"/>
        <a:ext cx="7056844" cy="438951"/>
      </dsp:txXfrm>
    </dsp:sp>
    <dsp:sp modelId="{53FB057A-5CFB-4F7C-B81F-6C59DEAFF1B8}">
      <dsp:nvSpPr>
        <dsp:cNvPr id="0" name=""/>
        <dsp:cNvSpPr/>
      </dsp:nvSpPr>
      <dsp:spPr>
        <a:xfrm>
          <a:off x="61976" y="164690"/>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CC804D0-309C-450C-A17A-6D493802CC2A}">
      <dsp:nvSpPr>
        <dsp:cNvPr id="0" name=""/>
        <dsp:cNvSpPr/>
      </dsp:nvSpPr>
      <dsp:spPr>
        <a:xfrm>
          <a:off x="697388" y="877903"/>
          <a:ext cx="6695776"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a:t>Bilan / Recommandations</a:t>
          </a:r>
          <a:endParaRPr lang="fr-FR" sz="2300" kern="1200" dirty="0"/>
        </a:p>
      </dsp:txBody>
      <dsp:txXfrm>
        <a:off x="697388" y="877903"/>
        <a:ext cx="6695776" cy="438951"/>
      </dsp:txXfrm>
    </dsp:sp>
    <dsp:sp modelId="{F8F069C1-9645-4833-8743-347D1C543769}">
      <dsp:nvSpPr>
        <dsp:cNvPr id="0" name=""/>
        <dsp:cNvSpPr/>
      </dsp:nvSpPr>
      <dsp:spPr>
        <a:xfrm>
          <a:off x="423044" y="823034"/>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FF1B63BB-292F-404F-8A70-9961DFDEA820}">
      <dsp:nvSpPr>
        <dsp:cNvPr id="0" name=""/>
        <dsp:cNvSpPr/>
      </dsp:nvSpPr>
      <dsp:spPr>
        <a:xfrm>
          <a:off x="862495" y="1536247"/>
          <a:ext cx="6530669"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Tableau de criticité</a:t>
          </a:r>
          <a:endParaRPr lang="fr-FR" sz="2300" kern="1200" dirty="0"/>
        </a:p>
      </dsp:txBody>
      <dsp:txXfrm>
        <a:off x="862495" y="1536247"/>
        <a:ext cx="6530669" cy="438951"/>
      </dsp:txXfrm>
    </dsp:sp>
    <dsp:sp modelId="{880304A3-6645-4649-9ABF-AADA5F7D5FE8}">
      <dsp:nvSpPr>
        <dsp:cNvPr id="0" name=""/>
        <dsp:cNvSpPr/>
      </dsp:nvSpPr>
      <dsp:spPr>
        <a:xfrm>
          <a:off x="588151" y="1481378"/>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BDD1FB5-0A40-430D-BEB0-F7EED382143F}">
      <dsp:nvSpPr>
        <dsp:cNvPr id="0" name=""/>
        <dsp:cNvSpPr/>
      </dsp:nvSpPr>
      <dsp:spPr>
        <a:xfrm>
          <a:off x="862495" y="2194174"/>
          <a:ext cx="6530669"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Sujet de veille</a:t>
          </a:r>
          <a:endParaRPr lang="fr-FR" sz="2300" kern="1200" dirty="0"/>
        </a:p>
      </dsp:txBody>
      <dsp:txXfrm>
        <a:off x="862495" y="2194174"/>
        <a:ext cx="6530669" cy="438951"/>
      </dsp:txXfrm>
    </dsp:sp>
    <dsp:sp modelId="{E769AB44-8BA8-4694-9B86-BD37730473DF}">
      <dsp:nvSpPr>
        <dsp:cNvPr id="0" name=""/>
        <dsp:cNvSpPr/>
      </dsp:nvSpPr>
      <dsp:spPr>
        <a:xfrm>
          <a:off x="588151" y="2139305"/>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2AB782D-5307-49BB-9966-3F6C1D1FCC19}">
      <dsp:nvSpPr>
        <dsp:cNvPr id="0" name=""/>
        <dsp:cNvSpPr/>
      </dsp:nvSpPr>
      <dsp:spPr>
        <a:xfrm>
          <a:off x="697388" y="2852518"/>
          <a:ext cx="6695776"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Référentiel</a:t>
          </a:r>
          <a:endParaRPr lang="fr-FR" sz="2300" kern="1200" dirty="0"/>
        </a:p>
      </dsp:txBody>
      <dsp:txXfrm>
        <a:off x="697388" y="2852518"/>
        <a:ext cx="6695776" cy="438951"/>
      </dsp:txXfrm>
    </dsp:sp>
    <dsp:sp modelId="{DB0A1E19-0F50-4825-AE05-5274795BA579}">
      <dsp:nvSpPr>
        <dsp:cNvPr id="0" name=""/>
        <dsp:cNvSpPr/>
      </dsp:nvSpPr>
      <dsp:spPr>
        <a:xfrm>
          <a:off x="423044" y="2797649"/>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6DEF4BD-9935-4BE1-ADF6-B70438FA7984}">
      <dsp:nvSpPr>
        <dsp:cNvPr id="0" name=""/>
        <dsp:cNvSpPr/>
      </dsp:nvSpPr>
      <dsp:spPr>
        <a:xfrm>
          <a:off x="336321" y="3510862"/>
          <a:ext cx="7056844" cy="438951"/>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8418"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latin typeface="Arial" panose="020B0604020202020204" pitchFamily="34" charset="0"/>
              <a:cs typeface="Arial" panose="020B0604020202020204" pitchFamily="34" charset="0"/>
            </a:rPr>
            <a:t>Questions</a:t>
          </a:r>
          <a:endParaRPr lang="fr-FR" sz="2300" kern="1200" dirty="0"/>
        </a:p>
      </dsp:txBody>
      <dsp:txXfrm>
        <a:off x="336321" y="3510862"/>
        <a:ext cx="7056844" cy="438951"/>
      </dsp:txXfrm>
    </dsp:sp>
    <dsp:sp modelId="{FD86333B-4FFF-43B4-8174-3BEB42F31D87}">
      <dsp:nvSpPr>
        <dsp:cNvPr id="0" name=""/>
        <dsp:cNvSpPr/>
      </dsp:nvSpPr>
      <dsp:spPr>
        <a:xfrm>
          <a:off x="61976" y="3455993"/>
          <a:ext cx="548689" cy="54868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R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6AB2E-2EFC-4550-951D-79679443F946}" type="datetimeFigureOut">
              <a:rPr lang="fr-RE" smtClean="0"/>
              <a:t>03/01/2022</a:t>
            </a:fld>
            <a:endParaRPr lang="fr-R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R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R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R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F9C92-BB2B-4794-9A12-2784E76C5D4C}" type="slidenum">
              <a:rPr lang="fr-RE" smtClean="0"/>
              <a:t>‹N°›</a:t>
            </a:fld>
            <a:endParaRPr lang="fr-RE"/>
          </a:p>
        </p:txBody>
      </p:sp>
    </p:spTree>
    <p:extLst>
      <p:ext uri="{BB962C8B-B14F-4D97-AF65-F5344CB8AC3E}">
        <p14:creationId xmlns:p14="http://schemas.microsoft.com/office/powerpoint/2010/main" val="268134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a:effectLst/>
                <a:latin typeface="Calibri" panose="020F0502020204030204" pitchFamily="34" charset="0"/>
                <a:ea typeface="Calibri" panose="020F0502020204030204" pitchFamily="34" charset="0"/>
                <a:cs typeface="Times New Roman" panose="02020603050405020304" pitchFamily="18" charset="0"/>
              </a:rPr>
              <a:t>Bonjour à tous, je m’appel abrador daryl. Auparavant j’étais technicien polyvalent issue d’une formation en licence professionnel d’administration sécurité et réseaux. Après quelque mois de chômage j’ai décidé de me reconvertir dans la branche du développement qui est un domaine annexe à ma formation initiale.</a:t>
            </a:r>
          </a:p>
          <a:p>
            <a:pPr algn="just">
              <a:lnSpc>
                <a:spcPct val="107000"/>
              </a:lnSpc>
              <a:spcAft>
                <a:spcPts val="800"/>
              </a:spcAft>
            </a:pPr>
            <a:br>
              <a:rPr lang="fr-FR" sz="1200" dirty="0">
                <a:effectLst/>
                <a:latin typeface="Calibri" panose="020F0502020204030204" pitchFamily="34" charset="0"/>
                <a:ea typeface="Calibri" panose="020F0502020204030204" pitchFamily="34" charset="0"/>
                <a:cs typeface="Times New Roman" panose="02020603050405020304" pitchFamily="18" charset="0"/>
              </a:rPr>
            </a:br>
            <a:br>
              <a:rPr lang="fr-FR" sz="1200" dirty="0">
                <a:effectLst/>
                <a:latin typeface="Calibri" panose="020F0502020204030204" pitchFamily="34" charset="0"/>
                <a:ea typeface="Calibri" panose="020F0502020204030204" pitchFamily="34" charset="0"/>
                <a:cs typeface="Times New Roman" panose="02020603050405020304" pitchFamily="18" charset="0"/>
              </a:rPr>
            </a:br>
            <a:r>
              <a:rPr lang="fr-FR" sz="1200" dirty="0">
                <a:effectLst/>
                <a:latin typeface="Calibri" panose="020F0502020204030204" pitchFamily="34" charset="0"/>
                <a:ea typeface="Calibri" panose="020F0502020204030204" pitchFamily="34" charset="0"/>
                <a:cs typeface="Times New Roman" panose="02020603050405020304" pitchFamily="18" charset="0"/>
              </a:rPr>
              <a:t>Aujourd’hui je prépare le titre professionnelle concepteur et développeur d’applications avec Simplon et en tant qu’apprenti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Travailler chez </a:t>
            </a:r>
            <a:r>
              <a:rPr lang="fr-FR" sz="1200" dirty="0" err="1">
                <a:effectLst/>
                <a:latin typeface="Calibri" panose="020F0502020204030204" pitchFamily="34" charset="0"/>
                <a:ea typeface="Calibri" panose="020F0502020204030204" pitchFamily="34" charset="0"/>
                <a:cs typeface="Times New Roman" panose="02020603050405020304" pitchFamily="18" charset="0"/>
              </a:rPr>
              <a:t>Soobik</a:t>
            </a:r>
            <a:r>
              <a:rPr lang="fr-FR" sz="1200" dirty="0">
                <a:effectLst/>
                <a:latin typeface="Calibri" panose="020F0502020204030204" pitchFamily="34" charset="0"/>
                <a:ea typeface="Calibri" panose="020F0502020204030204" pitchFamily="34" charset="0"/>
                <a:cs typeface="Times New Roman" panose="02020603050405020304" pitchFamily="18" charset="0"/>
              </a:rPr>
              <a:t> me permet d’être polyvalent car je peux mettre en pratique les compétences annexes que j’ai en bagage jusqu’à maintenant. Grâce à mon dynamisme et ma persévérance, je monte constamment en compétence en élargissant mes champs d’actions dans le développement et la cybersécurité. Généralement je suis autonome dans la gestion des projets en faisant toutes les étapes du développement jusqu’au déploiement.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a:t>
            </a:fld>
            <a:endParaRPr lang="fr-RE"/>
          </a:p>
        </p:txBody>
      </p:sp>
    </p:spTree>
    <p:extLst>
      <p:ext uri="{BB962C8B-B14F-4D97-AF65-F5344CB8AC3E}">
        <p14:creationId xmlns:p14="http://schemas.microsoft.com/office/powerpoint/2010/main" val="7670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solidFill>
                  <a:srgbClr val="C5C8C6"/>
                </a:solidFill>
                <a:effectLst/>
                <a:latin typeface="Consolas" panose="020B0609020204030204" pitchFamily="49" charset="0"/>
              </a:rPr>
              <a:t>Les attaquants exploitent les problèmes de dépassement de mémoire tampon en écrasant la mémoire d'une application. Cela modifie le chemin d'exécution du programme, déclenchant une réponse qui endommage les fichiers ou expose des informations privées. Par exemple, un attaquant peut introduire du code supplémentaire, envoyant de nouvelles instructions à l'application pour accéder aux systèmes informatiques.</a:t>
            </a:r>
          </a:p>
          <a:p>
            <a:br>
              <a:rPr lang="fr-FR" b="0" dirty="0">
                <a:solidFill>
                  <a:srgbClr val="C5C8C6"/>
                </a:solidFill>
                <a:effectLst/>
                <a:latin typeface="Consolas" panose="020B0609020204030204" pitchFamily="49" charset="0"/>
              </a:rPr>
            </a:br>
            <a:r>
              <a:rPr lang="fr-FR" b="0" dirty="0">
                <a:solidFill>
                  <a:srgbClr val="C5C8C6"/>
                </a:solidFill>
                <a:effectLst/>
                <a:latin typeface="Consolas" panose="020B0609020204030204" pitchFamily="49" charset="0"/>
              </a:rPr>
              <a:t>Si les attaquants connaissent la disposition de la mémoire d'un programme, ils peuvent intentionnellement alimenter une entrée que le tampon ne peut pas stocker et écraser les zones qui contiennent du code exécutable, en le remplaçant par leur propre code. Par exemple, un attaquant peut écraser un pointeur (un objet qui pointe vers une autre zone en mémoire) et le pointer vers une charge utile d'exploit, pour prendre le contrôle du programme.</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10</a:t>
            </a:fld>
            <a:endParaRPr lang="fr-RE"/>
          </a:p>
        </p:txBody>
      </p:sp>
    </p:spTree>
    <p:extLst>
      <p:ext uri="{BB962C8B-B14F-4D97-AF65-F5344CB8AC3E}">
        <p14:creationId xmlns:p14="http://schemas.microsoft.com/office/powerpoint/2010/main" val="1211961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11</a:t>
            </a:fld>
            <a:endParaRPr lang="fr-RE"/>
          </a:p>
        </p:txBody>
      </p:sp>
    </p:spTree>
    <p:extLst>
      <p:ext uri="{BB962C8B-B14F-4D97-AF65-F5344CB8AC3E}">
        <p14:creationId xmlns:p14="http://schemas.microsoft.com/office/powerpoint/2010/main" val="4224823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12</a:t>
            </a:fld>
            <a:endParaRPr lang="fr-RE"/>
          </a:p>
        </p:txBody>
      </p:sp>
    </p:spTree>
    <p:extLst>
      <p:ext uri="{BB962C8B-B14F-4D97-AF65-F5344CB8AC3E}">
        <p14:creationId xmlns:p14="http://schemas.microsoft.com/office/powerpoint/2010/main" val="353491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2</a:t>
            </a:fld>
            <a:endParaRPr lang="fr-RE"/>
          </a:p>
        </p:txBody>
      </p:sp>
    </p:spTree>
    <p:extLst>
      <p:ext uri="{BB962C8B-B14F-4D97-AF65-F5344CB8AC3E}">
        <p14:creationId xmlns:p14="http://schemas.microsoft.com/office/powerpoint/2010/main" val="276783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L’activité consistait à faire des test de pénétration d’un site utilisant le CMS </a:t>
            </a:r>
            <a:r>
              <a:rPr lang="fr-FR" dirty="0" err="1"/>
              <a:t>wordpress</a:t>
            </a:r>
            <a:r>
              <a:rPr lang="fr-FR" dirty="0"/>
              <a:t>.</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On se met dans la peau d’un attaquant en suivant 4 étapes :</a:t>
            </a:r>
            <a:br>
              <a:rPr lang="fr-FR" dirty="0"/>
            </a:br>
            <a:endParaRPr lang="fr-FR" dirty="0"/>
          </a:p>
          <a:p>
            <a:pPr marL="171450" lvl="0" indent="-171450" algn="l" rtl="0">
              <a:spcBef>
                <a:spcPts val="0"/>
              </a:spcBef>
              <a:spcAft>
                <a:spcPts val="0"/>
              </a:spcAft>
              <a:buFontTx/>
              <a:buChar char="-"/>
            </a:pPr>
            <a:r>
              <a:rPr lang="fr-FR" dirty="0"/>
              <a:t>Reconnaissance</a:t>
            </a:r>
          </a:p>
          <a:p>
            <a:pPr marL="171450" lvl="0" indent="-171450" algn="l" rtl="0">
              <a:spcBef>
                <a:spcPts val="0"/>
              </a:spcBef>
              <a:spcAft>
                <a:spcPts val="0"/>
              </a:spcAft>
              <a:buFontTx/>
              <a:buChar char="-"/>
            </a:pPr>
            <a:r>
              <a:rPr lang="fr-FR" dirty="0"/>
              <a:t>Enumération</a:t>
            </a:r>
          </a:p>
          <a:p>
            <a:pPr marL="171450" lvl="0" indent="-171450" algn="l" rtl="0">
              <a:spcBef>
                <a:spcPts val="0"/>
              </a:spcBef>
              <a:spcAft>
                <a:spcPts val="0"/>
              </a:spcAft>
              <a:buFontTx/>
              <a:buChar char="-"/>
            </a:pPr>
            <a:r>
              <a:rPr lang="fr-FR" dirty="0"/>
              <a:t>Implantation initiale </a:t>
            </a:r>
          </a:p>
          <a:p>
            <a:pPr marL="171450" lvl="0" indent="-171450" algn="l" rtl="0">
              <a:spcBef>
                <a:spcPts val="0"/>
              </a:spcBef>
              <a:spcAft>
                <a:spcPts val="0"/>
              </a:spcAft>
              <a:buFontTx/>
              <a:buChar char="-"/>
            </a:pPr>
            <a:r>
              <a:rPr lang="fr-FR" dirty="0"/>
              <a:t>Escalade de privilège</a:t>
            </a:r>
          </a:p>
          <a:p>
            <a:pPr marL="0" lvl="0" indent="0" algn="l" rtl="0">
              <a:spcBef>
                <a:spcPts val="0"/>
              </a:spcBef>
              <a:spcAft>
                <a:spcPts val="0"/>
              </a:spcAft>
              <a:buFontTx/>
              <a:buNone/>
            </a:pPr>
            <a:endParaRPr lang="fr-FR" dirty="0"/>
          </a:p>
          <a:p>
            <a:pPr marL="171450" lvl="0" indent="-171450" algn="l" rtl="0">
              <a:spcBef>
                <a:spcPts val="0"/>
              </a:spcBef>
              <a:spcAft>
                <a:spcPts val="0"/>
              </a:spcAft>
              <a:buFontTx/>
              <a:buChar char="-"/>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3</a:t>
            </a:fld>
            <a:endParaRPr lang="fr-RE"/>
          </a:p>
        </p:txBody>
      </p:sp>
    </p:spTree>
    <p:extLst>
      <p:ext uri="{BB962C8B-B14F-4D97-AF65-F5344CB8AC3E}">
        <p14:creationId xmlns:p14="http://schemas.microsoft.com/office/powerpoint/2010/main" val="13890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r>
              <a:rPr lang="fr-FR" dirty="0"/>
              <a:t>Lors de la phase de reconnaissance, j’ai identifié toutes les informations relatives à notre victime. J’ai utilisé l’outil </a:t>
            </a:r>
            <a:r>
              <a:rPr lang="fr-FR" dirty="0" err="1"/>
              <a:t>nmap</a:t>
            </a:r>
            <a:r>
              <a:rPr lang="fr-FR" dirty="0"/>
              <a:t> pour identifier les ports et services qui fonctionne sur la machine.</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4</a:t>
            </a:fld>
            <a:endParaRPr lang="fr-RE"/>
          </a:p>
        </p:txBody>
      </p:sp>
    </p:spTree>
    <p:extLst>
      <p:ext uri="{BB962C8B-B14F-4D97-AF65-F5344CB8AC3E}">
        <p14:creationId xmlns:p14="http://schemas.microsoft.com/office/powerpoint/2010/main" val="2173661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Lors de la phase d’énumération, j’ai navigué sur le site utilisant le CMS WordPress puis par curiosité j’ai tester la visibilité des dossiers. Et comme on peut voir le dossier n’</a:t>
            </a:r>
            <a:r>
              <a:rPr lang="fr-FR" dirty="0" err="1"/>
              <a:t>etait</a:t>
            </a:r>
            <a:r>
              <a:rPr lang="fr-FR" dirty="0"/>
              <a:t> pas protégé en lecture. Puis j’ai utiliser l’outil </a:t>
            </a:r>
            <a:r>
              <a:rPr lang="fr-FR" dirty="0" err="1"/>
              <a:t>wpscan</a:t>
            </a:r>
            <a:r>
              <a:rPr lang="fr-FR" dirty="0"/>
              <a:t> qui m’a permis d’avoir plus d’information comme par exemple les identifiants des utilisateurs de WordPress.</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5</a:t>
            </a:fld>
            <a:endParaRPr lang="fr-RE"/>
          </a:p>
        </p:txBody>
      </p:sp>
    </p:spTree>
    <p:extLst>
      <p:ext uri="{BB962C8B-B14F-4D97-AF65-F5344CB8AC3E}">
        <p14:creationId xmlns:p14="http://schemas.microsoft.com/office/powerpoint/2010/main" val="139790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Lors de la phase d’implémentation initiale, j’ai rechercher s’il existait une faille connue et comme vous pouvez le voir, il en existait un qui permettait d’envoyer une fausse image qui était en faite la porte nous permettant de prendre la main sur la machine de la victime une fois qu’elle était téléversé. Mais celui-ci nécessite d’avoir un identifiant et un mot de passe. J’ai donc brut force l’identifiant </a:t>
            </a:r>
            <a:r>
              <a:rPr lang="fr-FR" dirty="0" err="1"/>
              <a:t>kwheel</a:t>
            </a:r>
            <a:r>
              <a:rPr lang="fr-FR" dirty="0"/>
              <a:t> avec l’outil </a:t>
            </a:r>
            <a:r>
              <a:rPr lang="fr-FR" dirty="0" err="1"/>
              <a:t>hydra</a:t>
            </a:r>
            <a:r>
              <a:rPr lang="fr-FR" dirty="0"/>
              <a:t> qui utilise un mot de passe faible connu des bibliothèque rockyou.txt.</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6</a:t>
            </a:fld>
            <a:endParaRPr lang="fr-RE"/>
          </a:p>
        </p:txBody>
      </p:sp>
    </p:spTree>
    <p:extLst>
      <p:ext uri="{BB962C8B-B14F-4D97-AF65-F5344CB8AC3E}">
        <p14:creationId xmlns:p14="http://schemas.microsoft.com/office/powerpoint/2010/main" val="143215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Lors de la phase d’escalade de privilège, j’ai rechercher les fichiers ayant un </a:t>
            </a:r>
            <a:r>
              <a:rPr lang="fr-FR" dirty="0" err="1"/>
              <a:t>setuid</a:t>
            </a:r>
            <a:r>
              <a:rPr lang="fr-FR" dirty="0"/>
              <a:t> en tant qu’utilisateur root, me permettant d’exécuter le fichier comme si j’étais connecter en tant que root alors que mon utilisateur courant c’est toto. J’en ai retrouver un qui me semblait bizarre car ce fichier n’est pas native. En testant d’exécuter le fichier en mode </a:t>
            </a:r>
            <a:r>
              <a:rPr lang="fr-FR" dirty="0" err="1"/>
              <a:t>debug</a:t>
            </a:r>
            <a:r>
              <a:rPr lang="fr-FR" dirty="0"/>
              <a:t>, j’ai vu qu’il fallait modifier une variable d’environnement pour s’octroyer les droits de super-utilisateur et avoir la main mise sur tout le système. A partir de là j’ai pu faire ce que je voulais sur le système.</a:t>
            </a:r>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7</a:t>
            </a:fld>
            <a:endParaRPr lang="fr-RE"/>
          </a:p>
        </p:txBody>
      </p:sp>
    </p:spTree>
    <p:extLst>
      <p:ext uri="{BB962C8B-B14F-4D97-AF65-F5344CB8AC3E}">
        <p14:creationId xmlns:p14="http://schemas.microsoft.com/office/powerpoint/2010/main" val="3087968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8</a:t>
            </a:fld>
            <a:endParaRPr lang="fr-RE"/>
          </a:p>
        </p:txBody>
      </p:sp>
    </p:spTree>
    <p:extLst>
      <p:ext uri="{BB962C8B-B14F-4D97-AF65-F5344CB8AC3E}">
        <p14:creationId xmlns:p14="http://schemas.microsoft.com/office/powerpoint/2010/main" val="220338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lvl="0" indent="0" algn="l" rtl="0">
              <a:spcBef>
                <a:spcPts val="0"/>
              </a:spcBef>
              <a:spcAft>
                <a:spcPts val="0"/>
              </a:spcAft>
              <a:buNone/>
            </a:pPr>
            <a:endParaRPr lang="fr-FR" dirty="0"/>
          </a:p>
        </p:txBody>
      </p:sp>
      <p:sp>
        <p:nvSpPr>
          <p:cNvPr id="4" name="Espace réservé du numéro de diapositive 3"/>
          <p:cNvSpPr>
            <a:spLocks noGrp="1"/>
          </p:cNvSpPr>
          <p:nvPr>
            <p:ph type="sldNum" sz="quarter" idx="5"/>
          </p:nvPr>
        </p:nvSpPr>
        <p:spPr/>
        <p:txBody>
          <a:bodyPr/>
          <a:lstStyle/>
          <a:p>
            <a:fld id="{818F9C92-BB2B-4794-9A12-2784E76C5D4C}" type="slidenum">
              <a:rPr lang="fr-RE" smtClean="0"/>
              <a:t>9</a:t>
            </a:fld>
            <a:endParaRPr lang="fr-RE"/>
          </a:p>
        </p:txBody>
      </p:sp>
    </p:spTree>
    <p:extLst>
      <p:ext uri="{BB962C8B-B14F-4D97-AF65-F5344CB8AC3E}">
        <p14:creationId xmlns:p14="http://schemas.microsoft.com/office/powerpoint/2010/main" val="567852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F0EC27-BCD1-4ED3-BFE6-2DB7B657A5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FE739-0CDC-4EAF-B0FB-C10DB3241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81A4B78-94A6-4E09-B960-4537DB37F1C8}"/>
              </a:ext>
            </a:extLst>
          </p:cNvPr>
          <p:cNvSpPr>
            <a:spLocks noGrp="1"/>
          </p:cNvSpPr>
          <p:nvPr>
            <p:ph type="dt" sz="half" idx="10"/>
          </p:nvPr>
        </p:nvSpPr>
        <p:spPr/>
        <p:txBody>
          <a:bodyPr/>
          <a:lstStyle/>
          <a:p>
            <a:fld id="{9E930371-97C5-4688-BB82-915A48E8D299}" type="datetime1">
              <a:rPr lang="en-US" smtClean="0"/>
              <a:t>1/3/2022</a:t>
            </a:fld>
            <a:endParaRPr lang="en-US" dirty="0"/>
          </a:p>
        </p:txBody>
      </p:sp>
      <p:sp>
        <p:nvSpPr>
          <p:cNvPr id="5" name="Espace réservé du pied de page 4">
            <a:extLst>
              <a:ext uri="{FF2B5EF4-FFF2-40B4-BE49-F238E27FC236}">
                <a16:creationId xmlns:a16="http://schemas.microsoft.com/office/drawing/2014/main" id="{79C2BD78-3E06-4DAD-8CDF-DD42EF16560F}"/>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717CD935-2312-4E56-B51D-BD8285CBA33D}"/>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77337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51E704-A8FA-42DC-8B11-7FFA50F5505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4C105F2-24D5-4CF4-9B6C-E5FAA1B6D14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E3F5E50-E72A-4DF8-882A-84950BA4C9E6}"/>
              </a:ext>
            </a:extLst>
          </p:cNvPr>
          <p:cNvSpPr>
            <a:spLocks noGrp="1"/>
          </p:cNvSpPr>
          <p:nvPr>
            <p:ph type="dt" sz="half" idx="10"/>
          </p:nvPr>
        </p:nvSpPr>
        <p:spPr/>
        <p:txBody>
          <a:bodyPr/>
          <a:lstStyle/>
          <a:p>
            <a:fld id="{C13DF8A8-33B6-4A6B-ABDB-0C28B3DCED6C}" type="datetime1">
              <a:rPr lang="en-US" smtClean="0"/>
              <a:t>1/3/2022</a:t>
            </a:fld>
            <a:endParaRPr lang="en-US" dirty="0"/>
          </a:p>
        </p:txBody>
      </p:sp>
      <p:sp>
        <p:nvSpPr>
          <p:cNvPr id="5" name="Espace réservé du pied de page 4">
            <a:extLst>
              <a:ext uri="{FF2B5EF4-FFF2-40B4-BE49-F238E27FC236}">
                <a16:creationId xmlns:a16="http://schemas.microsoft.com/office/drawing/2014/main" id="{317BB002-B2FC-4AC1-80B9-96A5089E929D}"/>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04B20756-197A-47DA-86CC-178FE804DD82}"/>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84123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2DF017-B5C1-46DA-A70E-932B95F9C37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7F876D5-734B-4FC0-B5B8-A015E88AA1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D543B0-0925-4997-9BBE-AC64EBE7A1E0}"/>
              </a:ext>
            </a:extLst>
          </p:cNvPr>
          <p:cNvSpPr>
            <a:spLocks noGrp="1"/>
          </p:cNvSpPr>
          <p:nvPr>
            <p:ph type="dt" sz="half" idx="10"/>
          </p:nvPr>
        </p:nvSpPr>
        <p:spPr/>
        <p:txBody>
          <a:bodyPr/>
          <a:lstStyle/>
          <a:p>
            <a:fld id="{BC93C174-6EBC-45A5-9EB8-153A124605E6}" type="datetime1">
              <a:rPr lang="en-US" smtClean="0"/>
              <a:t>1/3/2022</a:t>
            </a:fld>
            <a:endParaRPr lang="en-US" dirty="0"/>
          </a:p>
        </p:txBody>
      </p:sp>
      <p:sp>
        <p:nvSpPr>
          <p:cNvPr id="5" name="Espace réservé du pied de page 4">
            <a:extLst>
              <a:ext uri="{FF2B5EF4-FFF2-40B4-BE49-F238E27FC236}">
                <a16:creationId xmlns:a16="http://schemas.microsoft.com/office/drawing/2014/main" id="{EB8647E2-1A97-4D23-A312-9479F15F5D8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5E1C229-BC4F-4F91-B3BD-87F7DADD82C0}"/>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14696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D38735-92FE-4DC8-9F88-C560FCCC098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218CFB-7BEC-445E-9CFE-EDF00A862F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E34CF6-94CC-4CE7-A1D9-1EED2D32EBF6}"/>
              </a:ext>
            </a:extLst>
          </p:cNvPr>
          <p:cNvSpPr>
            <a:spLocks noGrp="1"/>
          </p:cNvSpPr>
          <p:nvPr>
            <p:ph type="dt" sz="half" idx="10"/>
          </p:nvPr>
        </p:nvSpPr>
        <p:spPr/>
        <p:txBody>
          <a:bodyPr/>
          <a:lstStyle/>
          <a:p>
            <a:fld id="{EFB28C93-7075-4E76-B45C-B9FF0322A90E}" type="datetime1">
              <a:rPr lang="en-US" smtClean="0"/>
              <a:t>1/3/2022</a:t>
            </a:fld>
            <a:endParaRPr lang="en-US" dirty="0"/>
          </a:p>
        </p:txBody>
      </p:sp>
      <p:sp>
        <p:nvSpPr>
          <p:cNvPr id="5" name="Espace réservé du pied de page 4">
            <a:extLst>
              <a:ext uri="{FF2B5EF4-FFF2-40B4-BE49-F238E27FC236}">
                <a16:creationId xmlns:a16="http://schemas.microsoft.com/office/drawing/2014/main" id="{6FC5EBE8-2A40-43AF-A3BB-0CBF3013E78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F570148C-2BAB-4E00-97D1-D4417D332031}"/>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271397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0D61D-0EB6-4C51-AC94-2045884A27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0CCC30-58A8-4149-A354-E6A5C611AD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2475221-0FD8-416C-A1F2-41CD4DA4D475}"/>
              </a:ext>
            </a:extLst>
          </p:cNvPr>
          <p:cNvSpPr>
            <a:spLocks noGrp="1"/>
          </p:cNvSpPr>
          <p:nvPr>
            <p:ph type="dt" sz="half" idx="10"/>
          </p:nvPr>
        </p:nvSpPr>
        <p:spPr/>
        <p:txBody>
          <a:bodyPr/>
          <a:lstStyle/>
          <a:p>
            <a:fld id="{47DEBC2F-0F34-41B0-BD15-4030B3C80711}" type="datetime1">
              <a:rPr lang="en-US" smtClean="0"/>
              <a:t>1/3/2022</a:t>
            </a:fld>
            <a:endParaRPr lang="en-US" dirty="0"/>
          </a:p>
        </p:txBody>
      </p:sp>
      <p:sp>
        <p:nvSpPr>
          <p:cNvPr id="5" name="Espace réservé du pied de page 4">
            <a:extLst>
              <a:ext uri="{FF2B5EF4-FFF2-40B4-BE49-F238E27FC236}">
                <a16:creationId xmlns:a16="http://schemas.microsoft.com/office/drawing/2014/main" id="{4A86A243-C370-4A82-B11C-3F34A92FD07E}"/>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58D5AC45-9DA9-437B-820F-65F4232D7FAE}"/>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82408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7A15D-1164-4F16-82D4-9BDB395FBD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6BBD8C-EC45-4DAB-8451-2C572698A7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003A82-5378-48F2-A0EC-AA6AE6D2697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DAAC0D-73C0-4F55-82C6-83835C1DEC57}"/>
              </a:ext>
            </a:extLst>
          </p:cNvPr>
          <p:cNvSpPr>
            <a:spLocks noGrp="1"/>
          </p:cNvSpPr>
          <p:nvPr>
            <p:ph type="dt" sz="half" idx="10"/>
          </p:nvPr>
        </p:nvSpPr>
        <p:spPr/>
        <p:txBody>
          <a:bodyPr/>
          <a:lstStyle/>
          <a:p>
            <a:fld id="{8C2C56FC-4377-4EFD-BB99-CB27C7D9BCD5}" type="datetime1">
              <a:rPr lang="en-US" smtClean="0"/>
              <a:t>1/3/2022</a:t>
            </a:fld>
            <a:endParaRPr lang="en-US" dirty="0"/>
          </a:p>
        </p:txBody>
      </p:sp>
      <p:sp>
        <p:nvSpPr>
          <p:cNvPr id="6" name="Espace réservé du pied de page 5">
            <a:extLst>
              <a:ext uri="{FF2B5EF4-FFF2-40B4-BE49-F238E27FC236}">
                <a16:creationId xmlns:a16="http://schemas.microsoft.com/office/drawing/2014/main" id="{374DBED3-F99B-4ED2-9456-400375867F1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E91E1839-8B58-42F0-A94F-D8D646BB64A3}"/>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187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C53C5-853F-4E5C-A629-8A5162E2F0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6F295FE-6BFA-4EFB-A188-03479DD1B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6E59AB-7AAC-4129-B415-20E08199652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393DCB0-A8D9-42D5-88A1-97ED916C7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C695B1C-7984-44A7-BDD0-74D5F9E55F8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739A40-F6DD-4325-A6B6-64C87EA778A3}"/>
              </a:ext>
            </a:extLst>
          </p:cNvPr>
          <p:cNvSpPr>
            <a:spLocks noGrp="1"/>
          </p:cNvSpPr>
          <p:nvPr>
            <p:ph type="dt" sz="half" idx="10"/>
          </p:nvPr>
        </p:nvSpPr>
        <p:spPr/>
        <p:txBody>
          <a:bodyPr/>
          <a:lstStyle/>
          <a:p>
            <a:fld id="{83DFAC24-BE89-40F1-B8A1-6CF560A3CA4C}" type="datetime1">
              <a:rPr lang="en-US" smtClean="0"/>
              <a:t>1/3/2022</a:t>
            </a:fld>
            <a:endParaRPr lang="en-US" dirty="0"/>
          </a:p>
        </p:txBody>
      </p:sp>
      <p:sp>
        <p:nvSpPr>
          <p:cNvPr id="8" name="Espace réservé du pied de page 7">
            <a:extLst>
              <a:ext uri="{FF2B5EF4-FFF2-40B4-BE49-F238E27FC236}">
                <a16:creationId xmlns:a16="http://schemas.microsoft.com/office/drawing/2014/main" id="{14786CAE-AAB8-4812-B11D-6313A77C9E8E}"/>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D9875E79-9209-44B3-8DD6-5900F6E669D5}"/>
              </a:ext>
            </a:extLst>
          </p:cNvPr>
          <p:cNvSpPr>
            <a:spLocks noGrp="1"/>
          </p:cNvSpPr>
          <p:nvPr>
            <p:ph type="sldNum" sz="quarter" idx="12"/>
          </p:nvPr>
        </p:nvSpPr>
        <p:spPr/>
        <p:txBody>
          <a:body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19395502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FE716-5D4B-430F-814B-91349639888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633E7CE-518A-4E40-AE2F-7D5D8755466E}"/>
              </a:ext>
            </a:extLst>
          </p:cNvPr>
          <p:cNvSpPr>
            <a:spLocks noGrp="1"/>
          </p:cNvSpPr>
          <p:nvPr>
            <p:ph type="dt" sz="half" idx="10"/>
          </p:nvPr>
        </p:nvSpPr>
        <p:spPr/>
        <p:txBody>
          <a:bodyPr/>
          <a:lstStyle/>
          <a:p>
            <a:fld id="{76FCCAEA-B3F0-45A8-A8EC-650E5501C20E}" type="datetime1">
              <a:rPr lang="en-US" smtClean="0"/>
              <a:t>1/3/2022</a:t>
            </a:fld>
            <a:endParaRPr lang="en-US" dirty="0"/>
          </a:p>
        </p:txBody>
      </p:sp>
      <p:sp>
        <p:nvSpPr>
          <p:cNvPr id="4" name="Espace réservé du pied de page 3">
            <a:extLst>
              <a:ext uri="{FF2B5EF4-FFF2-40B4-BE49-F238E27FC236}">
                <a16:creationId xmlns:a16="http://schemas.microsoft.com/office/drawing/2014/main" id="{AA745C9A-3578-4CFE-8DAF-99AEB8124E0B}"/>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C97E2922-5438-4878-A997-5E639209F6FF}"/>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51019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94C2271-59A1-46A8-B120-FE4771950190}"/>
              </a:ext>
            </a:extLst>
          </p:cNvPr>
          <p:cNvSpPr>
            <a:spLocks noGrp="1"/>
          </p:cNvSpPr>
          <p:nvPr>
            <p:ph type="dt" sz="half" idx="10"/>
          </p:nvPr>
        </p:nvSpPr>
        <p:spPr/>
        <p:txBody>
          <a:bodyPr/>
          <a:lstStyle/>
          <a:p>
            <a:fld id="{4E754737-5192-4A80-9BDD-8A617DF183E3}" type="datetime1">
              <a:rPr lang="en-US" smtClean="0"/>
              <a:t>1/3/2022</a:t>
            </a:fld>
            <a:endParaRPr lang="en-US" dirty="0"/>
          </a:p>
        </p:txBody>
      </p:sp>
      <p:sp>
        <p:nvSpPr>
          <p:cNvPr id="3" name="Espace réservé du pied de page 2">
            <a:extLst>
              <a:ext uri="{FF2B5EF4-FFF2-40B4-BE49-F238E27FC236}">
                <a16:creationId xmlns:a16="http://schemas.microsoft.com/office/drawing/2014/main" id="{669810F4-F15D-4268-A99A-9FE439846325}"/>
              </a:ext>
            </a:extLst>
          </p:cNvPr>
          <p:cNvSpPr>
            <a:spLocks noGrp="1"/>
          </p:cNvSpPr>
          <p:nvPr>
            <p:ph type="ftr" sz="quarter" idx="1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B22A53C-A942-4C2D-8737-717D311BD05B}"/>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230969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9FE2A8-1CC2-484C-B6BF-E50010DF0D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73E27D3-D955-4215-9561-86DC3FDED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85F091-5563-4251-8B18-AC71CFD7A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2815A5-D517-4863-A48A-79148F501EC6}"/>
              </a:ext>
            </a:extLst>
          </p:cNvPr>
          <p:cNvSpPr>
            <a:spLocks noGrp="1"/>
          </p:cNvSpPr>
          <p:nvPr>
            <p:ph type="dt" sz="half" idx="10"/>
          </p:nvPr>
        </p:nvSpPr>
        <p:spPr/>
        <p:txBody>
          <a:bodyPr/>
          <a:lstStyle/>
          <a:p>
            <a:fld id="{C428BA53-2944-48FA-B706-BEE0070E76BA}" type="datetime1">
              <a:rPr lang="en-US" smtClean="0"/>
              <a:t>1/3/2022</a:t>
            </a:fld>
            <a:endParaRPr lang="en-US" dirty="0"/>
          </a:p>
        </p:txBody>
      </p:sp>
      <p:sp>
        <p:nvSpPr>
          <p:cNvPr id="6" name="Espace réservé du pied de page 5">
            <a:extLst>
              <a:ext uri="{FF2B5EF4-FFF2-40B4-BE49-F238E27FC236}">
                <a16:creationId xmlns:a16="http://schemas.microsoft.com/office/drawing/2014/main" id="{0EABE002-3893-4DDD-94B8-40462F713D3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3705568F-4E7C-4F65-B843-146DD6BFFC65}"/>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72080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8C2D69-75C4-48DE-A4FA-4F543A61153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CE97158-2211-40B6-900F-9EA5919A6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782C77-C186-409E-B0E1-1695B8A88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96740A8-E7DF-4AAC-82DB-3397F2F6B859}"/>
              </a:ext>
            </a:extLst>
          </p:cNvPr>
          <p:cNvSpPr>
            <a:spLocks noGrp="1"/>
          </p:cNvSpPr>
          <p:nvPr>
            <p:ph type="dt" sz="half" idx="10"/>
          </p:nvPr>
        </p:nvSpPr>
        <p:spPr/>
        <p:txBody>
          <a:bodyPr/>
          <a:lstStyle/>
          <a:p>
            <a:fld id="{BDAFE1A4-27BD-4653-85B1-F875F6DFCFFC}" type="datetime1">
              <a:rPr lang="en-US" smtClean="0"/>
              <a:t>1/3/2022</a:t>
            </a:fld>
            <a:endParaRPr lang="en-US" dirty="0"/>
          </a:p>
        </p:txBody>
      </p:sp>
      <p:sp>
        <p:nvSpPr>
          <p:cNvPr id="6" name="Espace réservé du pied de page 5">
            <a:extLst>
              <a:ext uri="{FF2B5EF4-FFF2-40B4-BE49-F238E27FC236}">
                <a16:creationId xmlns:a16="http://schemas.microsoft.com/office/drawing/2014/main" id="{0EAD9031-F41C-4F10-A720-5141ABE7CAF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14C512A6-3EBD-4CD6-B1BE-F9462AA759EA}"/>
              </a:ext>
            </a:extLst>
          </p:cNvPr>
          <p:cNvSpPr>
            <a:spLocks noGrp="1"/>
          </p:cNvSpPr>
          <p:nvPr>
            <p:ph type="sldNum" sz="quarter" idx="12"/>
          </p:nvPr>
        </p:nvSpPr>
        <p:spPr/>
        <p:txBody>
          <a:bodyPr/>
          <a:lstStyle/>
          <a:p>
            <a:fld id="{8A7A6979-0714-4377-B894-6BE4C2D6E202}" type="slidenum">
              <a:rPr lang="en-US" smtClean="0"/>
              <a:t>‹N°›</a:t>
            </a:fld>
            <a:endParaRPr lang="en-US" dirty="0"/>
          </a:p>
        </p:txBody>
      </p:sp>
    </p:spTree>
    <p:extLst>
      <p:ext uri="{BB962C8B-B14F-4D97-AF65-F5344CB8AC3E}">
        <p14:creationId xmlns:p14="http://schemas.microsoft.com/office/powerpoint/2010/main" val="320815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331BEF0-566E-43D0-A65D-09BFE143A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E23A5D-9695-4140-8E0A-EB57E7C7A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BBC193-073C-45B7-8909-81CEB5B84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FAC24-BE89-40F1-B8A1-6CF560A3CA4C}" type="datetime1">
              <a:rPr lang="en-US" smtClean="0"/>
              <a:t>1/3/2022</a:t>
            </a:fld>
            <a:endParaRPr lang="en-US" dirty="0"/>
          </a:p>
        </p:txBody>
      </p:sp>
      <p:sp>
        <p:nvSpPr>
          <p:cNvPr id="5" name="Espace réservé du pied de page 4">
            <a:extLst>
              <a:ext uri="{FF2B5EF4-FFF2-40B4-BE49-F238E27FC236}">
                <a16:creationId xmlns:a16="http://schemas.microsoft.com/office/drawing/2014/main" id="{32E1D535-4EE8-443D-8CEA-2F32E4372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a:extLst>
              <a:ext uri="{FF2B5EF4-FFF2-40B4-BE49-F238E27FC236}">
                <a16:creationId xmlns:a16="http://schemas.microsoft.com/office/drawing/2014/main" id="{6ED42747-A9BE-4740-9BE1-AD450BE92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‹N°›</a:t>
            </a:fld>
            <a:endParaRPr lang="en-US" dirty="0"/>
          </a:p>
        </p:txBody>
      </p:sp>
    </p:spTree>
    <p:extLst>
      <p:ext uri="{BB962C8B-B14F-4D97-AF65-F5344CB8AC3E}">
        <p14:creationId xmlns:p14="http://schemas.microsoft.com/office/powerpoint/2010/main" val="322102929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F67A623E-0D90-497E-A602-4BBAE4605B9A}"/>
              </a:ext>
            </a:extLst>
          </p:cNvPr>
          <p:cNvPicPr>
            <a:picLocks noChangeAspect="1"/>
          </p:cNvPicPr>
          <p:nvPr/>
        </p:nvPicPr>
        <p:blipFill>
          <a:blip r:embed="rId3"/>
          <a:stretch>
            <a:fillRect/>
          </a:stretch>
        </p:blipFill>
        <p:spPr>
          <a:xfrm>
            <a:off x="100789" y="2257515"/>
            <a:ext cx="5558118" cy="4546541"/>
          </a:xfrm>
          <a:prstGeom prst="rect">
            <a:avLst/>
          </a:prstGeom>
        </p:spPr>
      </p:pic>
      <p:pic>
        <p:nvPicPr>
          <p:cNvPr id="11" name="Image 10">
            <a:extLst>
              <a:ext uri="{FF2B5EF4-FFF2-40B4-BE49-F238E27FC236}">
                <a16:creationId xmlns:a16="http://schemas.microsoft.com/office/drawing/2014/main" id="{C3D9B454-9DE8-45C3-9A5E-7F3E68E64227}"/>
              </a:ext>
            </a:extLst>
          </p:cNvPr>
          <p:cNvPicPr>
            <a:picLocks noChangeAspect="1"/>
          </p:cNvPicPr>
          <p:nvPr/>
        </p:nvPicPr>
        <p:blipFill>
          <a:blip r:embed="rId4"/>
          <a:stretch>
            <a:fillRect/>
          </a:stretch>
        </p:blipFill>
        <p:spPr>
          <a:xfrm>
            <a:off x="9584746" y="3918525"/>
            <a:ext cx="2348645" cy="2364461"/>
          </a:xfrm>
          <a:prstGeom prst="rect">
            <a:avLst/>
          </a:prstGeom>
        </p:spPr>
      </p:pic>
      <p:pic>
        <p:nvPicPr>
          <p:cNvPr id="10" name="Image 9">
            <a:extLst>
              <a:ext uri="{FF2B5EF4-FFF2-40B4-BE49-F238E27FC236}">
                <a16:creationId xmlns:a16="http://schemas.microsoft.com/office/drawing/2014/main" id="{8368C54D-3879-49AC-A9E2-6946126B90B8}"/>
              </a:ext>
            </a:extLst>
          </p:cNvPr>
          <p:cNvPicPr>
            <a:picLocks noChangeAspect="1"/>
          </p:cNvPicPr>
          <p:nvPr/>
        </p:nvPicPr>
        <p:blipFill>
          <a:blip r:embed="rId4"/>
          <a:stretch>
            <a:fillRect/>
          </a:stretch>
        </p:blipFill>
        <p:spPr>
          <a:xfrm>
            <a:off x="281353" y="85956"/>
            <a:ext cx="2879848" cy="2899241"/>
          </a:xfrm>
          <a:prstGeom prst="rect">
            <a:avLst/>
          </a:prstGeom>
        </p:spPr>
      </p:pic>
      <p:sp>
        <p:nvSpPr>
          <p:cNvPr id="2" name="Titre 1">
            <a:extLst>
              <a:ext uri="{FF2B5EF4-FFF2-40B4-BE49-F238E27FC236}">
                <a16:creationId xmlns:a16="http://schemas.microsoft.com/office/drawing/2014/main" id="{D929CDD9-CA74-4E98-927F-5748DD28DB23}"/>
              </a:ext>
            </a:extLst>
          </p:cNvPr>
          <p:cNvSpPr>
            <a:spLocks noGrp="1"/>
          </p:cNvSpPr>
          <p:nvPr>
            <p:ph type="ctrTitle"/>
          </p:nvPr>
        </p:nvSpPr>
        <p:spPr>
          <a:xfrm>
            <a:off x="4978912" y="1535577"/>
            <a:ext cx="6701302" cy="1413531"/>
          </a:xfrm>
        </p:spPr>
        <p:txBody>
          <a:bodyPr>
            <a:normAutofit/>
          </a:bodyPr>
          <a:lstStyle/>
          <a:p>
            <a:pPr algn="r"/>
            <a:r>
              <a:rPr lang="fr-FR" sz="4400" dirty="0">
                <a:latin typeface="Arial Rounded MT Bold" panose="020F0704030504030204" pitchFamily="34" charset="0"/>
              </a:rPr>
              <a:t>SECURITE CMS WORDPRESS</a:t>
            </a:r>
            <a:endParaRPr lang="fr-RE" sz="4400" dirty="0">
              <a:latin typeface="Arial Rounded MT Bold" panose="020F0704030504030204" pitchFamily="34" charset="0"/>
            </a:endParaRPr>
          </a:p>
        </p:txBody>
      </p:sp>
      <p:sp>
        <p:nvSpPr>
          <p:cNvPr id="3" name="Sous-titre 2">
            <a:extLst>
              <a:ext uri="{FF2B5EF4-FFF2-40B4-BE49-F238E27FC236}">
                <a16:creationId xmlns:a16="http://schemas.microsoft.com/office/drawing/2014/main" id="{09C33784-D4E3-4051-9C01-367356D70F62}"/>
              </a:ext>
            </a:extLst>
          </p:cNvPr>
          <p:cNvSpPr>
            <a:spLocks noGrp="1"/>
          </p:cNvSpPr>
          <p:nvPr>
            <p:ph type="subTitle" idx="1"/>
          </p:nvPr>
        </p:nvSpPr>
        <p:spPr>
          <a:xfrm>
            <a:off x="6893169" y="4834172"/>
            <a:ext cx="4665532" cy="1239894"/>
          </a:xfrm>
          <a:solidFill>
            <a:schemeClr val="bg1"/>
          </a:solidFill>
        </p:spPr>
        <p:txBody>
          <a:bodyPr>
            <a:normAutofit/>
          </a:bodyPr>
          <a:lstStyle/>
          <a:p>
            <a:pPr algn="r"/>
            <a:r>
              <a:rPr lang="fr-FR" sz="1800" b="1" dirty="0">
                <a:latin typeface="Arial" panose="020B0604020202020204" pitchFamily="34" charset="0"/>
                <a:cs typeface="Arial" panose="020B0604020202020204" pitchFamily="34" charset="0"/>
              </a:rPr>
              <a:t>ABRADOR DARYL</a:t>
            </a:r>
          </a:p>
          <a:p>
            <a:pPr algn="r"/>
            <a:r>
              <a:rPr lang="fr-FR" sz="1800" dirty="0">
                <a:latin typeface="Arial" panose="020B0604020202020204" pitchFamily="34" charset="0"/>
                <a:cs typeface="Arial" panose="020B0604020202020204" pitchFamily="34" charset="0"/>
              </a:rPr>
              <a:t>Apprenant chez Simplon</a:t>
            </a:r>
          </a:p>
          <a:p>
            <a:pPr algn="r"/>
            <a:r>
              <a:rPr lang="fr-FR" sz="1800" dirty="0">
                <a:latin typeface="Arial" panose="020B0604020202020204" pitchFamily="34" charset="0"/>
                <a:cs typeface="Arial" panose="020B0604020202020204" pitchFamily="34" charset="0"/>
              </a:rPr>
              <a:t>Concepteur développeur d’applications</a:t>
            </a:r>
            <a:endParaRPr lang="fr-RE" sz="1800"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259A21B4-48A4-4765-A75A-6D2F6CE50039}"/>
              </a:ext>
            </a:extLst>
          </p:cNvPr>
          <p:cNvSpPr>
            <a:spLocks noGrp="1"/>
          </p:cNvSpPr>
          <p:nvPr>
            <p:ph type="sldNum" sz="quarter" idx="12"/>
          </p:nvPr>
        </p:nvSpPr>
        <p:spPr/>
        <p:txBody>
          <a:bodyPr/>
          <a:lstStyle/>
          <a:p>
            <a:fld id="{8A7A6979-0714-4377-B894-6BE4C2D6E202}" type="slidenum">
              <a:rPr lang="en-US" sz="1600" b="1" smtClean="0"/>
              <a:pPr/>
              <a:t>1</a:t>
            </a:fld>
            <a:r>
              <a:rPr lang="en-US" sz="1600" b="1" dirty="0"/>
              <a:t> / 12</a:t>
            </a:r>
            <a:endParaRPr lang="en-US" sz="1800" b="1" dirty="0"/>
          </a:p>
        </p:txBody>
      </p:sp>
    </p:spTree>
    <p:extLst>
      <p:ext uri="{BB962C8B-B14F-4D97-AF65-F5344CB8AC3E}">
        <p14:creationId xmlns:p14="http://schemas.microsoft.com/office/powerpoint/2010/main" val="2907729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E68B5-76A2-4C7E-8E39-968F614FD602}"/>
              </a:ext>
            </a:extLst>
          </p:cNvPr>
          <p:cNvSpPr>
            <a:spLocks noGrp="1"/>
          </p:cNvSpPr>
          <p:nvPr>
            <p:ph type="title"/>
          </p:nvPr>
        </p:nvSpPr>
        <p:spPr/>
        <p:txBody>
          <a:bodyPr/>
          <a:lstStyle/>
          <a:p>
            <a:pPr algn="ctr"/>
            <a:r>
              <a:rPr lang="fr-FR" dirty="0">
                <a:latin typeface="Arial Rounded MT Bold" panose="020F0704030504030204" pitchFamily="34" charset="0"/>
              </a:rPr>
              <a:t>Sujet de veille</a:t>
            </a:r>
            <a:endParaRPr lang="fr-FR" dirty="0"/>
          </a:p>
        </p:txBody>
      </p:sp>
      <p:sp>
        <p:nvSpPr>
          <p:cNvPr id="4" name="Espace réservé du numéro de diapositive 3">
            <a:extLst>
              <a:ext uri="{FF2B5EF4-FFF2-40B4-BE49-F238E27FC236}">
                <a16:creationId xmlns:a16="http://schemas.microsoft.com/office/drawing/2014/main" id="{9573D945-7E0F-4265-B283-78F4C9D7B4E3}"/>
              </a:ext>
            </a:extLst>
          </p:cNvPr>
          <p:cNvSpPr>
            <a:spLocks noGrp="1"/>
          </p:cNvSpPr>
          <p:nvPr>
            <p:ph type="sldNum" sz="quarter" idx="12"/>
          </p:nvPr>
        </p:nvSpPr>
        <p:spPr/>
        <p:txBody>
          <a:bodyPr/>
          <a:lstStyle/>
          <a:p>
            <a:fld id="{8A7A6979-0714-4377-B894-6BE4C2D6E202}" type="slidenum">
              <a:rPr lang="en-US" sz="1600" b="1" smtClean="0"/>
              <a:pPr/>
              <a:t>10</a:t>
            </a:fld>
            <a:r>
              <a:rPr lang="en-US" sz="1600" b="1" dirty="0"/>
              <a:t> / 12</a:t>
            </a:r>
          </a:p>
        </p:txBody>
      </p:sp>
      <p:pic>
        <p:nvPicPr>
          <p:cNvPr id="7" name="Image 6">
            <a:extLst>
              <a:ext uri="{FF2B5EF4-FFF2-40B4-BE49-F238E27FC236}">
                <a16:creationId xmlns:a16="http://schemas.microsoft.com/office/drawing/2014/main" id="{98820620-191A-447D-8D6D-BF6433B44B24}"/>
              </a:ext>
            </a:extLst>
          </p:cNvPr>
          <p:cNvPicPr>
            <a:picLocks noChangeAspect="1"/>
          </p:cNvPicPr>
          <p:nvPr/>
        </p:nvPicPr>
        <p:blipFill>
          <a:blip r:embed="rId3"/>
          <a:stretch>
            <a:fillRect/>
          </a:stretch>
        </p:blipFill>
        <p:spPr>
          <a:xfrm>
            <a:off x="128954" y="164122"/>
            <a:ext cx="2879848" cy="2899241"/>
          </a:xfrm>
          <a:prstGeom prst="rect">
            <a:avLst/>
          </a:prstGeom>
        </p:spPr>
      </p:pic>
      <p:pic>
        <p:nvPicPr>
          <p:cNvPr id="8" name="Image 7">
            <a:extLst>
              <a:ext uri="{FF2B5EF4-FFF2-40B4-BE49-F238E27FC236}">
                <a16:creationId xmlns:a16="http://schemas.microsoft.com/office/drawing/2014/main" id="{6E85B7BF-2069-4D8B-8015-A8E22C312D6C}"/>
              </a:ext>
            </a:extLst>
          </p:cNvPr>
          <p:cNvPicPr>
            <a:picLocks noChangeAspect="1"/>
          </p:cNvPicPr>
          <p:nvPr/>
        </p:nvPicPr>
        <p:blipFill>
          <a:blip r:embed="rId3"/>
          <a:stretch>
            <a:fillRect/>
          </a:stretch>
        </p:blipFill>
        <p:spPr>
          <a:xfrm>
            <a:off x="9584746" y="3918525"/>
            <a:ext cx="2348645" cy="2364461"/>
          </a:xfrm>
          <a:prstGeom prst="rect">
            <a:avLst/>
          </a:prstGeom>
        </p:spPr>
      </p:pic>
      <p:sp>
        <p:nvSpPr>
          <p:cNvPr id="6" name="ZoneTexte 5">
            <a:extLst>
              <a:ext uri="{FF2B5EF4-FFF2-40B4-BE49-F238E27FC236}">
                <a16:creationId xmlns:a16="http://schemas.microsoft.com/office/drawing/2014/main" id="{A157DFA3-3848-4BCE-86CA-70692E5C87AD}"/>
              </a:ext>
            </a:extLst>
          </p:cNvPr>
          <p:cNvSpPr txBox="1"/>
          <p:nvPr/>
        </p:nvSpPr>
        <p:spPr>
          <a:xfrm>
            <a:off x="650889" y="1982820"/>
            <a:ext cx="5198923" cy="968470"/>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CVE-2021-22908 : </a:t>
            </a:r>
          </a:p>
          <a:p>
            <a:pPr>
              <a:lnSpc>
                <a:spcPct val="90000"/>
              </a:lnSpc>
              <a:spcBef>
                <a:spcPts val="1000"/>
              </a:spcBef>
            </a:pPr>
            <a:r>
              <a:rPr lang="fr-FR" dirty="0">
                <a:latin typeface="Arial" panose="020B0604020202020204" pitchFamily="34" charset="0"/>
                <a:cs typeface="Arial" panose="020B0604020202020204" pitchFamily="34" charset="0"/>
              </a:rPr>
              <a:t>Exploit dépassement mémoire tampon via partage SMB</a:t>
            </a:r>
          </a:p>
        </p:txBody>
      </p:sp>
      <p:pic>
        <p:nvPicPr>
          <p:cNvPr id="9" name="Image 8">
            <a:extLst>
              <a:ext uri="{FF2B5EF4-FFF2-40B4-BE49-F238E27FC236}">
                <a16:creationId xmlns:a16="http://schemas.microsoft.com/office/drawing/2014/main" id="{6A259AC2-D12D-4E7D-954A-01AF0645CD35}"/>
              </a:ext>
            </a:extLst>
          </p:cNvPr>
          <p:cNvPicPr>
            <a:picLocks noChangeAspect="1"/>
          </p:cNvPicPr>
          <p:nvPr/>
        </p:nvPicPr>
        <p:blipFill>
          <a:blip r:embed="rId4"/>
          <a:stretch>
            <a:fillRect/>
          </a:stretch>
        </p:blipFill>
        <p:spPr>
          <a:xfrm>
            <a:off x="8527925" y="3918525"/>
            <a:ext cx="3656698" cy="2194019"/>
          </a:xfrm>
          <a:prstGeom prst="rect">
            <a:avLst/>
          </a:prstGeom>
        </p:spPr>
      </p:pic>
      <p:pic>
        <p:nvPicPr>
          <p:cNvPr id="10" name="Image 9">
            <a:extLst>
              <a:ext uri="{FF2B5EF4-FFF2-40B4-BE49-F238E27FC236}">
                <a16:creationId xmlns:a16="http://schemas.microsoft.com/office/drawing/2014/main" id="{156DE759-523B-49D6-8F31-16AC305B5E4E}"/>
              </a:ext>
            </a:extLst>
          </p:cNvPr>
          <p:cNvPicPr>
            <a:picLocks noChangeAspect="1"/>
          </p:cNvPicPr>
          <p:nvPr/>
        </p:nvPicPr>
        <p:blipFill>
          <a:blip r:embed="rId5"/>
          <a:stretch>
            <a:fillRect/>
          </a:stretch>
        </p:blipFill>
        <p:spPr>
          <a:xfrm>
            <a:off x="650889" y="3630515"/>
            <a:ext cx="7784986" cy="19316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894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Référentiel</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r>
              <a:rPr lang="en-US" sz="1600" b="1" dirty="0"/>
              <a:t> </a:t>
            </a:r>
            <a:fld id="{8A7A6979-0714-4377-B894-6BE4C2D6E202}" type="slidenum">
              <a:rPr lang="en-US" sz="1600" b="1" smtClean="0"/>
              <a:pPr/>
              <a:t>11</a:t>
            </a:fld>
            <a:r>
              <a:rPr lang="en-US" sz="1600" b="1" dirty="0"/>
              <a:t> / 12</a:t>
            </a:r>
          </a:p>
        </p:txBody>
      </p:sp>
      <p:sp>
        <p:nvSpPr>
          <p:cNvPr id="7" name="ZoneTexte 6">
            <a:extLst>
              <a:ext uri="{FF2B5EF4-FFF2-40B4-BE49-F238E27FC236}">
                <a16:creationId xmlns:a16="http://schemas.microsoft.com/office/drawing/2014/main" id="{CCBC3F39-C0B3-4002-8A11-6779F3684D0A}"/>
              </a:ext>
            </a:extLst>
          </p:cNvPr>
          <p:cNvSpPr txBox="1"/>
          <p:nvPr/>
        </p:nvSpPr>
        <p:spPr>
          <a:xfrm>
            <a:off x="1817075" y="2377909"/>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Evaluer la criticité des risques liés aux métiers du commanditaire sur le système d'information.</a:t>
            </a:r>
          </a:p>
        </p:txBody>
      </p:sp>
      <p:sp>
        <p:nvSpPr>
          <p:cNvPr id="9" name="ZoneTexte 8">
            <a:extLst>
              <a:ext uri="{FF2B5EF4-FFF2-40B4-BE49-F238E27FC236}">
                <a16:creationId xmlns:a16="http://schemas.microsoft.com/office/drawing/2014/main" id="{02D0E547-0031-47B9-82B5-428BDBB4E668}"/>
              </a:ext>
            </a:extLst>
          </p:cNvPr>
          <p:cNvSpPr txBox="1"/>
          <p:nvPr/>
        </p:nvSpPr>
        <p:spPr>
          <a:xfrm>
            <a:off x="1817075" y="3297201"/>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Analyser l’architecture d’un système d'information et des protocoles de sécurité du commanditaire afin d'évaluer les risques de sécurité.</a:t>
            </a:r>
          </a:p>
        </p:txBody>
      </p:sp>
      <p:sp>
        <p:nvSpPr>
          <p:cNvPr id="11" name="ZoneTexte 10">
            <a:extLst>
              <a:ext uri="{FF2B5EF4-FFF2-40B4-BE49-F238E27FC236}">
                <a16:creationId xmlns:a16="http://schemas.microsoft.com/office/drawing/2014/main" id="{45B8DFFE-7477-4284-A7AE-97269059E983}"/>
              </a:ext>
            </a:extLst>
          </p:cNvPr>
          <p:cNvSpPr txBox="1"/>
          <p:nvPr/>
        </p:nvSpPr>
        <p:spPr>
          <a:xfrm>
            <a:off x="1817075" y="4198709"/>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Qualifier un incident de sécurité détecté sur la base d’une analyse des impacts sur l'organisation de manière à apporter une réponse adaptée.</a:t>
            </a:r>
          </a:p>
        </p:txBody>
      </p:sp>
      <p:sp>
        <p:nvSpPr>
          <p:cNvPr id="13" name="ZoneTexte 12">
            <a:extLst>
              <a:ext uri="{FF2B5EF4-FFF2-40B4-BE49-F238E27FC236}">
                <a16:creationId xmlns:a16="http://schemas.microsoft.com/office/drawing/2014/main" id="{980512A8-3EC5-4B3D-AA4B-46E8C95B5E54}"/>
              </a:ext>
            </a:extLst>
          </p:cNvPr>
          <p:cNvSpPr txBox="1"/>
          <p:nvPr/>
        </p:nvSpPr>
        <p:spPr>
          <a:xfrm>
            <a:off x="1817075" y="5138460"/>
            <a:ext cx="8604739" cy="646331"/>
          </a:xfrm>
          <a:prstGeom prst="rect">
            <a:avLst/>
          </a:prstGeom>
          <a:solidFill>
            <a:schemeClr val="bg1"/>
          </a:solidFill>
        </p:spPr>
        <p:txBody>
          <a:bodyPr wrap="square">
            <a:spAutoFit/>
          </a:bodyPr>
          <a:lstStyle/>
          <a:p>
            <a:pPr algn="just"/>
            <a:r>
              <a:rPr lang="fr-FR" dirty="0">
                <a:latin typeface="Arial" panose="020B0604020202020204" pitchFamily="34" charset="0"/>
                <a:cs typeface="Arial" panose="020B0604020202020204" pitchFamily="34" charset="0"/>
              </a:rPr>
              <a:t>Identifier les tactiques et techniques d’attaques ainsi que les objectifs de l'attaquant de manière à proposer des préconisations adaptées au mode opératoire utilisé.</a:t>
            </a:r>
          </a:p>
        </p:txBody>
      </p:sp>
    </p:spTree>
    <p:extLst>
      <p:ext uri="{BB962C8B-B14F-4D97-AF65-F5344CB8AC3E}">
        <p14:creationId xmlns:p14="http://schemas.microsoft.com/office/powerpoint/2010/main" val="226024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64122"/>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Questions</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12</a:t>
            </a:fld>
            <a:r>
              <a:rPr lang="en-US" sz="1600" b="1" dirty="0"/>
              <a:t> / 12</a:t>
            </a:r>
          </a:p>
        </p:txBody>
      </p:sp>
      <p:pic>
        <p:nvPicPr>
          <p:cNvPr id="8" name="Image 7">
            <a:extLst>
              <a:ext uri="{FF2B5EF4-FFF2-40B4-BE49-F238E27FC236}">
                <a16:creationId xmlns:a16="http://schemas.microsoft.com/office/drawing/2014/main" id="{103BCE22-DE44-4C72-9AF6-014DC1EC45B0}"/>
              </a:ext>
            </a:extLst>
          </p:cNvPr>
          <p:cNvPicPr>
            <a:picLocks noChangeAspect="1"/>
          </p:cNvPicPr>
          <p:nvPr/>
        </p:nvPicPr>
        <p:blipFill>
          <a:blip r:embed="rId4"/>
          <a:stretch>
            <a:fillRect/>
          </a:stretch>
        </p:blipFill>
        <p:spPr>
          <a:xfrm>
            <a:off x="2760754" y="1915137"/>
            <a:ext cx="6823992" cy="4517482"/>
          </a:xfrm>
          <a:prstGeom prst="rect">
            <a:avLst/>
          </a:prstGeom>
        </p:spPr>
      </p:pic>
    </p:spTree>
    <p:extLst>
      <p:ext uri="{BB962C8B-B14F-4D97-AF65-F5344CB8AC3E}">
        <p14:creationId xmlns:p14="http://schemas.microsoft.com/office/powerpoint/2010/main" val="20010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SOMMAIRE</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2</a:t>
            </a:fld>
            <a:r>
              <a:rPr lang="en-US" sz="1600" b="1" dirty="0"/>
              <a:t> / 12</a:t>
            </a:r>
          </a:p>
        </p:txBody>
      </p:sp>
      <p:graphicFrame>
        <p:nvGraphicFramePr>
          <p:cNvPr id="10" name="Diagramme 9">
            <a:extLst>
              <a:ext uri="{FF2B5EF4-FFF2-40B4-BE49-F238E27FC236}">
                <a16:creationId xmlns:a16="http://schemas.microsoft.com/office/drawing/2014/main" id="{673BB703-1149-4759-BC9D-BDB94B5092B0}"/>
              </a:ext>
            </a:extLst>
          </p:cNvPr>
          <p:cNvGraphicFramePr/>
          <p:nvPr>
            <p:extLst>
              <p:ext uri="{D42A27DB-BD31-4B8C-83A1-F6EECF244321}">
                <p14:modId xmlns:p14="http://schemas.microsoft.com/office/powerpoint/2010/main" val="2432529424"/>
              </p:ext>
            </p:extLst>
          </p:nvPr>
        </p:nvGraphicFramePr>
        <p:xfrm>
          <a:off x="580992" y="2090753"/>
          <a:ext cx="7450016" cy="41693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Image 10">
            <a:extLst>
              <a:ext uri="{FF2B5EF4-FFF2-40B4-BE49-F238E27FC236}">
                <a16:creationId xmlns:a16="http://schemas.microsoft.com/office/drawing/2014/main" id="{2981A63D-AFCA-4601-A2DE-F495CFF259B3}"/>
              </a:ext>
            </a:extLst>
          </p:cNvPr>
          <p:cNvPicPr>
            <a:picLocks noChangeAspect="1"/>
          </p:cNvPicPr>
          <p:nvPr/>
        </p:nvPicPr>
        <p:blipFill>
          <a:blip r:embed="rId9"/>
          <a:stretch>
            <a:fillRect/>
          </a:stretch>
        </p:blipFill>
        <p:spPr>
          <a:xfrm>
            <a:off x="9281745" y="3617894"/>
            <a:ext cx="2743199" cy="2743199"/>
          </a:xfrm>
          <a:prstGeom prst="rect">
            <a:avLst/>
          </a:prstGeom>
        </p:spPr>
      </p:pic>
    </p:spTree>
    <p:extLst>
      <p:ext uri="{BB962C8B-B14F-4D97-AF65-F5344CB8AC3E}">
        <p14:creationId xmlns:p14="http://schemas.microsoft.com/office/powerpoint/2010/main" val="28506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3</a:t>
            </a:fld>
            <a:r>
              <a:rPr lang="en-US" sz="1600" b="1" dirty="0"/>
              <a:t> / 12</a:t>
            </a:r>
          </a:p>
        </p:txBody>
      </p:sp>
      <p:pic>
        <p:nvPicPr>
          <p:cNvPr id="7" name="Image 6">
            <a:extLst>
              <a:ext uri="{FF2B5EF4-FFF2-40B4-BE49-F238E27FC236}">
                <a16:creationId xmlns:a16="http://schemas.microsoft.com/office/drawing/2014/main" id="{BF8D6F1D-3640-4CB5-8F67-9E932BFC83D5}"/>
              </a:ext>
            </a:extLst>
          </p:cNvPr>
          <p:cNvPicPr>
            <a:picLocks noChangeAspect="1"/>
          </p:cNvPicPr>
          <p:nvPr/>
        </p:nvPicPr>
        <p:blipFill>
          <a:blip r:embed="rId4"/>
          <a:stretch>
            <a:fillRect/>
          </a:stretch>
        </p:blipFill>
        <p:spPr>
          <a:xfrm>
            <a:off x="258609" y="2592916"/>
            <a:ext cx="3239069" cy="3239069"/>
          </a:xfrm>
          <a:prstGeom prst="rect">
            <a:avLst/>
          </a:prstGeom>
        </p:spPr>
      </p:pic>
      <p:sp>
        <p:nvSpPr>
          <p:cNvPr id="3" name="ZoneTexte 2">
            <a:extLst>
              <a:ext uri="{FF2B5EF4-FFF2-40B4-BE49-F238E27FC236}">
                <a16:creationId xmlns:a16="http://schemas.microsoft.com/office/drawing/2014/main" id="{533225E9-78B9-480F-BFEA-7F9A6F85DA8F}"/>
              </a:ext>
            </a:extLst>
          </p:cNvPr>
          <p:cNvSpPr txBox="1"/>
          <p:nvPr/>
        </p:nvSpPr>
        <p:spPr>
          <a:xfrm>
            <a:off x="3991083" y="2690340"/>
            <a:ext cx="6536241" cy="985911"/>
          </a:xfrm>
          <a:prstGeom prst="rect">
            <a:avLst/>
          </a:prstGeom>
          <a:no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But de l’activité</a:t>
            </a:r>
          </a:p>
          <a:p>
            <a:pPr>
              <a:lnSpc>
                <a:spcPct val="90000"/>
              </a:lnSpc>
              <a:spcBef>
                <a:spcPts val="1000"/>
              </a:spcBef>
            </a:pPr>
            <a:endParaRPr lang="fr-FR" sz="1000" b="1" dirty="0">
              <a:latin typeface="Arial" panose="020B0604020202020204" pitchFamily="34" charset="0"/>
              <a:cs typeface="Arial" panose="020B0604020202020204" pitchFamily="34" charset="0"/>
            </a:endParaRPr>
          </a:p>
          <a:p>
            <a:pPr>
              <a:lnSpc>
                <a:spcPct val="90000"/>
              </a:lnSpc>
              <a:spcBef>
                <a:spcPts val="1000"/>
              </a:spcBef>
            </a:pPr>
            <a:r>
              <a:rPr lang="fr-FR" dirty="0">
                <a:latin typeface="Arial" panose="020B0604020202020204" pitchFamily="34" charset="0"/>
                <a:cs typeface="Arial" panose="020B0604020202020204" pitchFamily="34" charset="0"/>
              </a:rPr>
              <a:t>Effectuer des tests de pénétration d’un site Wordpress</a:t>
            </a:r>
          </a:p>
        </p:txBody>
      </p:sp>
    </p:spTree>
    <p:extLst>
      <p:ext uri="{BB962C8B-B14F-4D97-AF65-F5344CB8AC3E}">
        <p14:creationId xmlns:p14="http://schemas.microsoft.com/office/powerpoint/2010/main" val="117365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4</a:t>
            </a:fld>
            <a:r>
              <a:rPr lang="en-US" sz="1600" b="1" dirty="0"/>
              <a:t> / 12</a:t>
            </a:r>
          </a:p>
        </p:txBody>
      </p:sp>
      <p:pic>
        <p:nvPicPr>
          <p:cNvPr id="7" name="Image 6">
            <a:extLst>
              <a:ext uri="{FF2B5EF4-FFF2-40B4-BE49-F238E27FC236}">
                <a16:creationId xmlns:a16="http://schemas.microsoft.com/office/drawing/2014/main" id="{D5F22C69-1EB3-49BB-804A-6AB05165CE7C}"/>
              </a:ext>
            </a:extLst>
          </p:cNvPr>
          <p:cNvPicPr>
            <a:picLocks noChangeAspect="1"/>
          </p:cNvPicPr>
          <p:nvPr/>
        </p:nvPicPr>
        <p:blipFill>
          <a:blip r:embed="rId4"/>
          <a:stretch>
            <a:fillRect/>
          </a:stretch>
        </p:blipFill>
        <p:spPr>
          <a:xfrm>
            <a:off x="8527925" y="3918525"/>
            <a:ext cx="3656698" cy="2194019"/>
          </a:xfrm>
          <a:prstGeom prst="rect">
            <a:avLst/>
          </a:prstGeom>
        </p:spPr>
      </p:pic>
      <p:sp>
        <p:nvSpPr>
          <p:cNvPr id="11" name="ZoneTexte 10">
            <a:extLst>
              <a:ext uri="{FF2B5EF4-FFF2-40B4-BE49-F238E27FC236}">
                <a16:creationId xmlns:a16="http://schemas.microsoft.com/office/drawing/2014/main" id="{8581C00D-65E9-445D-96DD-4B5FFCD8EAA1}"/>
              </a:ext>
            </a:extLst>
          </p:cNvPr>
          <p:cNvSpPr txBox="1"/>
          <p:nvPr/>
        </p:nvSpPr>
        <p:spPr>
          <a:xfrm>
            <a:off x="8235720" y="3838773"/>
            <a:ext cx="1928187"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Phase : </a:t>
            </a:r>
          </a:p>
          <a:p>
            <a:pPr>
              <a:lnSpc>
                <a:spcPct val="90000"/>
              </a:lnSpc>
              <a:spcBef>
                <a:spcPts val="1000"/>
              </a:spcBef>
            </a:pPr>
            <a:r>
              <a:rPr lang="fr-FR" dirty="0">
                <a:latin typeface="Arial" panose="020B0604020202020204" pitchFamily="34" charset="0"/>
                <a:cs typeface="Arial" panose="020B0604020202020204" pitchFamily="34" charset="0"/>
              </a:rPr>
              <a:t>Reconnaissance</a:t>
            </a:r>
          </a:p>
        </p:txBody>
      </p:sp>
      <p:pic>
        <p:nvPicPr>
          <p:cNvPr id="9" name="Image 8">
            <a:extLst>
              <a:ext uri="{FF2B5EF4-FFF2-40B4-BE49-F238E27FC236}">
                <a16:creationId xmlns:a16="http://schemas.microsoft.com/office/drawing/2014/main" id="{DE286CF2-B2D1-416E-816A-DD139767CC3D}"/>
              </a:ext>
            </a:extLst>
          </p:cNvPr>
          <p:cNvPicPr>
            <a:picLocks noChangeAspect="1"/>
          </p:cNvPicPr>
          <p:nvPr/>
        </p:nvPicPr>
        <p:blipFill>
          <a:blip r:embed="rId5"/>
          <a:stretch>
            <a:fillRect/>
          </a:stretch>
        </p:blipFill>
        <p:spPr>
          <a:xfrm>
            <a:off x="627261" y="1690688"/>
            <a:ext cx="6665710" cy="47981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283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5</a:t>
            </a:fld>
            <a:r>
              <a:rPr lang="en-US" sz="1600" b="1" dirty="0"/>
              <a:t> / 12</a:t>
            </a:r>
          </a:p>
        </p:txBody>
      </p:sp>
      <p:pic>
        <p:nvPicPr>
          <p:cNvPr id="7" name="Image 6">
            <a:extLst>
              <a:ext uri="{FF2B5EF4-FFF2-40B4-BE49-F238E27FC236}">
                <a16:creationId xmlns:a16="http://schemas.microsoft.com/office/drawing/2014/main" id="{B8EFB68A-ED34-438B-A2C3-F836A9020137}"/>
              </a:ext>
            </a:extLst>
          </p:cNvPr>
          <p:cNvPicPr>
            <a:picLocks noChangeAspect="1"/>
          </p:cNvPicPr>
          <p:nvPr/>
        </p:nvPicPr>
        <p:blipFill>
          <a:blip r:embed="rId4"/>
          <a:stretch>
            <a:fillRect/>
          </a:stretch>
        </p:blipFill>
        <p:spPr>
          <a:xfrm>
            <a:off x="8096882" y="3467447"/>
            <a:ext cx="4543852" cy="2888903"/>
          </a:xfrm>
          <a:prstGeom prst="rect">
            <a:avLst/>
          </a:prstGeom>
        </p:spPr>
      </p:pic>
      <p:sp>
        <p:nvSpPr>
          <p:cNvPr id="9" name="ZoneTexte 8">
            <a:extLst>
              <a:ext uri="{FF2B5EF4-FFF2-40B4-BE49-F238E27FC236}">
                <a16:creationId xmlns:a16="http://schemas.microsoft.com/office/drawing/2014/main" id="{2B00171F-8E50-495F-AD72-29D754749BCC}"/>
              </a:ext>
            </a:extLst>
          </p:cNvPr>
          <p:cNvSpPr txBox="1"/>
          <p:nvPr/>
        </p:nvSpPr>
        <p:spPr>
          <a:xfrm>
            <a:off x="8505093" y="3199354"/>
            <a:ext cx="1553307"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Phase :</a:t>
            </a:r>
          </a:p>
          <a:p>
            <a:pPr>
              <a:lnSpc>
                <a:spcPct val="90000"/>
              </a:lnSpc>
              <a:spcBef>
                <a:spcPts val="1000"/>
              </a:spcBef>
            </a:pPr>
            <a:r>
              <a:rPr lang="fr-FR" dirty="0">
                <a:latin typeface="Arial" panose="020B0604020202020204" pitchFamily="34" charset="0"/>
                <a:cs typeface="Arial" panose="020B0604020202020204" pitchFamily="34" charset="0"/>
              </a:rPr>
              <a:t>Enumération</a:t>
            </a:r>
          </a:p>
        </p:txBody>
      </p:sp>
      <p:pic>
        <p:nvPicPr>
          <p:cNvPr id="10" name="Image 9">
            <a:extLst>
              <a:ext uri="{FF2B5EF4-FFF2-40B4-BE49-F238E27FC236}">
                <a16:creationId xmlns:a16="http://schemas.microsoft.com/office/drawing/2014/main" id="{1A36CD45-EAB1-4A2A-8A94-4E17C35BBF1A}"/>
              </a:ext>
            </a:extLst>
          </p:cNvPr>
          <p:cNvPicPr>
            <a:picLocks noChangeAspect="1"/>
          </p:cNvPicPr>
          <p:nvPr/>
        </p:nvPicPr>
        <p:blipFill>
          <a:blip r:embed="rId5"/>
          <a:stretch>
            <a:fillRect/>
          </a:stretch>
        </p:blipFill>
        <p:spPr>
          <a:xfrm>
            <a:off x="580279" y="1740791"/>
            <a:ext cx="7016351" cy="47520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350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6</a:t>
            </a:fld>
            <a:r>
              <a:rPr lang="en-US" sz="1600" b="1" dirty="0"/>
              <a:t> / 12</a:t>
            </a:r>
          </a:p>
        </p:txBody>
      </p:sp>
      <p:pic>
        <p:nvPicPr>
          <p:cNvPr id="7" name="Image 6">
            <a:extLst>
              <a:ext uri="{FF2B5EF4-FFF2-40B4-BE49-F238E27FC236}">
                <a16:creationId xmlns:a16="http://schemas.microsoft.com/office/drawing/2014/main" id="{027DEFB1-F044-4484-B151-9AAB05E30094}"/>
              </a:ext>
            </a:extLst>
          </p:cNvPr>
          <p:cNvPicPr>
            <a:picLocks noChangeAspect="1"/>
          </p:cNvPicPr>
          <p:nvPr/>
        </p:nvPicPr>
        <p:blipFill>
          <a:blip r:embed="rId4"/>
          <a:stretch>
            <a:fillRect/>
          </a:stretch>
        </p:blipFill>
        <p:spPr>
          <a:xfrm>
            <a:off x="8988617" y="3591599"/>
            <a:ext cx="3111079" cy="2764751"/>
          </a:xfrm>
          <a:prstGeom prst="rect">
            <a:avLst/>
          </a:prstGeom>
        </p:spPr>
      </p:pic>
      <p:sp>
        <p:nvSpPr>
          <p:cNvPr id="9" name="ZoneTexte 8">
            <a:extLst>
              <a:ext uri="{FF2B5EF4-FFF2-40B4-BE49-F238E27FC236}">
                <a16:creationId xmlns:a16="http://schemas.microsoft.com/office/drawing/2014/main" id="{61EACFC4-E455-4407-8CFB-C32C80CFBDAA}"/>
              </a:ext>
            </a:extLst>
          </p:cNvPr>
          <p:cNvSpPr txBox="1"/>
          <p:nvPr/>
        </p:nvSpPr>
        <p:spPr>
          <a:xfrm>
            <a:off x="8441436" y="2928017"/>
            <a:ext cx="2188679"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Phase : </a:t>
            </a:r>
          </a:p>
          <a:p>
            <a:pPr>
              <a:lnSpc>
                <a:spcPct val="90000"/>
              </a:lnSpc>
              <a:spcBef>
                <a:spcPts val="1000"/>
              </a:spcBef>
            </a:pPr>
            <a:r>
              <a:rPr lang="fr-FR" dirty="0">
                <a:latin typeface="Arial" panose="020B0604020202020204" pitchFamily="34" charset="0"/>
                <a:cs typeface="Arial" panose="020B0604020202020204" pitchFamily="34" charset="0"/>
              </a:rPr>
              <a:t>Implantation initiale </a:t>
            </a:r>
          </a:p>
        </p:txBody>
      </p:sp>
      <p:pic>
        <p:nvPicPr>
          <p:cNvPr id="11" name="Image 10">
            <a:extLst>
              <a:ext uri="{FF2B5EF4-FFF2-40B4-BE49-F238E27FC236}">
                <a16:creationId xmlns:a16="http://schemas.microsoft.com/office/drawing/2014/main" id="{77C797C0-044D-4FD2-AD00-8733E4626633}"/>
              </a:ext>
            </a:extLst>
          </p:cNvPr>
          <p:cNvPicPr>
            <a:picLocks noChangeAspect="1"/>
          </p:cNvPicPr>
          <p:nvPr/>
        </p:nvPicPr>
        <p:blipFill>
          <a:blip r:embed="rId5"/>
          <a:stretch>
            <a:fillRect/>
          </a:stretch>
        </p:blipFill>
        <p:spPr>
          <a:xfrm>
            <a:off x="615361" y="4971802"/>
            <a:ext cx="6846077" cy="1637983"/>
          </a:xfrm>
          <a:prstGeom prst="rect">
            <a:avLst/>
          </a:prstGeom>
        </p:spPr>
      </p:pic>
      <p:pic>
        <p:nvPicPr>
          <p:cNvPr id="12" name="Image 11">
            <a:extLst>
              <a:ext uri="{FF2B5EF4-FFF2-40B4-BE49-F238E27FC236}">
                <a16:creationId xmlns:a16="http://schemas.microsoft.com/office/drawing/2014/main" id="{9C8B24DE-7625-4E05-99EA-92B1105D40F9}"/>
              </a:ext>
            </a:extLst>
          </p:cNvPr>
          <p:cNvPicPr>
            <a:picLocks noChangeAspect="1"/>
          </p:cNvPicPr>
          <p:nvPr/>
        </p:nvPicPr>
        <p:blipFill>
          <a:blip r:embed="rId6"/>
          <a:stretch>
            <a:fillRect/>
          </a:stretch>
        </p:blipFill>
        <p:spPr>
          <a:xfrm>
            <a:off x="615362" y="1747633"/>
            <a:ext cx="6846076" cy="3237924"/>
          </a:xfrm>
          <a:prstGeom prst="rect">
            <a:avLst/>
          </a:prstGeom>
        </p:spPr>
      </p:pic>
    </p:spTree>
    <p:extLst>
      <p:ext uri="{BB962C8B-B14F-4D97-AF65-F5344CB8AC3E}">
        <p14:creationId xmlns:p14="http://schemas.microsoft.com/office/powerpoint/2010/main" val="62333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Présentation de l’activité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7</a:t>
            </a:fld>
            <a:r>
              <a:rPr lang="en-US" sz="1600" b="1" dirty="0"/>
              <a:t> / 12</a:t>
            </a:r>
          </a:p>
        </p:txBody>
      </p:sp>
      <p:pic>
        <p:nvPicPr>
          <p:cNvPr id="7" name="Image 6">
            <a:extLst>
              <a:ext uri="{FF2B5EF4-FFF2-40B4-BE49-F238E27FC236}">
                <a16:creationId xmlns:a16="http://schemas.microsoft.com/office/drawing/2014/main" id="{3A2E9E7A-C825-4B8D-84C9-26C7D35E781C}"/>
              </a:ext>
            </a:extLst>
          </p:cNvPr>
          <p:cNvPicPr>
            <a:picLocks noChangeAspect="1"/>
          </p:cNvPicPr>
          <p:nvPr/>
        </p:nvPicPr>
        <p:blipFill>
          <a:blip r:embed="rId4"/>
          <a:stretch>
            <a:fillRect/>
          </a:stretch>
        </p:blipFill>
        <p:spPr>
          <a:xfrm>
            <a:off x="9645789" y="3344333"/>
            <a:ext cx="2362770" cy="3148542"/>
          </a:xfrm>
          <a:prstGeom prst="rect">
            <a:avLst/>
          </a:prstGeom>
        </p:spPr>
      </p:pic>
      <p:sp>
        <p:nvSpPr>
          <p:cNvPr id="9" name="ZoneTexte 8">
            <a:extLst>
              <a:ext uri="{FF2B5EF4-FFF2-40B4-BE49-F238E27FC236}">
                <a16:creationId xmlns:a16="http://schemas.microsoft.com/office/drawing/2014/main" id="{6954C8E2-D633-4C2E-8D2E-D58D281267D4}"/>
              </a:ext>
            </a:extLst>
          </p:cNvPr>
          <p:cNvSpPr txBox="1"/>
          <p:nvPr/>
        </p:nvSpPr>
        <p:spPr>
          <a:xfrm>
            <a:off x="8727834" y="2677225"/>
            <a:ext cx="2502615" cy="719171"/>
          </a:xfrm>
          <a:prstGeom prst="rect">
            <a:avLst/>
          </a:prstGeom>
          <a:solidFill>
            <a:schemeClr val="bg1"/>
          </a:solidFill>
        </p:spPr>
        <p:txBody>
          <a:bodyPr wrap="square" rtlCol="0">
            <a:spAutoFit/>
          </a:bodyPr>
          <a:lstStyle/>
          <a:p>
            <a:pPr>
              <a:lnSpc>
                <a:spcPct val="90000"/>
              </a:lnSpc>
              <a:spcBef>
                <a:spcPts val="1000"/>
              </a:spcBef>
            </a:pPr>
            <a:r>
              <a:rPr lang="fr-FR" b="1" dirty="0">
                <a:latin typeface="Arial" panose="020B0604020202020204" pitchFamily="34" charset="0"/>
                <a:cs typeface="Arial" panose="020B0604020202020204" pitchFamily="34" charset="0"/>
              </a:rPr>
              <a:t>Phase : </a:t>
            </a:r>
          </a:p>
          <a:p>
            <a:pPr>
              <a:lnSpc>
                <a:spcPct val="90000"/>
              </a:lnSpc>
              <a:spcBef>
                <a:spcPts val="1000"/>
              </a:spcBef>
            </a:pPr>
            <a:r>
              <a:rPr lang="fr-FR" dirty="0">
                <a:latin typeface="Arial" panose="020B0604020202020204" pitchFamily="34" charset="0"/>
                <a:cs typeface="Arial" panose="020B0604020202020204" pitchFamily="34" charset="0"/>
              </a:rPr>
              <a:t>Escalade de privilège</a:t>
            </a:r>
          </a:p>
        </p:txBody>
      </p:sp>
      <p:pic>
        <p:nvPicPr>
          <p:cNvPr id="11" name="Image 10">
            <a:extLst>
              <a:ext uri="{FF2B5EF4-FFF2-40B4-BE49-F238E27FC236}">
                <a16:creationId xmlns:a16="http://schemas.microsoft.com/office/drawing/2014/main" id="{D93478DC-57FF-4BB3-AEDD-97E064704CBB}"/>
              </a:ext>
            </a:extLst>
          </p:cNvPr>
          <p:cNvPicPr>
            <a:picLocks noChangeAspect="1"/>
          </p:cNvPicPr>
          <p:nvPr/>
        </p:nvPicPr>
        <p:blipFill>
          <a:blip r:embed="rId5"/>
          <a:stretch>
            <a:fillRect/>
          </a:stretch>
        </p:blipFill>
        <p:spPr>
          <a:xfrm>
            <a:off x="627784" y="1748962"/>
            <a:ext cx="6077816" cy="47979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1195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Bilan / Recommandations</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8</a:t>
            </a:fld>
            <a:r>
              <a:rPr lang="en-US" sz="1600" b="1" dirty="0"/>
              <a:t> / 12</a:t>
            </a:r>
          </a:p>
        </p:txBody>
      </p:sp>
      <p:graphicFrame>
        <p:nvGraphicFramePr>
          <p:cNvPr id="7" name="Tableau 7">
            <a:extLst>
              <a:ext uri="{FF2B5EF4-FFF2-40B4-BE49-F238E27FC236}">
                <a16:creationId xmlns:a16="http://schemas.microsoft.com/office/drawing/2014/main" id="{82874B99-B782-42BD-8501-58D33E317505}"/>
              </a:ext>
            </a:extLst>
          </p:cNvPr>
          <p:cNvGraphicFramePr>
            <a:graphicFrameLocks noGrp="1"/>
          </p:cNvGraphicFramePr>
          <p:nvPr>
            <p:extLst>
              <p:ext uri="{D42A27DB-BD31-4B8C-83A1-F6EECF244321}">
                <p14:modId xmlns:p14="http://schemas.microsoft.com/office/powerpoint/2010/main" val="3481609156"/>
              </p:ext>
            </p:extLst>
          </p:nvPr>
        </p:nvGraphicFramePr>
        <p:xfrm>
          <a:off x="803031" y="2397094"/>
          <a:ext cx="10738338" cy="3691547"/>
        </p:xfrm>
        <a:graphic>
          <a:graphicData uri="http://schemas.openxmlformats.org/drawingml/2006/table">
            <a:tbl>
              <a:tblPr firstRow="1" bandRow="1">
                <a:effectLst>
                  <a:outerShdw blurRad="50800" dist="38100" dir="8100000" algn="tr" rotWithShape="0">
                    <a:prstClr val="black">
                      <a:alpha val="40000"/>
                    </a:prstClr>
                  </a:outerShdw>
                </a:effectLst>
                <a:tableStyleId>{5202B0CA-FC54-4496-8BCA-5EF66A818D29}</a:tableStyleId>
              </a:tblPr>
              <a:tblGrid>
                <a:gridCol w="5229777">
                  <a:extLst>
                    <a:ext uri="{9D8B030D-6E8A-4147-A177-3AD203B41FA5}">
                      <a16:colId xmlns:a16="http://schemas.microsoft.com/office/drawing/2014/main" val="51031025"/>
                    </a:ext>
                  </a:extLst>
                </a:gridCol>
                <a:gridCol w="5508561">
                  <a:extLst>
                    <a:ext uri="{9D8B030D-6E8A-4147-A177-3AD203B41FA5}">
                      <a16:colId xmlns:a16="http://schemas.microsoft.com/office/drawing/2014/main" val="1107216242"/>
                    </a:ext>
                  </a:extLst>
                </a:gridCol>
              </a:tblGrid>
              <a:tr h="551878">
                <a:tc>
                  <a:txBody>
                    <a:bodyPr/>
                    <a:lstStyle/>
                    <a:p>
                      <a:pPr algn="ctr"/>
                      <a:r>
                        <a:rPr lang="fr-FR" sz="2000" dirty="0"/>
                        <a:t>Vulnérabilités</a:t>
                      </a:r>
                    </a:p>
                  </a:txBody>
                  <a:tcPr anchor="ctr"/>
                </a:tc>
                <a:tc>
                  <a:txBody>
                    <a:bodyPr/>
                    <a:lstStyle/>
                    <a:p>
                      <a:pPr algn="ctr"/>
                      <a:r>
                        <a:rPr lang="fr-FR" sz="2000" dirty="0"/>
                        <a:t>Solutions</a:t>
                      </a:r>
                    </a:p>
                  </a:txBody>
                  <a:tcPr anchor="ctr"/>
                </a:tc>
                <a:extLst>
                  <a:ext uri="{0D108BD9-81ED-4DB2-BD59-A6C34878D82A}">
                    <a16:rowId xmlns:a16="http://schemas.microsoft.com/office/drawing/2014/main" val="3186800991"/>
                  </a:ext>
                </a:extLst>
              </a:tr>
              <a:tr h="551878">
                <a:tc>
                  <a:txBody>
                    <a:bodyPr/>
                    <a:lstStyle/>
                    <a:p>
                      <a:r>
                        <a:rPr lang="fr-FR"/>
                        <a:t>Application qui n’est pas à jour</a:t>
                      </a:r>
                      <a:endParaRPr lang="fr-FR" dirty="0"/>
                    </a:p>
                  </a:txBody>
                  <a:tcPr anchor="ctr"/>
                </a:tc>
                <a:tc>
                  <a:txBody>
                    <a:bodyPr/>
                    <a:lstStyle/>
                    <a:p>
                      <a:r>
                        <a:rPr lang="fr-FR" dirty="0"/>
                        <a:t>Mettre à jour le CMS Wordpress</a:t>
                      </a:r>
                    </a:p>
                  </a:txBody>
                  <a:tcPr anchor="ctr"/>
                </a:tc>
                <a:extLst>
                  <a:ext uri="{0D108BD9-81ED-4DB2-BD59-A6C34878D82A}">
                    <a16:rowId xmlns:a16="http://schemas.microsoft.com/office/drawing/2014/main" val="1552978034"/>
                  </a:ext>
                </a:extLst>
              </a:tr>
              <a:tr h="551878">
                <a:tc>
                  <a:txBody>
                    <a:bodyPr/>
                    <a:lstStyle/>
                    <a:p>
                      <a:r>
                        <a:rPr lang="fr-FR" dirty="0"/>
                        <a:t>Faille de téléversement Wordpress</a:t>
                      </a:r>
                    </a:p>
                  </a:txBody>
                  <a:tcPr anchor="ctr"/>
                </a:tc>
                <a:tc>
                  <a:txBody>
                    <a:bodyPr/>
                    <a:lstStyle/>
                    <a:p>
                      <a:r>
                        <a:rPr lang="fr-FR" dirty="0"/>
                        <a:t>Mettre à jour le CMS Wordpress</a:t>
                      </a:r>
                    </a:p>
                  </a:txBody>
                  <a:tcPr anchor="ctr"/>
                </a:tc>
                <a:extLst>
                  <a:ext uri="{0D108BD9-81ED-4DB2-BD59-A6C34878D82A}">
                    <a16:rowId xmlns:a16="http://schemas.microsoft.com/office/drawing/2014/main" val="2562687705"/>
                  </a:ext>
                </a:extLst>
              </a:tr>
              <a:tr h="629476">
                <a:tc>
                  <a:txBody>
                    <a:bodyPr/>
                    <a:lstStyle/>
                    <a:p>
                      <a:r>
                        <a:rPr lang="fr-FR" dirty="0"/>
                        <a:t>Visibilité des dossiers</a:t>
                      </a:r>
                    </a:p>
                  </a:txBody>
                  <a:tcPr anchor="ctr"/>
                </a:tc>
                <a:tc>
                  <a:txBody>
                    <a:bodyPr/>
                    <a:lstStyle/>
                    <a:p>
                      <a:r>
                        <a:rPr lang="fr-FR" dirty="0"/>
                        <a:t>Mettre un fichier </a:t>
                      </a:r>
                      <a:r>
                        <a:rPr lang="fr-FR" dirty="0" err="1"/>
                        <a:t>htaccess</a:t>
                      </a:r>
                      <a:r>
                        <a:rPr lang="fr-FR" dirty="0"/>
                        <a:t> pour cacher les fichiers</a:t>
                      </a:r>
                    </a:p>
                  </a:txBody>
                  <a:tcPr anchor="ctr"/>
                </a:tc>
                <a:extLst>
                  <a:ext uri="{0D108BD9-81ED-4DB2-BD59-A6C34878D82A}">
                    <a16:rowId xmlns:a16="http://schemas.microsoft.com/office/drawing/2014/main" val="2658080140"/>
                  </a:ext>
                </a:extLst>
              </a:tr>
              <a:tr h="638629">
                <a:tc>
                  <a:txBody>
                    <a:bodyPr/>
                    <a:lstStyle/>
                    <a:p>
                      <a:r>
                        <a:rPr lang="fr-FR" dirty="0"/>
                        <a:t>Compte utilisateur : mot de passe faible et connue</a:t>
                      </a:r>
                    </a:p>
                  </a:txBody>
                  <a:tcPr anchor="ctr"/>
                </a:tc>
                <a:tc>
                  <a:txBody>
                    <a:bodyPr/>
                    <a:lstStyle/>
                    <a:p>
                      <a:r>
                        <a:rPr lang="fr-FR" dirty="0"/>
                        <a:t>Mettre un mot de passe fort personnalisé</a:t>
                      </a:r>
                    </a:p>
                  </a:txBody>
                  <a:tcPr anchor="ctr"/>
                </a:tc>
                <a:extLst>
                  <a:ext uri="{0D108BD9-81ED-4DB2-BD59-A6C34878D82A}">
                    <a16:rowId xmlns:a16="http://schemas.microsoft.com/office/drawing/2014/main" val="1486059782"/>
                  </a:ext>
                </a:extLst>
              </a:tr>
              <a:tr h="767808">
                <a:tc>
                  <a:txBody>
                    <a:bodyPr/>
                    <a:lstStyle/>
                    <a:p>
                      <a:r>
                        <a:rPr lang="fr-FR" dirty="0"/>
                        <a:t>Fichier de configuration spécial avec de mauvais droit</a:t>
                      </a:r>
                    </a:p>
                  </a:txBody>
                  <a:tcPr anchor="ctr"/>
                </a:tc>
                <a:tc>
                  <a:txBody>
                    <a:bodyPr/>
                    <a:lstStyle/>
                    <a:p>
                      <a:r>
                        <a:rPr lang="fr-FR" dirty="0"/>
                        <a:t>Eviter d’avoir des fichiers configuration spéciaux avec les comptes super-utilisateur</a:t>
                      </a:r>
                    </a:p>
                  </a:txBody>
                  <a:tcPr anchor="ctr"/>
                </a:tc>
                <a:extLst>
                  <a:ext uri="{0D108BD9-81ED-4DB2-BD59-A6C34878D82A}">
                    <a16:rowId xmlns:a16="http://schemas.microsoft.com/office/drawing/2014/main" val="3087736752"/>
                  </a:ext>
                </a:extLst>
              </a:tr>
            </a:tbl>
          </a:graphicData>
        </a:graphic>
      </p:graphicFrame>
    </p:spTree>
    <p:extLst>
      <p:ext uri="{BB962C8B-B14F-4D97-AF65-F5344CB8AC3E}">
        <p14:creationId xmlns:p14="http://schemas.microsoft.com/office/powerpoint/2010/main" val="37466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B74C971-B67B-40CA-89E0-FE393654BA1A}"/>
              </a:ext>
            </a:extLst>
          </p:cNvPr>
          <p:cNvPicPr>
            <a:picLocks noChangeAspect="1"/>
          </p:cNvPicPr>
          <p:nvPr/>
        </p:nvPicPr>
        <p:blipFill>
          <a:blip r:embed="rId3"/>
          <a:stretch>
            <a:fillRect/>
          </a:stretch>
        </p:blipFill>
        <p:spPr>
          <a:xfrm>
            <a:off x="9584746" y="3918525"/>
            <a:ext cx="2348645" cy="2364461"/>
          </a:xfrm>
          <a:prstGeom prst="rect">
            <a:avLst/>
          </a:prstGeom>
        </p:spPr>
      </p:pic>
      <p:pic>
        <p:nvPicPr>
          <p:cNvPr id="5" name="Image 4">
            <a:extLst>
              <a:ext uri="{FF2B5EF4-FFF2-40B4-BE49-F238E27FC236}">
                <a16:creationId xmlns:a16="http://schemas.microsoft.com/office/drawing/2014/main" id="{8B6A95F4-CB6C-4A26-AB25-5E6278E0AB6A}"/>
              </a:ext>
            </a:extLst>
          </p:cNvPr>
          <p:cNvPicPr>
            <a:picLocks noChangeAspect="1"/>
          </p:cNvPicPr>
          <p:nvPr/>
        </p:nvPicPr>
        <p:blipFill>
          <a:blip r:embed="rId3"/>
          <a:stretch>
            <a:fillRect/>
          </a:stretch>
        </p:blipFill>
        <p:spPr>
          <a:xfrm>
            <a:off x="128954" y="199291"/>
            <a:ext cx="2879848" cy="2899241"/>
          </a:xfrm>
          <a:prstGeom prst="rect">
            <a:avLst/>
          </a:prstGeom>
        </p:spPr>
      </p:pic>
      <p:sp>
        <p:nvSpPr>
          <p:cNvPr id="2" name="Titre 1">
            <a:extLst>
              <a:ext uri="{FF2B5EF4-FFF2-40B4-BE49-F238E27FC236}">
                <a16:creationId xmlns:a16="http://schemas.microsoft.com/office/drawing/2014/main" id="{B22C7BE7-F706-4089-BCA5-AF4C275C322E}"/>
              </a:ext>
            </a:extLst>
          </p:cNvPr>
          <p:cNvSpPr>
            <a:spLocks noGrp="1"/>
          </p:cNvSpPr>
          <p:nvPr>
            <p:ph type="title"/>
          </p:nvPr>
        </p:nvSpPr>
        <p:spPr/>
        <p:txBody>
          <a:bodyPr/>
          <a:lstStyle/>
          <a:p>
            <a:pPr algn="ctr"/>
            <a:r>
              <a:rPr lang="fr-FR" sz="4000" dirty="0">
                <a:latin typeface="Arial Rounded MT Bold" panose="020F0704030504030204" pitchFamily="34" charset="0"/>
              </a:rPr>
              <a:t>Tableau de criticité</a:t>
            </a:r>
            <a:endParaRPr lang="fr-RE" sz="4000" dirty="0">
              <a:latin typeface="Arial Rounded MT Bold" panose="020F0704030504030204" pitchFamily="34" charset="0"/>
            </a:endParaRPr>
          </a:p>
        </p:txBody>
      </p:sp>
      <p:sp>
        <p:nvSpPr>
          <p:cNvPr id="4" name="Espace réservé du numéro de diapositive 3">
            <a:extLst>
              <a:ext uri="{FF2B5EF4-FFF2-40B4-BE49-F238E27FC236}">
                <a16:creationId xmlns:a16="http://schemas.microsoft.com/office/drawing/2014/main" id="{6828EA4A-30ED-4BE2-BB9E-FF832223FF7B}"/>
              </a:ext>
            </a:extLst>
          </p:cNvPr>
          <p:cNvSpPr>
            <a:spLocks noGrp="1"/>
          </p:cNvSpPr>
          <p:nvPr>
            <p:ph type="sldNum" sz="quarter" idx="12"/>
          </p:nvPr>
        </p:nvSpPr>
        <p:spPr/>
        <p:txBody>
          <a:bodyPr/>
          <a:lstStyle/>
          <a:p>
            <a:fld id="{8A7A6979-0714-4377-B894-6BE4C2D6E202}" type="slidenum">
              <a:rPr lang="en-US" sz="1600" b="1" smtClean="0"/>
              <a:pPr/>
              <a:t>9</a:t>
            </a:fld>
            <a:r>
              <a:rPr lang="en-US" sz="1600" b="1" dirty="0"/>
              <a:t> / 12</a:t>
            </a:r>
          </a:p>
        </p:txBody>
      </p:sp>
      <p:graphicFrame>
        <p:nvGraphicFramePr>
          <p:cNvPr id="7" name="Tableau 7">
            <a:extLst>
              <a:ext uri="{FF2B5EF4-FFF2-40B4-BE49-F238E27FC236}">
                <a16:creationId xmlns:a16="http://schemas.microsoft.com/office/drawing/2014/main" id="{37CA7585-8481-4752-9A76-5D194DE86CB4}"/>
              </a:ext>
            </a:extLst>
          </p:cNvPr>
          <p:cNvGraphicFramePr>
            <a:graphicFrameLocks noGrp="1"/>
          </p:cNvGraphicFramePr>
          <p:nvPr>
            <p:extLst>
              <p:ext uri="{D42A27DB-BD31-4B8C-83A1-F6EECF244321}">
                <p14:modId xmlns:p14="http://schemas.microsoft.com/office/powerpoint/2010/main" val="434774386"/>
              </p:ext>
            </p:extLst>
          </p:nvPr>
        </p:nvGraphicFramePr>
        <p:xfrm>
          <a:off x="838200" y="2479389"/>
          <a:ext cx="10515600" cy="3370341"/>
        </p:xfrm>
        <a:graphic>
          <a:graphicData uri="http://schemas.openxmlformats.org/drawingml/2006/table">
            <a:tbl>
              <a:tblPr firstRow="1" bandRow="1">
                <a:effectLst>
                  <a:outerShdw blurRad="50800" dist="38100" dir="8100000" algn="tr" rotWithShape="0">
                    <a:prstClr val="black">
                      <a:alpha val="40000"/>
                    </a:prstClr>
                  </a:outerShdw>
                </a:effectLst>
                <a:tableStyleId>{5202B0CA-FC54-4496-8BCA-5EF66A818D29}</a:tableStyleId>
              </a:tblPr>
              <a:tblGrid>
                <a:gridCol w="4770127">
                  <a:extLst>
                    <a:ext uri="{9D8B030D-6E8A-4147-A177-3AD203B41FA5}">
                      <a16:colId xmlns:a16="http://schemas.microsoft.com/office/drawing/2014/main" val="51031025"/>
                    </a:ext>
                  </a:extLst>
                </a:gridCol>
                <a:gridCol w="2902627">
                  <a:extLst>
                    <a:ext uri="{9D8B030D-6E8A-4147-A177-3AD203B41FA5}">
                      <a16:colId xmlns:a16="http://schemas.microsoft.com/office/drawing/2014/main" val="1810796728"/>
                    </a:ext>
                  </a:extLst>
                </a:gridCol>
                <a:gridCol w="2842846">
                  <a:extLst>
                    <a:ext uri="{9D8B030D-6E8A-4147-A177-3AD203B41FA5}">
                      <a16:colId xmlns:a16="http://schemas.microsoft.com/office/drawing/2014/main" val="3894105331"/>
                    </a:ext>
                  </a:extLst>
                </a:gridCol>
              </a:tblGrid>
              <a:tr h="601698">
                <a:tc>
                  <a:txBody>
                    <a:bodyPr/>
                    <a:lstStyle/>
                    <a:p>
                      <a:pPr algn="ctr"/>
                      <a:r>
                        <a:rPr lang="fr-FR" sz="2000" dirty="0"/>
                        <a:t>Vulnérabilités</a:t>
                      </a:r>
                    </a:p>
                  </a:txBody>
                  <a:tcPr anchor="ctr"/>
                </a:tc>
                <a:tc>
                  <a:txBody>
                    <a:bodyPr/>
                    <a:lstStyle/>
                    <a:p>
                      <a:pPr algn="ctr"/>
                      <a:r>
                        <a:rPr lang="fr-FR" sz="2000" dirty="0"/>
                        <a:t>Probabilités</a:t>
                      </a:r>
                    </a:p>
                  </a:txBody>
                  <a:tcPr anchor="ctr"/>
                </a:tc>
                <a:tc>
                  <a:txBody>
                    <a:bodyPr/>
                    <a:lstStyle/>
                    <a:p>
                      <a:pPr algn="ctr"/>
                      <a:r>
                        <a:rPr lang="fr-FR" sz="2000" dirty="0"/>
                        <a:t>Risques</a:t>
                      </a:r>
                    </a:p>
                  </a:txBody>
                  <a:tcPr anchor="ctr"/>
                </a:tc>
                <a:extLst>
                  <a:ext uri="{0D108BD9-81ED-4DB2-BD59-A6C34878D82A}">
                    <a16:rowId xmlns:a16="http://schemas.microsoft.com/office/drawing/2014/main" val="3186800991"/>
                  </a:ext>
                </a:extLst>
              </a:tr>
              <a:tr h="601698">
                <a:tc>
                  <a:txBody>
                    <a:bodyPr/>
                    <a:lstStyle/>
                    <a:p>
                      <a:pPr algn="just"/>
                      <a:r>
                        <a:rPr lang="fr-FR" dirty="0"/>
                        <a:t>Application qui n’est pas à jour</a:t>
                      </a:r>
                    </a:p>
                  </a:txBody>
                  <a:tcPr anchor="ctr"/>
                </a:tc>
                <a:tc>
                  <a:txBody>
                    <a:bodyPr/>
                    <a:lstStyle/>
                    <a:p>
                      <a:r>
                        <a:rPr lang="fr-FR"/>
                        <a:t>ELEVE –</a:t>
                      </a:r>
                    </a:p>
                    <a:p>
                      <a:r>
                        <a:rPr lang="fr-FR"/>
                        <a:t>Failles de sécurité</a:t>
                      </a:r>
                      <a:endParaRPr lang="fr-FR" dirty="0"/>
                    </a:p>
                  </a:txBody>
                  <a:tcPr anchor="ctr"/>
                </a:tc>
                <a:tc>
                  <a:txBody>
                    <a:bodyPr/>
                    <a:lstStyle/>
                    <a:p>
                      <a:r>
                        <a:rPr lang="fr-FR"/>
                        <a:t>ELEVE –</a:t>
                      </a:r>
                    </a:p>
                    <a:p>
                      <a:r>
                        <a:rPr lang="fr-FR"/>
                        <a:t>Corruption du système</a:t>
                      </a:r>
                      <a:endParaRPr lang="fr-FR" dirty="0"/>
                    </a:p>
                  </a:txBody>
                  <a:tcPr anchor="ctr"/>
                </a:tc>
                <a:extLst>
                  <a:ext uri="{0D108BD9-81ED-4DB2-BD59-A6C34878D82A}">
                    <a16:rowId xmlns:a16="http://schemas.microsoft.com/office/drawing/2014/main" val="1552978034"/>
                  </a:ext>
                </a:extLst>
              </a:tr>
              <a:tr h="686301">
                <a:tc>
                  <a:txBody>
                    <a:bodyPr/>
                    <a:lstStyle/>
                    <a:p>
                      <a:pPr algn="just"/>
                      <a:r>
                        <a:rPr lang="fr-FR" dirty="0"/>
                        <a:t>Faille de téléversement WordPress</a:t>
                      </a:r>
                    </a:p>
                  </a:txBody>
                  <a:tcPr anchor="ctr"/>
                </a:tc>
                <a:tc>
                  <a:txBody>
                    <a:bodyPr/>
                    <a:lstStyle/>
                    <a:p>
                      <a:r>
                        <a:rPr lang="fr-FR" dirty="0"/>
                        <a:t>ELEVE –</a:t>
                      </a:r>
                    </a:p>
                    <a:p>
                      <a:r>
                        <a:rPr lang="fr-FR" dirty="0"/>
                        <a:t>Envoie de fichier corrompu</a:t>
                      </a:r>
                    </a:p>
                  </a:txBody>
                  <a:tcPr anchor="ctr"/>
                </a:tc>
                <a:tc>
                  <a:txBody>
                    <a:bodyPr/>
                    <a:lstStyle/>
                    <a:p>
                      <a:r>
                        <a:rPr lang="fr-FR" dirty="0"/>
                        <a:t>ELEVE –</a:t>
                      </a:r>
                    </a:p>
                    <a:p>
                      <a:r>
                        <a:rPr lang="fr-FR" dirty="0"/>
                        <a:t>Prise en main à distance</a:t>
                      </a:r>
                    </a:p>
                  </a:txBody>
                  <a:tcPr anchor="ctr"/>
                </a:tc>
                <a:extLst>
                  <a:ext uri="{0D108BD9-81ED-4DB2-BD59-A6C34878D82A}">
                    <a16:rowId xmlns:a16="http://schemas.microsoft.com/office/drawing/2014/main" val="2658080140"/>
                  </a:ext>
                </a:extLst>
              </a:tr>
              <a:tr h="727235">
                <a:tc>
                  <a:txBody>
                    <a:bodyPr/>
                    <a:lstStyle/>
                    <a:p>
                      <a:r>
                        <a:rPr lang="fr-FR" dirty="0"/>
                        <a:t>Compte utilisateur : </a:t>
                      </a:r>
                    </a:p>
                    <a:p>
                      <a:r>
                        <a:rPr lang="fr-FR" dirty="0"/>
                        <a:t>mot de passe faible et connue</a:t>
                      </a:r>
                    </a:p>
                  </a:txBody>
                  <a:tcPr anchor="ctr"/>
                </a:tc>
                <a:tc>
                  <a:txBody>
                    <a:bodyPr/>
                    <a:lstStyle/>
                    <a:p>
                      <a:r>
                        <a:rPr lang="fr-FR" dirty="0"/>
                        <a:t>ELEVE –</a:t>
                      </a:r>
                    </a:p>
                    <a:p>
                      <a:r>
                        <a:rPr lang="fr-FR" dirty="0"/>
                        <a:t>Prise de contrôle du compte</a:t>
                      </a:r>
                    </a:p>
                  </a:txBody>
                  <a:tcPr anchor="ctr"/>
                </a:tc>
                <a:tc>
                  <a:txBody>
                    <a:bodyPr/>
                    <a:lstStyle/>
                    <a:p>
                      <a:r>
                        <a:rPr lang="fr-FR" dirty="0"/>
                        <a:t>ELEVE –</a:t>
                      </a:r>
                    </a:p>
                    <a:p>
                      <a:r>
                        <a:rPr lang="fr-FR" dirty="0"/>
                        <a:t>Brut force du mot de passe</a:t>
                      </a:r>
                    </a:p>
                  </a:txBody>
                  <a:tcPr anchor="ctr"/>
                </a:tc>
                <a:extLst>
                  <a:ext uri="{0D108BD9-81ED-4DB2-BD59-A6C34878D82A}">
                    <a16:rowId xmlns:a16="http://schemas.microsoft.com/office/drawing/2014/main" val="3087736752"/>
                  </a:ext>
                </a:extLst>
              </a:tr>
              <a:tr h="715027">
                <a:tc>
                  <a:txBody>
                    <a:bodyPr/>
                    <a:lstStyle/>
                    <a:p>
                      <a:r>
                        <a:rPr lang="fr-FR" dirty="0"/>
                        <a:t>Fichier de configuration spécial avec de mauvais droits</a:t>
                      </a:r>
                    </a:p>
                  </a:txBody>
                  <a:tcPr anchor="ctr"/>
                </a:tc>
                <a:tc>
                  <a:txBody>
                    <a:bodyPr/>
                    <a:lstStyle/>
                    <a:p>
                      <a:pPr algn="just"/>
                      <a:r>
                        <a:rPr lang="fr-FR" dirty="0"/>
                        <a:t>ELEVE –</a:t>
                      </a:r>
                    </a:p>
                    <a:p>
                      <a:pPr algn="just"/>
                      <a:r>
                        <a:rPr lang="fr-FR" dirty="0"/>
                        <a:t>Elévation de privilège</a:t>
                      </a:r>
                    </a:p>
                  </a:txBody>
                  <a:tcPr anchor="ctr"/>
                </a:tc>
                <a:tc>
                  <a:txBody>
                    <a:bodyPr/>
                    <a:lstStyle/>
                    <a:p>
                      <a:r>
                        <a:rPr lang="fr-FR" dirty="0"/>
                        <a:t>ELEVE –</a:t>
                      </a:r>
                    </a:p>
                    <a:p>
                      <a:r>
                        <a:rPr lang="fr-FR" dirty="0"/>
                        <a:t>Corruption du système</a:t>
                      </a:r>
                    </a:p>
                  </a:txBody>
                  <a:tcPr anchor="ctr"/>
                </a:tc>
                <a:extLst>
                  <a:ext uri="{0D108BD9-81ED-4DB2-BD59-A6C34878D82A}">
                    <a16:rowId xmlns:a16="http://schemas.microsoft.com/office/drawing/2014/main" val="3076332722"/>
                  </a:ext>
                </a:extLst>
              </a:tr>
            </a:tbl>
          </a:graphicData>
        </a:graphic>
      </p:graphicFrame>
    </p:spTree>
    <p:extLst>
      <p:ext uri="{BB962C8B-B14F-4D97-AF65-F5344CB8AC3E}">
        <p14:creationId xmlns:p14="http://schemas.microsoft.com/office/powerpoint/2010/main" val="247360251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3035</TotalTime>
  <Words>965</Words>
  <Application>Microsoft Office PowerPoint</Application>
  <PresentationFormat>Grand écran</PresentationFormat>
  <Paragraphs>113</Paragraphs>
  <Slides>12</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Arial</vt:lpstr>
      <vt:lpstr>Arial Rounded MT Bold</vt:lpstr>
      <vt:lpstr>Calibri</vt:lpstr>
      <vt:lpstr>Calibri Light</vt:lpstr>
      <vt:lpstr>Consolas</vt:lpstr>
      <vt:lpstr>Thème Office</vt:lpstr>
      <vt:lpstr>SECURITE CMS WORDPRESS</vt:lpstr>
      <vt:lpstr>SOMMAIRE</vt:lpstr>
      <vt:lpstr>Présentation de l’activité</vt:lpstr>
      <vt:lpstr>Présentation de l’activité</vt:lpstr>
      <vt:lpstr>Présentation de l’activité</vt:lpstr>
      <vt:lpstr>Présentation de l’activité</vt:lpstr>
      <vt:lpstr>Présentation de l’activité</vt:lpstr>
      <vt:lpstr>Bilan / Recommandations</vt:lpstr>
      <vt:lpstr>Tableau de criticité</vt:lpstr>
      <vt:lpstr>Sujet de veille</vt:lpstr>
      <vt:lpstr>Référentiel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simplonvot</dc:title>
  <dc:creator>daryl abrador</dc:creator>
  <cp:lastModifiedBy>daryl abrador</cp:lastModifiedBy>
  <cp:revision>246</cp:revision>
  <dcterms:created xsi:type="dcterms:W3CDTF">2020-07-20T13:32:25Z</dcterms:created>
  <dcterms:modified xsi:type="dcterms:W3CDTF">2022-01-03T08:51:33Z</dcterms:modified>
</cp:coreProperties>
</file>