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3" r:id="rId1"/>
  </p:sldMasterIdLst>
  <p:notesMasterIdLst>
    <p:notesMasterId r:id="rId15"/>
  </p:notesMasterIdLst>
  <p:sldIdLst>
    <p:sldId id="256" r:id="rId2"/>
    <p:sldId id="257" r:id="rId3"/>
    <p:sldId id="284" r:id="rId4"/>
    <p:sldId id="331" r:id="rId5"/>
    <p:sldId id="320" r:id="rId6"/>
    <p:sldId id="321" r:id="rId7"/>
    <p:sldId id="322" r:id="rId8"/>
    <p:sldId id="323" r:id="rId9"/>
    <p:sldId id="285" r:id="rId10"/>
    <p:sldId id="326" r:id="rId11"/>
    <p:sldId id="319" r:id="rId12"/>
    <p:sldId id="309" r:id="rId13"/>
    <p:sldId id="310"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ryl abrador" initials="da" lastIdx="1" clrIdx="0">
    <p:extLst>
      <p:ext uri="{19B8F6BF-5375-455C-9EA6-DF929625EA0E}">
        <p15:presenceInfo xmlns:p15="http://schemas.microsoft.com/office/powerpoint/2012/main" userId="e0f5e80829bf009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Style moyen 3 - Accentuation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202B0CA-FC54-4496-8BCA-5EF66A818D29}" styleName="Style foncé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72164" autoAdjust="0"/>
  </p:normalViewPr>
  <p:slideViewPr>
    <p:cSldViewPr snapToGrid="0">
      <p:cViewPr varScale="1">
        <p:scale>
          <a:sx n="82" d="100"/>
          <a:sy n="82" d="100"/>
        </p:scale>
        <p:origin x="1710"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F58717-2CA2-4946-96FA-E6F594FD428A}" type="doc">
      <dgm:prSet loTypeId="urn:microsoft.com/office/officeart/2008/layout/VerticalCurvedList" loCatId="list" qsTypeId="urn:microsoft.com/office/officeart/2005/8/quickstyle/simple5" qsCatId="simple" csTypeId="urn:microsoft.com/office/officeart/2005/8/colors/accent0_3" csCatId="mainScheme" phldr="1"/>
      <dgm:spPr/>
      <dgm:t>
        <a:bodyPr/>
        <a:lstStyle/>
        <a:p>
          <a:endParaRPr lang="fr-FR"/>
        </a:p>
      </dgm:t>
    </dgm:pt>
    <dgm:pt modelId="{0F402DF0-6E05-4A40-8507-1E4684EA8C93}">
      <dgm:prSet phldrT="[Texte]"/>
      <dgm:spPr/>
      <dgm:t>
        <a:bodyPr/>
        <a:lstStyle/>
        <a:p>
          <a:r>
            <a:rPr lang="fr-FR" dirty="0">
              <a:latin typeface="Arial" panose="020B0604020202020204" pitchFamily="34" charset="0"/>
              <a:cs typeface="Arial" panose="020B0604020202020204" pitchFamily="34" charset="0"/>
            </a:rPr>
            <a:t>Présentation de l’activité</a:t>
          </a:r>
          <a:endParaRPr lang="fr-FR" dirty="0"/>
        </a:p>
      </dgm:t>
    </dgm:pt>
    <dgm:pt modelId="{D5EB46A1-6F4E-4A20-B076-1DC56A6E1577}" type="parTrans" cxnId="{6DF823EE-A884-4E35-81B1-0C308B205026}">
      <dgm:prSet/>
      <dgm:spPr/>
      <dgm:t>
        <a:bodyPr/>
        <a:lstStyle/>
        <a:p>
          <a:endParaRPr lang="fr-FR"/>
        </a:p>
      </dgm:t>
    </dgm:pt>
    <dgm:pt modelId="{BA6BBDE9-5B85-440E-B745-26A22107782E}" type="sibTrans" cxnId="{6DF823EE-A884-4E35-81B1-0C308B205026}">
      <dgm:prSet/>
      <dgm:spPr/>
      <dgm:t>
        <a:bodyPr/>
        <a:lstStyle/>
        <a:p>
          <a:endParaRPr lang="fr-FR"/>
        </a:p>
      </dgm:t>
    </dgm:pt>
    <dgm:pt modelId="{E94ADFC6-24F5-496A-9D00-728511D24714}">
      <dgm:prSet phldrT="[Texte]"/>
      <dgm:spPr/>
      <dgm:t>
        <a:bodyPr/>
        <a:lstStyle/>
        <a:p>
          <a:r>
            <a:rPr lang="fr-FR" dirty="0">
              <a:latin typeface="Arial" panose="020B0604020202020204" pitchFamily="34" charset="0"/>
              <a:cs typeface="Arial" panose="020B0604020202020204" pitchFamily="34" charset="0"/>
            </a:rPr>
            <a:t>Tableau de criticité</a:t>
          </a:r>
          <a:endParaRPr lang="fr-FR" dirty="0"/>
        </a:p>
      </dgm:t>
    </dgm:pt>
    <dgm:pt modelId="{D74DE341-E2FB-41CE-877F-2484BD77B968}" type="parTrans" cxnId="{98A26992-B641-470A-A8CE-C9E54B11ED09}">
      <dgm:prSet/>
      <dgm:spPr/>
      <dgm:t>
        <a:bodyPr/>
        <a:lstStyle/>
        <a:p>
          <a:endParaRPr lang="fr-FR"/>
        </a:p>
      </dgm:t>
    </dgm:pt>
    <dgm:pt modelId="{3899DC3C-5B45-466A-A854-7DE45A4D9362}" type="sibTrans" cxnId="{98A26992-B641-470A-A8CE-C9E54B11ED09}">
      <dgm:prSet/>
      <dgm:spPr/>
      <dgm:t>
        <a:bodyPr/>
        <a:lstStyle/>
        <a:p>
          <a:endParaRPr lang="fr-FR"/>
        </a:p>
      </dgm:t>
    </dgm:pt>
    <dgm:pt modelId="{9A6C50A2-E466-4631-9273-704CA0DC0A71}">
      <dgm:prSet phldrT="[Texte]"/>
      <dgm:spPr/>
      <dgm:t>
        <a:bodyPr/>
        <a:lstStyle/>
        <a:p>
          <a:r>
            <a:rPr lang="fr-FR" dirty="0">
              <a:latin typeface="Arial" panose="020B0604020202020204" pitchFamily="34" charset="0"/>
              <a:cs typeface="Arial" panose="020B0604020202020204" pitchFamily="34" charset="0"/>
            </a:rPr>
            <a:t>Sujet de veille</a:t>
          </a:r>
          <a:endParaRPr lang="fr-FR" dirty="0"/>
        </a:p>
      </dgm:t>
    </dgm:pt>
    <dgm:pt modelId="{4A7AAADF-E91D-4F8E-8B9E-5E170C8D3F7D}" type="parTrans" cxnId="{2C437453-1AA9-4DA6-9155-74F139BFBA32}">
      <dgm:prSet/>
      <dgm:spPr/>
      <dgm:t>
        <a:bodyPr/>
        <a:lstStyle/>
        <a:p>
          <a:endParaRPr lang="fr-FR"/>
        </a:p>
      </dgm:t>
    </dgm:pt>
    <dgm:pt modelId="{ECE3D972-9AD4-4E9B-B9E4-0DEB0B5AE92C}" type="sibTrans" cxnId="{2C437453-1AA9-4DA6-9155-74F139BFBA32}">
      <dgm:prSet/>
      <dgm:spPr/>
      <dgm:t>
        <a:bodyPr/>
        <a:lstStyle/>
        <a:p>
          <a:endParaRPr lang="fr-FR"/>
        </a:p>
      </dgm:t>
    </dgm:pt>
    <dgm:pt modelId="{7F009EA4-B1C9-4A03-8D5A-95706CA1ACCA}">
      <dgm:prSet phldrT="[Texte]"/>
      <dgm:spPr/>
      <dgm:t>
        <a:bodyPr/>
        <a:lstStyle/>
        <a:p>
          <a:r>
            <a:rPr lang="fr-FR" dirty="0">
              <a:latin typeface="Arial" panose="020B0604020202020204" pitchFamily="34" charset="0"/>
              <a:cs typeface="Arial" panose="020B0604020202020204" pitchFamily="34" charset="0"/>
            </a:rPr>
            <a:t>Référentiel</a:t>
          </a:r>
          <a:endParaRPr lang="fr-FR" dirty="0"/>
        </a:p>
      </dgm:t>
    </dgm:pt>
    <dgm:pt modelId="{DAA62F6A-0D4D-4FA4-A39C-86A386313982}" type="parTrans" cxnId="{16757C22-C525-4CDF-A48D-C8FCA7B4CD44}">
      <dgm:prSet/>
      <dgm:spPr/>
      <dgm:t>
        <a:bodyPr/>
        <a:lstStyle/>
        <a:p>
          <a:endParaRPr lang="fr-FR"/>
        </a:p>
      </dgm:t>
    </dgm:pt>
    <dgm:pt modelId="{9BF82615-7507-420C-8FC9-8224A5EF905D}" type="sibTrans" cxnId="{16757C22-C525-4CDF-A48D-C8FCA7B4CD44}">
      <dgm:prSet/>
      <dgm:spPr/>
      <dgm:t>
        <a:bodyPr/>
        <a:lstStyle/>
        <a:p>
          <a:endParaRPr lang="fr-FR"/>
        </a:p>
      </dgm:t>
    </dgm:pt>
    <dgm:pt modelId="{81819CFE-BBD3-40ED-834D-DEE8AAA61C06}">
      <dgm:prSet phldrT="[Texte]"/>
      <dgm:spPr/>
      <dgm:t>
        <a:bodyPr/>
        <a:lstStyle/>
        <a:p>
          <a:r>
            <a:rPr lang="fr-FR" dirty="0">
              <a:latin typeface="Arial" panose="020B0604020202020204" pitchFamily="34" charset="0"/>
              <a:cs typeface="Arial" panose="020B0604020202020204" pitchFamily="34" charset="0"/>
            </a:rPr>
            <a:t>Questions</a:t>
          </a:r>
          <a:endParaRPr lang="fr-FR" dirty="0"/>
        </a:p>
      </dgm:t>
    </dgm:pt>
    <dgm:pt modelId="{F0071653-9273-471C-BFAD-695EEE650064}" type="parTrans" cxnId="{3E8851E4-BC4C-4AA3-A72F-320BD7A6C488}">
      <dgm:prSet/>
      <dgm:spPr/>
      <dgm:t>
        <a:bodyPr/>
        <a:lstStyle/>
        <a:p>
          <a:endParaRPr lang="fr-FR"/>
        </a:p>
      </dgm:t>
    </dgm:pt>
    <dgm:pt modelId="{32AAFDAF-1B09-423F-98D6-D761DCA817A6}" type="sibTrans" cxnId="{3E8851E4-BC4C-4AA3-A72F-320BD7A6C488}">
      <dgm:prSet/>
      <dgm:spPr/>
      <dgm:t>
        <a:bodyPr/>
        <a:lstStyle/>
        <a:p>
          <a:endParaRPr lang="fr-FR"/>
        </a:p>
      </dgm:t>
    </dgm:pt>
    <dgm:pt modelId="{574B2D8E-62F9-4D03-B916-0306C86B6D46}">
      <dgm:prSet phldrT="[Texte]"/>
      <dgm:spPr/>
      <dgm:t>
        <a:bodyPr/>
        <a:lstStyle/>
        <a:p>
          <a:r>
            <a:rPr lang="fr-FR"/>
            <a:t>Bilan / Recommandations</a:t>
          </a:r>
          <a:endParaRPr lang="fr-FR" dirty="0"/>
        </a:p>
      </dgm:t>
    </dgm:pt>
    <dgm:pt modelId="{29580141-CEE8-499B-8F51-ECB1CD90EF04}" type="parTrans" cxnId="{3135B807-A82D-4324-B36C-6959901AD1B9}">
      <dgm:prSet/>
      <dgm:spPr/>
    </dgm:pt>
    <dgm:pt modelId="{F69EFE1A-844A-4AAB-ABFB-6D5E57DE5B18}" type="sibTrans" cxnId="{3135B807-A82D-4324-B36C-6959901AD1B9}">
      <dgm:prSet/>
      <dgm:spPr/>
    </dgm:pt>
    <dgm:pt modelId="{62D2C340-0C92-49E5-965B-5997A69F75DA}" type="pres">
      <dgm:prSet presAssocID="{CAF58717-2CA2-4946-96FA-E6F594FD428A}" presName="Name0" presStyleCnt="0">
        <dgm:presLayoutVars>
          <dgm:chMax val="7"/>
          <dgm:chPref val="7"/>
          <dgm:dir/>
        </dgm:presLayoutVars>
      </dgm:prSet>
      <dgm:spPr/>
    </dgm:pt>
    <dgm:pt modelId="{00E2524D-362F-4E7E-9CAA-ECF79B7D84BA}" type="pres">
      <dgm:prSet presAssocID="{CAF58717-2CA2-4946-96FA-E6F594FD428A}" presName="Name1" presStyleCnt="0"/>
      <dgm:spPr/>
    </dgm:pt>
    <dgm:pt modelId="{247BCBED-C14F-49A8-B6F1-58648EC8E6B3}" type="pres">
      <dgm:prSet presAssocID="{CAF58717-2CA2-4946-96FA-E6F594FD428A}" presName="cycle" presStyleCnt="0"/>
      <dgm:spPr/>
    </dgm:pt>
    <dgm:pt modelId="{9377D85C-1950-4E52-857E-36DDC919B3C3}" type="pres">
      <dgm:prSet presAssocID="{CAF58717-2CA2-4946-96FA-E6F594FD428A}" presName="srcNode" presStyleLbl="node1" presStyleIdx="0" presStyleCnt="6"/>
      <dgm:spPr/>
    </dgm:pt>
    <dgm:pt modelId="{55BDC51A-ADDA-4CF5-B880-4FF9929CBE77}" type="pres">
      <dgm:prSet presAssocID="{CAF58717-2CA2-4946-96FA-E6F594FD428A}" presName="conn" presStyleLbl="parChTrans1D2" presStyleIdx="0" presStyleCnt="1"/>
      <dgm:spPr/>
    </dgm:pt>
    <dgm:pt modelId="{50B90D1B-F7D9-4FC9-927C-8C08301F561E}" type="pres">
      <dgm:prSet presAssocID="{CAF58717-2CA2-4946-96FA-E6F594FD428A}" presName="extraNode" presStyleLbl="node1" presStyleIdx="0" presStyleCnt="6"/>
      <dgm:spPr/>
    </dgm:pt>
    <dgm:pt modelId="{BA713EF7-C5CD-4E77-A7DF-95D3BB7C732B}" type="pres">
      <dgm:prSet presAssocID="{CAF58717-2CA2-4946-96FA-E6F594FD428A}" presName="dstNode" presStyleLbl="node1" presStyleIdx="0" presStyleCnt="6"/>
      <dgm:spPr/>
    </dgm:pt>
    <dgm:pt modelId="{E093BE16-1D22-479B-8037-0A5ED29AB5C3}" type="pres">
      <dgm:prSet presAssocID="{0F402DF0-6E05-4A40-8507-1E4684EA8C93}" presName="text_1" presStyleLbl="node1" presStyleIdx="0" presStyleCnt="6">
        <dgm:presLayoutVars>
          <dgm:bulletEnabled val="1"/>
        </dgm:presLayoutVars>
      </dgm:prSet>
      <dgm:spPr/>
    </dgm:pt>
    <dgm:pt modelId="{29FE2EAB-202D-4122-905B-7A288BAAB1A5}" type="pres">
      <dgm:prSet presAssocID="{0F402DF0-6E05-4A40-8507-1E4684EA8C93}" presName="accent_1" presStyleCnt="0"/>
      <dgm:spPr/>
    </dgm:pt>
    <dgm:pt modelId="{53FB057A-5CFB-4F7C-B81F-6C59DEAFF1B8}" type="pres">
      <dgm:prSet presAssocID="{0F402DF0-6E05-4A40-8507-1E4684EA8C93}" presName="accentRepeatNode" presStyleLbl="solidFgAcc1" presStyleIdx="0" presStyleCnt="6"/>
      <dgm:spPr/>
    </dgm:pt>
    <dgm:pt modelId="{5CC804D0-309C-450C-A17A-6D493802CC2A}" type="pres">
      <dgm:prSet presAssocID="{574B2D8E-62F9-4D03-B916-0306C86B6D46}" presName="text_2" presStyleLbl="node1" presStyleIdx="1" presStyleCnt="6">
        <dgm:presLayoutVars>
          <dgm:bulletEnabled val="1"/>
        </dgm:presLayoutVars>
      </dgm:prSet>
      <dgm:spPr/>
    </dgm:pt>
    <dgm:pt modelId="{A4A06ACF-19F9-43A4-AC58-73B7C27E8ACF}" type="pres">
      <dgm:prSet presAssocID="{574B2D8E-62F9-4D03-B916-0306C86B6D46}" presName="accent_2" presStyleCnt="0"/>
      <dgm:spPr/>
    </dgm:pt>
    <dgm:pt modelId="{F8F069C1-9645-4833-8743-347D1C543769}" type="pres">
      <dgm:prSet presAssocID="{574B2D8E-62F9-4D03-B916-0306C86B6D46}" presName="accentRepeatNode" presStyleLbl="solidFgAcc1" presStyleIdx="1" presStyleCnt="6"/>
      <dgm:spPr/>
    </dgm:pt>
    <dgm:pt modelId="{FF1B63BB-292F-404F-8A70-9961DFDEA820}" type="pres">
      <dgm:prSet presAssocID="{E94ADFC6-24F5-496A-9D00-728511D24714}" presName="text_3" presStyleLbl="node1" presStyleIdx="2" presStyleCnt="6">
        <dgm:presLayoutVars>
          <dgm:bulletEnabled val="1"/>
        </dgm:presLayoutVars>
      </dgm:prSet>
      <dgm:spPr/>
    </dgm:pt>
    <dgm:pt modelId="{A0BAE13B-776F-4BD8-9FB0-183469486A2A}" type="pres">
      <dgm:prSet presAssocID="{E94ADFC6-24F5-496A-9D00-728511D24714}" presName="accent_3" presStyleCnt="0"/>
      <dgm:spPr/>
    </dgm:pt>
    <dgm:pt modelId="{880304A3-6645-4649-9ABF-AADA5F7D5FE8}" type="pres">
      <dgm:prSet presAssocID="{E94ADFC6-24F5-496A-9D00-728511D24714}" presName="accentRepeatNode" presStyleLbl="solidFgAcc1" presStyleIdx="2" presStyleCnt="6"/>
      <dgm:spPr/>
    </dgm:pt>
    <dgm:pt modelId="{CBDD1FB5-0A40-430D-BEB0-F7EED382143F}" type="pres">
      <dgm:prSet presAssocID="{9A6C50A2-E466-4631-9273-704CA0DC0A71}" presName="text_4" presStyleLbl="node1" presStyleIdx="3" presStyleCnt="6">
        <dgm:presLayoutVars>
          <dgm:bulletEnabled val="1"/>
        </dgm:presLayoutVars>
      </dgm:prSet>
      <dgm:spPr/>
    </dgm:pt>
    <dgm:pt modelId="{F20E871E-2B42-446C-936B-1D054018DF5C}" type="pres">
      <dgm:prSet presAssocID="{9A6C50A2-E466-4631-9273-704CA0DC0A71}" presName="accent_4" presStyleCnt="0"/>
      <dgm:spPr/>
    </dgm:pt>
    <dgm:pt modelId="{E769AB44-8BA8-4694-9B86-BD37730473DF}" type="pres">
      <dgm:prSet presAssocID="{9A6C50A2-E466-4631-9273-704CA0DC0A71}" presName="accentRepeatNode" presStyleLbl="solidFgAcc1" presStyleIdx="3" presStyleCnt="6"/>
      <dgm:spPr/>
    </dgm:pt>
    <dgm:pt modelId="{D2AB782D-5307-49BB-9966-3F6C1D1FCC19}" type="pres">
      <dgm:prSet presAssocID="{7F009EA4-B1C9-4A03-8D5A-95706CA1ACCA}" presName="text_5" presStyleLbl="node1" presStyleIdx="4" presStyleCnt="6">
        <dgm:presLayoutVars>
          <dgm:bulletEnabled val="1"/>
        </dgm:presLayoutVars>
      </dgm:prSet>
      <dgm:spPr/>
    </dgm:pt>
    <dgm:pt modelId="{3568D048-F9EE-42E0-B363-EB2E1900991A}" type="pres">
      <dgm:prSet presAssocID="{7F009EA4-B1C9-4A03-8D5A-95706CA1ACCA}" presName="accent_5" presStyleCnt="0"/>
      <dgm:spPr/>
    </dgm:pt>
    <dgm:pt modelId="{DB0A1E19-0F50-4825-AE05-5274795BA579}" type="pres">
      <dgm:prSet presAssocID="{7F009EA4-B1C9-4A03-8D5A-95706CA1ACCA}" presName="accentRepeatNode" presStyleLbl="solidFgAcc1" presStyleIdx="4" presStyleCnt="6"/>
      <dgm:spPr/>
    </dgm:pt>
    <dgm:pt modelId="{76DEF4BD-9935-4BE1-ADF6-B70438FA7984}" type="pres">
      <dgm:prSet presAssocID="{81819CFE-BBD3-40ED-834D-DEE8AAA61C06}" presName="text_6" presStyleLbl="node1" presStyleIdx="5" presStyleCnt="6">
        <dgm:presLayoutVars>
          <dgm:bulletEnabled val="1"/>
        </dgm:presLayoutVars>
      </dgm:prSet>
      <dgm:spPr/>
    </dgm:pt>
    <dgm:pt modelId="{CCB6B7CC-E74C-40C6-9CD9-BD4FD8C3A74C}" type="pres">
      <dgm:prSet presAssocID="{81819CFE-BBD3-40ED-834D-DEE8AAA61C06}" presName="accent_6" presStyleCnt="0"/>
      <dgm:spPr/>
    </dgm:pt>
    <dgm:pt modelId="{FD86333B-4FFF-43B4-8174-3BEB42F31D87}" type="pres">
      <dgm:prSet presAssocID="{81819CFE-BBD3-40ED-834D-DEE8AAA61C06}" presName="accentRepeatNode" presStyleLbl="solidFgAcc1" presStyleIdx="5" presStyleCnt="6"/>
      <dgm:spPr/>
    </dgm:pt>
  </dgm:ptLst>
  <dgm:cxnLst>
    <dgm:cxn modelId="{3135B807-A82D-4324-B36C-6959901AD1B9}" srcId="{CAF58717-2CA2-4946-96FA-E6F594FD428A}" destId="{574B2D8E-62F9-4D03-B916-0306C86B6D46}" srcOrd="1" destOrd="0" parTransId="{29580141-CEE8-499B-8F51-ECB1CD90EF04}" sibTransId="{F69EFE1A-844A-4AAB-ABFB-6D5E57DE5B18}"/>
    <dgm:cxn modelId="{BD5E8A0B-328C-4DEE-AF29-0AEE15B98059}" type="presOf" srcId="{81819CFE-BBD3-40ED-834D-DEE8AAA61C06}" destId="{76DEF4BD-9935-4BE1-ADF6-B70438FA7984}" srcOrd="0" destOrd="0" presId="urn:microsoft.com/office/officeart/2008/layout/VerticalCurvedList"/>
    <dgm:cxn modelId="{F4464A20-5480-4123-BA5C-36F77B08F12F}" type="presOf" srcId="{CAF58717-2CA2-4946-96FA-E6F594FD428A}" destId="{62D2C340-0C92-49E5-965B-5997A69F75DA}" srcOrd="0" destOrd="0" presId="urn:microsoft.com/office/officeart/2008/layout/VerticalCurvedList"/>
    <dgm:cxn modelId="{16757C22-C525-4CDF-A48D-C8FCA7B4CD44}" srcId="{CAF58717-2CA2-4946-96FA-E6F594FD428A}" destId="{7F009EA4-B1C9-4A03-8D5A-95706CA1ACCA}" srcOrd="4" destOrd="0" parTransId="{DAA62F6A-0D4D-4FA4-A39C-86A386313982}" sibTransId="{9BF82615-7507-420C-8FC9-8224A5EF905D}"/>
    <dgm:cxn modelId="{DB1F7661-21C6-4654-A28D-BFA73518E0E5}" type="presOf" srcId="{BA6BBDE9-5B85-440E-B745-26A22107782E}" destId="{55BDC51A-ADDA-4CF5-B880-4FF9929CBE77}" srcOrd="0" destOrd="0" presId="urn:microsoft.com/office/officeart/2008/layout/VerticalCurvedList"/>
    <dgm:cxn modelId="{2C437453-1AA9-4DA6-9155-74F139BFBA32}" srcId="{CAF58717-2CA2-4946-96FA-E6F594FD428A}" destId="{9A6C50A2-E466-4631-9273-704CA0DC0A71}" srcOrd="3" destOrd="0" parTransId="{4A7AAADF-E91D-4F8E-8B9E-5E170C8D3F7D}" sibTransId="{ECE3D972-9AD4-4E9B-B9E4-0DEB0B5AE92C}"/>
    <dgm:cxn modelId="{98A26992-B641-470A-A8CE-C9E54B11ED09}" srcId="{CAF58717-2CA2-4946-96FA-E6F594FD428A}" destId="{E94ADFC6-24F5-496A-9D00-728511D24714}" srcOrd="2" destOrd="0" parTransId="{D74DE341-E2FB-41CE-877F-2484BD77B968}" sibTransId="{3899DC3C-5B45-466A-A854-7DE45A4D9362}"/>
    <dgm:cxn modelId="{A1CE3DAD-97A9-4B1D-A8F2-FBC48CB297D0}" type="presOf" srcId="{9A6C50A2-E466-4631-9273-704CA0DC0A71}" destId="{CBDD1FB5-0A40-430D-BEB0-F7EED382143F}" srcOrd="0" destOrd="0" presId="urn:microsoft.com/office/officeart/2008/layout/VerticalCurvedList"/>
    <dgm:cxn modelId="{8FE0A7BC-9638-42ED-B22D-EA3FBA18CC1B}" type="presOf" srcId="{0F402DF0-6E05-4A40-8507-1E4684EA8C93}" destId="{E093BE16-1D22-479B-8037-0A5ED29AB5C3}" srcOrd="0" destOrd="0" presId="urn:microsoft.com/office/officeart/2008/layout/VerticalCurvedList"/>
    <dgm:cxn modelId="{63F202DF-8BF7-47FF-B02E-3D3EF3EC7126}" type="presOf" srcId="{E94ADFC6-24F5-496A-9D00-728511D24714}" destId="{FF1B63BB-292F-404F-8A70-9961DFDEA820}" srcOrd="0" destOrd="0" presId="urn:microsoft.com/office/officeart/2008/layout/VerticalCurvedList"/>
    <dgm:cxn modelId="{3E8851E4-BC4C-4AA3-A72F-320BD7A6C488}" srcId="{CAF58717-2CA2-4946-96FA-E6F594FD428A}" destId="{81819CFE-BBD3-40ED-834D-DEE8AAA61C06}" srcOrd="5" destOrd="0" parTransId="{F0071653-9273-471C-BFAD-695EEE650064}" sibTransId="{32AAFDAF-1B09-423F-98D6-D761DCA817A6}"/>
    <dgm:cxn modelId="{698C96EA-FFC0-4E4B-8F72-56899FDB7E44}" type="presOf" srcId="{574B2D8E-62F9-4D03-B916-0306C86B6D46}" destId="{5CC804D0-309C-450C-A17A-6D493802CC2A}" srcOrd="0" destOrd="0" presId="urn:microsoft.com/office/officeart/2008/layout/VerticalCurvedList"/>
    <dgm:cxn modelId="{6DF823EE-A884-4E35-81B1-0C308B205026}" srcId="{CAF58717-2CA2-4946-96FA-E6F594FD428A}" destId="{0F402DF0-6E05-4A40-8507-1E4684EA8C93}" srcOrd="0" destOrd="0" parTransId="{D5EB46A1-6F4E-4A20-B076-1DC56A6E1577}" sibTransId="{BA6BBDE9-5B85-440E-B745-26A22107782E}"/>
    <dgm:cxn modelId="{414302F6-86B8-4EFE-BB93-62E31CDE84DF}" type="presOf" srcId="{7F009EA4-B1C9-4A03-8D5A-95706CA1ACCA}" destId="{D2AB782D-5307-49BB-9966-3F6C1D1FCC19}" srcOrd="0" destOrd="0" presId="urn:microsoft.com/office/officeart/2008/layout/VerticalCurvedList"/>
    <dgm:cxn modelId="{6622FB32-3287-4619-9822-80403A39169A}" type="presParOf" srcId="{62D2C340-0C92-49E5-965B-5997A69F75DA}" destId="{00E2524D-362F-4E7E-9CAA-ECF79B7D84BA}" srcOrd="0" destOrd="0" presId="urn:microsoft.com/office/officeart/2008/layout/VerticalCurvedList"/>
    <dgm:cxn modelId="{D0D483A6-A06C-4C7A-A82F-6F5298C068AF}" type="presParOf" srcId="{00E2524D-362F-4E7E-9CAA-ECF79B7D84BA}" destId="{247BCBED-C14F-49A8-B6F1-58648EC8E6B3}" srcOrd="0" destOrd="0" presId="urn:microsoft.com/office/officeart/2008/layout/VerticalCurvedList"/>
    <dgm:cxn modelId="{032A7562-7ECE-48DC-85F6-3AAE3597F6C4}" type="presParOf" srcId="{247BCBED-C14F-49A8-B6F1-58648EC8E6B3}" destId="{9377D85C-1950-4E52-857E-36DDC919B3C3}" srcOrd="0" destOrd="0" presId="urn:microsoft.com/office/officeart/2008/layout/VerticalCurvedList"/>
    <dgm:cxn modelId="{9A304F83-CC1E-4A76-BE50-F7EBF8861881}" type="presParOf" srcId="{247BCBED-C14F-49A8-B6F1-58648EC8E6B3}" destId="{55BDC51A-ADDA-4CF5-B880-4FF9929CBE77}" srcOrd="1" destOrd="0" presId="urn:microsoft.com/office/officeart/2008/layout/VerticalCurvedList"/>
    <dgm:cxn modelId="{A69E7FA2-95E7-4D22-8B5A-4FD6F5606490}" type="presParOf" srcId="{247BCBED-C14F-49A8-B6F1-58648EC8E6B3}" destId="{50B90D1B-F7D9-4FC9-927C-8C08301F561E}" srcOrd="2" destOrd="0" presId="urn:microsoft.com/office/officeart/2008/layout/VerticalCurvedList"/>
    <dgm:cxn modelId="{806EE8C2-82B4-40F0-A2E9-4B1BB2955DDF}" type="presParOf" srcId="{247BCBED-C14F-49A8-B6F1-58648EC8E6B3}" destId="{BA713EF7-C5CD-4E77-A7DF-95D3BB7C732B}" srcOrd="3" destOrd="0" presId="urn:microsoft.com/office/officeart/2008/layout/VerticalCurvedList"/>
    <dgm:cxn modelId="{C5683BE0-2B22-4E3A-A5C3-B9DA99611AB9}" type="presParOf" srcId="{00E2524D-362F-4E7E-9CAA-ECF79B7D84BA}" destId="{E093BE16-1D22-479B-8037-0A5ED29AB5C3}" srcOrd="1" destOrd="0" presId="urn:microsoft.com/office/officeart/2008/layout/VerticalCurvedList"/>
    <dgm:cxn modelId="{E001FBBB-012C-4374-8726-6F9C41A6B3DA}" type="presParOf" srcId="{00E2524D-362F-4E7E-9CAA-ECF79B7D84BA}" destId="{29FE2EAB-202D-4122-905B-7A288BAAB1A5}" srcOrd="2" destOrd="0" presId="urn:microsoft.com/office/officeart/2008/layout/VerticalCurvedList"/>
    <dgm:cxn modelId="{588E6694-1E00-4F41-A41C-6FA88178BAF4}" type="presParOf" srcId="{29FE2EAB-202D-4122-905B-7A288BAAB1A5}" destId="{53FB057A-5CFB-4F7C-B81F-6C59DEAFF1B8}" srcOrd="0" destOrd="0" presId="urn:microsoft.com/office/officeart/2008/layout/VerticalCurvedList"/>
    <dgm:cxn modelId="{81E595CB-D11F-4EF3-809B-D34401AD06F3}" type="presParOf" srcId="{00E2524D-362F-4E7E-9CAA-ECF79B7D84BA}" destId="{5CC804D0-309C-450C-A17A-6D493802CC2A}" srcOrd="3" destOrd="0" presId="urn:microsoft.com/office/officeart/2008/layout/VerticalCurvedList"/>
    <dgm:cxn modelId="{785199D1-D202-41C0-AD2E-1837C6F8743A}" type="presParOf" srcId="{00E2524D-362F-4E7E-9CAA-ECF79B7D84BA}" destId="{A4A06ACF-19F9-43A4-AC58-73B7C27E8ACF}" srcOrd="4" destOrd="0" presId="urn:microsoft.com/office/officeart/2008/layout/VerticalCurvedList"/>
    <dgm:cxn modelId="{85124CB1-20FB-4DD8-BFE1-777AD607E9C0}" type="presParOf" srcId="{A4A06ACF-19F9-43A4-AC58-73B7C27E8ACF}" destId="{F8F069C1-9645-4833-8743-347D1C543769}" srcOrd="0" destOrd="0" presId="urn:microsoft.com/office/officeart/2008/layout/VerticalCurvedList"/>
    <dgm:cxn modelId="{D5AC59CE-3E2D-4EE7-904E-B7C5E352C94D}" type="presParOf" srcId="{00E2524D-362F-4E7E-9CAA-ECF79B7D84BA}" destId="{FF1B63BB-292F-404F-8A70-9961DFDEA820}" srcOrd="5" destOrd="0" presId="urn:microsoft.com/office/officeart/2008/layout/VerticalCurvedList"/>
    <dgm:cxn modelId="{58A58DA0-C53B-41AA-B171-FD4056E3D4AC}" type="presParOf" srcId="{00E2524D-362F-4E7E-9CAA-ECF79B7D84BA}" destId="{A0BAE13B-776F-4BD8-9FB0-183469486A2A}" srcOrd="6" destOrd="0" presId="urn:microsoft.com/office/officeart/2008/layout/VerticalCurvedList"/>
    <dgm:cxn modelId="{B7C72F3E-3408-43B5-B8E1-0DB82F42CC26}" type="presParOf" srcId="{A0BAE13B-776F-4BD8-9FB0-183469486A2A}" destId="{880304A3-6645-4649-9ABF-AADA5F7D5FE8}" srcOrd="0" destOrd="0" presId="urn:microsoft.com/office/officeart/2008/layout/VerticalCurvedList"/>
    <dgm:cxn modelId="{002C7EF2-2060-4830-A261-A182175F4F7C}" type="presParOf" srcId="{00E2524D-362F-4E7E-9CAA-ECF79B7D84BA}" destId="{CBDD1FB5-0A40-430D-BEB0-F7EED382143F}" srcOrd="7" destOrd="0" presId="urn:microsoft.com/office/officeart/2008/layout/VerticalCurvedList"/>
    <dgm:cxn modelId="{491073F2-31D7-4930-90F5-899CA45ACEBD}" type="presParOf" srcId="{00E2524D-362F-4E7E-9CAA-ECF79B7D84BA}" destId="{F20E871E-2B42-446C-936B-1D054018DF5C}" srcOrd="8" destOrd="0" presId="urn:microsoft.com/office/officeart/2008/layout/VerticalCurvedList"/>
    <dgm:cxn modelId="{A4BED9D0-5974-409E-8492-D3DB88CA1FDD}" type="presParOf" srcId="{F20E871E-2B42-446C-936B-1D054018DF5C}" destId="{E769AB44-8BA8-4694-9B86-BD37730473DF}" srcOrd="0" destOrd="0" presId="urn:microsoft.com/office/officeart/2008/layout/VerticalCurvedList"/>
    <dgm:cxn modelId="{9EE36D4D-CA4F-4F37-A706-DB2E5D60BDE3}" type="presParOf" srcId="{00E2524D-362F-4E7E-9CAA-ECF79B7D84BA}" destId="{D2AB782D-5307-49BB-9966-3F6C1D1FCC19}" srcOrd="9" destOrd="0" presId="urn:microsoft.com/office/officeart/2008/layout/VerticalCurvedList"/>
    <dgm:cxn modelId="{21123B4F-F101-413C-BD1B-742358B3237E}" type="presParOf" srcId="{00E2524D-362F-4E7E-9CAA-ECF79B7D84BA}" destId="{3568D048-F9EE-42E0-B363-EB2E1900991A}" srcOrd="10" destOrd="0" presId="urn:microsoft.com/office/officeart/2008/layout/VerticalCurvedList"/>
    <dgm:cxn modelId="{397402F3-60E5-4612-B70E-32F7F8D32D58}" type="presParOf" srcId="{3568D048-F9EE-42E0-B363-EB2E1900991A}" destId="{DB0A1E19-0F50-4825-AE05-5274795BA579}" srcOrd="0" destOrd="0" presId="urn:microsoft.com/office/officeart/2008/layout/VerticalCurvedList"/>
    <dgm:cxn modelId="{91D4000E-6BED-4CBB-ACE3-37BCEF075261}" type="presParOf" srcId="{00E2524D-362F-4E7E-9CAA-ECF79B7D84BA}" destId="{76DEF4BD-9935-4BE1-ADF6-B70438FA7984}" srcOrd="11" destOrd="0" presId="urn:microsoft.com/office/officeart/2008/layout/VerticalCurvedList"/>
    <dgm:cxn modelId="{147B9CC8-D215-4C44-9A0B-FB101CEA575E}" type="presParOf" srcId="{00E2524D-362F-4E7E-9CAA-ECF79B7D84BA}" destId="{CCB6B7CC-E74C-40C6-9CD9-BD4FD8C3A74C}" srcOrd="12" destOrd="0" presId="urn:microsoft.com/office/officeart/2008/layout/VerticalCurvedList"/>
    <dgm:cxn modelId="{06FBDF89-59D9-4D15-80FB-69BB5B4586C8}" type="presParOf" srcId="{CCB6B7CC-E74C-40C6-9CD9-BD4FD8C3A74C}" destId="{FD86333B-4FFF-43B4-8174-3BEB42F31D87}"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BDC51A-ADDA-4CF5-B880-4FF9929CBE77}">
      <dsp:nvSpPr>
        <dsp:cNvPr id="0" name=""/>
        <dsp:cNvSpPr/>
      </dsp:nvSpPr>
      <dsp:spPr>
        <a:xfrm>
          <a:off x="-4713552" y="-722532"/>
          <a:ext cx="5614437" cy="5614437"/>
        </a:xfrm>
        <a:prstGeom prst="blockArc">
          <a:avLst>
            <a:gd name="adj1" fmla="val 18900000"/>
            <a:gd name="adj2" fmla="val 2700000"/>
            <a:gd name="adj3" fmla="val 385"/>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93BE16-1D22-479B-8037-0A5ED29AB5C3}">
      <dsp:nvSpPr>
        <dsp:cNvPr id="0" name=""/>
        <dsp:cNvSpPr/>
      </dsp:nvSpPr>
      <dsp:spPr>
        <a:xfrm>
          <a:off x="336321" y="219559"/>
          <a:ext cx="7056844" cy="438951"/>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8418" tIns="58420" rIns="58420" bIns="58420" numCol="1" spcCol="1270" anchor="ctr" anchorCtr="0">
          <a:noAutofit/>
        </a:bodyPr>
        <a:lstStyle/>
        <a:p>
          <a:pPr marL="0" lvl="0" indent="0" algn="l" defTabSz="1022350">
            <a:lnSpc>
              <a:spcPct val="90000"/>
            </a:lnSpc>
            <a:spcBef>
              <a:spcPct val="0"/>
            </a:spcBef>
            <a:spcAft>
              <a:spcPct val="35000"/>
            </a:spcAft>
            <a:buNone/>
          </a:pPr>
          <a:r>
            <a:rPr lang="fr-FR" sz="2300" kern="1200" dirty="0">
              <a:latin typeface="Arial" panose="020B0604020202020204" pitchFamily="34" charset="0"/>
              <a:cs typeface="Arial" panose="020B0604020202020204" pitchFamily="34" charset="0"/>
            </a:rPr>
            <a:t>Présentation de l’activité</a:t>
          </a:r>
          <a:endParaRPr lang="fr-FR" sz="2300" kern="1200" dirty="0"/>
        </a:p>
      </dsp:txBody>
      <dsp:txXfrm>
        <a:off x="336321" y="219559"/>
        <a:ext cx="7056844" cy="438951"/>
      </dsp:txXfrm>
    </dsp:sp>
    <dsp:sp modelId="{53FB057A-5CFB-4F7C-B81F-6C59DEAFF1B8}">
      <dsp:nvSpPr>
        <dsp:cNvPr id="0" name=""/>
        <dsp:cNvSpPr/>
      </dsp:nvSpPr>
      <dsp:spPr>
        <a:xfrm>
          <a:off x="61976" y="164690"/>
          <a:ext cx="548689" cy="548689"/>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5CC804D0-309C-450C-A17A-6D493802CC2A}">
      <dsp:nvSpPr>
        <dsp:cNvPr id="0" name=""/>
        <dsp:cNvSpPr/>
      </dsp:nvSpPr>
      <dsp:spPr>
        <a:xfrm>
          <a:off x="697388" y="877903"/>
          <a:ext cx="6695776" cy="438951"/>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8418" tIns="58420" rIns="58420" bIns="58420" numCol="1" spcCol="1270" anchor="ctr" anchorCtr="0">
          <a:noAutofit/>
        </a:bodyPr>
        <a:lstStyle/>
        <a:p>
          <a:pPr marL="0" lvl="0" indent="0" algn="l" defTabSz="1022350">
            <a:lnSpc>
              <a:spcPct val="90000"/>
            </a:lnSpc>
            <a:spcBef>
              <a:spcPct val="0"/>
            </a:spcBef>
            <a:spcAft>
              <a:spcPct val="35000"/>
            </a:spcAft>
            <a:buNone/>
          </a:pPr>
          <a:r>
            <a:rPr lang="fr-FR" sz="2300" kern="1200"/>
            <a:t>Bilan / Recommandations</a:t>
          </a:r>
          <a:endParaRPr lang="fr-FR" sz="2300" kern="1200" dirty="0"/>
        </a:p>
      </dsp:txBody>
      <dsp:txXfrm>
        <a:off x="697388" y="877903"/>
        <a:ext cx="6695776" cy="438951"/>
      </dsp:txXfrm>
    </dsp:sp>
    <dsp:sp modelId="{F8F069C1-9645-4833-8743-347D1C543769}">
      <dsp:nvSpPr>
        <dsp:cNvPr id="0" name=""/>
        <dsp:cNvSpPr/>
      </dsp:nvSpPr>
      <dsp:spPr>
        <a:xfrm>
          <a:off x="423044" y="823034"/>
          <a:ext cx="548689" cy="548689"/>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FF1B63BB-292F-404F-8A70-9961DFDEA820}">
      <dsp:nvSpPr>
        <dsp:cNvPr id="0" name=""/>
        <dsp:cNvSpPr/>
      </dsp:nvSpPr>
      <dsp:spPr>
        <a:xfrm>
          <a:off x="862495" y="1536247"/>
          <a:ext cx="6530669" cy="438951"/>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8418" tIns="58420" rIns="58420" bIns="58420" numCol="1" spcCol="1270" anchor="ctr" anchorCtr="0">
          <a:noAutofit/>
        </a:bodyPr>
        <a:lstStyle/>
        <a:p>
          <a:pPr marL="0" lvl="0" indent="0" algn="l" defTabSz="1022350">
            <a:lnSpc>
              <a:spcPct val="90000"/>
            </a:lnSpc>
            <a:spcBef>
              <a:spcPct val="0"/>
            </a:spcBef>
            <a:spcAft>
              <a:spcPct val="35000"/>
            </a:spcAft>
            <a:buNone/>
          </a:pPr>
          <a:r>
            <a:rPr lang="fr-FR" sz="2300" kern="1200" dirty="0">
              <a:latin typeface="Arial" panose="020B0604020202020204" pitchFamily="34" charset="0"/>
              <a:cs typeface="Arial" panose="020B0604020202020204" pitchFamily="34" charset="0"/>
            </a:rPr>
            <a:t>Tableau de criticité</a:t>
          </a:r>
          <a:endParaRPr lang="fr-FR" sz="2300" kern="1200" dirty="0"/>
        </a:p>
      </dsp:txBody>
      <dsp:txXfrm>
        <a:off x="862495" y="1536247"/>
        <a:ext cx="6530669" cy="438951"/>
      </dsp:txXfrm>
    </dsp:sp>
    <dsp:sp modelId="{880304A3-6645-4649-9ABF-AADA5F7D5FE8}">
      <dsp:nvSpPr>
        <dsp:cNvPr id="0" name=""/>
        <dsp:cNvSpPr/>
      </dsp:nvSpPr>
      <dsp:spPr>
        <a:xfrm>
          <a:off x="588151" y="1481378"/>
          <a:ext cx="548689" cy="548689"/>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CBDD1FB5-0A40-430D-BEB0-F7EED382143F}">
      <dsp:nvSpPr>
        <dsp:cNvPr id="0" name=""/>
        <dsp:cNvSpPr/>
      </dsp:nvSpPr>
      <dsp:spPr>
        <a:xfrm>
          <a:off x="862495" y="2194174"/>
          <a:ext cx="6530669" cy="438951"/>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8418" tIns="58420" rIns="58420" bIns="58420" numCol="1" spcCol="1270" anchor="ctr" anchorCtr="0">
          <a:noAutofit/>
        </a:bodyPr>
        <a:lstStyle/>
        <a:p>
          <a:pPr marL="0" lvl="0" indent="0" algn="l" defTabSz="1022350">
            <a:lnSpc>
              <a:spcPct val="90000"/>
            </a:lnSpc>
            <a:spcBef>
              <a:spcPct val="0"/>
            </a:spcBef>
            <a:spcAft>
              <a:spcPct val="35000"/>
            </a:spcAft>
            <a:buNone/>
          </a:pPr>
          <a:r>
            <a:rPr lang="fr-FR" sz="2300" kern="1200" dirty="0">
              <a:latin typeface="Arial" panose="020B0604020202020204" pitchFamily="34" charset="0"/>
              <a:cs typeface="Arial" panose="020B0604020202020204" pitchFamily="34" charset="0"/>
            </a:rPr>
            <a:t>Sujet de veille</a:t>
          </a:r>
          <a:endParaRPr lang="fr-FR" sz="2300" kern="1200" dirty="0"/>
        </a:p>
      </dsp:txBody>
      <dsp:txXfrm>
        <a:off x="862495" y="2194174"/>
        <a:ext cx="6530669" cy="438951"/>
      </dsp:txXfrm>
    </dsp:sp>
    <dsp:sp modelId="{E769AB44-8BA8-4694-9B86-BD37730473DF}">
      <dsp:nvSpPr>
        <dsp:cNvPr id="0" name=""/>
        <dsp:cNvSpPr/>
      </dsp:nvSpPr>
      <dsp:spPr>
        <a:xfrm>
          <a:off x="588151" y="2139305"/>
          <a:ext cx="548689" cy="548689"/>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D2AB782D-5307-49BB-9966-3F6C1D1FCC19}">
      <dsp:nvSpPr>
        <dsp:cNvPr id="0" name=""/>
        <dsp:cNvSpPr/>
      </dsp:nvSpPr>
      <dsp:spPr>
        <a:xfrm>
          <a:off x="697388" y="2852518"/>
          <a:ext cx="6695776" cy="438951"/>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8418" tIns="58420" rIns="58420" bIns="58420" numCol="1" spcCol="1270" anchor="ctr" anchorCtr="0">
          <a:noAutofit/>
        </a:bodyPr>
        <a:lstStyle/>
        <a:p>
          <a:pPr marL="0" lvl="0" indent="0" algn="l" defTabSz="1022350">
            <a:lnSpc>
              <a:spcPct val="90000"/>
            </a:lnSpc>
            <a:spcBef>
              <a:spcPct val="0"/>
            </a:spcBef>
            <a:spcAft>
              <a:spcPct val="35000"/>
            </a:spcAft>
            <a:buNone/>
          </a:pPr>
          <a:r>
            <a:rPr lang="fr-FR" sz="2300" kern="1200" dirty="0">
              <a:latin typeface="Arial" panose="020B0604020202020204" pitchFamily="34" charset="0"/>
              <a:cs typeface="Arial" panose="020B0604020202020204" pitchFamily="34" charset="0"/>
            </a:rPr>
            <a:t>Référentiel</a:t>
          </a:r>
          <a:endParaRPr lang="fr-FR" sz="2300" kern="1200" dirty="0"/>
        </a:p>
      </dsp:txBody>
      <dsp:txXfrm>
        <a:off x="697388" y="2852518"/>
        <a:ext cx="6695776" cy="438951"/>
      </dsp:txXfrm>
    </dsp:sp>
    <dsp:sp modelId="{DB0A1E19-0F50-4825-AE05-5274795BA579}">
      <dsp:nvSpPr>
        <dsp:cNvPr id="0" name=""/>
        <dsp:cNvSpPr/>
      </dsp:nvSpPr>
      <dsp:spPr>
        <a:xfrm>
          <a:off x="423044" y="2797649"/>
          <a:ext cx="548689" cy="548689"/>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76DEF4BD-9935-4BE1-ADF6-B70438FA7984}">
      <dsp:nvSpPr>
        <dsp:cNvPr id="0" name=""/>
        <dsp:cNvSpPr/>
      </dsp:nvSpPr>
      <dsp:spPr>
        <a:xfrm>
          <a:off x="336321" y="3510862"/>
          <a:ext cx="7056844" cy="438951"/>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8418" tIns="58420" rIns="58420" bIns="58420" numCol="1" spcCol="1270" anchor="ctr" anchorCtr="0">
          <a:noAutofit/>
        </a:bodyPr>
        <a:lstStyle/>
        <a:p>
          <a:pPr marL="0" lvl="0" indent="0" algn="l" defTabSz="1022350">
            <a:lnSpc>
              <a:spcPct val="90000"/>
            </a:lnSpc>
            <a:spcBef>
              <a:spcPct val="0"/>
            </a:spcBef>
            <a:spcAft>
              <a:spcPct val="35000"/>
            </a:spcAft>
            <a:buNone/>
          </a:pPr>
          <a:r>
            <a:rPr lang="fr-FR" sz="2300" kern="1200" dirty="0">
              <a:latin typeface="Arial" panose="020B0604020202020204" pitchFamily="34" charset="0"/>
              <a:cs typeface="Arial" panose="020B0604020202020204" pitchFamily="34" charset="0"/>
            </a:rPr>
            <a:t>Questions</a:t>
          </a:r>
          <a:endParaRPr lang="fr-FR" sz="2300" kern="1200" dirty="0"/>
        </a:p>
      </dsp:txBody>
      <dsp:txXfrm>
        <a:off x="336321" y="3510862"/>
        <a:ext cx="7056844" cy="438951"/>
      </dsp:txXfrm>
    </dsp:sp>
    <dsp:sp modelId="{FD86333B-4FFF-43B4-8174-3BEB42F31D87}">
      <dsp:nvSpPr>
        <dsp:cNvPr id="0" name=""/>
        <dsp:cNvSpPr/>
      </dsp:nvSpPr>
      <dsp:spPr>
        <a:xfrm>
          <a:off x="61976" y="3455993"/>
          <a:ext cx="548689" cy="548689"/>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R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86AB2E-2EFC-4550-951D-79679443F946}" type="datetimeFigureOut">
              <a:rPr lang="fr-RE" smtClean="0"/>
              <a:t>05/01/2022</a:t>
            </a:fld>
            <a:endParaRPr lang="fr-RE"/>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R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R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R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F9C92-BB2B-4794-9A12-2784E76C5D4C}" type="slidenum">
              <a:rPr lang="fr-RE" smtClean="0"/>
              <a:t>‹N°›</a:t>
            </a:fld>
            <a:endParaRPr lang="fr-RE"/>
          </a:p>
        </p:txBody>
      </p:sp>
    </p:spTree>
    <p:extLst>
      <p:ext uri="{BB962C8B-B14F-4D97-AF65-F5344CB8AC3E}">
        <p14:creationId xmlns:p14="http://schemas.microsoft.com/office/powerpoint/2010/main" val="2681343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07000"/>
              </a:lnSpc>
              <a:spcAft>
                <a:spcPts val="800"/>
              </a:spcAft>
            </a:pPr>
            <a:r>
              <a:rPr lang="fr-FR" sz="1200" dirty="0">
                <a:effectLst/>
                <a:latin typeface="Calibri" panose="020F0502020204030204" pitchFamily="34" charset="0"/>
                <a:ea typeface="Calibri" panose="020F0502020204030204" pitchFamily="34" charset="0"/>
                <a:cs typeface="Times New Roman" panose="02020603050405020304" pitchFamily="18" charset="0"/>
              </a:rPr>
              <a:t>Bonjour à tous, je m’appel abrador daryl. Auparavant j’étais technicien polyvalent issue d’une formation en licence professionnel d’administration sécurité et réseaux. Après quelque mois de chômage j’ai décidé de me reconvertir dans la branche du développement qui est un domaine annexe à ma formation initiale.</a:t>
            </a:r>
            <a:br>
              <a:rPr lang="fr-FR" sz="1200" dirty="0">
                <a:effectLst/>
                <a:latin typeface="Calibri" panose="020F0502020204030204" pitchFamily="34" charset="0"/>
                <a:ea typeface="Calibri" panose="020F0502020204030204" pitchFamily="34" charset="0"/>
                <a:cs typeface="Times New Roman" panose="02020603050405020304" pitchFamily="18" charset="0"/>
              </a:rPr>
            </a:br>
            <a:br>
              <a:rPr lang="fr-FR" sz="1200" dirty="0">
                <a:effectLst/>
                <a:latin typeface="Calibri" panose="020F0502020204030204" pitchFamily="34" charset="0"/>
                <a:ea typeface="Calibri" panose="020F0502020204030204" pitchFamily="34" charset="0"/>
                <a:cs typeface="Times New Roman" panose="02020603050405020304" pitchFamily="18" charset="0"/>
              </a:rPr>
            </a:br>
            <a:r>
              <a:rPr lang="fr-FR" sz="1200" dirty="0">
                <a:effectLst/>
                <a:latin typeface="Calibri" panose="020F0502020204030204" pitchFamily="34" charset="0"/>
                <a:ea typeface="Calibri" panose="020F0502020204030204" pitchFamily="34" charset="0"/>
                <a:cs typeface="Times New Roman" panose="02020603050405020304" pitchFamily="18" charset="0"/>
              </a:rPr>
              <a:t>Aujourd’hui je prépare le titre professionnelle concepteur et développeur d’applications avec Simplon et en tant qu’apprenti chez </a:t>
            </a:r>
            <a:r>
              <a:rPr lang="fr-FR" sz="1200" dirty="0" err="1">
                <a:effectLst/>
                <a:latin typeface="Calibri" panose="020F0502020204030204" pitchFamily="34" charset="0"/>
                <a:ea typeface="Calibri" panose="020F0502020204030204" pitchFamily="34" charset="0"/>
                <a:cs typeface="Times New Roman" panose="02020603050405020304" pitchFamily="18" charset="0"/>
              </a:rPr>
              <a:t>Soobik</a:t>
            </a:r>
            <a:r>
              <a:rPr lang="fr-FR" sz="1200" dirty="0">
                <a:effectLst/>
                <a:latin typeface="Calibri" panose="020F0502020204030204" pitchFamily="34" charset="0"/>
                <a:ea typeface="Calibri" panose="020F0502020204030204" pitchFamily="34" charset="0"/>
                <a:cs typeface="Times New Roman" panose="02020603050405020304" pitchFamily="18" charset="0"/>
              </a:rPr>
              <a:t>. Travailler chez </a:t>
            </a:r>
            <a:r>
              <a:rPr lang="fr-FR" sz="1200" dirty="0" err="1">
                <a:effectLst/>
                <a:latin typeface="Calibri" panose="020F0502020204030204" pitchFamily="34" charset="0"/>
                <a:ea typeface="Calibri" panose="020F0502020204030204" pitchFamily="34" charset="0"/>
                <a:cs typeface="Times New Roman" panose="02020603050405020304" pitchFamily="18" charset="0"/>
              </a:rPr>
              <a:t>Soobik</a:t>
            </a:r>
            <a:r>
              <a:rPr lang="fr-FR" sz="1200" dirty="0">
                <a:effectLst/>
                <a:latin typeface="Calibri" panose="020F0502020204030204" pitchFamily="34" charset="0"/>
                <a:ea typeface="Calibri" panose="020F0502020204030204" pitchFamily="34" charset="0"/>
                <a:cs typeface="Times New Roman" panose="02020603050405020304" pitchFamily="18" charset="0"/>
              </a:rPr>
              <a:t> me permet d’être polyvalent car je peux mettre en pratique les compétences annexes que j’ai en bagage jusqu’à maintenant. Grâce à mon dynamisme et ma persévérance, je monte constamment en compétence en élargissant mes champs d’actions dans le développement et la cybersécurité. Généralement je suis autonome dans la gestion des projets en faisant toutes les étapes du développement jusqu’au déploiement.</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1</a:t>
            </a:fld>
            <a:endParaRPr lang="fr-RE"/>
          </a:p>
        </p:txBody>
      </p:sp>
    </p:spTree>
    <p:extLst>
      <p:ext uri="{BB962C8B-B14F-4D97-AF65-F5344CB8AC3E}">
        <p14:creationId xmlns:p14="http://schemas.microsoft.com/office/powerpoint/2010/main" val="76700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10</a:t>
            </a:fld>
            <a:endParaRPr lang="fr-RE"/>
          </a:p>
        </p:txBody>
      </p:sp>
    </p:spTree>
    <p:extLst>
      <p:ext uri="{BB962C8B-B14F-4D97-AF65-F5344CB8AC3E}">
        <p14:creationId xmlns:p14="http://schemas.microsoft.com/office/powerpoint/2010/main" val="567852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dirty="0">
                <a:solidFill>
                  <a:srgbClr val="C5C8C6"/>
                </a:solidFill>
                <a:effectLst/>
                <a:latin typeface="Consolas" panose="020B0609020204030204" pitchFamily="49" charset="0"/>
              </a:rPr>
              <a:t>L’exploit de cette faille permet d’exécuter du code à distance afin de faire une élévation de privilèges de niveau système, pour tout utilisateur ayant un compte sur l’Active Directory. Un attaquant pourrait installer un programme, afficher, modifier, supprimer des données ou créer un nouveau compte avec tous les privilèges administrateur. Tout cela en passant par l’exécution de fichier DLL. Ce service étant activé par défaut, tout système Windows est potentiellement vulnérable.</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11</a:t>
            </a:fld>
            <a:endParaRPr lang="fr-RE"/>
          </a:p>
        </p:txBody>
      </p:sp>
    </p:spTree>
    <p:extLst>
      <p:ext uri="{BB962C8B-B14F-4D97-AF65-F5344CB8AC3E}">
        <p14:creationId xmlns:p14="http://schemas.microsoft.com/office/powerpoint/2010/main" val="1211961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12</a:t>
            </a:fld>
            <a:endParaRPr lang="fr-RE"/>
          </a:p>
        </p:txBody>
      </p:sp>
    </p:spTree>
    <p:extLst>
      <p:ext uri="{BB962C8B-B14F-4D97-AF65-F5344CB8AC3E}">
        <p14:creationId xmlns:p14="http://schemas.microsoft.com/office/powerpoint/2010/main" val="42248230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13</a:t>
            </a:fld>
            <a:endParaRPr lang="fr-RE"/>
          </a:p>
        </p:txBody>
      </p:sp>
    </p:spTree>
    <p:extLst>
      <p:ext uri="{BB962C8B-B14F-4D97-AF65-F5344CB8AC3E}">
        <p14:creationId xmlns:p14="http://schemas.microsoft.com/office/powerpoint/2010/main" val="3534918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2</a:t>
            </a:fld>
            <a:endParaRPr lang="fr-RE"/>
          </a:p>
        </p:txBody>
      </p:sp>
    </p:spTree>
    <p:extLst>
      <p:ext uri="{BB962C8B-B14F-4D97-AF65-F5344CB8AC3E}">
        <p14:creationId xmlns:p14="http://schemas.microsoft.com/office/powerpoint/2010/main" val="2767835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FontTx/>
              <a:buNone/>
            </a:pPr>
            <a:r>
              <a:rPr lang="fr-FR" dirty="0"/>
              <a:t>Le but est d’avoir une première approche d’un logiciel conçu pour collecter et analyser des logs dans le but d’augmenter le niveau de sécurité d’une infrastructure pendant et après une attaque. L’activité est divisé en deux scénario d’attaque, ici nous allons présenter qu’un seul.</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3</a:t>
            </a:fld>
            <a:endParaRPr lang="fr-RE"/>
          </a:p>
        </p:txBody>
      </p:sp>
    </p:spTree>
    <p:extLst>
      <p:ext uri="{BB962C8B-B14F-4D97-AF65-F5344CB8AC3E}">
        <p14:creationId xmlns:p14="http://schemas.microsoft.com/office/powerpoint/2010/main" val="1389072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FontTx/>
              <a:buNone/>
            </a:pPr>
            <a:r>
              <a:rPr lang="fr-FR" dirty="0"/>
              <a:t>Avant de passer dans le vif du sujet, je vous présente la </a:t>
            </a:r>
            <a:r>
              <a:rPr lang="fr-FR" dirty="0" err="1"/>
              <a:t>kill</a:t>
            </a:r>
            <a:r>
              <a:rPr lang="fr-FR" dirty="0"/>
              <a:t> </a:t>
            </a:r>
            <a:r>
              <a:rPr lang="fr-FR" dirty="0" err="1"/>
              <a:t>chain</a:t>
            </a:r>
            <a:r>
              <a:rPr lang="fr-FR" dirty="0"/>
              <a:t> qui est le processus d’intrusion généralement suivi par les attaquants.</a:t>
            </a:r>
          </a:p>
          <a:p>
            <a:pPr marL="0" lvl="0" indent="0" algn="l" rtl="0">
              <a:spcBef>
                <a:spcPts val="0"/>
              </a:spcBef>
              <a:spcAft>
                <a:spcPts val="0"/>
              </a:spcAft>
              <a:buFontTx/>
              <a:buNone/>
            </a:pPr>
            <a:endParaRPr lang="fr-FR" dirty="0"/>
          </a:p>
          <a:p>
            <a:pPr marL="0" lvl="0" indent="0" algn="l" rtl="0">
              <a:spcBef>
                <a:spcPts val="0"/>
              </a:spcBef>
              <a:spcAft>
                <a:spcPts val="0"/>
              </a:spcAft>
              <a:buFontTx/>
              <a:buNone/>
            </a:pPr>
            <a:r>
              <a:rPr lang="fr-FR" dirty="0"/>
              <a:t>Mais nous on va le simplifié en 4 phases :</a:t>
            </a:r>
          </a:p>
          <a:p>
            <a:pPr marL="0" lvl="0" indent="0" algn="l" rtl="0">
              <a:spcBef>
                <a:spcPts val="0"/>
              </a:spcBef>
              <a:spcAft>
                <a:spcPts val="0"/>
              </a:spcAft>
              <a:buFontTx/>
              <a:buNone/>
            </a:pPr>
            <a:endParaRPr lang="fr-FR" dirty="0"/>
          </a:p>
          <a:p>
            <a:pPr marL="171450" lvl="0" indent="-171450" algn="l" rtl="0">
              <a:spcBef>
                <a:spcPts val="0"/>
              </a:spcBef>
              <a:spcAft>
                <a:spcPts val="0"/>
              </a:spcAft>
              <a:buFontTx/>
              <a:buChar char="-"/>
            </a:pPr>
            <a:r>
              <a:rPr lang="fr-FR" dirty="0"/>
              <a:t>Reconnaissance</a:t>
            </a:r>
          </a:p>
          <a:p>
            <a:pPr marL="171450" lvl="0" indent="-171450" algn="l" rtl="0">
              <a:spcBef>
                <a:spcPts val="0"/>
              </a:spcBef>
              <a:spcAft>
                <a:spcPts val="0"/>
              </a:spcAft>
              <a:buFontTx/>
              <a:buChar char="-"/>
            </a:pPr>
            <a:r>
              <a:rPr lang="fr-FR" dirty="0"/>
              <a:t>Enumération</a:t>
            </a:r>
          </a:p>
          <a:p>
            <a:pPr marL="171450" lvl="0" indent="-171450" algn="l" rtl="0">
              <a:spcBef>
                <a:spcPts val="0"/>
              </a:spcBef>
              <a:spcAft>
                <a:spcPts val="0"/>
              </a:spcAft>
              <a:buFontTx/>
              <a:buChar char="-"/>
            </a:pPr>
            <a:r>
              <a:rPr lang="fr-FR" dirty="0"/>
              <a:t>Implémentation initiale</a:t>
            </a:r>
          </a:p>
          <a:p>
            <a:pPr marL="171450" lvl="0" indent="-171450" algn="l" rtl="0">
              <a:spcBef>
                <a:spcPts val="0"/>
              </a:spcBef>
              <a:spcAft>
                <a:spcPts val="0"/>
              </a:spcAft>
              <a:buFontTx/>
              <a:buChar char="-"/>
            </a:pPr>
            <a:r>
              <a:rPr lang="fr-FR" dirty="0"/>
              <a:t>Escalade de privilège</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4</a:t>
            </a:fld>
            <a:endParaRPr lang="fr-RE"/>
          </a:p>
        </p:txBody>
      </p:sp>
    </p:spTree>
    <p:extLst>
      <p:ext uri="{BB962C8B-B14F-4D97-AF65-F5344CB8AC3E}">
        <p14:creationId xmlns:p14="http://schemas.microsoft.com/office/powerpoint/2010/main" val="572243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r>
              <a:rPr lang="fr-FR" dirty="0"/>
              <a:t>Dans cette phase de reconnaissance, on va regarder l’adresse IP source qui a générer le plus de requête HTTP pour déterminé qui est l’attaquant. Ici l’adresse IP qui a générer le plus de requête est le 40.80.148.42, avec un peu d’OSINT on peut dire qu’il s’agit du groupe </a:t>
            </a:r>
            <a:r>
              <a:rPr lang="en-US" sz="1800" b="0" i="0" u="none" dirty="0">
                <a:effectLst/>
                <a:latin typeface="Calibri" panose="020F0502020204030204" pitchFamily="34" charset="0"/>
                <a:ea typeface="Calibri" panose="020F0502020204030204" pitchFamily="34" charset="0"/>
                <a:cs typeface="Times New Roman" panose="02020603050405020304" pitchFamily="18" charset="0"/>
              </a:rPr>
              <a:t>P01s0n1vy qui a </a:t>
            </a:r>
            <a:r>
              <a:rPr lang="en-US" sz="1800" b="0" i="0" u="none" dirty="0" err="1">
                <a:effectLst/>
                <a:latin typeface="Calibri" panose="020F0502020204030204" pitchFamily="34" charset="0"/>
                <a:ea typeface="Calibri" panose="020F0502020204030204" pitchFamily="34" charset="0"/>
                <a:cs typeface="Times New Roman" panose="02020603050405020304" pitchFamily="18" charset="0"/>
              </a:rPr>
              <a:t>différente</a:t>
            </a:r>
            <a:r>
              <a:rPr lang="en-US" sz="1800" b="0" i="0" u="none"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i="0" u="none" dirty="0" err="1">
                <a:effectLst/>
                <a:latin typeface="Calibri" panose="020F0502020204030204" pitchFamily="34" charset="0"/>
                <a:ea typeface="Calibri" panose="020F0502020204030204" pitchFamily="34" charset="0"/>
                <a:cs typeface="Times New Roman" panose="02020603050405020304" pitchFamily="18" charset="0"/>
              </a:rPr>
              <a:t>façon</a:t>
            </a:r>
            <a:r>
              <a:rPr lang="en-US" sz="1800" b="0" i="0" u="none" dirty="0">
                <a:effectLst/>
                <a:latin typeface="Calibri" panose="020F0502020204030204" pitchFamily="34" charset="0"/>
                <a:ea typeface="Calibri" panose="020F0502020204030204" pitchFamily="34" charset="0"/>
                <a:cs typeface="Times New Roman" panose="02020603050405020304" pitchFamily="18" charset="0"/>
              </a:rPr>
              <a:t> de </a:t>
            </a:r>
            <a:r>
              <a:rPr lang="en-US" sz="1800" b="0" i="0" u="none" dirty="0" err="1">
                <a:effectLst/>
                <a:latin typeface="Calibri" panose="020F0502020204030204" pitchFamily="34" charset="0"/>
                <a:ea typeface="Calibri" panose="020F0502020204030204" pitchFamily="34" charset="0"/>
                <a:cs typeface="Times New Roman" panose="02020603050405020304" pitchFamily="18" charset="0"/>
              </a:rPr>
              <a:t>procédé</a:t>
            </a:r>
            <a:r>
              <a:rPr lang="en-US" sz="1800" b="0" i="0" u="none"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i="0" u="none" dirty="0" err="1">
                <a:effectLst/>
                <a:latin typeface="Calibri" panose="020F0502020204030204" pitchFamily="34" charset="0"/>
                <a:ea typeface="Calibri" panose="020F0502020204030204" pitchFamily="34" charset="0"/>
                <a:cs typeface="Times New Roman" panose="02020603050405020304" pitchFamily="18" charset="0"/>
              </a:rPr>
              <a:t>lorsque</a:t>
            </a:r>
            <a:r>
              <a:rPr lang="en-US" sz="1800" b="0" i="0" u="none"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i="0" u="none" dirty="0" err="1">
                <a:effectLst/>
                <a:latin typeface="Calibri" panose="020F0502020204030204" pitchFamily="34" charset="0"/>
                <a:ea typeface="Calibri" panose="020F0502020204030204" pitchFamily="34" charset="0"/>
                <a:cs typeface="Times New Roman" panose="02020603050405020304" pitchFamily="18" charset="0"/>
              </a:rPr>
              <a:t>leur</a:t>
            </a:r>
            <a:r>
              <a:rPr lang="en-US" sz="1800" b="0" i="0" u="none" dirty="0">
                <a:effectLst/>
                <a:latin typeface="Calibri" panose="020F0502020204030204" pitchFamily="34" charset="0"/>
                <a:ea typeface="Calibri" panose="020F0502020204030204" pitchFamily="34" charset="0"/>
                <a:cs typeface="Times New Roman" panose="02020603050405020304" pitchFamily="18" charset="0"/>
              </a:rPr>
              <a:t> première </a:t>
            </a:r>
            <a:r>
              <a:rPr lang="en-US" sz="1800" b="0" i="0" u="none" dirty="0" err="1">
                <a:effectLst/>
                <a:latin typeface="Calibri" panose="020F0502020204030204" pitchFamily="34" charset="0"/>
                <a:ea typeface="Calibri" panose="020F0502020204030204" pitchFamily="34" charset="0"/>
                <a:cs typeface="Times New Roman" panose="02020603050405020304" pitchFamily="18" charset="0"/>
              </a:rPr>
              <a:t>attaque</a:t>
            </a:r>
            <a:r>
              <a:rPr lang="en-US" sz="1800" b="0" i="0" u="none"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i="0" u="none" dirty="0" err="1">
                <a:effectLst/>
                <a:latin typeface="Calibri" panose="020F0502020204030204" pitchFamily="34" charset="0"/>
                <a:ea typeface="Calibri" panose="020F0502020204030204" pitchFamily="34" charset="0"/>
                <a:cs typeface="Times New Roman" panose="02020603050405020304" pitchFamily="18" charset="0"/>
              </a:rPr>
              <a:t>est</a:t>
            </a:r>
            <a:r>
              <a:rPr lang="en-US" sz="1800" b="0" i="0" u="none" dirty="0">
                <a:effectLst/>
                <a:latin typeface="Calibri" panose="020F0502020204030204" pitchFamily="34" charset="0"/>
                <a:ea typeface="Calibri" panose="020F0502020204030204" pitchFamily="34" charset="0"/>
                <a:cs typeface="Times New Roman" panose="02020603050405020304" pitchFamily="18" charset="0"/>
              </a:rPr>
              <a:t> un </a:t>
            </a:r>
            <a:r>
              <a:rPr lang="en-US" sz="1800" b="0" i="0" u="none" dirty="0" err="1">
                <a:effectLst/>
                <a:latin typeface="Calibri" panose="020F0502020204030204" pitchFamily="34" charset="0"/>
                <a:ea typeface="Calibri" panose="020F0502020204030204" pitchFamily="34" charset="0"/>
                <a:cs typeface="Times New Roman" panose="02020603050405020304" pitchFamily="18" charset="0"/>
              </a:rPr>
              <a:t>échec</a:t>
            </a:r>
            <a:r>
              <a:rPr lang="en-US" sz="1800" b="0" i="0" u="none" dirty="0">
                <a:effectLst/>
                <a:latin typeface="Calibri" panose="020F0502020204030204" pitchFamily="34" charset="0"/>
                <a:ea typeface="Calibri" panose="020F0502020204030204" pitchFamily="34" charset="0"/>
                <a:cs typeface="Times New Roman" panose="02020603050405020304" pitchFamily="18" charset="0"/>
              </a:rPr>
              <a:t>.</a:t>
            </a:r>
            <a:endParaRPr lang="fr-FR" b="0" i="0" u="none"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5</a:t>
            </a:fld>
            <a:endParaRPr lang="fr-RE"/>
          </a:p>
        </p:txBody>
      </p:sp>
    </p:spTree>
    <p:extLst>
      <p:ext uri="{BB962C8B-B14F-4D97-AF65-F5344CB8AC3E}">
        <p14:creationId xmlns:p14="http://schemas.microsoft.com/office/powerpoint/2010/main" val="2173661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r>
              <a:rPr lang="fr-FR" dirty="0"/>
              <a:t>Dans la phase d’énumération on peut voir que l’attaquant à utilisé l’outil de scan </a:t>
            </a:r>
            <a:r>
              <a:rPr lang="fr-FR" dirty="0" err="1"/>
              <a:t>Acunetix</a:t>
            </a:r>
            <a:r>
              <a:rPr lang="fr-FR" dirty="0"/>
              <a:t> et la cible était l’application Joomla</a:t>
            </a:r>
          </a:p>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6</a:t>
            </a:fld>
            <a:endParaRPr lang="fr-RE"/>
          </a:p>
        </p:txBody>
      </p:sp>
    </p:spTree>
    <p:extLst>
      <p:ext uri="{BB962C8B-B14F-4D97-AF65-F5344CB8AC3E}">
        <p14:creationId xmlns:p14="http://schemas.microsoft.com/office/powerpoint/2010/main" val="1397907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r>
              <a:rPr lang="fr-FR" dirty="0"/>
              <a:t>Dans la phase d’implémentation initiale, j’ai vu qu’il s’est passé différents éléments :</a:t>
            </a:r>
          </a:p>
          <a:p>
            <a:pPr marL="171450" lvl="0" indent="-171450" algn="l" rtl="0">
              <a:spcBef>
                <a:spcPts val="0"/>
              </a:spcBef>
              <a:spcAft>
                <a:spcPts val="0"/>
              </a:spcAft>
              <a:buFontTx/>
              <a:buChar char="-"/>
            </a:pPr>
            <a:r>
              <a:rPr lang="fr-FR" dirty="0"/>
              <a:t>Attaque par brute force sur le compte admin qui a abouti car le mot de passe était faible</a:t>
            </a:r>
          </a:p>
          <a:p>
            <a:pPr marL="171450" lvl="0" indent="-171450" algn="l" rtl="0">
              <a:spcBef>
                <a:spcPts val="0"/>
              </a:spcBef>
              <a:spcAft>
                <a:spcPts val="0"/>
              </a:spcAft>
              <a:buFontTx/>
              <a:buChar char="-"/>
            </a:pPr>
            <a:r>
              <a:rPr lang="fr-FR" dirty="0"/>
              <a:t>Temps que ça a pris avant que l’attaquant ai accès au compte</a:t>
            </a:r>
          </a:p>
          <a:p>
            <a:pPr marL="171450" lvl="0" indent="-171450" algn="l" rtl="0">
              <a:spcBef>
                <a:spcPts val="0"/>
              </a:spcBef>
              <a:spcAft>
                <a:spcPts val="0"/>
              </a:spcAft>
              <a:buFontTx/>
              <a:buChar char="-"/>
            </a:pPr>
            <a:r>
              <a:rPr lang="fr-FR" dirty="0"/>
              <a:t>Visibilité sur le mot de passe utilisé par l’admin</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7</a:t>
            </a:fld>
            <a:endParaRPr lang="fr-RE"/>
          </a:p>
        </p:txBody>
      </p:sp>
    </p:spTree>
    <p:extLst>
      <p:ext uri="{BB962C8B-B14F-4D97-AF65-F5344CB8AC3E}">
        <p14:creationId xmlns:p14="http://schemas.microsoft.com/office/powerpoint/2010/main" val="1432157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r>
              <a:rPr lang="fr-FR" dirty="0"/>
              <a:t>Dans la phase d’escalade de privilège on peut voir que l’attaquant a effectué le téléversement d’un exécutable malveillant. On a aussi découvert un malware qui est issue d’un email avec une pièce jointe vérolé qui a corrompu le serveur.</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8</a:t>
            </a:fld>
            <a:endParaRPr lang="fr-RE"/>
          </a:p>
        </p:txBody>
      </p:sp>
    </p:spTree>
    <p:extLst>
      <p:ext uri="{BB962C8B-B14F-4D97-AF65-F5344CB8AC3E}">
        <p14:creationId xmlns:p14="http://schemas.microsoft.com/office/powerpoint/2010/main" val="3087968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9</a:t>
            </a:fld>
            <a:endParaRPr lang="fr-RE"/>
          </a:p>
        </p:txBody>
      </p:sp>
    </p:spTree>
    <p:extLst>
      <p:ext uri="{BB962C8B-B14F-4D97-AF65-F5344CB8AC3E}">
        <p14:creationId xmlns:p14="http://schemas.microsoft.com/office/powerpoint/2010/main" val="220338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F0EC27-BCD1-4ED3-BFE6-2DB7B657A58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78FE739-0CDC-4EAF-B0FB-C10DB3241E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81A4B78-94A6-4E09-B960-4537DB37F1C8}"/>
              </a:ext>
            </a:extLst>
          </p:cNvPr>
          <p:cNvSpPr>
            <a:spLocks noGrp="1"/>
          </p:cNvSpPr>
          <p:nvPr>
            <p:ph type="dt" sz="half" idx="10"/>
          </p:nvPr>
        </p:nvSpPr>
        <p:spPr/>
        <p:txBody>
          <a:bodyPr/>
          <a:lstStyle/>
          <a:p>
            <a:fld id="{9E930371-97C5-4688-BB82-915A48E8D299}" type="datetime1">
              <a:rPr lang="en-US" smtClean="0"/>
              <a:t>1/5/2022</a:t>
            </a:fld>
            <a:endParaRPr lang="en-US" dirty="0"/>
          </a:p>
        </p:txBody>
      </p:sp>
      <p:sp>
        <p:nvSpPr>
          <p:cNvPr id="5" name="Espace réservé du pied de page 4">
            <a:extLst>
              <a:ext uri="{FF2B5EF4-FFF2-40B4-BE49-F238E27FC236}">
                <a16:creationId xmlns:a16="http://schemas.microsoft.com/office/drawing/2014/main" id="{79C2BD78-3E06-4DAD-8CDF-DD42EF16560F}"/>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717CD935-2312-4E56-B51D-BD8285CBA33D}"/>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773371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51E704-A8FA-42DC-8B11-7FFA50F5505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4C105F2-24D5-4CF4-9B6C-E5FAA1B6D14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E3F5E50-E72A-4DF8-882A-84950BA4C9E6}"/>
              </a:ext>
            </a:extLst>
          </p:cNvPr>
          <p:cNvSpPr>
            <a:spLocks noGrp="1"/>
          </p:cNvSpPr>
          <p:nvPr>
            <p:ph type="dt" sz="half" idx="10"/>
          </p:nvPr>
        </p:nvSpPr>
        <p:spPr/>
        <p:txBody>
          <a:bodyPr/>
          <a:lstStyle/>
          <a:p>
            <a:fld id="{C13DF8A8-33B6-4A6B-ABDB-0C28B3DCED6C}" type="datetime1">
              <a:rPr lang="en-US" smtClean="0"/>
              <a:t>1/5/2022</a:t>
            </a:fld>
            <a:endParaRPr lang="en-US" dirty="0"/>
          </a:p>
        </p:txBody>
      </p:sp>
      <p:sp>
        <p:nvSpPr>
          <p:cNvPr id="5" name="Espace réservé du pied de page 4">
            <a:extLst>
              <a:ext uri="{FF2B5EF4-FFF2-40B4-BE49-F238E27FC236}">
                <a16:creationId xmlns:a16="http://schemas.microsoft.com/office/drawing/2014/main" id="{317BB002-B2FC-4AC1-80B9-96A5089E929D}"/>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04B20756-197A-47DA-86CC-178FE804DD82}"/>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84123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22DF017-B5C1-46DA-A70E-932B95F9C37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7F876D5-734B-4FC0-B5B8-A015E88AA1A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5D543B0-0925-4997-9BBE-AC64EBE7A1E0}"/>
              </a:ext>
            </a:extLst>
          </p:cNvPr>
          <p:cNvSpPr>
            <a:spLocks noGrp="1"/>
          </p:cNvSpPr>
          <p:nvPr>
            <p:ph type="dt" sz="half" idx="10"/>
          </p:nvPr>
        </p:nvSpPr>
        <p:spPr/>
        <p:txBody>
          <a:bodyPr/>
          <a:lstStyle/>
          <a:p>
            <a:fld id="{BC93C174-6EBC-45A5-9EB8-153A124605E6}" type="datetime1">
              <a:rPr lang="en-US" smtClean="0"/>
              <a:t>1/5/2022</a:t>
            </a:fld>
            <a:endParaRPr lang="en-US" dirty="0"/>
          </a:p>
        </p:txBody>
      </p:sp>
      <p:sp>
        <p:nvSpPr>
          <p:cNvPr id="5" name="Espace réservé du pied de page 4">
            <a:extLst>
              <a:ext uri="{FF2B5EF4-FFF2-40B4-BE49-F238E27FC236}">
                <a16:creationId xmlns:a16="http://schemas.microsoft.com/office/drawing/2014/main" id="{EB8647E2-1A97-4D23-A312-9479F15F5D86}"/>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C5E1C229-BC4F-4F91-B3BD-87F7DADD82C0}"/>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14696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D38735-92FE-4DC8-9F88-C560FCCC098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6218CFB-7BEC-445E-9CFE-EDF00A862FD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7E34CF6-94CC-4CE7-A1D9-1EED2D32EBF6}"/>
              </a:ext>
            </a:extLst>
          </p:cNvPr>
          <p:cNvSpPr>
            <a:spLocks noGrp="1"/>
          </p:cNvSpPr>
          <p:nvPr>
            <p:ph type="dt" sz="half" idx="10"/>
          </p:nvPr>
        </p:nvSpPr>
        <p:spPr/>
        <p:txBody>
          <a:bodyPr/>
          <a:lstStyle/>
          <a:p>
            <a:fld id="{EFB28C93-7075-4E76-B45C-B9FF0322A90E}" type="datetime1">
              <a:rPr lang="en-US" smtClean="0"/>
              <a:t>1/5/2022</a:t>
            </a:fld>
            <a:endParaRPr lang="en-US" dirty="0"/>
          </a:p>
        </p:txBody>
      </p:sp>
      <p:sp>
        <p:nvSpPr>
          <p:cNvPr id="5" name="Espace réservé du pied de page 4">
            <a:extLst>
              <a:ext uri="{FF2B5EF4-FFF2-40B4-BE49-F238E27FC236}">
                <a16:creationId xmlns:a16="http://schemas.microsoft.com/office/drawing/2014/main" id="{6FC5EBE8-2A40-43AF-A3BB-0CBF3013E783}"/>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F570148C-2BAB-4E00-97D1-D4417D332031}"/>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2713975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A0D61D-0EB6-4C51-AC94-2045884A279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B0CCC30-58A8-4149-A354-E6A5C611AD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2475221-0FD8-416C-A1F2-41CD4DA4D475}"/>
              </a:ext>
            </a:extLst>
          </p:cNvPr>
          <p:cNvSpPr>
            <a:spLocks noGrp="1"/>
          </p:cNvSpPr>
          <p:nvPr>
            <p:ph type="dt" sz="half" idx="10"/>
          </p:nvPr>
        </p:nvSpPr>
        <p:spPr/>
        <p:txBody>
          <a:bodyPr/>
          <a:lstStyle/>
          <a:p>
            <a:fld id="{47DEBC2F-0F34-41B0-BD15-4030B3C80711}" type="datetime1">
              <a:rPr lang="en-US" smtClean="0"/>
              <a:t>1/5/2022</a:t>
            </a:fld>
            <a:endParaRPr lang="en-US" dirty="0"/>
          </a:p>
        </p:txBody>
      </p:sp>
      <p:sp>
        <p:nvSpPr>
          <p:cNvPr id="5" name="Espace réservé du pied de page 4">
            <a:extLst>
              <a:ext uri="{FF2B5EF4-FFF2-40B4-BE49-F238E27FC236}">
                <a16:creationId xmlns:a16="http://schemas.microsoft.com/office/drawing/2014/main" id="{4A86A243-C370-4A82-B11C-3F34A92FD07E}"/>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58D5AC45-9DA9-437B-820F-65F4232D7FAE}"/>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824087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77A15D-1164-4F16-82D4-9BDB395FBDF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D6BBD8C-EC45-4DAB-8451-2C572698A74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B003A82-5378-48F2-A0EC-AA6AE6D2697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ADAAC0D-73C0-4F55-82C6-83835C1DEC57}"/>
              </a:ext>
            </a:extLst>
          </p:cNvPr>
          <p:cNvSpPr>
            <a:spLocks noGrp="1"/>
          </p:cNvSpPr>
          <p:nvPr>
            <p:ph type="dt" sz="half" idx="10"/>
          </p:nvPr>
        </p:nvSpPr>
        <p:spPr/>
        <p:txBody>
          <a:bodyPr/>
          <a:lstStyle/>
          <a:p>
            <a:fld id="{8C2C56FC-4377-4EFD-BB99-CB27C7D9BCD5}" type="datetime1">
              <a:rPr lang="en-US" smtClean="0"/>
              <a:t>1/5/2022</a:t>
            </a:fld>
            <a:endParaRPr lang="en-US" dirty="0"/>
          </a:p>
        </p:txBody>
      </p:sp>
      <p:sp>
        <p:nvSpPr>
          <p:cNvPr id="6" name="Espace réservé du pied de page 5">
            <a:extLst>
              <a:ext uri="{FF2B5EF4-FFF2-40B4-BE49-F238E27FC236}">
                <a16:creationId xmlns:a16="http://schemas.microsoft.com/office/drawing/2014/main" id="{374DBED3-F99B-4ED2-9456-400375867F1A}"/>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E91E1839-8B58-42F0-A94F-D8D646BB64A3}"/>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18751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0C53C5-853F-4E5C-A629-8A5162E2F04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6F295FE-6BFA-4EFB-A188-03479DD1BE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76E59AB-7AAC-4129-B415-20E08199652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393DCB0-A8D9-42D5-88A1-97ED916C73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C695B1C-7984-44A7-BDD0-74D5F9E55F8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1739A40-F6DD-4325-A6B6-64C87EA778A3}"/>
              </a:ext>
            </a:extLst>
          </p:cNvPr>
          <p:cNvSpPr>
            <a:spLocks noGrp="1"/>
          </p:cNvSpPr>
          <p:nvPr>
            <p:ph type="dt" sz="half" idx="10"/>
          </p:nvPr>
        </p:nvSpPr>
        <p:spPr/>
        <p:txBody>
          <a:bodyPr/>
          <a:lstStyle/>
          <a:p>
            <a:fld id="{83DFAC24-BE89-40F1-B8A1-6CF560A3CA4C}" type="datetime1">
              <a:rPr lang="en-US" smtClean="0"/>
              <a:t>1/5/2022</a:t>
            </a:fld>
            <a:endParaRPr lang="en-US" dirty="0"/>
          </a:p>
        </p:txBody>
      </p:sp>
      <p:sp>
        <p:nvSpPr>
          <p:cNvPr id="8" name="Espace réservé du pied de page 7">
            <a:extLst>
              <a:ext uri="{FF2B5EF4-FFF2-40B4-BE49-F238E27FC236}">
                <a16:creationId xmlns:a16="http://schemas.microsoft.com/office/drawing/2014/main" id="{14786CAE-AAB8-4812-B11D-6313A77C9E8E}"/>
              </a:ext>
            </a:extLst>
          </p:cNvPr>
          <p:cNvSpPr>
            <a:spLocks noGrp="1"/>
          </p:cNvSpPr>
          <p:nvPr>
            <p:ph type="ftr" sz="quarter" idx="11"/>
          </p:nvPr>
        </p:nvSpPr>
        <p:spPr/>
        <p:txBody>
          <a:bodyPr/>
          <a:lstStyle/>
          <a:p>
            <a:endParaRPr lang="en-US" dirty="0"/>
          </a:p>
        </p:txBody>
      </p:sp>
      <p:sp>
        <p:nvSpPr>
          <p:cNvPr id="9" name="Espace réservé du numéro de diapositive 8">
            <a:extLst>
              <a:ext uri="{FF2B5EF4-FFF2-40B4-BE49-F238E27FC236}">
                <a16:creationId xmlns:a16="http://schemas.microsoft.com/office/drawing/2014/main" id="{D9875E79-9209-44B3-8DD6-5900F6E669D5}"/>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193955028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1FE716-5D4B-430F-814B-91349639888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633E7CE-518A-4E40-AE2F-7D5D8755466E}"/>
              </a:ext>
            </a:extLst>
          </p:cNvPr>
          <p:cNvSpPr>
            <a:spLocks noGrp="1"/>
          </p:cNvSpPr>
          <p:nvPr>
            <p:ph type="dt" sz="half" idx="10"/>
          </p:nvPr>
        </p:nvSpPr>
        <p:spPr/>
        <p:txBody>
          <a:bodyPr/>
          <a:lstStyle/>
          <a:p>
            <a:fld id="{76FCCAEA-B3F0-45A8-A8EC-650E5501C20E}" type="datetime1">
              <a:rPr lang="en-US" smtClean="0"/>
              <a:t>1/5/2022</a:t>
            </a:fld>
            <a:endParaRPr lang="en-US" dirty="0"/>
          </a:p>
        </p:txBody>
      </p:sp>
      <p:sp>
        <p:nvSpPr>
          <p:cNvPr id="4" name="Espace réservé du pied de page 3">
            <a:extLst>
              <a:ext uri="{FF2B5EF4-FFF2-40B4-BE49-F238E27FC236}">
                <a16:creationId xmlns:a16="http://schemas.microsoft.com/office/drawing/2014/main" id="{AA745C9A-3578-4CFE-8DAF-99AEB8124E0B}"/>
              </a:ext>
            </a:extLst>
          </p:cNvPr>
          <p:cNvSpPr>
            <a:spLocks noGrp="1"/>
          </p:cNvSpPr>
          <p:nvPr>
            <p:ph type="ftr" sz="quarter" idx="11"/>
          </p:nvPr>
        </p:nvSpPr>
        <p:spPr/>
        <p:txBody>
          <a:bodyPr/>
          <a:lstStyle/>
          <a:p>
            <a:endParaRPr lang="en-US" dirty="0"/>
          </a:p>
        </p:txBody>
      </p:sp>
      <p:sp>
        <p:nvSpPr>
          <p:cNvPr id="5" name="Espace réservé du numéro de diapositive 4">
            <a:extLst>
              <a:ext uri="{FF2B5EF4-FFF2-40B4-BE49-F238E27FC236}">
                <a16:creationId xmlns:a16="http://schemas.microsoft.com/office/drawing/2014/main" id="{C97E2922-5438-4878-A997-5E639209F6FF}"/>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510191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94C2271-59A1-46A8-B120-FE4771950190}"/>
              </a:ext>
            </a:extLst>
          </p:cNvPr>
          <p:cNvSpPr>
            <a:spLocks noGrp="1"/>
          </p:cNvSpPr>
          <p:nvPr>
            <p:ph type="dt" sz="half" idx="10"/>
          </p:nvPr>
        </p:nvSpPr>
        <p:spPr/>
        <p:txBody>
          <a:bodyPr/>
          <a:lstStyle/>
          <a:p>
            <a:fld id="{4E754737-5192-4A80-9BDD-8A617DF183E3}" type="datetime1">
              <a:rPr lang="en-US" smtClean="0"/>
              <a:t>1/5/2022</a:t>
            </a:fld>
            <a:endParaRPr lang="en-US" dirty="0"/>
          </a:p>
        </p:txBody>
      </p:sp>
      <p:sp>
        <p:nvSpPr>
          <p:cNvPr id="3" name="Espace réservé du pied de page 2">
            <a:extLst>
              <a:ext uri="{FF2B5EF4-FFF2-40B4-BE49-F238E27FC236}">
                <a16:creationId xmlns:a16="http://schemas.microsoft.com/office/drawing/2014/main" id="{669810F4-F15D-4268-A99A-9FE439846325}"/>
              </a:ext>
            </a:extLst>
          </p:cNvPr>
          <p:cNvSpPr>
            <a:spLocks noGrp="1"/>
          </p:cNvSpPr>
          <p:nvPr>
            <p:ph type="ftr" sz="quarter" idx="1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9B22A53C-A942-4C2D-8737-717D311BD05B}"/>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309696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9FE2A8-1CC2-484C-B6BF-E50010DF0DF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73E27D3-D955-4215-9561-86DC3FDED3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485F091-5563-4251-8B18-AC71CFD7AC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42815A5-D517-4863-A48A-79148F501EC6}"/>
              </a:ext>
            </a:extLst>
          </p:cNvPr>
          <p:cNvSpPr>
            <a:spLocks noGrp="1"/>
          </p:cNvSpPr>
          <p:nvPr>
            <p:ph type="dt" sz="half" idx="10"/>
          </p:nvPr>
        </p:nvSpPr>
        <p:spPr/>
        <p:txBody>
          <a:bodyPr/>
          <a:lstStyle/>
          <a:p>
            <a:fld id="{C428BA53-2944-48FA-B706-BEE0070E76BA}" type="datetime1">
              <a:rPr lang="en-US" smtClean="0"/>
              <a:t>1/5/2022</a:t>
            </a:fld>
            <a:endParaRPr lang="en-US" dirty="0"/>
          </a:p>
        </p:txBody>
      </p:sp>
      <p:sp>
        <p:nvSpPr>
          <p:cNvPr id="6" name="Espace réservé du pied de page 5">
            <a:extLst>
              <a:ext uri="{FF2B5EF4-FFF2-40B4-BE49-F238E27FC236}">
                <a16:creationId xmlns:a16="http://schemas.microsoft.com/office/drawing/2014/main" id="{0EABE002-3893-4DDD-94B8-40462F713D36}"/>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3705568F-4E7C-4F65-B843-146DD6BFFC65}"/>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720805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8C2D69-75C4-48DE-A4FA-4F543A61153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CE97158-2211-40B6-900F-9EA5919A6A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F782C77-C186-409E-B0E1-1695B8A880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96740A8-E7DF-4AAC-82DB-3397F2F6B859}"/>
              </a:ext>
            </a:extLst>
          </p:cNvPr>
          <p:cNvSpPr>
            <a:spLocks noGrp="1"/>
          </p:cNvSpPr>
          <p:nvPr>
            <p:ph type="dt" sz="half" idx="10"/>
          </p:nvPr>
        </p:nvSpPr>
        <p:spPr/>
        <p:txBody>
          <a:bodyPr/>
          <a:lstStyle/>
          <a:p>
            <a:fld id="{BDAFE1A4-27BD-4653-85B1-F875F6DFCFFC}" type="datetime1">
              <a:rPr lang="en-US" smtClean="0"/>
              <a:t>1/5/2022</a:t>
            </a:fld>
            <a:endParaRPr lang="en-US" dirty="0"/>
          </a:p>
        </p:txBody>
      </p:sp>
      <p:sp>
        <p:nvSpPr>
          <p:cNvPr id="6" name="Espace réservé du pied de page 5">
            <a:extLst>
              <a:ext uri="{FF2B5EF4-FFF2-40B4-BE49-F238E27FC236}">
                <a16:creationId xmlns:a16="http://schemas.microsoft.com/office/drawing/2014/main" id="{0EAD9031-F41C-4F10-A720-5141ABE7CAF3}"/>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14C512A6-3EBD-4CD6-B1BE-F9462AA759EA}"/>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208150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331BEF0-566E-43D0-A65D-09BFE143AB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4E23A5D-9695-4140-8E0A-EB57E7C7AB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BBBC193-073C-45B7-8909-81CEB5B842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DFAC24-BE89-40F1-B8A1-6CF560A3CA4C}" type="datetime1">
              <a:rPr lang="en-US" smtClean="0"/>
              <a:t>1/5/2022</a:t>
            </a:fld>
            <a:endParaRPr lang="en-US" dirty="0"/>
          </a:p>
        </p:txBody>
      </p:sp>
      <p:sp>
        <p:nvSpPr>
          <p:cNvPr id="5" name="Espace réservé du pied de page 4">
            <a:extLst>
              <a:ext uri="{FF2B5EF4-FFF2-40B4-BE49-F238E27FC236}">
                <a16:creationId xmlns:a16="http://schemas.microsoft.com/office/drawing/2014/main" id="{32E1D535-4EE8-443D-8CEA-2F32E43726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Espace réservé du numéro de diapositive 5">
            <a:extLst>
              <a:ext uri="{FF2B5EF4-FFF2-40B4-BE49-F238E27FC236}">
                <a16:creationId xmlns:a16="http://schemas.microsoft.com/office/drawing/2014/main" id="{6ED42747-A9BE-4740-9BE1-AD450BE926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3221029295"/>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F67A623E-0D90-497E-A602-4BBAE4605B9A}"/>
              </a:ext>
            </a:extLst>
          </p:cNvPr>
          <p:cNvPicPr>
            <a:picLocks noChangeAspect="1"/>
          </p:cNvPicPr>
          <p:nvPr/>
        </p:nvPicPr>
        <p:blipFill>
          <a:blip r:embed="rId3"/>
          <a:stretch>
            <a:fillRect/>
          </a:stretch>
        </p:blipFill>
        <p:spPr>
          <a:xfrm>
            <a:off x="100789" y="2257515"/>
            <a:ext cx="5558118" cy="4546541"/>
          </a:xfrm>
          <a:prstGeom prst="rect">
            <a:avLst/>
          </a:prstGeom>
        </p:spPr>
      </p:pic>
      <p:pic>
        <p:nvPicPr>
          <p:cNvPr id="11" name="Image 10">
            <a:extLst>
              <a:ext uri="{FF2B5EF4-FFF2-40B4-BE49-F238E27FC236}">
                <a16:creationId xmlns:a16="http://schemas.microsoft.com/office/drawing/2014/main" id="{C3D9B454-9DE8-45C3-9A5E-7F3E68E64227}"/>
              </a:ext>
            </a:extLst>
          </p:cNvPr>
          <p:cNvPicPr>
            <a:picLocks noChangeAspect="1"/>
          </p:cNvPicPr>
          <p:nvPr/>
        </p:nvPicPr>
        <p:blipFill>
          <a:blip r:embed="rId4"/>
          <a:stretch>
            <a:fillRect/>
          </a:stretch>
        </p:blipFill>
        <p:spPr>
          <a:xfrm>
            <a:off x="9584746" y="3918525"/>
            <a:ext cx="2348645" cy="2364461"/>
          </a:xfrm>
          <a:prstGeom prst="rect">
            <a:avLst/>
          </a:prstGeom>
        </p:spPr>
      </p:pic>
      <p:pic>
        <p:nvPicPr>
          <p:cNvPr id="10" name="Image 9">
            <a:extLst>
              <a:ext uri="{FF2B5EF4-FFF2-40B4-BE49-F238E27FC236}">
                <a16:creationId xmlns:a16="http://schemas.microsoft.com/office/drawing/2014/main" id="{8368C54D-3879-49AC-A9E2-6946126B90B8}"/>
              </a:ext>
            </a:extLst>
          </p:cNvPr>
          <p:cNvPicPr>
            <a:picLocks noChangeAspect="1"/>
          </p:cNvPicPr>
          <p:nvPr/>
        </p:nvPicPr>
        <p:blipFill>
          <a:blip r:embed="rId4"/>
          <a:stretch>
            <a:fillRect/>
          </a:stretch>
        </p:blipFill>
        <p:spPr>
          <a:xfrm>
            <a:off x="281353" y="85956"/>
            <a:ext cx="2879848" cy="2899241"/>
          </a:xfrm>
          <a:prstGeom prst="rect">
            <a:avLst/>
          </a:prstGeom>
        </p:spPr>
      </p:pic>
      <p:sp>
        <p:nvSpPr>
          <p:cNvPr id="2" name="Titre 1">
            <a:extLst>
              <a:ext uri="{FF2B5EF4-FFF2-40B4-BE49-F238E27FC236}">
                <a16:creationId xmlns:a16="http://schemas.microsoft.com/office/drawing/2014/main" id="{D929CDD9-CA74-4E98-927F-5748DD28DB23}"/>
              </a:ext>
            </a:extLst>
          </p:cNvPr>
          <p:cNvSpPr>
            <a:spLocks noGrp="1"/>
          </p:cNvSpPr>
          <p:nvPr>
            <p:ph type="ctrTitle"/>
          </p:nvPr>
        </p:nvSpPr>
        <p:spPr>
          <a:xfrm>
            <a:off x="4978912" y="1535577"/>
            <a:ext cx="6701302" cy="1413531"/>
          </a:xfrm>
        </p:spPr>
        <p:txBody>
          <a:bodyPr>
            <a:normAutofit/>
          </a:bodyPr>
          <a:lstStyle/>
          <a:p>
            <a:pPr algn="r"/>
            <a:r>
              <a:rPr lang="fr-FR" sz="4400">
                <a:latin typeface="Arial Rounded MT Bold" panose="020F0704030504030204" pitchFamily="34" charset="0"/>
              </a:rPr>
              <a:t>LOGICIEL SPLUNK</a:t>
            </a:r>
            <a:endParaRPr lang="fr-RE" sz="4400" dirty="0">
              <a:latin typeface="Arial Rounded MT Bold" panose="020F0704030504030204" pitchFamily="34" charset="0"/>
            </a:endParaRPr>
          </a:p>
        </p:txBody>
      </p:sp>
      <p:sp>
        <p:nvSpPr>
          <p:cNvPr id="3" name="Sous-titre 2">
            <a:extLst>
              <a:ext uri="{FF2B5EF4-FFF2-40B4-BE49-F238E27FC236}">
                <a16:creationId xmlns:a16="http://schemas.microsoft.com/office/drawing/2014/main" id="{09C33784-D4E3-4051-9C01-367356D70F62}"/>
              </a:ext>
            </a:extLst>
          </p:cNvPr>
          <p:cNvSpPr>
            <a:spLocks noGrp="1"/>
          </p:cNvSpPr>
          <p:nvPr>
            <p:ph type="subTitle" idx="1"/>
          </p:nvPr>
        </p:nvSpPr>
        <p:spPr>
          <a:xfrm>
            <a:off x="6893169" y="4834172"/>
            <a:ext cx="4665532" cy="1239894"/>
          </a:xfrm>
          <a:solidFill>
            <a:schemeClr val="bg1"/>
          </a:solidFill>
        </p:spPr>
        <p:txBody>
          <a:bodyPr>
            <a:normAutofit/>
          </a:bodyPr>
          <a:lstStyle/>
          <a:p>
            <a:pPr algn="r"/>
            <a:r>
              <a:rPr lang="fr-FR" sz="1800" b="1" dirty="0">
                <a:latin typeface="Arial" panose="020B0604020202020204" pitchFamily="34" charset="0"/>
                <a:cs typeface="Arial" panose="020B0604020202020204" pitchFamily="34" charset="0"/>
              </a:rPr>
              <a:t>ABRADOR DARYL</a:t>
            </a:r>
          </a:p>
          <a:p>
            <a:pPr algn="r"/>
            <a:r>
              <a:rPr lang="fr-FR" sz="1800" dirty="0">
                <a:latin typeface="Arial" panose="020B0604020202020204" pitchFamily="34" charset="0"/>
                <a:cs typeface="Arial" panose="020B0604020202020204" pitchFamily="34" charset="0"/>
              </a:rPr>
              <a:t>Apprenant chez Simplon</a:t>
            </a:r>
          </a:p>
          <a:p>
            <a:pPr algn="r"/>
            <a:r>
              <a:rPr lang="fr-FR" sz="1800" dirty="0">
                <a:latin typeface="Arial" panose="020B0604020202020204" pitchFamily="34" charset="0"/>
                <a:cs typeface="Arial" panose="020B0604020202020204" pitchFamily="34" charset="0"/>
              </a:rPr>
              <a:t>Concepteur développeur d’applications</a:t>
            </a:r>
            <a:endParaRPr lang="fr-RE" sz="1800" dirty="0">
              <a:latin typeface="Arial" panose="020B0604020202020204" pitchFamily="34" charset="0"/>
              <a:cs typeface="Arial" panose="020B0604020202020204" pitchFamily="34" charset="0"/>
            </a:endParaRPr>
          </a:p>
        </p:txBody>
      </p:sp>
      <p:sp>
        <p:nvSpPr>
          <p:cNvPr id="4" name="Espace réservé du numéro de diapositive 3">
            <a:extLst>
              <a:ext uri="{FF2B5EF4-FFF2-40B4-BE49-F238E27FC236}">
                <a16:creationId xmlns:a16="http://schemas.microsoft.com/office/drawing/2014/main" id="{259A21B4-48A4-4765-A75A-6D2F6CE50039}"/>
              </a:ext>
            </a:extLst>
          </p:cNvPr>
          <p:cNvSpPr>
            <a:spLocks noGrp="1"/>
          </p:cNvSpPr>
          <p:nvPr>
            <p:ph type="sldNum" sz="quarter" idx="12"/>
          </p:nvPr>
        </p:nvSpPr>
        <p:spPr/>
        <p:txBody>
          <a:bodyPr/>
          <a:lstStyle/>
          <a:p>
            <a:fld id="{8A7A6979-0714-4377-B894-6BE4C2D6E202}" type="slidenum">
              <a:rPr lang="en-US" sz="1600" b="1" smtClean="0"/>
              <a:pPr/>
              <a:t>1</a:t>
            </a:fld>
            <a:r>
              <a:rPr lang="en-US" sz="1600" b="1" dirty="0"/>
              <a:t> / 13</a:t>
            </a:r>
            <a:endParaRPr lang="en-US" sz="1800" b="1" dirty="0"/>
          </a:p>
        </p:txBody>
      </p:sp>
    </p:spTree>
    <p:extLst>
      <p:ext uri="{BB962C8B-B14F-4D97-AF65-F5344CB8AC3E}">
        <p14:creationId xmlns:p14="http://schemas.microsoft.com/office/powerpoint/2010/main" val="2907729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Tableau de criticité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10</a:t>
            </a:fld>
            <a:r>
              <a:rPr lang="en-US" sz="1600" b="1" dirty="0"/>
              <a:t> / 13</a:t>
            </a:r>
          </a:p>
        </p:txBody>
      </p:sp>
      <p:graphicFrame>
        <p:nvGraphicFramePr>
          <p:cNvPr id="7" name="Tableau 7">
            <a:extLst>
              <a:ext uri="{FF2B5EF4-FFF2-40B4-BE49-F238E27FC236}">
                <a16:creationId xmlns:a16="http://schemas.microsoft.com/office/drawing/2014/main" id="{37CA7585-8481-4752-9A76-5D194DE86CB4}"/>
              </a:ext>
            </a:extLst>
          </p:cNvPr>
          <p:cNvGraphicFramePr>
            <a:graphicFrameLocks noGrp="1"/>
          </p:cNvGraphicFramePr>
          <p:nvPr>
            <p:extLst>
              <p:ext uri="{D42A27DB-BD31-4B8C-83A1-F6EECF244321}">
                <p14:modId xmlns:p14="http://schemas.microsoft.com/office/powerpoint/2010/main" val="1489604374"/>
              </p:ext>
            </p:extLst>
          </p:nvPr>
        </p:nvGraphicFramePr>
        <p:xfrm>
          <a:off x="838200" y="2609622"/>
          <a:ext cx="10515600" cy="2655314"/>
        </p:xfrm>
        <a:graphic>
          <a:graphicData uri="http://schemas.openxmlformats.org/drawingml/2006/table">
            <a:tbl>
              <a:tblPr firstRow="1" bandRow="1">
                <a:effectLst>
                  <a:outerShdw blurRad="50800" dist="38100" dir="8100000" algn="tr" rotWithShape="0">
                    <a:prstClr val="black">
                      <a:alpha val="40000"/>
                    </a:prstClr>
                  </a:outerShdw>
                </a:effectLst>
                <a:tableStyleId>{5202B0CA-FC54-4496-8BCA-5EF66A818D29}</a:tableStyleId>
              </a:tblPr>
              <a:tblGrid>
                <a:gridCol w="3874477">
                  <a:extLst>
                    <a:ext uri="{9D8B030D-6E8A-4147-A177-3AD203B41FA5}">
                      <a16:colId xmlns:a16="http://schemas.microsoft.com/office/drawing/2014/main" val="51031025"/>
                    </a:ext>
                  </a:extLst>
                </a:gridCol>
                <a:gridCol w="3446585">
                  <a:extLst>
                    <a:ext uri="{9D8B030D-6E8A-4147-A177-3AD203B41FA5}">
                      <a16:colId xmlns:a16="http://schemas.microsoft.com/office/drawing/2014/main" val="1810796728"/>
                    </a:ext>
                  </a:extLst>
                </a:gridCol>
                <a:gridCol w="3194538">
                  <a:extLst>
                    <a:ext uri="{9D8B030D-6E8A-4147-A177-3AD203B41FA5}">
                      <a16:colId xmlns:a16="http://schemas.microsoft.com/office/drawing/2014/main" val="3894105331"/>
                    </a:ext>
                  </a:extLst>
                </a:gridCol>
              </a:tblGrid>
              <a:tr h="601698">
                <a:tc>
                  <a:txBody>
                    <a:bodyPr/>
                    <a:lstStyle/>
                    <a:p>
                      <a:pPr algn="ctr"/>
                      <a:r>
                        <a:rPr lang="fr-FR" sz="2000" dirty="0"/>
                        <a:t>Vulnérabilités</a:t>
                      </a:r>
                    </a:p>
                  </a:txBody>
                  <a:tcPr anchor="ctr"/>
                </a:tc>
                <a:tc>
                  <a:txBody>
                    <a:bodyPr/>
                    <a:lstStyle/>
                    <a:p>
                      <a:pPr algn="ctr"/>
                      <a:r>
                        <a:rPr lang="fr-FR" sz="2000" dirty="0"/>
                        <a:t>Probabilités</a:t>
                      </a:r>
                    </a:p>
                  </a:txBody>
                  <a:tcPr anchor="ctr"/>
                </a:tc>
                <a:tc>
                  <a:txBody>
                    <a:bodyPr/>
                    <a:lstStyle/>
                    <a:p>
                      <a:pPr algn="ctr"/>
                      <a:r>
                        <a:rPr lang="fr-FR" sz="2000" dirty="0"/>
                        <a:t>Risques</a:t>
                      </a:r>
                    </a:p>
                  </a:txBody>
                  <a:tcPr anchor="ctr"/>
                </a:tc>
                <a:extLst>
                  <a:ext uri="{0D108BD9-81ED-4DB2-BD59-A6C34878D82A}">
                    <a16:rowId xmlns:a16="http://schemas.microsoft.com/office/drawing/2014/main" val="3186800991"/>
                  </a:ext>
                </a:extLst>
              </a:tr>
              <a:tr h="601698">
                <a:tc>
                  <a:txBody>
                    <a:bodyPr/>
                    <a:lstStyle/>
                    <a:p>
                      <a:r>
                        <a:rPr lang="fr-FR" dirty="0"/>
                        <a:t>Brute force : Mot de passe faible</a:t>
                      </a:r>
                    </a:p>
                  </a:txBody>
                  <a:tcPr anchor="ctr"/>
                </a:tc>
                <a:tc>
                  <a:txBody>
                    <a:bodyPr/>
                    <a:lstStyle/>
                    <a:p>
                      <a:r>
                        <a:rPr lang="fr-FR" dirty="0"/>
                        <a:t>MOYEN –</a:t>
                      </a:r>
                    </a:p>
                    <a:p>
                      <a:r>
                        <a:rPr lang="fr-FR" dirty="0"/>
                        <a:t>Corruption d’un compte utilisateur</a:t>
                      </a:r>
                    </a:p>
                  </a:txBody>
                  <a:tcPr anchor="ctr"/>
                </a:tc>
                <a:tc>
                  <a:txBody>
                    <a:bodyPr/>
                    <a:lstStyle/>
                    <a:p>
                      <a:r>
                        <a:rPr lang="fr-FR" dirty="0"/>
                        <a:t>MOYEN –</a:t>
                      </a:r>
                    </a:p>
                    <a:p>
                      <a:r>
                        <a:rPr lang="fr-FR" dirty="0"/>
                        <a:t>Corruption du système</a:t>
                      </a:r>
                    </a:p>
                  </a:txBody>
                  <a:tcPr anchor="ctr"/>
                </a:tc>
                <a:extLst>
                  <a:ext uri="{0D108BD9-81ED-4DB2-BD59-A6C34878D82A}">
                    <a16:rowId xmlns:a16="http://schemas.microsoft.com/office/drawing/2014/main" val="1552978034"/>
                  </a:ext>
                </a:extLst>
              </a:tr>
              <a:tr h="6863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kern="1200" dirty="0">
                          <a:solidFill>
                            <a:schemeClr val="dk1"/>
                          </a:solidFill>
                          <a:latin typeface="+mn-lt"/>
                          <a:ea typeface="+mn-ea"/>
                          <a:cs typeface="+mn-cs"/>
                        </a:rPr>
                        <a:t>Social engineering</a:t>
                      </a:r>
                    </a:p>
                  </a:txBody>
                  <a:tcPr anchor="ctr"/>
                </a:tc>
                <a:tc>
                  <a:txBody>
                    <a:bodyPr/>
                    <a:lstStyle/>
                    <a:p>
                      <a:r>
                        <a:rPr lang="fr-FR" dirty="0"/>
                        <a:t>FORT – </a:t>
                      </a:r>
                    </a:p>
                    <a:p>
                      <a:r>
                        <a:rPr lang="fr-FR" dirty="0"/>
                        <a:t>Avoir des accès avec des privilèges</a:t>
                      </a:r>
                    </a:p>
                  </a:txBody>
                  <a:tcPr anchor="ctr"/>
                </a:tc>
                <a:tc>
                  <a:txBody>
                    <a:bodyPr/>
                    <a:lstStyle/>
                    <a:p>
                      <a:r>
                        <a:rPr lang="fr-FR" dirty="0"/>
                        <a:t>FORT –</a:t>
                      </a:r>
                    </a:p>
                    <a:p>
                      <a:r>
                        <a:rPr lang="fr-FR" dirty="0"/>
                        <a:t>Corruption du système</a:t>
                      </a:r>
                    </a:p>
                  </a:txBody>
                  <a:tcPr anchor="ctr"/>
                </a:tc>
                <a:extLst>
                  <a:ext uri="{0D108BD9-81ED-4DB2-BD59-A6C34878D82A}">
                    <a16:rowId xmlns:a16="http://schemas.microsoft.com/office/drawing/2014/main" val="2658080140"/>
                  </a:ext>
                </a:extLst>
              </a:tr>
              <a:tr h="727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Téléversement exécutable malveillant</a:t>
                      </a:r>
                    </a:p>
                  </a:txBody>
                  <a:tcPr anchor="ctr"/>
                </a:tc>
                <a:tc>
                  <a:txBody>
                    <a:bodyPr/>
                    <a:lstStyle/>
                    <a:p>
                      <a:r>
                        <a:rPr lang="fr-FR" dirty="0"/>
                        <a:t>FORT – </a:t>
                      </a:r>
                    </a:p>
                    <a:p>
                      <a:r>
                        <a:rPr lang="fr-FR" dirty="0"/>
                        <a:t>Prise en main à distance</a:t>
                      </a:r>
                    </a:p>
                  </a:txBody>
                  <a:tcPr anchor="ctr"/>
                </a:tc>
                <a:tc>
                  <a:txBody>
                    <a:bodyPr/>
                    <a:lstStyle/>
                    <a:p>
                      <a:r>
                        <a:rPr lang="fr-FR" dirty="0"/>
                        <a:t>FORT – </a:t>
                      </a:r>
                    </a:p>
                    <a:p>
                      <a:r>
                        <a:rPr lang="fr-FR" dirty="0"/>
                        <a:t>Corruption du système</a:t>
                      </a:r>
                    </a:p>
                  </a:txBody>
                  <a:tcPr anchor="ctr"/>
                </a:tc>
                <a:extLst>
                  <a:ext uri="{0D108BD9-81ED-4DB2-BD59-A6C34878D82A}">
                    <a16:rowId xmlns:a16="http://schemas.microsoft.com/office/drawing/2014/main" val="3087736752"/>
                  </a:ext>
                </a:extLst>
              </a:tr>
            </a:tbl>
          </a:graphicData>
        </a:graphic>
      </p:graphicFrame>
    </p:spTree>
    <p:extLst>
      <p:ext uri="{BB962C8B-B14F-4D97-AF65-F5344CB8AC3E}">
        <p14:creationId xmlns:p14="http://schemas.microsoft.com/office/powerpoint/2010/main" val="2473602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AE68B5-76A2-4C7E-8E39-968F614FD602}"/>
              </a:ext>
            </a:extLst>
          </p:cNvPr>
          <p:cNvSpPr>
            <a:spLocks noGrp="1"/>
          </p:cNvSpPr>
          <p:nvPr>
            <p:ph type="title"/>
          </p:nvPr>
        </p:nvSpPr>
        <p:spPr/>
        <p:txBody>
          <a:bodyPr/>
          <a:lstStyle/>
          <a:p>
            <a:pPr algn="ctr"/>
            <a:r>
              <a:rPr lang="fr-FR" dirty="0">
                <a:latin typeface="Arial Rounded MT Bold" panose="020F0704030504030204" pitchFamily="34" charset="0"/>
              </a:rPr>
              <a:t>Sujet de veille</a:t>
            </a:r>
            <a:endParaRPr lang="fr-FR" dirty="0"/>
          </a:p>
        </p:txBody>
      </p:sp>
      <p:sp>
        <p:nvSpPr>
          <p:cNvPr id="4" name="Espace réservé du numéro de diapositive 3">
            <a:extLst>
              <a:ext uri="{FF2B5EF4-FFF2-40B4-BE49-F238E27FC236}">
                <a16:creationId xmlns:a16="http://schemas.microsoft.com/office/drawing/2014/main" id="{9573D945-7E0F-4265-B283-78F4C9D7B4E3}"/>
              </a:ext>
            </a:extLst>
          </p:cNvPr>
          <p:cNvSpPr>
            <a:spLocks noGrp="1"/>
          </p:cNvSpPr>
          <p:nvPr>
            <p:ph type="sldNum" sz="quarter" idx="12"/>
          </p:nvPr>
        </p:nvSpPr>
        <p:spPr/>
        <p:txBody>
          <a:bodyPr/>
          <a:lstStyle/>
          <a:p>
            <a:fld id="{8A7A6979-0714-4377-B894-6BE4C2D6E202}" type="slidenum">
              <a:rPr lang="en-US" sz="1600" b="1" smtClean="0"/>
              <a:pPr/>
              <a:t>11</a:t>
            </a:fld>
            <a:r>
              <a:rPr lang="en-US" sz="1600" b="1" dirty="0"/>
              <a:t> / 13</a:t>
            </a:r>
          </a:p>
        </p:txBody>
      </p:sp>
      <p:pic>
        <p:nvPicPr>
          <p:cNvPr id="7" name="Image 6">
            <a:extLst>
              <a:ext uri="{FF2B5EF4-FFF2-40B4-BE49-F238E27FC236}">
                <a16:creationId xmlns:a16="http://schemas.microsoft.com/office/drawing/2014/main" id="{98820620-191A-447D-8D6D-BF6433B44B24}"/>
              </a:ext>
            </a:extLst>
          </p:cNvPr>
          <p:cNvPicPr>
            <a:picLocks noChangeAspect="1"/>
          </p:cNvPicPr>
          <p:nvPr/>
        </p:nvPicPr>
        <p:blipFill>
          <a:blip r:embed="rId3"/>
          <a:stretch>
            <a:fillRect/>
          </a:stretch>
        </p:blipFill>
        <p:spPr>
          <a:xfrm>
            <a:off x="128954" y="164122"/>
            <a:ext cx="2879848" cy="2899241"/>
          </a:xfrm>
          <a:prstGeom prst="rect">
            <a:avLst/>
          </a:prstGeom>
        </p:spPr>
      </p:pic>
      <p:pic>
        <p:nvPicPr>
          <p:cNvPr id="8" name="Image 7">
            <a:extLst>
              <a:ext uri="{FF2B5EF4-FFF2-40B4-BE49-F238E27FC236}">
                <a16:creationId xmlns:a16="http://schemas.microsoft.com/office/drawing/2014/main" id="{6E85B7BF-2069-4D8B-8015-A8E22C312D6C}"/>
              </a:ext>
            </a:extLst>
          </p:cNvPr>
          <p:cNvPicPr>
            <a:picLocks noChangeAspect="1"/>
          </p:cNvPicPr>
          <p:nvPr/>
        </p:nvPicPr>
        <p:blipFill>
          <a:blip r:embed="rId3"/>
          <a:stretch>
            <a:fillRect/>
          </a:stretch>
        </p:blipFill>
        <p:spPr>
          <a:xfrm>
            <a:off x="9584746" y="3918525"/>
            <a:ext cx="2348645" cy="2364461"/>
          </a:xfrm>
          <a:prstGeom prst="rect">
            <a:avLst/>
          </a:prstGeom>
        </p:spPr>
      </p:pic>
      <p:sp>
        <p:nvSpPr>
          <p:cNvPr id="6" name="ZoneTexte 5">
            <a:extLst>
              <a:ext uri="{FF2B5EF4-FFF2-40B4-BE49-F238E27FC236}">
                <a16:creationId xmlns:a16="http://schemas.microsoft.com/office/drawing/2014/main" id="{A157DFA3-3848-4BCE-86CA-70692E5C87AD}"/>
              </a:ext>
            </a:extLst>
          </p:cNvPr>
          <p:cNvSpPr txBox="1"/>
          <p:nvPr/>
        </p:nvSpPr>
        <p:spPr>
          <a:xfrm>
            <a:off x="8154557" y="3845161"/>
            <a:ext cx="2357913" cy="719171"/>
          </a:xfrm>
          <a:prstGeom prst="rect">
            <a:avLst/>
          </a:prstGeom>
          <a:solidFill>
            <a:schemeClr val="bg1"/>
          </a:solid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CVE-2021-34527 : </a:t>
            </a:r>
          </a:p>
          <a:p>
            <a:pPr>
              <a:lnSpc>
                <a:spcPct val="90000"/>
              </a:lnSpc>
              <a:spcBef>
                <a:spcPts val="1000"/>
              </a:spcBef>
            </a:pPr>
            <a:r>
              <a:rPr lang="fr-FR" dirty="0" err="1">
                <a:latin typeface="Arial" panose="020B0604020202020204" pitchFamily="34" charset="0"/>
                <a:cs typeface="Arial" panose="020B0604020202020204" pitchFamily="34" charset="0"/>
              </a:rPr>
              <a:t>Print</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nightmare</a:t>
            </a:r>
            <a:endParaRPr lang="fr-FR" dirty="0">
              <a:latin typeface="Arial" panose="020B0604020202020204" pitchFamily="34" charset="0"/>
              <a:cs typeface="Arial" panose="020B0604020202020204" pitchFamily="34" charset="0"/>
            </a:endParaRPr>
          </a:p>
        </p:txBody>
      </p:sp>
      <p:pic>
        <p:nvPicPr>
          <p:cNvPr id="9" name="Image 8">
            <a:extLst>
              <a:ext uri="{FF2B5EF4-FFF2-40B4-BE49-F238E27FC236}">
                <a16:creationId xmlns:a16="http://schemas.microsoft.com/office/drawing/2014/main" id="{6A259AC2-D12D-4E7D-954A-01AF0645CD35}"/>
              </a:ext>
            </a:extLst>
          </p:cNvPr>
          <p:cNvPicPr>
            <a:picLocks noChangeAspect="1"/>
          </p:cNvPicPr>
          <p:nvPr/>
        </p:nvPicPr>
        <p:blipFill>
          <a:blip r:embed="rId4"/>
          <a:stretch>
            <a:fillRect/>
          </a:stretch>
        </p:blipFill>
        <p:spPr>
          <a:xfrm>
            <a:off x="8527925" y="3918525"/>
            <a:ext cx="3656698" cy="2194019"/>
          </a:xfrm>
          <a:prstGeom prst="rect">
            <a:avLst/>
          </a:prstGeom>
        </p:spPr>
      </p:pic>
      <p:pic>
        <p:nvPicPr>
          <p:cNvPr id="10" name="Image 9">
            <a:extLst>
              <a:ext uri="{FF2B5EF4-FFF2-40B4-BE49-F238E27FC236}">
                <a16:creationId xmlns:a16="http://schemas.microsoft.com/office/drawing/2014/main" id="{8E9F0A79-C092-463F-8100-2243DEE0A328}"/>
              </a:ext>
            </a:extLst>
          </p:cNvPr>
          <p:cNvPicPr>
            <a:picLocks noChangeAspect="1"/>
          </p:cNvPicPr>
          <p:nvPr/>
        </p:nvPicPr>
        <p:blipFill>
          <a:blip r:embed="rId5"/>
          <a:stretch>
            <a:fillRect/>
          </a:stretch>
        </p:blipFill>
        <p:spPr>
          <a:xfrm>
            <a:off x="330380" y="2330850"/>
            <a:ext cx="6934200" cy="3619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48946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64122"/>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Référentiel</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r>
              <a:rPr lang="en-US" sz="1600" b="1" dirty="0"/>
              <a:t> </a:t>
            </a:r>
            <a:fld id="{8A7A6979-0714-4377-B894-6BE4C2D6E202}" type="slidenum">
              <a:rPr lang="en-US" sz="1600" b="1" smtClean="0"/>
              <a:pPr/>
              <a:t>12</a:t>
            </a:fld>
            <a:r>
              <a:rPr lang="en-US" sz="1600" b="1" dirty="0"/>
              <a:t> / 13</a:t>
            </a:r>
          </a:p>
        </p:txBody>
      </p:sp>
      <p:sp>
        <p:nvSpPr>
          <p:cNvPr id="9" name="ZoneTexte 8">
            <a:extLst>
              <a:ext uri="{FF2B5EF4-FFF2-40B4-BE49-F238E27FC236}">
                <a16:creationId xmlns:a16="http://schemas.microsoft.com/office/drawing/2014/main" id="{02D0E547-0031-47B9-82B5-428BDBB4E668}"/>
              </a:ext>
            </a:extLst>
          </p:cNvPr>
          <p:cNvSpPr txBox="1"/>
          <p:nvPr/>
        </p:nvSpPr>
        <p:spPr>
          <a:xfrm>
            <a:off x="1676398" y="1906285"/>
            <a:ext cx="8604739" cy="646331"/>
          </a:xfrm>
          <a:prstGeom prst="rect">
            <a:avLst/>
          </a:prstGeom>
          <a:solidFill>
            <a:schemeClr val="bg1"/>
          </a:solidFill>
        </p:spPr>
        <p:txBody>
          <a:bodyPr wrap="square">
            <a:spAutoFit/>
          </a:bodyPr>
          <a:lstStyle/>
          <a:p>
            <a:pPr algn="just"/>
            <a:r>
              <a:rPr lang="fr-FR" dirty="0">
                <a:latin typeface="Arial" panose="020B0604020202020204" pitchFamily="34" charset="0"/>
                <a:cs typeface="Arial" panose="020B0604020202020204" pitchFamily="34" charset="0"/>
              </a:rPr>
              <a:t>Analyser l’architecture d’un système d'information et des protocoles de sécurité du commanditaire afin d'évaluer les risques de sécurité.</a:t>
            </a:r>
          </a:p>
        </p:txBody>
      </p:sp>
      <p:sp>
        <p:nvSpPr>
          <p:cNvPr id="12" name="ZoneTexte 11">
            <a:extLst>
              <a:ext uri="{FF2B5EF4-FFF2-40B4-BE49-F238E27FC236}">
                <a16:creationId xmlns:a16="http://schemas.microsoft.com/office/drawing/2014/main" id="{80FC3845-806E-4D8E-8739-EFB1F2B2503E}"/>
              </a:ext>
            </a:extLst>
          </p:cNvPr>
          <p:cNvSpPr txBox="1"/>
          <p:nvPr/>
        </p:nvSpPr>
        <p:spPr>
          <a:xfrm>
            <a:off x="1688125" y="2728723"/>
            <a:ext cx="6096000" cy="369332"/>
          </a:xfrm>
          <a:prstGeom prst="rect">
            <a:avLst/>
          </a:prstGeom>
          <a:solidFill>
            <a:schemeClr val="bg1"/>
          </a:solidFill>
          <a:ln>
            <a:solidFill>
              <a:schemeClr val="bg1"/>
            </a:solidFill>
          </a:ln>
        </p:spPr>
        <p:txBody>
          <a:bodyPr wrap="square">
            <a:spAutoFit/>
          </a:bodyPr>
          <a:lstStyle/>
          <a:p>
            <a:r>
              <a:rPr lang="fr-FR" dirty="0">
                <a:latin typeface="Arial" panose="020B0604020202020204" pitchFamily="34" charset="0"/>
                <a:cs typeface="Arial" panose="020B0604020202020204" pitchFamily="34" charset="0"/>
              </a:rPr>
              <a:t>Elaborer une stratégie de collecte d'évènement.</a:t>
            </a:r>
          </a:p>
        </p:txBody>
      </p:sp>
      <p:sp>
        <p:nvSpPr>
          <p:cNvPr id="14" name="ZoneTexte 13">
            <a:extLst>
              <a:ext uri="{FF2B5EF4-FFF2-40B4-BE49-F238E27FC236}">
                <a16:creationId xmlns:a16="http://schemas.microsoft.com/office/drawing/2014/main" id="{3AE93127-BDD8-4C8A-9AEA-2EA49CB9EA83}"/>
              </a:ext>
            </a:extLst>
          </p:cNvPr>
          <p:cNvSpPr txBox="1"/>
          <p:nvPr/>
        </p:nvSpPr>
        <p:spPr>
          <a:xfrm>
            <a:off x="1705710" y="3307363"/>
            <a:ext cx="8780581" cy="646331"/>
          </a:xfrm>
          <a:prstGeom prst="rect">
            <a:avLst/>
          </a:prstGeom>
          <a:solidFill>
            <a:schemeClr val="bg1"/>
          </a:solidFill>
        </p:spPr>
        <p:txBody>
          <a:bodyPr wrap="square">
            <a:spAutoFit/>
          </a:bodyPr>
          <a:lstStyle/>
          <a:p>
            <a:r>
              <a:rPr lang="fr-FR" dirty="0">
                <a:latin typeface="Arial" panose="020B0604020202020204" pitchFamily="34" charset="0"/>
                <a:cs typeface="Arial" panose="020B0604020202020204" pitchFamily="34" charset="0"/>
              </a:rPr>
              <a:t>Analyser les événements collectés afin de détecter des incidents de sécurité à partir des règles préalablement définies</a:t>
            </a:r>
            <a:r>
              <a:rPr lang="fr-FR" dirty="0"/>
              <a:t>.</a:t>
            </a:r>
          </a:p>
        </p:txBody>
      </p:sp>
      <p:sp>
        <p:nvSpPr>
          <p:cNvPr id="15" name="ZoneTexte 14">
            <a:extLst>
              <a:ext uri="{FF2B5EF4-FFF2-40B4-BE49-F238E27FC236}">
                <a16:creationId xmlns:a16="http://schemas.microsoft.com/office/drawing/2014/main" id="{5A910A42-3DFE-482B-B9CA-6F3AFB991494}"/>
              </a:ext>
            </a:extLst>
          </p:cNvPr>
          <p:cNvSpPr txBox="1"/>
          <p:nvPr/>
        </p:nvSpPr>
        <p:spPr>
          <a:xfrm>
            <a:off x="1688125" y="4174725"/>
            <a:ext cx="8593012" cy="646331"/>
          </a:xfrm>
          <a:prstGeom prst="rect">
            <a:avLst/>
          </a:prstGeom>
          <a:solidFill>
            <a:schemeClr val="bg1"/>
          </a:solidFill>
        </p:spPr>
        <p:txBody>
          <a:bodyPr wrap="square">
            <a:spAutoFit/>
          </a:bodyPr>
          <a:lstStyle/>
          <a:p>
            <a:r>
              <a:rPr lang="fr-FR" dirty="0">
                <a:latin typeface="Arial" panose="020B0604020202020204" pitchFamily="34" charset="0"/>
                <a:cs typeface="Arial" panose="020B0604020202020204" pitchFamily="34" charset="0"/>
              </a:rPr>
              <a:t>Qualifier un incident de sécurité détecté sur la base d’une analyse des impacts sur l'organisation de manière à apporter une réponse adaptée.</a:t>
            </a:r>
          </a:p>
        </p:txBody>
      </p:sp>
      <p:sp>
        <p:nvSpPr>
          <p:cNvPr id="17" name="ZoneTexte 16">
            <a:extLst>
              <a:ext uri="{FF2B5EF4-FFF2-40B4-BE49-F238E27FC236}">
                <a16:creationId xmlns:a16="http://schemas.microsoft.com/office/drawing/2014/main" id="{E2A66B0B-236C-4ACB-BB21-09BA0C170E61}"/>
              </a:ext>
            </a:extLst>
          </p:cNvPr>
          <p:cNvSpPr txBox="1"/>
          <p:nvPr/>
        </p:nvSpPr>
        <p:spPr>
          <a:xfrm>
            <a:off x="1705709" y="5047879"/>
            <a:ext cx="8780582" cy="646331"/>
          </a:xfrm>
          <a:prstGeom prst="rect">
            <a:avLst/>
          </a:prstGeom>
          <a:solidFill>
            <a:schemeClr val="bg1"/>
          </a:solidFill>
          <a:ln>
            <a:solidFill>
              <a:schemeClr val="bg1"/>
            </a:solidFill>
          </a:ln>
        </p:spPr>
        <p:txBody>
          <a:bodyPr wrap="square">
            <a:spAutoFit/>
          </a:bodyPr>
          <a:lstStyle/>
          <a:p>
            <a:r>
              <a:rPr lang="fr-FR" dirty="0">
                <a:latin typeface="Arial" panose="020B0604020202020204" pitchFamily="34" charset="0"/>
                <a:cs typeface="Arial" panose="020B0604020202020204" pitchFamily="34" charset="0"/>
              </a:rPr>
              <a:t>Identifier les tactiques et techniques d’attaques ainsi que les objectifs de l'attaquant de manière à proposer des préconisations adaptées au mode opératoire utilisé.</a:t>
            </a:r>
          </a:p>
        </p:txBody>
      </p:sp>
      <p:sp>
        <p:nvSpPr>
          <p:cNvPr id="19" name="ZoneTexte 18">
            <a:extLst>
              <a:ext uri="{FF2B5EF4-FFF2-40B4-BE49-F238E27FC236}">
                <a16:creationId xmlns:a16="http://schemas.microsoft.com/office/drawing/2014/main" id="{9EACBEEF-8ABF-43FC-B304-6E03D87A6959}"/>
              </a:ext>
            </a:extLst>
          </p:cNvPr>
          <p:cNvSpPr txBox="1"/>
          <p:nvPr/>
        </p:nvSpPr>
        <p:spPr>
          <a:xfrm>
            <a:off x="1688125" y="5891358"/>
            <a:ext cx="8593012" cy="369332"/>
          </a:xfrm>
          <a:prstGeom prst="rect">
            <a:avLst/>
          </a:prstGeom>
          <a:solidFill>
            <a:schemeClr val="bg1"/>
          </a:solidFill>
        </p:spPr>
        <p:txBody>
          <a:bodyPr wrap="square">
            <a:spAutoFit/>
          </a:bodyPr>
          <a:lstStyle/>
          <a:p>
            <a:r>
              <a:rPr lang="fr-FR" dirty="0">
                <a:latin typeface="Arial" panose="020B0604020202020204" pitchFamily="34" charset="0"/>
                <a:cs typeface="Arial" panose="020B0604020202020204" pitchFamily="34" charset="0"/>
              </a:rPr>
              <a:t>Concevoir un système de veille technologique afin d'améliorer la sécurité du SI.</a:t>
            </a:r>
          </a:p>
        </p:txBody>
      </p:sp>
    </p:spTree>
    <p:extLst>
      <p:ext uri="{BB962C8B-B14F-4D97-AF65-F5344CB8AC3E}">
        <p14:creationId xmlns:p14="http://schemas.microsoft.com/office/powerpoint/2010/main" val="2260241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64122"/>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Questions</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13</a:t>
            </a:fld>
            <a:r>
              <a:rPr lang="en-US" sz="1600" b="1" dirty="0"/>
              <a:t> / 13</a:t>
            </a:r>
          </a:p>
        </p:txBody>
      </p:sp>
      <p:pic>
        <p:nvPicPr>
          <p:cNvPr id="8" name="Image 7">
            <a:extLst>
              <a:ext uri="{FF2B5EF4-FFF2-40B4-BE49-F238E27FC236}">
                <a16:creationId xmlns:a16="http://schemas.microsoft.com/office/drawing/2014/main" id="{103BCE22-DE44-4C72-9AF6-014DC1EC45B0}"/>
              </a:ext>
            </a:extLst>
          </p:cNvPr>
          <p:cNvPicPr>
            <a:picLocks noChangeAspect="1"/>
          </p:cNvPicPr>
          <p:nvPr/>
        </p:nvPicPr>
        <p:blipFill>
          <a:blip r:embed="rId4"/>
          <a:stretch>
            <a:fillRect/>
          </a:stretch>
        </p:blipFill>
        <p:spPr>
          <a:xfrm>
            <a:off x="2760754" y="1915137"/>
            <a:ext cx="6823992" cy="4517482"/>
          </a:xfrm>
          <a:prstGeom prst="rect">
            <a:avLst/>
          </a:prstGeom>
        </p:spPr>
      </p:pic>
    </p:spTree>
    <p:extLst>
      <p:ext uri="{BB962C8B-B14F-4D97-AF65-F5344CB8AC3E}">
        <p14:creationId xmlns:p14="http://schemas.microsoft.com/office/powerpoint/2010/main" val="200107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SOMMAIRE</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2</a:t>
            </a:fld>
            <a:r>
              <a:rPr lang="en-US" sz="1600" b="1" dirty="0"/>
              <a:t> / 13</a:t>
            </a:r>
          </a:p>
        </p:txBody>
      </p:sp>
      <p:graphicFrame>
        <p:nvGraphicFramePr>
          <p:cNvPr id="10" name="Diagramme 9">
            <a:extLst>
              <a:ext uri="{FF2B5EF4-FFF2-40B4-BE49-F238E27FC236}">
                <a16:creationId xmlns:a16="http://schemas.microsoft.com/office/drawing/2014/main" id="{673BB703-1149-4759-BC9D-BDB94B5092B0}"/>
              </a:ext>
            </a:extLst>
          </p:cNvPr>
          <p:cNvGraphicFramePr/>
          <p:nvPr>
            <p:extLst>
              <p:ext uri="{D42A27DB-BD31-4B8C-83A1-F6EECF244321}">
                <p14:modId xmlns:p14="http://schemas.microsoft.com/office/powerpoint/2010/main" val="2432529424"/>
              </p:ext>
            </p:extLst>
          </p:nvPr>
        </p:nvGraphicFramePr>
        <p:xfrm>
          <a:off x="580992" y="2090753"/>
          <a:ext cx="7450016" cy="41693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Image 10">
            <a:extLst>
              <a:ext uri="{FF2B5EF4-FFF2-40B4-BE49-F238E27FC236}">
                <a16:creationId xmlns:a16="http://schemas.microsoft.com/office/drawing/2014/main" id="{2981A63D-AFCA-4601-A2DE-F495CFF259B3}"/>
              </a:ext>
            </a:extLst>
          </p:cNvPr>
          <p:cNvPicPr>
            <a:picLocks noChangeAspect="1"/>
          </p:cNvPicPr>
          <p:nvPr/>
        </p:nvPicPr>
        <p:blipFill>
          <a:blip r:embed="rId9"/>
          <a:stretch>
            <a:fillRect/>
          </a:stretch>
        </p:blipFill>
        <p:spPr>
          <a:xfrm>
            <a:off x="9281745" y="3617894"/>
            <a:ext cx="2743199" cy="2743199"/>
          </a:xfrm>
          <a:prstGeom prst="rect">
            <a:avLst/>
          </a:prstGeom>
        </p:spPr>
      </p:pic>
    </p:spTree>
    <p:extLst>
      <p:ext uri="{BB962C8B-B14F-4D97-AF65-F5344CB8AC3E}">
        <p14:creationId xmlns:p14="http://schemas.microsoft.com/office/powerpoint/2010/main" val="2850692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3</a:t>
            </a:fld>
            <a:r>
              <a:rPr lang="en-US" sz="1600" b="1" dirty="0"/>
              <a:t> / 13</a:t>
            </a:r>
          </a:p>
        </p:txBody>
      </p:sp>
      <p:pic>
        <p:nvPicPr>
          <p:cNvPr id="7" name="Image 6">
            <a:extLst>
              <a:ext uri="{FF2B5EF4-FFF2-40B4-BE49-F238E27FC236}">
                <a16:creationId xmlns:a16="http://schemas.microsoft.com/office/drawing/2014/main" id="{BF8D6F1D-3640-4CB5-8F67-9E932BFC83D5}"/>
              </a:ext>
            </a:extLst>
          </p:cNvPr>
          <p:cNvPicPr>
            <a:picLocks noChangeAspect="1"/>
          </p:cNvPicPr>
          <p:nvPr/>
        </p:nvPicPr>
        <p:blipFill>
          <a:blip r:embed="rId4"/>
          <a:stretch>
            <a:fillRect/>
          </a:stretch>
        </p:blipFill>
        <p:spPr>
          <a:xfrm>
            <a:off x="258609" y="2592916"/>
            <a:ext cx="3239069" cy="3239069"/>
          </a:xfrm>
          <a:prstGeom prst="rect">
            <a:avLst/>
          </a:prstGeom>
        </p:spPr>
      </p:pic>
      <p:sp>
        <p:nvSpPr>
          <p:cNvPr id="3" name="ZoneTexte 2">
            <a:extLst>
              <a:ext uri="{FF2B5EF4-FFF2-40B4-BE49-F238E27FC236}">
                <a16:creationId xmlns:a16="http://schemas.microsoft.com/office/drawing/2014/main" id="{533225E9-78B9-480F-BFEA-7F9A6F85DA8F}"/>
              </a:ext>
            </a:extLst>
          </p:cNvPr>
          <p:cNvSpPr txBox="1"/>
          <p:nvPr/>
        </p:nvSpPr>
        <p:spPr>
          <a:xfrm>
            <a:off x="3991083" y="2690340"/>
            <a:ext cx="6536241" cy="1363450"/>
          </a:xfrm>
          <a:prstGeom prst="rect">
            <a:avLst/>
          </a:prstGeom>
          <a:no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But de l’activité</a:t>
            </a:r>
          </a:p>
          <a:p>
            <a:pPr>
              <a:lnSpc>
                <a:spcPct val="90000"/>
              </a:lnSpc>
              <a:spcBef>
                <a:spcPts val="1000"/>
              </a:spcBef>
            </a:pPr>
            <a:endParaRPr lang="fr-FR" sz="1000" b="1" dirty="0">
              <a:latin typeface="Arial" panose="020B0604020202020204" pitchFamily="34" charset="0"/>
              <a:cs typeface="Arial" panose="020B0604020202020204" pitchFamily="34" charset="0"/>
            </a:endParaRPr>
          </a:p>
          <a:p>
            <a:pPr>
              <a:lnSpc>
                <a:spcPct val="90000"/>
              </a:lnSpc>
              <a:spcBef>
                <a:spcPts val="1000"/>
              </a:spcBef>
            </a:pPr>
            <a:r>
              <a:rPr lang="fr-FR" dirty="0">
                <a:latin typeface="Arial" panose="020B0604020202020204" pitchFamily="34" charset="0"/>
                <a:cs typeface="Arial" panose="020B0604020202020204" pitchFamily="34" charset="0"/>
              </a:rPr>
              <a:t>Première approche d’un logiciel de collecte et d’analyse de log</a:t>
            </a:r>
          </a:p>
          <a:p>
            <a:pPr>
              <a:lnSpc>
                <a:spcPct val="90000"/>
              </a:lnSpc>
              <a:spcBef>
                <a:spcPts val="1000"/>
              </a:spcBef>
            </a:pPr>
            <a:r>
              <a:rPr lang="fr-FR" dirty="0">
                <a:latin typeface="Arial" panose="020B0604020202020204" pitchFamily="34" charset="0"/>
                <a:cs typeface="Arial" panose="020B0604020202020204" pitchFamily="34" charset="0"/>
              </a:rPr>
              <a:t>Apprentissage de la </a:t>
            </a:r>
            <a:r>
              <a:rPr lang="fr-FR" dirty="0" err="1">
                <a:latin typeface="Arial" panose="020B0604020202020204" pitchFamily="34" charset="0"/>
                <a:cs typeface="Arial" panose="020B0604020202020204" pitchFamily="34" charset="0"/>
              </a:rPr>
              <a:t>kill</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chain</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3652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4</a:t>
            </a:fld>
            <a:r>
              <a:rPr lang="en-US" sz="1600" b="1" dirty="0"/>
              <a:t> / 13</a:t>
            </a:r>
          </a:p>
        </p:txBody>
      </p:sp>
      <p:sp>
        <p:nvSpPr>
          <p:cNvPr id="3" name="ZoneTexte 2">
            <a:extLst>
              <a:ext uri="{FF2B5EF4-FFF2-40B4-BE49-F238E27FC236}">
                <a16:creationId xmlns:a16="http://schemas.microsoft.com/office/drawing/2014/main" id="{533225E9-78B9-480F-BFEA-7F9A6F85DA8F}"/>
              </a:ext>
            </a:extLst>
          </p:cNvPr>
          <p:cNvSpPr txBox="1"/>
          <p:nvPr/>
        </p:nvSpPr>
        <p:spPr>
          <a:xfrm>
            <a:off x="694623" y="1856522"/>
            <a:ext cx="2550394" cy="719171"/>
          </a:xfrm>
          <a:prstGeom prst="rect">
            <a:avLst/>
          </a:prstGeom>
          <a:solidFill>
            <a:schemeClr val="bg1"/>
          </a:solid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Kill </a:t>
            </a:r>
            <a:r>
              <a:rPr lang="fr-FR" b="1" dirty="0" err="1">
                <a:latin typeface="Arial" panose="020B0604020202020204" pitchFamily="34" charset="0"/>
                <a:cs typeface="Arial" panose="020B0604020202020204" pitchFamily="34" charset="0"/>
              </a:rPr>
              <a:t>chain</a:t>
            </a:r>
            <a:endParaRPr lang="fr-FR" sz="1000" b="1" dirty="0">
              <a:latin typeface="Arial" panose="020B0604020202020204" pitchFamily="34" charset="0"/>
              <a:cs typeface="Arial" panose="020B0604020202020204" pitchFamily="34" charset="0"/>
            </a:endParaRPr>
          </a:p>
          <a:p>
            <a:pPr>
              <a:lnSpc>
                <a:spcPct val="90000"/>
              </a:lnSpc>
              <a:spcBef>
                <a:spcPts val="1000"/>
              </a:spcBef>
            </a:pPr>
            <a:r>
              <a:rPr lang="fr-FR" dirty="0">
                <a:latin typeface="Arial" panose="020B0604020202020204" pitchFamily="34" charset="0"/>
                <a:cs typeface="Arial" panose="020B0604020202020204" pitchFamily="34" charset="0"/>
              </a:rPr>
              <a:t>Processus d’intrusion</a:t>
            </a:r>
          </a:p>
        </p:txBody>
      </p:sp>
      <p:pic>
        <p:nvPicPr>
          <p:cNvPr id="17" name="Image 16">
            <a:extLst>
              <a:ext uri="{FF2B5EF4-FFF2-40B4-BE49-F238E27FC236}">
                <a16:creationId xmlns:a16="http://schemas.microsoft.com/office/drawing/2014/main" id="{F971B623-C85A-4AAA-8B97-FDADE1D04A8E}"/>
              </a:ext>
            </a:extLst>
          </p:cNvPr>
          <p:cNvPicPr>
            <a:picLocks noChangeAspect="1"/>
          </p:cNvPicPr>
          <p:nvPr/>
        </p:nvPicPr>
        <p:blipFill>
          <a:blip r:embed="rId4"/>
          <a:stretch>
            <a:fillRect/>
          </a:stretch>
        </p:blipFill>
        <p:spPr>
          <a:xfrm>
            <a:off x="715108" y="2769065"/>
            <a:ext cx="10843846" cy="34048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85537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5</a:t>
            </a:fld>
            <a:r>
              <a:rPr lang="en-US" sz="1600" b="1" dirty="0"/>
              <a:t> / 13</a:t>
            </a:r>
          </a:p>
        </p:txBody>
      </p:sp>
      <p:pic>
        <p:nvPicPr>
          <p:cNvPr id="7" name="Image 6">
            <a:extLst>
              <a:ext uri="{FF2B5EF4-FFF2-40B4-BE49-F238E27FC236}">
                <a16:creationId xmlns:a16="http://schemas.microsoft.com/office/drawing/2014/main" id="{D5F22C69-1EB3-49BB-804A-6AB05165CE7C}"/>
              </a:ext>
            </a:extLst>
          </p:cNvPr>
          <p:cNvPicPr>
            <a:picLocks noChangeAspect="1"/>
          </p:cNvPicPr>
          <p:nvPr/>
        </p:nvPicPr>
        <p:blipFill>
          <a:blip r:embed="rId4"/>
          <a:stretch>
            <a:fillRect/>
          </a:stretch>
        </p:blipFill>
        <p:spPr>
          <a:xfrm>
            <a:off x="8535302" y="3918525"/>
            <a:ext cx="3656698" cy="2194019"/>
          </a:xfrm>
          <a:prstGeom prst="rect">
            <a:avLst/>
          </a:prstGeom>
        </p:spPr>
      </p:pic>
      <p:sp>
        <p:nvSpPr>
          <p:cNvPr id="11" name="ZoneTexte 10">
            <a:extLst>
              <a:ext uri="{FF2B5EF4-FFF2-40B4-BE49-F238E27FC236}">
                <a16:creationId xmlns:a16="http://schemas.microsoft.com/office/drawing/2014/main" id="{8581C00D-65E9-445D-96DD-4B5FFCD8EAA1}"/>
              </a:ext>
            </a:extLst>
          </p:cNvPr>
          <p:cNvSpPr txBox="1"/>
          <p:nvPr/>
        </p:nvSpPr>
        <p:spPr>
          <a:xfrm>
            <a:off x="7937254" y="4109254"/>
            <a:ext cx="2238378" cy="719171"/>
          </a:xfrm>
          <a:prstGeom prst="rect">
            <a:avLst/>
          </a:prstGeom>
          <a:solidFill>
            <a:schemeClr val="bg1"/>
          </a:solid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Phase : </a:t>
            </a:r>
          </a:p>
          <a:p>
            <a:pPr>
              <a:lnSpc>
                <a:spcPct val="90000"/>
              </a:lnSpc>
              <a:spcBef>
                <a:spcPts val="1000"/>
              </a:spcBef>
            </a:pPr>
            <a:r>
              <a:rPr lang="fr-FR" dirty="0">
                <a:latin typeface="Arial" panose="020B0604020202020204" pitchFamily="34" charset="0"/>
                <a:cs typeface="Arial" panose="020B0604020202020204" pitchFamily="34" charset="0"/>
              </a:rPr>
              <a:t>Reconnaissance</a:t>
            </a:r>
          </a:p>
        </p:txBody>
      </p:sp>
      <p:pic>
        <p:nvPicPr>
          <p:cNvPr id="16" name="Image 15">
            <a:extLst>
              <a:ext uri="{FF2B5EF4-FFF2-40B4-BE49-F238E27FC236}">
                <a16:creationId xmlns:a16="http://schemas.microsoft.com/office/drawing/2014/main" id="{843C0ADC-91F7-4743-8F85-5A03491CCF6F}"/>
              </a:ext>
            </a:extLst>
          </p:cNvPr>
          <p:cNvPicPr>
            <a:picLocks noChangeAspect="1"/>
          </p:cNvPicPr>
          <p:nvPr/>
        </p:nvPicPr>
        <p:blipFill rotWithShape="1">
          <a:blip r:embed="rId5"/>
          <a:srcRect b="24039"/>
          <a:stretch/>
        </p:blipFill>
        <p:spPr>
          <a:xfrm>
            <a:off x="353857" y="2472985"/>
            <a:ext cx="7137189" cy="40210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52839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6</a:t>
            </a:fld>
            <a:r>
              <a:rPr lang="en-US" sz="1600" b="1" dirty="0"/>
              <a:t> / 13</a:t>
            </a:r>
          </a:p>
        </p:txBody>
      </p:sp>
      <p:pic>
        <p:nvPicPr>
          <p:cNvPr id="7" name="Image 6">
            <a:extLst>
              <a:ext uri="{FF2B5EF4-FFF2-40B4-BE49-F238E27FC236}">
                <a16:creationId xmlns:a16="http://schemas.microsoft.com/office/drawing/2014/main" id="{B8EFB68A-ED34-438B-A2C3-F836A9020137}"/>
              </a:ext>
            </a:extLst>
          </p:cNvPr>
          <p:cNvPicPr>
            <a:picLocks noChangeAspect="1"/>
          </p:cNvPicPr>
          <p:nvPr/>
        </p:nvPicPr>
        <p:blipFill>
          <a:blip r:embed="rId4"/>
          <a:stretch>
            <a:fillRect/>
          </a:stretch>
        </p:blipFill>
        <p:spPr>
          <a:xfrm>
            <a:off x="8096882" y="3467447"/>
            <a:ext cx="4543852" cy="2888903"/>
          </a:xfrm>
          <a:prstGeom prst="rect">
            <a:avLst/>
          </a:prstGeom>
        </p:spPr>
      </p:pic>
      <p:sp>
        <p:nvSpPr>
          <p:cNvPr id="9" name="ZoneTexte 8">
            <a:extLst>
              <a:ext uri="{FF2B5EF4-FFF2-40B4-BE49-F238E27FC236}">
                <a16:creationId xmlns:a16="http://schemas.microsoft.com/office/drawing/2014/main" id="{2B00171F-8E50-495F-AD72-29D754749BCC}"/>
              </a:ext>
            </a:extLst>
          </p:cNvPr>
          <p:cNvSpPr txBox="1"/>
          <p:nvPr/>
        </p:nvSpPr>
        <p:spPr>
          <a:xfrm>
            <a:off x="8514348" y="3205621"/>
            <a:ext cx="1609812" cy="719171"/>
          </a:xfrm>
          <a:prstGeom prst="rect">
            <a:avLst/>
          </a:prstGeom>
          <a:solidFill>
            <a:schemeClr val="bg1"/>
          </a:solid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Phase :</a:t>
            </a:r>
          </a:p>
          <a:p>
            <a:pPr>
              <a:lnSpc>
                <a:spcPct val="90000"/>
              </a:lnSpc>
              <a:spcBef>
                <a:spcPts val="1000"/>
              </a:spcBef>
            </a:pPr>
            <a:r>
              <a:rPr lang="fr-FR" dirty="0">
                <a:latin typeface="Arial" panose="020B0604020202020204" pitchFamily="34" charset="0"/>
                <a:cs typeface="Arial" panose="020B0604020202020204" pitchFamily="34" charset="0"/>
              </a:rPr>
              <a:t>Enumération</a:t>
            </a:r>
          </a:p>
        </p:txBody>
      </p:sp>
      <p:pic>
        <p:nvPicPr>
          <p:cNvPr id="10" name="Image 9">
            <a:extLst>
              <a:ext uri="{FF2B5EF4-FFF2-40B4-BE49-F238E27FC236}">
                <a16:creationId xmlns:a16="http://schemas.microsoft.com/office/drawing/2014/main" id="{DBBAD300-E74D-464E-923C-8ECD90510C0E}"/>
              </a:ext>
            </a:extLst>
          </p:cNvPr>
          <p:cNvPicPr>
            <a:picLocks noChangeAspect="1"/>
          </p:cNvPicPr>
          <p:nvPr/>
        </p:nvPicPr>
        <p:blipFill>
          <a:blip r:embed="rId5"/>
          <a:stretch>
            <a:fillRect/>
          </a:stretch>
        </p:blipFill>
        <p:spPr>
          <a:xfrm>
            <a:off x="239518" y="1764052"/>
            <a:ext cx="8001805" cy="48252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9350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7</a:t>
            </a:fld>
            <a:r>
              <a:rPr lang="en-US" sz="1600" b="1" dirty="0"/>
              <a:t> / 13</a:t>
            </a:r>
          </a:p>
        </p:txBody>
      </p:sp>
      <p:pic>
        <p:nvPicPr>
          <p:cNvPr id="7" name="Image 6">
            <a:extLst>
              <a:ext uri="{FF2B5EF4-FFF2-40B4-BE49-F238E27FC236}">
                <a16:creationId xmlns:a16="http://schemas.microsoft.com/office/drawing/2014/main" id="{027DEFB1-F044-4484-B151-9AAB05E30094}"/>
              </a:ext>
            </a:extLst>
          </p:cNvPr>
          <p:cNvPicPr>
            <a:picLocks noChangeAspect="1"/>
          </p:cNvPicPr>
          <p:nvPr/>
        </p:nvPicPr>
        <p:blipFill>
          <a:blip r:embed="rId4"/>
          <a:stretch>
            <a:fillRect/>
          </a:stretch>
        </p:blipFill>
        <p:spPr>
          <a:xfrm>
            <a:off x="8988617" y="3591599"/>
            <a:ext cx="3111079" cy="2764751"/>
          </a:xfrm>
          <a:prstGeom prst="rect">
            <a:avLst/>
          </a:prstGeom>
        </p:spPr>
      </p:pic>
      <p:sp>
        <p:nvSpPr>
          <p:cNvPr id="9" name="ZoneTexte 8">
            <a:extLst>
              <a:ext uri="{FF2B5EF4-FFF2-40B4-BE49-F238E27FC236}">
                <a16:creationId xmlns:a16="http://schemas.microsoft.com/office/drawing/2014/main" id="{61EACFC4-E455-4407-8CFB-C32C80CFBDAA}"/>
              </a:ext>
            </a:extLst>
          </p:cNvPr>
          <p:cNvSpPr txBox="1"/>
          <p:nvPr/>
        </p:nvSpPr>
        <p:spPr>
          <a:xfrm>
            <a:off x="8496943" y="2944762"/>
            <a:ext cx="2569642" cy="719171"/>
          </a:xfrm>
          <a:prstGeom prst="rect">
            <a:avLst/>
          </a:prstGeom>
          <a:solidFill>
            <a:schemeClr val="bg1"/>
          </a:solid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Phase : </a:t>
            </a:r>
          </a:p>
          <a:p>
            <a:pPr>
              <a:lnSpc>
                <a:spcPct val="90000"/>
              </a:lnSpc>
              <a:spcBef>
                <a:spcPts val="1000"/>
              </a:spcBef>
            </a:pPr>
            <a:r>
              <a:rPr lang="fr-FR" dirty="0">
                <a:latin typeface="Arial" panose="020B0604020202020204" pitchFamily="34" charset="0"/>
                <a:cs typeface="Arial" panose="020B0604020202020204" pitchFamily="34" charset="0"/>
              </a:rPr>
              <a:t>Implémentation initiale</a:t>
            </a:r>
          </a:p>
        </p:txBody>
      </p:sp>
      <p:pic>
        <p:nvPicPr>
          <p:cNvPr id="8" name="Image 7">
            <a:extLst>
              <a:ext uri="{FF2B5EF4-FFF2-40B4-BE49-F238E27FC236}">
                <a16:creationId xmlns:a16="http://schemas.microsoft.com/office/drawing/2014/main" id="{59A89018-B067-4C08-8873-F46303F80D0A}"/>
              </a:ext>
            </a:extLst>
          </p:cNvPr>
          <p:cNvPicPr>
            <a:picLocks noChangeAspect="1"/>
          </p:cNvPicPr>
          <p:nvPr/>
        </p:nvPicPr>
        <p:blipFill rotWithShape="1">
          <a:blip r:embed="rId5"/>
          <a:srcRect b="16272"/>
          <a:stretch/>
        </p:blipFill>
        <p:spPr>
          <a:xfrm>
            <a:off x="619934" y="1728970"/>
            <a:ext cx="6788909" cy="48575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23338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8</a:t>
            </a:fld>
            <a:r>
              <a:rPr lang="en-US" sz="1600" b="1" dirty="0"/>
              <a:t> / 13</a:t>
            </a:r>
          </a:p>
        </p:txBody>
      </p:sp>
      <p:pic>
        <p:nvPicPr>
          <p:cNvPr id="7" name="Image 6">
            <a:extLst>
              <a:ext uri="{FF2B5EF4-FFF2-40B4-BE49-F238E27FC236}">
                <a16:creationId xmlns:a16="http://schemas.microsoft.com/office/drawing/2014/main" id="{3A2E9E7A-C825-4B8D-84C9-26C7D35E781C}"/>
              </a:ext>
            </a:extLst>
          </p:cNvPr>
          <p:cNvPicPr>
            <a:picLocks noChangeAspect="1"/>
          </p:cNvPicPr>
          <p:nvPr/>
        </p:nvPicPr>
        <p:blipFill>
          <a:blip r:embed="rId4"/>
          <a:stretch>
            <a:fillRect/>
          </a:stretch>
        </p:blipFill>
        <p:spPr>
          <a:xfrm>
            <a:off x="9645789" y="3344333"/>
            <a:ext cx="2362770" cy="3148542"/>
          </a:xfrm>
          <a:prstGeom prst="rect">
            <a:avLst/>
          </a:prstGeom>
        </p:spPr>
      </p:pic>
      <p:sp>
        <p:nvSpPr>
          <p:cNvPr id="9" name="ZoneTexte 8">
            <a:extLst>
              <a:ext uri="{FF2B5EF4-FFF2-40B4-BE49-F238E27FC236}">
                <a16:creationId xmlns:a16="http://schemas.microsoft.com/office/drawing/2014/main" id="{6954C8E2-D633-4C2E-8D2E-D58D281267D4}"/>
              </a:ext>
            </a:extLst>
          </p:cNvPr>
          <p:cNvSpPr txBox="1"/>
          <p:nvPr/>
        </p:nvSpPr>
        <p:spPr>
          <a:xfrm>
            <a:off x="8972444" y="2756147"/>
            <a:ext cx="2381356" cy="719171"/>
          </a:xfrm>
          <a:prstGeom prst="rect">
            <a:avLst/>
          </a:prstGeom>
          <a:solidFill>
            <a:schemeClr val="bg1"/>
          </a:solid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Phase : </a:t>
            </a:r>
          </a:p>
          <a:p>
            <a:pPr>
              <a:lnSpc>
                <a:spcPct val="90000"/>
              </a:lnSpc>
              <a:spcBef>
                <a:spcPts val="1000"/>
              </a:spcBef>
            </a:pPr>
            <a:r>
              <a:rPr lang="fr-FR" dirty="0">
                <a:latin typeface="Arial" panose="020B0604020202020204" pitchFamily="34" charset="0"/>
                <a:cs typeface="Arial" panose="020B0604020202020204" pitchFamily="34" charset="0"/>
              </a:rPr>
              <a:t>Escalade de privilège</a:t>
            </a:r>
          </a:p>
        </p:txBody>
      </p:sp>
      <p:pic>
        <p:nvPicPr>
          <p:cNvPr id="8" name="Image 7">
            <a:extLst>
              <a:ext uri="{FF2B5EF4-FFF2-40B4-BE49-F238E27FC236}">
                <a16:creationId xmlns:a16="http://schemas.microsoft.com/office/drawing/2014/main" id="{F4C3F42E-755D-4F11-96FC-4143570E31AD}"/>
              </a:ext>
            </a:extLst>
          </p:cNvPr>
          <p:cNvPicPr>
            <a:picLocks noChangeAspect="1"/>
          </p:cNvPicPr>
          <p:nvPr/>
        </p:nvPicPr>
        <p:blipFill>
          <a:blip r:embed="rId5"/>
          <a:stretch>
            <a:fillRect/>
          </a:stretch>
        </p:blipFill>
        <p:spPr>
          <a:xfrm>
            <a:off x="508176" y="2119899"/>
            <a:ext cx="7514491" cy="43729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51195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Bilan / Recommandations</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9</a:t>
            </a:fld>
            <a:r>
              <a:rPr lang="en-US" sz="1600" b="1" dirty="0"/>
              <a:t> / 13</a:t>
            </a:r>
          </a:p>
        </p:txBody>
      </p:sp>
      <p:graphicFrame>
        <p:nvGraphicFramePr>
          <p:cNvPr id="7" name="Tableau 7">
            <a:extLst>
              <a:ext uri="{FF2B5EF4-FFF2-40B4-BE49-F238E27FC236}">
                <a16:creationId xmlns:a16="http://schemas.microsoft.com/office/drawing/2014/main" id="{82874B99-B782-42BD-8501-58D33E317505}"/>
              </a:ext>
            </a:extLst>
          </p:cNvPr>
          <p:cNvGraphicFramePr>
            <a:graphicFrameLocks noGrp="1"/>
          </p:cNvGraphicFramePr>
          <p:nvPr>
            <p:extLst>
              <p:ext uri="{D42A27DB-BD31-4B8C-83A1-F6EECF244321}">
                <p14:modId xmlns:p14="http://schemas.microsoft.com/office/powerpoint/2010/main" val="2983809385"/>
              </p:ext>
            </p:extLst>
          </p:nvPr>
        </p:nvGraphicFramePr>
        <p:xfrm>
          <a:off x="653098" y="2603245"/>
          <a:ext cx="10700702" cy="2205230"/>
        </p:xfrm>
        <a:graphic>
          <a:graphicData uri="http://schemas.openxmlformats.org/drawingml/2006/table">
            <a:tbl>
              <a:tblPr firstRow="1" bandRow="1">
                <a:effectLst>
                  <a:outerShdw blurRad="50800" dist="38100" dir="8100000" algn="tr" rotWithShape="0">
                    <a:prstClr val="black">
                      <a:alpha val="40000"/>
                    </a:prstClr>
                  </a:outerShdw>
                </a:effectLst>
                <a:tableStyleId>{5202B0CA-FC54-4496-8BCA-5EF66A818D29}</a:tableStyleId>
              </a:tblPr>
              <a:tblGrid>
                <a:gridCol w="4305764">
                  <a:extLst>
                    <a:ext uri="{9D8B030D-6E8A-4147-A177-3AD203B41FA5}">
                      <a16:colId xmlns:a16="http://schemas.microsoft.com/office/drawing/2014/main" val="51031025"/>
                    </a:ext>
                  </a:extLst>
                </a:gridCol>
                <a:gridCol w="6394938">
                  <a:extLst>
                    <a:ext uri="{9D8B030D-6E8A-4147-A177-3AD203B41FA5}">
                      <a16:colId xmlns:a16="http://schemas.microsoft.com/office/drawing/2014/main" val="1107216242"/>
                    </a:ext>
                  </a:extLst>
                </a:gridCol>
              </a:tblGrid>
              <a:tr h="551878">
                <a:tc>
                  <a:txBody>
                    <a:bodyPr/>
                    <a:lstStyle/>
                    <a:p>
                      <a:pPr algn="ctr"/>
                      <a:r>
                        <a:rPr lang="fr-FR" sz="2000" dirty="0"/>
                        <a:t>Vulnérabilités</a:t>
                      </a:r>
                    </a:p>
                  </a:txBody>
                  <a:tcPr anchor="ctr"/>
                </a:tc>
                <a:tc>
                  <a:txBody>
                    <a:bodyPr/>
                    <a:lstStyle/>
                    <a:p>
                      <a:pPr algn="ctr"/>
                      <a:r>
                        <a:rPr lang="fr-FR" sz="2000" dirty="0"/>
                        <a:t>Solutions</a:t>
                      </a:r>
                    </a:p>
                  </a:txBody>
                  <a:tcPr anchor="ctr"/>
                </a:tc>
                <a:extLst>
                  <a:ext uri="{0D108BD9-81ED-4DB2-BD59-A6C34878D82A}">
                    <a16:rowId xmlns:a16="http://schemas.microsoft.com/office/drawing/2014/main" val="3186800991"/>
                  </a:ext>
                </a:extLst>
              </a:tr>
              <a:tr h="551878">
                <a:tc>
                  <a:txBody>
                    <a:bodyPr/>
                    <a:lstStyle/>
                    <a:p>
                      <a:r>
                        <a:rPr lang="fr-FR" dirty="0"/>
                        <a:t>Brute force : Mot de passe faible</a:t>
                      </a:r>
                    </a:p>
                  </a:txBody>
                  <a:tcPr anchor="ctr"/>
                </a:tc>
                <a:tc>
                  <a:txBody>
                    <a:bodyPr/>
                    <a:lstStyle/>
                    <a:p>
                      <a:r>
                        <a:rPr lang="fr-FR" dirty="0"/>
                        <a:t>Avoir une politique de mot de passe fort</a:t>
                      </a:r>
                    </a:p>
                  </a:txBody>
                  <a:tcPr anchor="ctr"/>
                </a:tc>
                <a:extLst>
                  <a:ext uri="{0D108BD9-81ED-4DB2-BD59-A6C34878D82A}">
                    <a16:rowId xmlns:a16="http://schemas.microsoft.com/office/drawing/2014/main" val="1552978034"/>
                  </a:ext>
                </a:extLst>
              </a:tr>
              <a:tr h="4719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kern="1200" dirty="0">
                          <a:solidFill>
                            <a:schemeClr val="dk1"/>
                          </a:solidFill>
                          <a:latin typeface="+mn-lt"/>
                          <a:ea typeface="+mn-ea"/>
                          <a:cs typeface="+mn-cs"/>
                        </a:rPr>
                        <a:t>Social engineering</a:t>
                      </a:r>
                    </a:p>
                  </a:txBody>
                  <a:tcPr anchor="ctr"/>
                </a:tc>
                <a:tc>
                  <a:txBody>
                    <a:bodyPr/>
                    <a:lstStyle/>
                    <a:p>
                      <a:r>
                        <a:rPr lang="fr-FR" dirty="0"/>
                        <a:t>Formation sur les concepts de la cybersécurité</a:t>
                      </a:r>
                    </a:p>
                  </a:txBody>
                  <a:tcPr anchor="ctr"/>
                </a:tc>
                <a:extLst>
                  <a:ext uri="{0D108BD9-81ED-4DB2-BD59-A6C34878D82A}">
                    <a16:rowId xmlns:a16="http://schemas.microsoft.com/office/drawing/2014/main" val="2562687705"/>
                  </a:ext>
                </a:extLst>
              </a:tr>
              <a:tr h="6294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Téléversement exécutable malveillant</a:t>
                      </a:r>
                    </a:p>
                  </a:txBody>
                  <a:tcPr anchor="ctr"/>
                </a:tc>
                <a:tc>
                  <a:txBody>
                    <a:bodyPr/>
                    <a:lstStyle/>
                    <a:p>
                      <a:r>
                        <a:rPr lang="fr-FR" dirty="0"/>
                        <a:t>Filtrer les types de fichier qui peuvent être téléverser</a:t>
                      </a:r>
                    </a:p>
                  </a:txBody>
                  <a:tcPr anchor="ctr"/>
                </a:tc>
                <a:extLst>
                  <a:ext uri="{0D108BD9-81ED-4DB2-BD59-A6C34878D82A}">
                    <a16:rowId xmlns:a16="http://schemas.microsoft.com/office/drawing/2014/main" val="2658080140"/>
                  </a:ext>
                </a:extLst>
              </a:tr>
            </a:tbl>
          </a:graphicData>
        </a:graphic>
      </p:graphicFrame>
    </p:spTree>
    <p:extLst>
      <p:ext uri="{BB962C8B-B14F-4D97-AF65-F5344CB8AC3E}">
        <p14:creationId xmlns:p14="http://schemas.microsoft.com/office/powerpoint/2010/main" val="37466742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3630</TotalTime>
  <Words>829</Words>
  <Application>Microsoft Office PowerPoint</Application>
  <PresentationFormat>Grand écran</PresentationFormat>
  <Paragraphs>114</Paragraphs>
  <Slides>13</Slides>
  <Notes>13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13</vt:i4>
      </vt:variant>
    </vt:vector>
  </HeadingPairs>
  <TitlesOfParts>
    <vt:vector size="19" baseType="lpstr">
      <vt:lpstr>Arial</vt:lpstr>
      <vt:lpstr>Arial Rounded MT Bold</vt:lpstr>
      <vt:lpstr>Calibri</vt:lpstr>
      <vt:lpstr>Calibri Light</vt:lpstr>
      <vt:lpstr>Consolas</vt:lpstr>
      <vt:lpstr>Thème Office</vt:lpstr>
      <vt:lpstr>LOGICIEL SPLUNK</vt:lpstr>
      <vt:lpstr>SOMMAIRE</vt:lpstr>
      <vt:lpstr>Présentation de l’activité</vt:lpstr>
      <vt:lpstr>Présentation de l’activité</vt:lpstr>
      <vt:lpstr>Présentation de l’activité</vt:lpstr>
      <vt:lpstr>Présentation de l’activité</vt:lpstr>
      <vt:lpstr>Présentation de l’activité</vt:lpstr>
      <vt:lpstr>Présentation de l’activité</vt:lpstr>
      <vt:lpstr>Bilan / Recommandations</vt:lpstr>
      <vt:lpstr>Tableau de criticité</vt:lpstr>
      <vt:lpstr>Sujet de veille</vt:lpstr>
      <vt:lpstr>Référentiel</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simplonvot</dc:title>
  <dc:creator>daryl abrador</dc:creator>
  <cp:lastModifiedBy>daryl abrador</cp:lastModifiedBy>
  <cp:revision>278</cp:revision>
  <dcterms:created xsi:type="dcterms:W3CDTF">2020-07-20T13:32:25Z</dcterms:created>
  <dcterms:modified xsi:type="dcterms:W3CDTF">2022-01-05T08:54:38Z</dcterms:modified>
</cp:coreProperties>
</file>