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6"/>
  </p:notesMasterIdLst>
  <p:sldIdLst>
    <p:sldId id="256" r:id="rId2"/>
    <p:sldId id="257" r:id="rId3"/>
    <p:sldId id="284" r:id="rId4"/>
    <p:sldId id="325" r:id="rId5"/>
    <p:sldId id="320" r:id="rId6"/>
    <p:sldId id="321" r:id="rId7"/>
    <p:sldId id="338" r:id="rId8"/>
    <p:sldId id="339" r:id="rId9"/>
    <p:sldId id="322" r:id="rId10"/>
    <p:sldId id="336" r:id="rId11"/>
    <p:sldId id="324" r:id="rId12"/>
    <p:sldId id="319" r:id="rId13"/>
    <p:sldId id="309" r:id="rId14"/>
    <p:sldId id="31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82668620-883A-4F3C-9620-0042AE6F1C6D}" type="pres">
      <dgm:prSet presAssocID="{E94ADFC6-24F5-496A-9D00-728511D24714}" presName="text_2" presStyleLbl="node1" presStyleIdx="1" presStyleCnt="5">
        <dgm:presLayoutVars>
          <dgm:bulletEnabled val="1"/>
        </dgm:presLayoutVars>
      </dgm:prSet>
      <dgm:spPr/>
    </dgm:pt>
    <dgm:pt modelId="{A403252F-7B50-4337-A9BD-0EBE46B7A7C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FEFFE7A6-4CF8-4AAA-A357-07FB9CD12B6F}" type="pres">
      <dgm:prSet presAssocID="{9A6C50A2-E466-4631-9273-704CA0DC0A71}" presName="text_3" presStyleLbl="node1" presStyleIdx="2" presStyleCnt="5">
        <dgm:presLayoutVars>
          <dgm:bulletEnabled val="1"/>
        </dgm:presLayoutVars>
      </dgm:prSet>
      <dgm:spPr/>
    </dgm:pt>
    <dgm:pt modelId="{765143D2-C458-462B-8BB3-9A9CD42D5E91}"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12A87018-0D76-44C4-90C8-F1830D1C5825}" type="pres">
      <dgm:prSet presAssocID="{7F009EA4-B1C9-4A03-8D5A-95706CA1ACCA}" presName="text_4" presStyleLbl="node1" presStyleIdx="3" presStyleCnt="5">
        <dgm:presLayoutVars>
          <dgm:bulletEnabled val="1"/>
        </dgm:presLayoutVars>
      </dgm:prSet>
      <dgm:spPr/>
    </dgm:pt>
    <dgm:pt modelId="{9B03D41D-4524-41E7-BC8E-B09AEAE94A4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AF68316C-BC25-4C05-AC14-9F2CF37DAC6B}" type="pres">
      <dgm:prSet presAssocID="{81819CFE-BBD3-40ED-834D-DEE8AAA61C06}" presName="text_5" presStyleLbl="node1" presStyleIdx="4" presStyleCnt="5">
        <dgm:presLayoutVars>
          <dgm:bulletEnabled val="1"/>
        </dgm:presLayoutVars>
      </dgm:prSet>
      <dgm:spPr/>
    </dgm:pt>
    <dgm:pt modelId="{C8B02C94-1C79-4674-B48A-58BADF72FF8F}"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8C70172E-BB59-4ACB-852C-B5194CBB8826}" type="presOf" srcId="{7F009EA4-B1C9-4A03-8D5A-95706CA1ACCA}" destId="{12A87018-0D76-44C4-90C8-F1830D1C5825}" srcOrd="0" destOrd="0" presId="urn:microsoft.com/office/officeart/2008/layout/VerticalCurvedList"/>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98A26992-B641-470A-A8CE-C9E54B11ED09}" srcId="{CAF58717-2CA2-4946-96FA-E6F594FD428A}" destId="{E94ADFC6-24F5-496A-9D00-728511D24714}" srcOrd="1" destOrd="0" parTransId="{D74DE341-E2FB-41CE-877F-2484BD77B968}" sibTransId="{3899DC3C-5B45-466A-A854-7DE45A4D9362}"/>
    <dgm:cxn modelId="{3A7E8DA5-87DA-4D99-874A-1F7A4562AC0D}" type="presOf" srcId="{81819CFE-BBD3-40ED-834D-DEE8AAA61C06}" destId="{AF68316C-BC25-4C05-AC14-9F2CF37DAC6B}"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3E1641CB-8394-4DD3-8199-D1E8FD6A1975}" type="presOf" srcId="{9A6C50A2-E466-4631-9273-704CA0DC0A71}" destId="{FEFFE7A6-4CF8-4AAA-A357-07FB9CD12B6F}"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802121E6-4403-47E5-88DC-5DF6B6EA6E24}" type="presOf" srcId="{E94ADFC6-24F5-496A-9D00-728511D24714}" destId="{82668620-883A-4F3C-9620-0042AE6F1C6D}"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302BE797-381C-44F5-B237-85FD00DD5C26}" type="presParOf" srcId="{00E2524D-362F-4E7E-9CAA-ECF79B7D84BA}" destId="{82668620-883A-4F3C-9620-0042AE6F1C6D}" srcOrd="3" destOrd="0" presId="urn:microsoft.com/office/officeart/2008/layout/VerticalCurvedList"/>
    <dgm:cxn modelId="{67A79634-BEA5-495B-8438-958704B4406A}" type="presParOf" srcId="{00E2524D-362F-4E7E-9CAA-ECF79B7D84BA}" destId="{A403252F-7B50-4337-A9BD-0EBE46B7A7C1}" srcOrd="4" destOrd="0" presId="urn:microsoft.com/office/officeart/2008/layout/VerticalCurvedList"/>
    <dgm:cxn modelId="{7AB71074-878C-448D-95F4-64AD8529D4E6}" type="presParOf" srcId="{A403252F-7B50-4337-A9BD-0EBE46B7A7C1}" destId="{880304A3-6645-4649-9ABF-AADA5F7D5FE8}" srcOrd="0" destOrd="0" presId="urn:microsoft.com/office/officeart/2008/layout/VerticalCurvedList"/>
    <dgm:cxn modelId="{94D8CF74-5517-4396-8FF5-606375DBD94D}" type="presParOf" srcId="{00E2524D-362F-4E7E-9CAA-ECF79B7D84BA}" destId="{FEFFE7A6-4CF8-4AAA-A357-07FB9CD12B6F}" srcOrd="5" destOrd="0" presId="urn:microsoft.com/office/officeart/2008/layout/VerticalCurvedList"/>
    <dgm:cxn modelId="{F55CDCD5-A031-4475-AF18-082C5BDBB4D3}" type="presParOf" srcId="{00E2524D-362F-4E7E-9CAA-ECF79B7D84BA}" destId="{765143D2-C458-462B-8BB3-9A9CD42D5E91}" srcOrd="6" destOrd="0" presId="urn:microsoft.com/office/officeart/2008/layout/VerticalCurvedList"/>
    <dgm:cxn modelId="{9F9B5B07-7827-400D-BEA8-D5B2B0943A16}" type="presParOf" srcId="{765143D2-C458-462B-8BB3-9A9CD42D5E91}" destId="{E769AB44-8BA8-4694-9B86-BD37730473DF}" srcOrd="0" destOrd="0" presId="urn:microsoft.com/office/officeart/2008/layout/VerticalCurvedList"/>
    <dgm:cxn modelId="{39C8A59B-CD98-4B32-94C9-7055E6DE5EC1}" type="presParOf" srcId="{00E2524D-362F-4E7E-9CAA-ECF79B7D84BA}" destId="{12A87018-0D76-44C4-90C8-F1830D1C5825}" srcOrd="7" destOrd="0" presId="urn:microsoft.com/office/officeart/2008/layout/VerticalCurvedList"/>
    <dgm:cxn modelId="{13C94410-6C9D-42A9-ACE9-0A731995BE34}" type="presParOf" srcId="{00E2524D-362F-4E7E-9CAA-ECF79B7D84BA}" destId="{9B03D41D-4524-41E7-BC8E-B09AEAE94A4C}" srcOrd="8" destOrd="0" presId="urn:microsoft.com/office/officeart/2008/layout/VerticalCurvedList"/>
    <dgm:cxn modelId="{A5DA7EAB-7E1D-4DFD-90A8-F197B13FCFD4}" type="presParOf" srcId="{9B03D41D-4524-41E7-BC8E-B09AEAE94A4C}" destId="{DB0A1E19-0F50-4825-AE05-5274795BA579}" srcOrd="0" destOrd="0" presId="urn:microsoft.com/office/officeart/2008/layout/VerticalCurvedList"/>
    <dgm:cxn modelId="{79E48AC8-DC25-4FE7-943B-EAAE895C4F81}" type="presParOf" srcId="{00E2524D-362F-4E7E-9CAA-ECF79B7D84BA}" destId="{AF68316C-BC25-4C05-AC14-9F2CF37DAC6B}" srcOrd="9" destOrd="0" presId="urn:microsoft.com/office/officeart/2008/layout/VerticalCurvedList"/>
    <dgm:cxn modelId="{532358B5-F016-4A8A-9050-32D2689B8B4C}" type="presParOf" srcId="{00E2524D-362F-4E7E-9CAA-ECF79B7D84BA}" destId="{C8B02C94-1C79-4674-B48A-58BADF72FF8F}" srcOrd="10" destOrd="0" presId="urn:microsoft.com/office/officeart/2008/layout/VerticalCurvedList"/>
    <dgm:cxn modelId="{45FB48D3-F493-4B75-AD33-F45C5BA7F491}" type="presParOf" srcId="{C8B02C94-1C79-4674-B48A-58BADF72FF8F}"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2668620-883A-4F3C-9620-0042AE6F1C6D}">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EFFE7A6-4CF8-4AAA-A357-07FB9CD12B6F}">
      <dsp:nvSpPr>
        <dsp:cNvPr id="0" name=""/>
        <dsp:cNvSpPr/>
      </dsp:nvSpPr>
      <dsp:spPr>
        <a:xfrm>
          <a:off x="882508" y="1824017"/>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2508" y="1824017"/>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2A87018-0D76-44C4-90C8-F1830D1C5825}">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F68316C-BC25-4C05-AC14-9F2CF37DAC6B}">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Questions</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20/01/2022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Ici nous avons le cas d’une conversation avec tentatives de plug une clé </a:t>
            </a:r>
            <a:r>
              <a:rPr lang="fr-FR" dirty="0" err="1"/>
              <a:t>usb</a:t>
            </a:r>
            <a:r>
              <a:rPr lang="fr-FR" dirty="0"/>
              <a:t> sur l’ordinateur de la victime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96724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56785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Le système d'exploitation Microsoft Windows propose un service de gestion des requêtes HTTP sous la forme d'un pilote appelé http.sys. Le pilote http.sys est notamment utilisé par Microsoft IIS, le service Windows </a:t>
            </a:r>
            <a:r>
              <a:rPr lang="fr-FR" b="0" dirty="0" err="1">
                <a:solidFill>
                  <a:srgbClr val="C5C8C6"/>
                </a:solidFill>
                <a:effectLst/>
                <a:latin typeface="Consolas" panose="020B0609020204030204" pitchFamily="49" charset="0"/>
              </a:rPr>
              <a:t>Remote</a:t>
            </a:r>
            <a:r>
              <a:rPr lang="fr-FR" b="0" dirty="0">
                <a:solidFill>
                  <a:srgbClr val="C5C8C6"/>
                </a:solidFill>
                <a:effectLst/>
                <a:latin typeface="Consolas" panose="020B0609020204030204" pitchFamily="49" charset="0"/>
              </a:rPr>
              <a:t> Management (</a:t>
            </a:r>
            <a:r>
              <a:rPr lang="fr-FR" b="0" dirty="0" err="1">
                <a:solidFill>
                  <a:srgbClr val="C5C8C6"/>
                </a:solidFill>
                <a:effectLst/>
                <a:latin typeface="Consolas" panose="020B0609020204030204" pitchFamily="49" charset="0"/>
              </a:rPr>
              <a:t>WinRM</a:t>
            </a:r>
            <a:r>
              <a:rPr lang="fr-FR" b="0" dirty="0">
                <a:solidFill>
                  <a:srgbClr val="C5C8C6"/>
                </a:solidFill>
                <a:effectLst/>
                <a:latin typeface="Consolas" panose="020B0609020204030204" pitchFamily="49" charset="0"/>
              </a:rPr>
              <a:t>) ainsi que le service SSDP. Il est donc présent sur les serveurs mais également sur les postes de travail.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b="0" dirty="0">
                <a:solidFill>
                  <a:srgbClr val="C5C8C6"/>
                </a:solidFill>
                <a:effectLst/>
                <a:latin typeface="Consolas" panose="020B0609020204030204" pitchFamily="49" charset="0"/>
              </a:rPr>
            </a:br>
            <a:r>
              <a:rPr lang="fr-FR" b="0" dirty="0">
                <a:solidFill>
                  <a:srgbClr val="C5C8C6"/>
                </a:solidFill>
                <a:effectLst/>
                <a:latin typeface="Consolas" panose="020B0609020204030204" pitchFamily="49" charset="0"/>
              </a:rPr>
              <a:t>Une vulnérabilité a été découverte dans ce pilote pour Windows Server 2019, Windows Server 2022, Windows 10 et Windows 11. Elle permet à un attaquant non authentifié d’envoyer un paquet spécialement conçu à un serveur ciblé en utilisant la pile du protocole HTTP (http.sys) pour traiter les paquets et provoquer une exécution de code arbitraire à distance.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13</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14</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FontTx/>
              <a:buNone/>
            </a:pPr>
            <a:r>
              <a:rPr lang="fr-FR" dirty="0"/>
              <a:t>Le but de l’activité est de ce placé en tant que directeur technique et de s’occuper de la cybersécurité de la startup qu’on aura choisi.</a:t>
            </a:r>
          </a:p>
          <a:p>
            <a:pPr marL="0" lvl="0" indent="0" algn="l" rtl="0">
              <a:spcBef>
                <a:spcPts val="0"/>
              </a:spcBef>
              <a:spcAft>
                <a:spcPts val="0"/>
              </a:spcAft>
              <a:buFontTx/>
              <a:buNone/>
            </a:pPr>
            <a:r>
              <a:rPr lang="fr-FR" dirty="0"/>
              <a:t>On choisi donc notre avatar et la startup associé pour commencer les challenges qui sont divisés en trois niveau de difficulté</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FontTx/>
              <a:buNone/>
            </a:pPr>
            <a:r>
              <a:rPr lang="fr-FR" dirty="0"/>
              <a:t>Le but de l’activité est de ce placé en tant que directeur technique et de s’occuper de la cybersécurité de la startup qu’on aura choisi.</a:t>
            </a:r>
          </a:p>
          <a:p>
            <a:pPr marL="0" lvl="0" indent="0" algn="l" rtl="0">
              <a:spcBef>
                <a:spcPts val="0"/>
              </a:spcBef>
              <a:spcAft>
                <a:spcPts val="0"/>
              </a:spcAft>
              <a:buFontTx/>
              <a:buNone/>
            </a:pPr>
            <a:r>
              <a:rPr lang="fr-FR" dirty="0"/>
              <a:t>On choisi donc notre avatar et la startup associé pour commencer les challenges qui sont divisés en trois niveau de difficulté</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97092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La </a:t>
            </a:r>
            <a:r>
              <a:rPr lang="fr-FR" dirty="0" err="1"/>
              <a:t>premiere</a:t>
            </a:r>
            <a:r>
              <a:rPr lang="fr-FR" dirty="0"/>
              <a:t> </a:t>
            </a:r>
            <a:r>
              <a:rPr lang="fr-FR" dirty="0" err="1"/>
              <a:t>categorie</a:t>
            </a:r>
            <a:r>
              <a:rPr lang="fr-FR" dirty="0"/>
              <a:t> est le </a:t>
            </a:r>
            <a:r>
              <a:rPr lang="fr-FR" dirty="0" err="1"/>
              <a:t>coding</a:t>
            </a:r>
            <a:r>
              <a:rPr lang="fr-FR" dirty="0"/>
              <a:t> challenge où l’on pilote les déplacement d’un bot avec du pseudo code pour récupérer des étoiles. On met en pratique ici des algorithme pour ses mouvements.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Puis on a le </a:t>
            </a:r>
            <a:r>
              <a:rPr lang="fr-FR" dirty="0" err="1"/>
              <a:t>password</a:t>
            </a:r>
            <a:r>
              <a:rPr lang="fr-FR" dirty="0"/>
              <a:t> cracking où l’on va identifier les différentes manières de casser des mot de passe via brut force ou dictionnaires de mot connues. </a:t>
            </a:r>
            <a:br>
              <a:rPr lang="fr-FR" dirty="0"/>
            </a:br>
            <a:endParaRPr lang="fr-FR" dirty="0"/>
          </a:p>
          <a:p>
            <a:pPr marL="0" lvl="0" indent="0" algn="l" rtl="0">
              <a:spcBef>
                <a:spcPts val="0"/>
              </a:spcBef>
              <a:spcAft>
                <a:spcPts val="0"/>
              </a:spcAft>
              <a:buNone/>
            </a:pPr>
            <a:r>
              <a:rPr lang="fr-FR" dirty="0"/>
              <a:t>Dans le niveau 1, on regarde les mots de passe faible qui ont des longueurs spécifique et uniquement des lettres.</a:t>
            </a:r>
          </a:p>
          <a:p>
            <a:pPr marL="0" lvl="0" indent="0" algn="l" rtl="0">
              <a:spcBef>
                <a:spcPts val="0"/>
              </a:spcBef>
              <a:spcAft>
                <a:spcPts val="0"/>
              </a:spcAft>
              <a:buNone/>
            </a:pPr>
            <a:r>
              <a:rPr lang="fr-FR" dirty="0"/>
              <a:t>Dans le niveau 2, on commence à s’intéresser au mot de passe moyen qui contient des chiffres, des lettres et un caractère.</a:t>
            </a:r>
          </a:p>
          <a:p>
            <a:pPr marL="0" lvl="0" indent="0" algn="l" rtl="0">
              <a:spcBef>
                <a:spcPts val="0"/>
              </a:spcBef>
              <a:spcAft>
                <a:spcPts val="0"/>
              </a:spcAft>
              <a:buNone/>
            </a:pPr>
            <a:r>
              <a:rPr lang="fr-FR" dirty="0"/>
              <a:t>Dans le niveau 3, on continue toujours avec le cassage de mot de passe moyen mais cette fois avec l’aide de dictionnaire de mot connue.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 noter que le niveau 1 et 2, on utilisait que le brut force pour casser le mot de passe.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Du coup, ici on a un exemple de l’activité, où on choisi un mot de passe qui doit </a:t>
            </a:r>
            <a:r>
              <a:rPr lang="fr-FR" dirty="0" err="1"/>
              <a:t>etre</a:t>
            </a:r>
            <a:r>
              <a:rPr lang="fr-FR" dirty="0"/>
              <a:t> casser le bot adverse.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Puis on choisi les outils pour casser le mot de passe que le bot lui aura choisi, dans notre cas on peut mettre un mot passe deviné, les spécificités du brute force et l’attaque par dictionnaire.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117121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Ensuite, on valide pour vérifié si on a réussi a cassé son mot de passe et que le notre lui ne l’a pas été. Vis-à-vis de cette partie, cela nous donne des pistes sur comment renforcer la sécurité des comptes utilisateurs avec des politiques de mot de passe fort. </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58022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Maintenant, pour finir avec le dernier type de challenge, on retrouve le social engineering. En gros de profité de la faille que représente l’être humain qui ne fait pas attention ou qui n’est pas formé à la cybersécurité. Dans le cas de ce challenge on retrouve des </a:t>
            </a:r>
            <a:r>
              <a:rPr lang="fr-FR" dirty="0" err="1"/>
              <a:t>echanges</a:t>
            </a:r>
            <a:r>
              <a:rPr lang="fr-FR" dirty="0"/>
              <a:t> mails et oraux avec des mots clés ou des façons d’écrire qui nous permet d’identifié les tentatives de phishing.</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Ici nous avons le cas d’un email + explication du cas tentative de récupération des informations du compte email</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4321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1/20/2022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1/20/2022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1/20/2022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1/20/2022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1/20/2022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1/20/2022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1/20/2022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1/20/2022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1/20/2022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1/20/2022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1/20/2022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1/20/2022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LAB CYBERSECURITE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8690552" y="2891970"/>
            <a:ext cx="2209541"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 </a:t>
            </a:r>
          </a:p>
          <a:p>
            <a:pPr>
              <a:lnSpc>
                <a:spcPct val="90000"/>
              </a:lnSpc>
              <a:spcBef>
                <a:spcPts val="1000"/>
              </a:spcBef>
            </a:pPr>
            <a:r>
              <a:rPr lang="fr-FR" dirty="0">
                <a:latin typeface="Arial" panose="020B0604020202020204" pitchFamily="34" charset="0"/>
                <a:cs typeface="Arial" panose="020B0604020202020204" pitchFamily="34" charset="0"/>
              </a:rPr>
              <a:t>Social engineering</a:t>
            </a:r>
          </a:p>
        </p:txBody>
      </p:sp>
      <p:pic>
        <p:nvPicPr>
          <p:cNvPr id="11" name="Image 10">
            <a:extLst>
              <a:ext uri="{FF2B5EF4-FFF2-40B4-BE49-F238E27FC236}">
                <a16:creationId xmlns:a16="http://schemas.microsoft.com/office/drawing/2014/main" id="{0B8A0D2B-70AB-4AF1-BCA4-51278224FBF1}"/>
              </a:ext>
            </a:extLst>
          </p:cNvPr>
          <p:cNvPicPr>
            <a:picLocks noChangeAspect="1"/>
          </p:cNvPicPr>
          <p:nvPr/>
        </p:nvPicPr>
        <p:blipFill rotWithShape="1">
          <a:blip r:embed="rId5"/>
          <a:srcRect l="15694" t="16332" r="8208"/>
          <a:stretch/>
        </p:blipFill>
        <p:spPr>
          <a:xfrm>
            <a:off x="179766" y="1476149"/>
            <a:ext cx="8156163" cy="5145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184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12</a:t>
            </a:r>
          </a:p>
        </p:txBody>
      </p:sp>
      <p:graphicFrame>
        <p:nvGraphicFramePr>
          <p:cNvPr id="7" name="Tableau 7">
            <a:extLst>
              <a:ext uri="{FF2B5EF4-FFF2-40B4-BE49-F238E27FC236}">
                <a16:creationId xmlns:a16="http://schemas.microsoft.com/office/drawing/2014/main" id="{37CA7585-8481-4752-9A76-5D194DE86CB4}"/>
              </a:ext>
            </a:extLst>
          </p:cNvPr>
          <p:cNvGraphicFramePr>
            <a:graphicFrameLocks noGrp="1"/>
          </p:cNvGraphicFramePr>
          <p:nvPr>
            <p:extLst>
              <p:ext uri="{D42A27DB-BD31-4B8C-83A1-F6EECF244321}">
                <p14:modId xmlns:p14="http://schemas.microsoft.com/office/powerpoint/2010/main" val="2601445589"/>
              </p:ext>
            </p:extLst>
          </p:nvPr>
        </p:nvGraphicFramePr>
        <p:xfrm>
          <a:off x="838200" y="2409051"/>
          <a:ext cx="10515600" cy="2894674"/>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4770127">
                  <a:extLst>
                    <a:ext uri="{9D8B030D-6E8A-4147-A177-3AD203B41FA5}">
                      <a16:colId xmlns:a16="http://schemas.microsoft.com/office/drawing/2014/main" val="51031025"/>
                    </a:ext>
                  </a:extLst>
                </a:gridCol>
                <a:gridCol w="2902627">
                  <a:extLst>
                    <a:ext uri="{9D8B030D-6E8A-4147-A177-3AD203B41FA5}">
                      <a16:colId xmlns:a16="http://schemas.microsoft.com/office/drawing/2014/main" val="1810796728"/>
                    </a:ext>
                  </a:extLst>
                </a:gridCol>
                <a:gridCol w="2842846">
                  <a:extLst>
                    <a:ext uri="{9D8B030D-6E8A-4147-A177-3AD203B41FA5}">
                      <a16:colId xmlns:a16="http://schemas.microsoft.com/office/drawing/2014/main" val="3894105331"/>
                    </a:ext>
                  </a:extLst>
                </a:gridCol>
              </a:tblGrid>
              <a:tr h="601698">
                <a:tc>
                  <a:txBody>
                    <a:bodyPr/>
                    <a:lstStyle/>
                    <a:p>
                      <a:pPr algn="ctr"/>
                      <a:r>
                        <a:rPr lang="fr-FR" sz="2000" dirty="0"/>
                        <a:t>Vulnérabilités</a:t>
                      </a:r>
                    </a:p>
                  </a:txBody>
                  <a:tcPr anchor="ctr"/>
                </a:tc>
                <a:tc>
                  <a:txBody>
                    <a:bodyPr/>
                    <a:lstStyle/>
                    <a:p>
                      <a:pPr algn="ctr"/>
                      <a:r>
                        <a:rPr lang="fr-FR" sz="2000" dirty="0"/>
                        <a:t>Probabilités</a:t>
                      </a:r>
                    </a:p>
                  </a:txBody>
                  <a:tcPr anchor="ctr"/>
                </a:tc>
                <a:tc>
                  <a:txBody>
                    <a:bodyPr/>
                    <a:lstStyle/>
                    <a:p>
                      <a:pPr algn="ctr"/>
                      <a:r>
                        <a:rPr lang="fr-FR" sz="2000" dirty="0"/>
                        <a:t>Risques</a:t>
                      </a:r>
                    </a:p>
                  </a:txBody>
                  <a:tcPr anchor="ctr"/>
                </a:tc>
                <a:extLst>
                  <a:ext uri="{0D108BD9-81ED-4DB2-BD59-A6C34878D82A}">
                    <a16:rowId xmlns:a16="http://schemas.microsoft.com/office/drawing/2014/main" val="3186800991"/>
                  </a:ext>
                </a:extLst>
              </a:tr>
              <a:tr h="996946">
                <a:tc>
                  <a:txBody>
                    <a:bodyPr/>
                    <a:lstStyle/>
                    <a:p>
                      <a:pPr algn="just"/>
                      <a:r>
                        <a:rPr lang="fr-FR" dirty="0"/>
                        <a:t>Mot de passe faible / moyen</a:t>
                      </a:r>
                    </a:p>
                  </a:txBody>
                  <a:tcPr anchor="ctr"/>
                </a:tc>
                <a:tc>
                  <a:txBody>
                    <a:bodyPr/>
                    <a:lstStyle/>
                    <a:p>
                      <a:r>
                        <a:rPr lang="fr-FR" dirty="0"/>
                        <a:t>MOYEN –</a:t>
                      </a:r>
                    </a:p>
                    <a:p>
                      <a:r>
                        <a:rPr lang="fr-FR" dirty="0"/>
                        <a:t>Connexion malveillante au compte d’une victime</a:t>
                      </a:r>
                    </a:p>
                  </a:txBody>
                  <a:tcPr anchor="ctr"/>
                </a:tc>
                <a:tc>
                  <a:txBody>
                    <a:bodyPr/>
                    <a:lstStyle/>
                    <a:p>
                      <a:r>
                        <a:rPr lang="fr-FR" dirty="0"/>
                        <a:t>MOYEN –</a:t>
                      </a:r>
                    </a:p>
                    <a:p>
                      <a:r>
                        <a:rPr lang="fr-FR" dirty="0"/>
                        <a:t>Usurpation d’identité</a:t>
                      </a:r>
                    </a:p>
                  </a:txBody>
                  <a:tcPr anchor="ctr"/>
                </a:tc>
                <a:extLst>
                  <a:ext uri="{0D108BD9-81ED-4DB2-BD59-A6C34878D82A}">
                    <a16:rowId xmlns:a16="http://schemas.microsoft.com/office/drawing/2014/main" val="3087736752"/>
                  </a:ext>
                </a:extLst>
              </a:tr>
              <a:tr h="1296030">
                <a:tc>
                  <a:txBody>
                    <a:bodyPr/>
                    <a:lstStyle/>
                    <a:p>
                      <a:pPr algn="just"/>
                      <a:r>
                        <a:rPr lang="fr-FR" dirty="0"/>
                        <a:t>Social engineering</a:t>
                      </a:r>
                    </a:p>
                  </a:txBody>
                  <a:tcPr anchor="ctr"/>
                </a:tc>
                <a:tc>
                  <a:txBody>
                    <a:bodyPr/>
                    <a:lstStyle/>
                    <a:p>
                      <a:pPr algn="just"/>
                      <a:r>
                        <a:rPr lang="fr-FR" dirty="0"/>
                        <a:t>MOYEN –</a:t>
                      </a:r>
                    </a:p>
                    <a:p>
                      <a:pPr algn="l"/>
                      <a:r>
                        <a:rPr lang="fr-FR" dirty="0"/>
                        <a:t>Vol de données </a:t>
                      </a:r>
                    </a:p>
                  </a:txBody>
                  <a:tcPr anchor="ctr"/>
                </a:tc>
                <a:tc>
                  <a:txBody>
                    <a:bodyPr/>
                    <a:lstStyle/>
                    <a:p>
                      <a:r>
                        <a:rPr lang="fr-FR" dirty="0"/>
                        <a:t>MOYEN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Corruption du système</a:t>
                      </a:r>
                    </a:p>
                  </a:txBody>
                  <a:tcPr anchor="ctr"/>
                </a:tc>
                <a:extLst>
                  <a:ext uri="{0D108BD9-81ED-4DB2-BD59-A6C34878D82A}">
                    <a16:rowId xmlns:a16="http://schemas.microsoft.com/office/drawing/2014/main" val="3076332722"/>
                  </a:ext>
                </a:extLst>
              </a:tr>
            </a:tbl>
          </a:graphicData>
        </a:graphic>
      </p:graphicFrame>
    </p:spTree>
    <p:extLst>
      <p:ext uri="{BB962C8B-B14F-4D97-AF65-F5344CB8AC3E}">
        <p14:creationId xmlns:p14="http://schemas.microsoft.com/office/powerpoint/2010/main" val="247360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12</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779842" y="1982820"/>
            <a:ext cx="5198923" cy="134601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CVE-2022-21907 : </a:t>
            </a:r>
          </a:p>
          <a:p>
            <a:pPr>
              <a:lnSpc>
                <a:spcPct val="90000"/>
              </a:lnSpc>
              <a:spcBef>
                <a:spcPts val="1000"/>
              </a:spcBef>
            </a:pPr>
            <a:r>
              <a:rPr kumimoji="0" lang="fr-FR" altLang="fr-FR" sz="1800" b="0" i="0" u="none" strike="noStrike" cap="none" normalizeH="0" baseline="0" dirty="0">
                <a:ln>
                  <a:noFill/>
                </a:ln>
                <a:solidFill>
                  <a:schemeClr val="tx1"/>
                </a:solidFill>
                <a:effectLst/>
                <a:latin typeface="Arial Unicode MS"/>
              </a:rPr>
              <a:t>Exécution de code à distance de la pile de protocoles HTTP Microsoft Windows</a:t>
            </a:r>
            <a:endParaRPr kumimoji="0" lang="fr-FR" altLang="fr-FR" sz="4000" b="0" i="0" u="none" strike="noStrike" cap="none" normalizeH="0" baseline="0" dirty="0">
              <a:ln>
                <a:noFill/>
              </a:ln>
              <a:solidFill>
                <a:schemeClr val="tx1"/>
              </a:solidFill>
              <a:effectLst/>
              <a:latin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 </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2" name="Image 11">
            <a:extLst>
              <a:ext uri="{FF2B5EF4-FFF2-40B4-BE49-F238E27FC236}">
                <a16:creationId xmlns:a16="http://schemas.microsoft.com/office/drawing/2014/main" id="{16DE5D8F-009C-4A74-9525-05D91BEA3837}"/>
              </a:ext>
            </a:extLst>
          </p:cNvPr>
          <p:cNvPicPr>
            <a:picLocks noChangeAspect="1"/>
          </p:cNvPicPr>
          <p:nvPr/>
        </p:nvPicPr>
        <p:blipFill>
          <a:blip r:embed="rId5"/>
          <a:stretch>
            <a:fillRect/>
          </a:stretch>
        </p:blipFill>
        <p:spPr>
          <a:xfrm>
            <a:off x="838200" y="3225039"/>
            <a:ext cx="6727092" cy="3363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13</a:t>
            </a:fld>
            <a:r>
              <a:rPr lang="en-US" sz="1600" b="1" dirty="0"/>
              <a:t> / 12</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793630" y="2490396"/>
            <a:ext cx="8604739" cy="590931"/>
          </a:xfrm>
          <a:prstGeom prst="rect">
            <a:avLst/>
          </a:prstGeom>
          <a:solidFill>
            <a:schemeClr val="bg1"/>
          </a:solidFill>
        </p:spPr>
        <p:txBody>
          <a:bodyPr wrap="square">
            <a:spAutoFit/>
          </a:bodyPr>
          <a:lstStyle/>
          <a:p>
            <a:pPr>
              <a:lnSpc>
                <a:spcPct val="90000"/>
              </a:lnSpc>
              <a:spcBef>
                <a:spcPts val="1000"/>
              </a:spcBef>
            </a:pPr>
            <a:r>
              <a:rPr lang="fr-FR" dirty="0">
                <a:latin typeface="Arial Unicode MS"/>
              </a:rPr>
              <a:t>Evaluer la criticité des risques liés aux métiers du commanditaire sur le système d'information.</a:t>
            </a:r>
          </a:p>
        </p:txBody>
      </p:sp>
      <p:sp>
        <p:nvSpPr>
          <p:cNvPr id="10" name="ZoneTexte 9">
            <a:extLst>
              <a:ext uri="{FF2B5EF4-FFF2-40B4-BE49-F238E27FC236}">
                <a16:creationId xmlns:a16="http://schemas.microsoft.com/office/drawing/2014/main" id="{641C3DBE-0D07-4FB3-B8D2-8A0342C46F93}"/>
              </a:ext>
            </a:extLst>
          </p:cNvPr>
          <p:cNvSpPr txBox="1"/>
          <p:nvPr/>
        </p:nvSpPr>
        <p:spPr>
          <a:xfrm>
            <a:off x="1793628" y="4351710"/>
            <a:ext cx="8604739" cy="590931"/>
          </a:xfrm>
          <a:prstGeom prst="rect">
            <a:avLst/>
          </a:prstGeom>
          <a:solidFill>
            <a:schemeClr val="bg1"/>
          </a:solidFill>
        </p:spPr>
        <p:txBody>
          <a:bodyPr wrap="square">
            <a:spAutoFit/>
          </a:bodyPr>
          <a:lstStyle/>
          <a:p>
            <a:pPr>
              <a:lnSpc>
                <a:spcPct val="90000"/>
              </a:lnSpc>
              <a:spcBef>
                <a:spcPts val="1000"/>
              </a:spcBef>
            </a:pPr>
            <a:r>
              <a:rPr lang="fr-FR" dirty="0">
                <a:latin typeface="Arial Unicode MS"/>
              </a:rPr>
              <a:t>Identifier les tactiques et techniques d’attaques ainsi que les objectifs de l'attaquant de manière à proposer des préconisations adaptées au mode opératoire utilisé.</a:t>
            </a:r>
          </a:p>
        </p:txBody>
      </p:sp>
      <p:sp>
        <p:nvSpPr>
          <p:cNvPr id="12" name="ZoneTexte 11">
            <a:extLst>
              <a:ext uri="{FF2B5EF4-FFF2-40B4-BE49-F238E27FC236}">
                <a16:creationId xmlns:a16="http://schemas.microsoft.com/office/drawing/2014/main" id="{857C5B41-369A-4270-96B9-76FF35360540}"/>
              </a:ext>
            </a:extLst>
          </p:cNvPr>
          <p:cNvSpPr txBox="1"/>
          <p:nvPr/>
        </p:nvSpPr>
        <p:spPr>
          <a:xfrm>
            <a:off x="1793629" y="3376902"/>
            <a:ext cx="8604739" cy="590931"/>
          </a:xfrm>
          <a:prstGeom prst="rect">
            <a:avLst/>
          </a:prstGeom>
          <a:solidFill>
            <a:schemeClr val="bg1"/>
          </a:solidFill>
        </p:spPr>
        <p:txBody>
          <a:bodyPr wrap="square">
            <a:spAutoFit/>
          </a:bodyPr>
          <a:lstStyle/>
          <a:p>
            <a:pPr>
              <a:lnSpc>
                <a:spcPct val="90000"/>
              </a:lnSpc>
              <a:spcBef>
                <a:spcPts val="1000"/>
              </a:spcBef>
            </a:pPr>
            <a:r>
              <a:rPr lang="fr-FR" dirty="0">
                <a:latin typeface="Arial Unicode MS"/>
              </a:rPr>
              <a:t>Qualifier un incident de sécurité détecté sur la base d’une analyse des impacts sur l'organisation de manière à apporter une réponse adaptée.</a:t>
            </a:r>
          </a:p>
        </p:txBody>
      </p:sp>
    </p:spTree>
    <p:extLst>
      <p:ext uri="{BB962C8B-B14F-4D97-AF65-F5344CB8AC3E}">
        <p14:creationId xmlns:p14="http://schemas.microsoft.com/office/powerpoint/2010/main" val="226024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14</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824099471"/>
              </p:ext>
            </p:extLst>
          </p:nvPr>
        </p:nvGraphicFramePr>
        <p:xfrm>
          <a:off x="580992" y="2301768"/>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8" name="Image 7">
            <a:extLst>
              <a:ext uri="{FF2B5EF4-FFF2-40B4-BE49-F238E27FC236}">
                <a16:creationId xmlns:a16="http://schemas.microsoft.com/office/drawing/2014/main" id="{98C8B44C-4F67-4746-B1DF-5796521EC872}"/>
              </a:ext>
            </a:extLst>
          </p:cNvPr>
          <p:cNvPicPr>
            <a:picLocks noChangeAspect="1"/>
          </p:cNvPicPr>
          <p:nvPr/>
        </p:nvPicPr>
        <p:blipFill rotWithShape="1">
          <a:blip r:embed="rId4"/>
          <a:srcRect l="16164" t="21533" r="5021" b="15355"/>
          <a:stretch/>
        </p:blipFill>
        <p:spPr>
          <a:xfrm>
            <a:off x="1228306" y="1613428"/>
            <a:ext cx="10042525" cy="4742922"/>
          </a:xfrm>
          <a:prstGeom prst="rect">
            <a:avLst/>
          </a:prstGeom>
        </p:spPr>
      </p:pic>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a:xfrm>
            <a:off x="838200" y="154111"/>
            <a:ext cx="10515600" cy="1325563"/>
          </a:xfrm>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2089739B-DC1F-4C94-A976-BCBC7BA82871}"/>
              </a:ext>
            </a:extLst>
          </p:cNvPr>
          <p:cNvPicPr>
            <a:picLocks noChangeAspect="1"/>
          </p:cNvPicPr>
          <p:nvPr/>
        </p:nvPicPr>
        <p:blipFill rotWithShape="1">
          <a:blip r:embed="rId4"/>
          <a:srcRect l="15091" t="15868" r="9713" b="7376"/>
          <a:stretch/>
        </p:blipFill>
        <p:spPr>
          <a:xfrm>
            <a:off x="1099958" y="1517337"/>
            <a:ext cx="9038493" cy="5204138"/>
          </a:xfrm>
          <a:prstGeom prst="rect">
            <a:avLst/>
          </a:prstGeom>
        </p:spPr>
      </p:pic>
    </p:spTree>
    <p:extLst>
      <p:ext uri="{BB962C8B-B14F-4D97-AF65-F5344CB8AC3E}">
        <p14:creationId xmlns:p14="http://schemas.microsoft.com/office/powerpoint/2010/main" val="338890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9203037" y="2860528"/>
            <a:ext cx="1992501"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 </a:t>
            </a:r>
          </a:p>
          <a:p>
            <a:pPr>
              <a:lnSpc>
                <a:spcPct val="90000"/>
              </a:lnSpc>
              <a:spcBef>
                <a:spcPts val="1000"/>
              </a:spcBef>
            </a:pPr>
            <a:r>
              <a:rPr lang="fr-FR" dirty="0">
                <a:latin typeface="Arial" panose="020B0604020202020204" pitchFamily="34" charset="0"/>
                <a:cs typeface="Arial" panose="020B0604020202020204" pitchFamily="34" charset="0"/>
              </a:rPr>
              <a:t>Coding challenge</a:t>
            </a:r>
          </a:p>
        </p:txBody>
      </p:sp>
      <p:pic>
        <p:nvPicPr>
          <p:cNvPr id="9" name="Image 8">
            <a:extLst>
              <a:ext uri="{FF2B5EF4-FFF2-40B4-BE49-F238E27FC236}">
                <a16:creationId xmlns:a16="http://schemas.microsoft.com/office/drawing/2014/main" id="{27A8DA4C-CF18-454D-913C-5D23114F9380}"/>
              </a:ext>
            </a:extLst>
          </p:cNvPr>
          <p:cNvPicPr>
            <a:picLocks noChangeAspect="1"/>
          </p:cNvPicPr>
          <p:nvPr/>
        </p:nvPicPr>
        <p:blipFill rotWithShape="1">
          <a:blip r:embed="rId5"/>
          <a:srcRect l="16170" t="33490" r="7062"/>
          <a:stretch/>
        </p:blipFill>
        <p:spPr>
          <a:xfrm>
            <a:off x="258609" y="2090109"/>
            <a:ext cx="8504638" cy="4376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9128512" y="2829117"/>
            <a:ext cx="211768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a:t>
            </a:r>
          </a:p>
          <a:p>
            <a:pPr>
              <a:lnSpc>
                <a:spcPct val="90000"/>
              </a:lnSpc>
              <a:spcBef>
                <a:spcPts val="1000"/>
              </a:spcBef>
            </a:pPr>
            <a:r>
              <a:rPr lang="fr-FR" dirty="0" err="1">
                <a:latin typeface="Arial" panose="020B0604020202020204" pitchFamily="34" charset="0"/>
                <a:cs typeface="Arial" panose="020B0604020202020204" pitchFamily="34" charset="0"/>
              </a:rPr>
              <a:t>Password</a:t>
            </a:r>
            <a:r>
              <a:rPr lang="fr-FR" dirty="0">
                <a:latin typeface="Arial" panose="020B0604020202020204" pitchFamily="34" charset="0"/>
                <a:cs typeface="Arial" panose="020B0604020202020204" pitchFamily="34" charset="0"/>
              </a:rPr>
              <a:t> cracking</a:t>
            </a:r>
          </a:p>
        </p:txBody>
      </p:sp>
      <p:pic>
        <p:nvPicPr>
          <p:cNvPr id="11" name="Image 10">
            <a:extLst>
              <a:ext uri="{FF2B5EF4-FFF2-40B4-BE49-F238E27FC236}">
                <a16:creationId xmlns:a16="http://schemas.microsoft.com/office/drawing/2014/main" id="{D9664734-491F-42FC-BA56-E5159F47194D}"/>
              </a:ext>
            </a:extLst>
          </p:cNvPr>
          <p:cNvPicPr>
            <a:picLocks noChangeAspect="1"/>
          </p:cNvPicPr>
          <p:nvPr/>
        </p:nvPicPr>
        <p:blipFill rotWithShape="1">
          <a:blip r:embed="rId5"/>
          <a:srcRect l="13879" t="17875" r="2893" b="12197"/>
          <a:stretch/>
        </p:blipFill>
        <p:spPr>
          <a:xfrm>
            <a:off x="186105" y="2043070"/>
            <a:ext cx="8739312" cy="4423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9128512" y="2829117"/>
            <a:ext cx="211768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a:t>
            </a:r>
          </a:p>
          <a:p>
            <a:pPr>
              <a:lnSpc>
                <a:spcPct val="90000"/>
              </a:lnSpc>
              <a:spcBef>
                <a:spcPts val="1000"/>
              </a:spcBef>
            </a:pPr>
            <a:r>
              <a:rPr lang="fr-FR" dirty="0" err="1">
                <a:latin typeface="Arial" panose="020B0604020202020204" pitchFamily="34" charset="0"/>
                <a:cs typeface="Arial" panose="020B0604020202020204" pitchFamily="34" charset="0"/>
              </a:rPr>
              <a:t>Password</a:t>
            </a:r>
            <a:r>
              <a:rPr lang="fr-FR" dirty="0">
                <a:latin typeface="Arial" panose="020B0604020202020204" pitchFamily="34" charset="0"/>
                <a:cs typeface="Arial" panose="020B0604020202020204" pitchFamily="34" charset="0"/>
              </a:rPr>
              <a:t> cracking</a:t>
            </a:r>
          </a:p>
        </p:txBody>
      </p:sp>
      <p:pic>
        <p:nvPicPr>
          <p:cNvPr id="12" name="Image 11">
            <a:extLst>
              <a:ext uri="{FF2B5EF4-FFF2-40B4-BE49-F238E27FC236}">
                <a16:creationId xmlns:a16="http://schemas.microsoft.com/office/drawing/2014/main" id="{68CFC394-D7C1-4636-B1C8-CC9EDC2B458F}"/>
              </a:ext>
            </a:extLst>
          </p:cNvPr>
          <p:cNvPicPr>
            <a:picLocks noChangeAspect="1"/>
          </p:cNvPicPr>
          <p:nvPr/>
        </p:nvPicPr>
        <p:blipFill rotWithShape="1">
          <a:blip r:embed="rId5"/>
          <a:srcRect l="13893" t="16758" r="2686" b="3811"/>
          <a:stretch/>
        </p:blipFill>
        <p:spPr>
          <a:xfrm>
            <a:off x="324570" y="1819889"/>
            <a:ext cx="8344192" cy="48021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436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9128512" y="2829117"/>
            <a:ext cx="211768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a:t>
            </a:r>
          </a:p>
          <a:p>
            <a:pPr>
              <a:lnSpc>
                <a:spcPct val="90000"/>
              </a:lnSpc>
              <a:spcBef>
                <a:spcPts val="1000"/>
              </a:spcBef>
            </a:pPr>
            <a:r>
              <a:rPr lang="fr-FR" dirty="0" err="1">
                <a:latin typeface="Arial" panose="020B0604020202020204" pitchFamily="34" charset="0"/>
                <a:cs typeface="Arial" panose="020B0604020202020204" pitchFamily="34" charset="0"/>
              </a:rPr>
              <a:t>Password</a:t>
            </a:r>
            <a:r>
              <a:rPr lang="fr-FR" dirty="0">
                <a:latin typeface="Arial" panose="020B0604020202020204" pitchFamily="34" charset="0"/>
                <a:cs typeface="Arial" panose="020B0604020202020204" pitchFamily="34" charset="0"/>
              </a:rPr>
              <a:t> cracking</a:t>
            </a:r>
          </a:p>
        </p:txBody>
      </p:sp>
      <p:pic>
        <p:nvPicPr>
          <p:cNvPr id="10" name="Image 9">
            <a:extLst>
              <a:ext uri="{FF2B5EF4-FFF2-40B4-BE49-F238E27FC236}">
                <a16:creationId xmlns:a16="http://schemas.microsoft.com/office/drawing/2014/main" id="{BFE3D87E-4126-4818-815D-4AF586321A4A}"/>
              </a:ext>
            </a:extLst>
          </p:cNvPr>
          <p:cNvPicPr>
            <a:picLocks noChangeAspect="1"/>
          </p:cNvPicPr>
          <p:nvPr/>
        </p:nvPicPr>
        <p:blipFill rotWithShape="1">
          <a:blip r:embed="rId5"/>
          <a:srcRect l="13892" t="17630" r="6709"/>
          <a:stretch/>
        </p:blipFill>
        <p:spPr>
          <a:xfrm>
            <a:off x="370763" y="1648911"/>
            <a:ext cx="8239837" cy="49823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763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9639929" y="2872428"/>
            <a:ext cx="2209541"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Exemple : </a:t>
            </a:r>
          </a:p>
          <a:p>
            <a:pPr>
              <a:lnSpc>
                <a:spcPct val="90000"/>
              </a:lnSpc>
              <a:spcBef>
                <a:spcPts val="1000"/>
              </a:spcBef>
            </a:pPr>
            <a:r>
              <a:rPr lang="fr-FR" dirty="0">
                <a:latin typeface="Arial" panose="020B0604020202020204" pitchFamily="34" charset="0"/>
                <a:cs typeface="Arial" panose="020B0604020202020204" pitchFamily="34" charset="0"/>
              </a:rPr>
              <a:t>Social engineering</a:t>
            </a:r>
          </a:p>
        </p:txBody>
      </p:sp>
      <p:pic>
        <p:nvPicPr>
          <p:cNvPr id="11" name="Image 10">
            <a:extLst>
              <a:ext uri="{FF2B5EF4-FFF2-40B4-BE49-F238E27FC236}">
                <a16:creationId xmlns:a16="http://schemas.microsoft.com/office/drawing/2014/main" id="{4F3EE255-51ED-4B9C-B241-19B5F49A63DE}"/>
              </a:ext>
            </a:extLst>
          </p:cNvPr>
          <p:cNvPicPr>
            <a:picLocks noChangeAspect="1"/>
          </p:cNvPicPr>
          <p:nvPr/>
        </p:nvPicPr>
        <p:blipFill rotWithShape="1">
          <a:blip r:embed="rId5"/>
          <a:srcRect l="17192" t="31024" r="8359" b="5714"/>
          <a:stretch/>
        </p:blipFill>
        <p:spPr>
          <a:xfrm>
            <a:off x="258609" y="1856422"/>
            <a:ext cx="9131095" cy="4802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3026</TotalTime>
  <Words>994</Words>
  <Application>Microsoft Office PowerPoint</Application>
  <PresentationFormat>Grand écran</PresentationFormat>
  <Paragraphs>104</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Arial Rounded MT Bold</vt:lpstr>
      <vt:lpstr>Arial Unicode MS</vt:lpstr>
      <vt:lpstr>Calibri</vt:lpstr>
      <vt:lpstr>Calibri Light</vt:lpstr>
      <vt:lpstr>Consolas</vt:lpstr>
      <vt:lpstr>Thème Office</vt:lpstr>
      <vt:lpstr>LAB CYBERSECURITE</vt:lpstr>
      <vt:lpstr>SOMMAIRE</vt:lpstr>
      <vt:lpstr>Présentation de l’activité</vt:lpstr>
      <vt:lpstr>Présentation de l’activité</vt:lpstr>
      <vt:lpstr>Présentation de l’activité</vt:lpstr>
      <vt:lpstr>Présentation de l’activité</vt:lpstr>
      <vt:lpstr>Présentation de l’activité</vt:lpstr>
      <vt:lpstr>Présentation de l’activité</vt:lpstr>
      <vt:lpstr>Présentation de l’activité</vt:lpstr>
      <vt:lpstr>Présentation de l’activité</vt:lpstr>
      <vt:lpstr>Tableau de criticité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232</cp:revision>
  <dcterms:created xsi:type="dcterms:W3CDTF">2020-07-20T13:32:25Z</dcterms:created>
  <dcterms:modified xsi:type="dcterms:W3CDTF">2022-01-20T13:55:49Z</dcterms:modified>
</cp:coreProperties>
</file>