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3"/>
  </p:notesMasterIdLst>
  <p:sldIdLst>
    <p:sldId id="256" r:id="rId2"/>
    <p:sldId id="257" r:id="rId3"/>
    <p:sldId id="284" r:id="rId4"/>
    <p:sldId id="285" r:id="rId5"/>
    <p:sldId id="320" r:id="rId6"/>
    <p:sldId id="321" r:id="rId7"/>
    <p:sldId id="319" r:id="rId8"/>
    <p:sldId id="322" r:id="rId9"/>
    <p:sldId id="323" r:id="rId10"/>
    <p:sldId id="324" r:id="rId11"/>
    <p:sldId id="32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46A3"/>
    <a:srgbClr val="00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Compétences du référentiel</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2"/>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2"/>
      <dgm:spPr/>
    </dgm:pt>
    <dgm:pt modelId="{BA713EF7-C5CD-4E77-A7DF-95D3BB7C732B}" type="pres">
      <dgm:prSet presAssocID="{CAF58717-2CA2-4946-96FA-E6F594FD428A}" presName="dstNode" presStyleLbl="node1" presStyleIdx="0" presStyleCnt="2"/>
      <dgm:spPr/>
    </dgm:pt>
    <dgm:pt modelId="{E093BE16-1D22-479B-8037-0A5ED29AB5C3}" type="pres">
      <dgm:prSet presAssocID="{0F402DF0-6E05-4A40-8507-1E4684EA8C93}" presName="text_1" presStyleLbl="node1" presStyleIdx="0" presStyleCnt="2">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2"/>
      <dgm:spPr/>
    </dgm:pt>
    <dgm:pt modelId="{207F21DA-3CF9-447A-94BC-F18EC1B2E79F}" type="pres">
      <dgm:prSet presAssocID="{E94ADFC6-24F5-496A-9D00-728511D24714}" presName="text_2" presStyleLbl="node1" presStyleIdx="1" presStyleCnt="2">
        <dgm:presLayoutVars>
          <dgm:bulletEnabled val="1"/>
        </dgm:presLayoutVars>
      </dgm:prSet>
      <dgm:spPr/>
    </dgm:pt>
    <dgm:pt modelId="{B03DE790-061E-4376-9219-ECEF56D4FE2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2"/>
      <dgm:spPr/>
    </dgm:pt>
  </dgm:ptLst>
  <dgm:cxnLst>
    <dgm:cxn modelId="{F4464A20-5480-4123-BA5C-36F77B08F12F}" type="presOf" srcId="{CAF58717-2CA2-4946-96FA-E6F594FD428A}" destId="{62D2C340-0C92-49E5-965B-5997A69F75DA}" srcOrd="0" destOrd="0" presId="urn:microsoft.com/office/officeart/2008/layout/VerticalCurvedList"/>
    <dgm:cxn modelId="{DB1F7661-21C6-4654-A28D-BFA73518E0E5}" type="presOf" srcId="{BA6BBDE9-5B85-440E-B745-26A22107782E}" destId="{55BDC51A-ADDA-4CF5-B880-4FF9929CBE77}" srcOrd="0" destOrd="0" presId="urn:microsoft.com/office/officeart/2008/layout/VerticalCurvedList"/>
    <dgm:cxn modelId="{4EA4EB80-4FC1-42BA-9FD3-90E8D828F536}" type="presOf" srcId="{E94ADFC6-24F5-496A-9D00-728511D24714}" destId="{207F21DA-3CF9-447A-94BC-F18EC1B2E79F}" srcOrd="0" destOrd="0" presId="urn:microsoft.com/office/officeart/2008/layout/VerticalCurvedList"/>
    <dgm:cxn modelId="{98A26992-B641-470A-A8CE-C9E54B11ED09}" srcId="{CAF58717-2CA2-4946-96FA-E6F594FD428A}" destId="{E94ADFC6-24F5-496A-9D00-728511D24714}" srcOrd="1" destOrd="0" parTransId="{D74DE341-E2FB-41CE-877F-2484BD77B968}" sibTransId="{3899DC3C-5B45-466A-A854-7DE45A4D9362}"/>
    <dgm:cxn modelId="{8FE0A7BC-9638-42ED-B22D-EA3FBA18CC1B}" type="presOf" srcId="{0F402DF0-6E05-4A40-8507-1E4684EA8C93}" destId="{E093BE16-1D22-479B-8037-0A5ED29AB5C3}" srcOrd="0" destOrd="0" presId="urn:microsoft.com/office/officeart/2008/layout/VerticalCurvedList"/>
    <dgm:cxn modelId="{6DF823EE-A884-4E35-81B1-0C308B205026}" srcId="{CAF58717-2CA2-4946-96FA-E6F594FD428A}" destId="{0F402DF0-6E05-4A40-8507-1E4684EA8C93}" srcOrd="0" destOrd="0" parTransId="{D5EB46A1-6F4E-4A20-B076-1DC56A6E1577}" sibTransId="{BA6BBDE9-5B85-440E-B745-26A22107782E}"/>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5DE8CD4E-17E8-4502-8F04-62102A9C867A}" type="presParOf" srcId="{00E2524D-362F-4E7E-9CAA-ECF79B7D84BA}" destId="{207F21DA-3CF9-447A-94BC-F18EC1B2E79F}" srcOrd="3" destOrd="0" presId="urn:microsoft.com/office/officeart/2008/layout/VerticalCurvedList"/>
    <dgm:cxn modelId="{A3AE3620-4271-4DF2-A5F5-EEC705BC8723}" type="presParOf" srcId="{00E2524D-362F-4E7E-9CAA-ECF79B7D84BA}" destId="{B03DE790-061E-4376-9219-ECEF56D4FE21}" srcOrd="4" destOrd="0" presId="urn:microsoft.com/office/officeart/2008/layout/VerticalCurvedList"/>
    <dgm:cxn modelId="{EC4AACD9-68D7-418C-99C1-883EBCE25A1C}" type="presParOf" srcId="{B03DE790-061E-4376-9219-ECEF56D4FE21}" destId="{880304A3-6645-4649-9ABF-AADA5F7D5FE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2469723" y="-383558"/>
          <a:ext cx="2965711" cy="2965711"/>
        </a:xfrm>
        <a:prstGeom prst="blockArc">
          <a:avLst>
            <a:gd name="adj1" fmla="val 18900000"/>
            <a:gd name="adj2" fmla="val 2700000"/>
            <a:gd name="adj3" fmla="val 728"/>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404156" y="314091"/>
          <a:ext cx="5540267" cy="62809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855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latin typeface="Arial" panose="020B0604020202020204" pitchFamily="34" charset="0"/>
              <a:cs typeface="Arial" panose="020B0604020202020204" pitchFamily="34" charset="0"/>
            </a:rPr>
            <a:t>Présentation de l’activité</a:t>
          </a:r>
          <a:endParaRPr lang="fr-FR" sz="3100" kern="1200" dirty="0"/>
        </a:p>
      </dsp:txBody>
      <dsp:txXfrm>
        <a:off x="404156" y="314091"/>
        <a:ext cx="5540267" cy="628094"/>
      </dsp:txXfrm>
    </dsp:sp>
    <dsp:sp modelId="{53FB057A-5CFB-4F7C-B81F-6C59DEAFF1B8}">
      <dsp:nvSpPr>
        <dsp:cNvPr id="0" name=""/>
        <dsp:cNvSpPr/>
      </dsp:nvSpPr>
      <dsp:spPr>
        <a:xfrm>
          <a:off x="11597" y="235579"/>
          <a:ext cx="785118" cy="785118"/>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07F21DA-3CF9-447A-94BC-F18EC1B2E79F}">
      <dsp:nvSpPr>
        <dsp:cNvPr id="0" name=""/>
        <dsp:cNvSpPr/>
      </dsp:nvSpPr>
      <dsp:spPr>
        <a:xfrm>
          <a:off x="404156" y="1256409"/>
          <a:ext cx="5540267" cy="62809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855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latin typeface="Arial" panose="020B0604020202020204" pitchFamily="34" charset="0"/>
              <a:cs typeface="Arial" panose="020B0604020202020204" pitchFamily="34" charset="0"/>
            </a:rPr>
            <a:t>Compétences du référentiel</a:t>
          </a:r>
          <a:endParaRPr lang="fr-FR" sz="3100" kern="1200" dirty="0"/>
        </a:p>
      </dsp:txBody>
      <dsp:txXfrm>
        <a:off x="404156" y="1256409"/>
        <a:ext cx="5540267" cy="628094"/>
      </dsp:txXfrm>
    </dsp:sp>
    <dsp:sp modelId="{880304A3-6645-4649-9ABF-AADA5F7D5FE8}">
      <dsp:nvSpPr>
        <dsp:cNvPr id="0" name=""/>
        <dsp:cNvSpPr/>
      </dsp:nvSpPr>
      <dsp:spPr>
        <a:xfrm>
          <a:off x="11597" y="1177897"/>
          <a:ext cx="785118" cy="785118"/>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18/02/2022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me présente devant vous en tant que concepteur et développeur d’applications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Où je peux être polyvalent en  mettant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cette compétence, je vais l’illustrer par les comptes rendu des points d’étape effectué au cours de la formation. Où l’on </a:t>
            </a:r>
            <a:r>
              <a:rPr lang="fr-FR" dirty="0" err="1"/>
              <a:t>presente</a:t>
            </a:r>
            <a:r>
              <a:rPr lang="fr-FR" dirty="0"/>
              <a:t> les activités, le but, le contexte, les tableaux de criticité et les préconisations. Par exemple dans le cadre de l’activité </a:t>
            </a:r>
            <a:r>
              <a:rPr lang="fr-FR" dirty="0" err="1"/>
              <a:t>wordpress</a:t>
            </a:r>
            <a:r>
              <a:rPr lang="fr-FR" dirty="0"/>
              <a:t> où on était dans la peau d’un attaque, j’ai fais une restitution permettant montrer comment j’ai exploité la faille du système et comment on peut y remédié par le biais d’une mise à jour du CMS et d’un changement de politique de mot de passe fort. C’est-à-dire des mots de passe avec des chiffres, des lettres en majuscule et minuscule et des caractères spéciaux</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17159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8</a:t>
            </a:r>
            <a:r>
              <a:rPr lang="fr-FR" baseline="30000" dirty="0"/>
              <a:t>e</a:t>
            </a:r>
            <a:r>
              <a:rPr lang="fr-FR" dirty="0"/>
              <a:t> compétence du référentiel, on retrouve le fait de concevoir un système de veille technologique afin d’améliorer la sécurité du SI. Je peux l’illustrer par les différentes veilles faite au niveau des CVE, les </a:t>
            </a:r>
            <a:r>
              <a:rPr lang="fr-FR" dirty="0" err="1"/>
              <a:t>commons</a:t>
            </a:r>
            <a:r>
              <a:rPr lang="fr-FR" dirty="0"/>
              <a:t> </a:t>
            </a:r>
            <a:r>
              <a:rPr lang="fr-FR" dirty="0" err="1"/>
              <a:t>vulnérabilities</a:t>
            </a:r>
            <a:r>
              <a:rPr lang="fr-FR" dirty="0"/>
              <a:t> </a:t>
            </a:r>
            <a:r>
              <a:rPr lang="fr-FR" dirty="0" err="1"/>
              <a:t>exposure</a:t>
            </a:r>
            <a:r>
              <a:rPr lang="fr-FR" dirty="0"/>
              <a:t> qui sont publiés par la communauté et qui parle des failles de sécurité informatique existantes. Grâce à cette veille, on peut déterminé si notre SI est à jour vis-à-vis des évolutions de tous les jours.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125079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b="0" i="0" dirty="0">
                <a:solidFill>
                  <a:srgbClr val="DCDDDE"/>
                </a:solidFill>
                <a:effectLst/>
                <a:latin typeface="Whitney"/>
              </a:rPr>
              <a:t>Le but de l’activité est de mettre en avant chaque compétence du référentiel en l’illustrant par un exemple d’activité en formation ou en milieu professionnel correspondant à une mise en pratique.</a:t>
            </a:r>
            <a:br>
              <a:rPr lang="fr-FR" b="0" i="0" dirty="0">
                <a:solidFill>
                  <a:srgbClr val="DCDDDE"/>
                </a:solidFill>
                <a:effectLst/>
                <a:latin typeface="Whitney"/>
              </a:rPr>
            </a:b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première compétence est : </a:t>
            </a:r>
            <a:r>
              <a:rPr lang="fr-FR" dirty="0">
                <a:latin typeface="Arial" panose="020B0604020202020204" pitchFamily="34" charset="0"/>
                <a:cs typeface="Arial" panose="020B0604020202020204" pitchFamily="34" charset="0"/>
              </a:rPr>
              <a:t>Evaluer la criticité des risques liés aux métiers du commanditaire sur le système d'information.</a:t>
            </a:r>
          </a:p>
          <a:p>
            <a:pPr marL="0" lvl="0" indent="0" algn="l" rtl="0">
              <a:spcBef>
                <a:spcPts val="0"/>
              </a:spcBef>
              <a:spcAft>
                <a:spcPts val="0"/>
              </a:spcAft>
              <a:buNone/>
            </a:pPr>
            <a:r>
              <a:rPr lang="fr-FR" dirty="0"/>
              <a:t>Nous avons fait une activité dont l’objectif était de passer dans la peau d’un attaquant pour prendre la main sur un système. Dans ce cadre, il s’agissait d’un </a:t>
            </a:r>
            <a:r>
              <a:rPr lang="fr-FR" dirty="0" err="1"/>
              <a:t>windows</a:t>
            </a:r>
            <a:r>
              <a:rPr lang="fr-FR" dirty="0"/>
              <a:t> server qui est un point centrale dans les entreprises qui l’utilise et peut contenir diverses informations sensible.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Toujours dans le même état d’esprit d’un attaquant, j’ai analysé l’architecture du système d’information et des protocoles de sécurité présent pour trouver la faille de sécurité exploitable. Pour être un peu plus précis, j’ai utilisé l’outil </a:t>
            </a:r>
            <a:r>
              <a:rPr lang="fr-FR" dirty="0" err="1"/>
              <a:t>nmap</a:t>
            </a:r>
            <a:r>
              <a:rPr lang="fr-FR" dirty="0"/>
              <a:t> pour effectué cette tache de reconnaissance afin de voir les services et ports utilisés. </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328413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En complément, il faut savoir que toutes les actions que l’on fait génère des traces qui sont stocké dans des logs. Et ces logs permettent de retracer ce qui se passe sur un système d’information. L’outil SOC, </a:t>
            </a:r>
            <a:r>
              <a:rPr lang="fr-FR" dirty="0" err="1"/>
              <a:t>sécurity</a:t>
            </a:r>
            <a:r>
              <a:rPr lang="fr-FR" dirty="0"/>
              <a:t> </a:t>
            </a:r>
            <a:r>
              <a:rPr lang="fr-FR" dirty="0" err="1"/>
              <a:t>operation</a:t>
            </a:r>
            <a:r>
              <a:rPr lang="fr-FR" dirty="0"/>
              <a:t> center, SPLUNK est celui qu’on a pris en main durant une activité pour voir que les stratégies de collecte d’évènement sont très importants dans le cadre d’une </a:t>
            </a:r>
            <a:r>
              <a:rPr lang="fr-FR" dirty="0" err="1"/>
              <a:t>blue</a:t>
            </a:r>
            <a:r>
              <a:rPr lang="fr-FR" dirty="0"/>
              <a:t> team.</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77596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Toujours dans le cadre d’une </a:t>
            </a:r>
            <a:r>
              <a:rPr lang="fr-FR" dirty="0" err="1"/>
              <a:t>blue</a:t>
            </a:r>
            <a:r>
              <a:rPr lang="fr-FR" dirty="0"/>
              <a:t> team, on a pu voir que durant l’activité de prise en main de </a:t>
            </a:r>
            <a:r>
              <a:rPr lang="fr-FR" dirty="0" err="1"/>
              <a:t>splunk</a:t>
            </a:r>
            <a:r>
              <a:rPr lang="fr-FR" dirty="0"/>
              <a:t>, il y avait des logs qui étaient problématiques montrant une intrusion sur le système d’information par le biais d’une clé </a:t>
            </a:r>
            <a:r>
              <a:rPr lang="fr-FR" dirty="0" err="1"/>
              <a:t>usb</a:t>
            </a:r>
            <a:r>
              <a:rPr lang="fr-FR" dirty="0"/>
              <a:t> vérolé et d’un brut force sur le compte d’un administrateur.</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fait d’avoir eu ses logs concernant le brut force ou la clé </a:t>
            </a:r>
            <a:r>
              <a:rPr lang="fr-FR" dirty="0" err="1"/>
              <a:t>usb</a:t>
            </a:r>
            <a:r>
              <a:rPr lang="fr-FR" dirty="0"/>
              <a:t> vérolé, montre qu’il y a eu des incidents de sécurité importante. Dans le cas du brut force, l’attaquant à forcé un compte administrateur en utilisant une bibliothèque de mot de connue et à </a:t>
            </a:r>
            <a:r>
              <a:rPr lang="fr-FR" dirty="0" err="1"/>
              <a:t>reussi</a:t>
            </a:r>
            <a:r>
              <a:rPr lang="fr-FR" dirty="0"/>
              <a:t> à se connecté. Donc l’administrateur n’utilisait pas un mot de passe fort, il faut donc modifié la politique de mot de passe pour que cela arrive à nouveau. </a:t>
            </a:r>
            <a:br>
              <a:rPr lang="fr-FR" dirty="0"/>
            </a:br>
            <a:br>
              <a:rPr lang="fr-FR" dirty="0"/>
            </a:br>
            <a:r>
              <a:rPr lang="fr-FR" dirty="0"/>
              <a:t>Et dans le cadre de </a:t>
            </a:r>
            <a:r>
              <a:rPr lang="fr-FR" dirty="0" err="1"/>
              <a:t>l’usb</a:t>
            </a:r>
            <a:r>
              <a:rPr lang="fr-FR" dirty="0"/>
              <a:t> vérolé, il faut savoir qu’en entreprise le matériel informatique doit être suivi avec précision, les ports </a:t>
            </a:r>
            <a:r>
              <a:rPr lang="fr-FR" dirty="0" err="1"/>
              <a:t>usb</a:t>
            </a:r>
            <a:r>
              <a:rPr lang="fr-FR" dirty="0"/>
              <a:t> doivent être désactivé par défaut et les </a:t>
            </a:r>
            <a:r>
              <a:rPr lang="fr-FR" dirty="0" err="1"/>
              <a:t>echanges</a:t>
            </a:r>
            <a:r>
              <a:rPr lang="fr-FR" dirty="0"/>
              <a:t> de document se font donc par e-mail après être passer par des logiciels tiers qui vont regarder si la pièce jointe n’est pas vérolé (IDS / IPS).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156401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6</a:t>
            </a:r>
            <a:r>
              <a:rPr lang="fr-FR" baseline="30000" dirty="0"/>
              <a:t>e</a:t>
            </a:r>
            <a:r>
              <a:rPr lang="fr-FR" dirty="0"/>
              <a:t> compétence, on identifie les tactiques et technique d’attaque. On va prendre l’exemple d’une activité sur Wordpress en passant dans la peau d’un attaquant qui veut prendre la main sur le système en passant par une </a:t>
            </a:r>
            <a:r>
              <a:rPr lang="fr-FR" dirty="0" err="1"/>
              <a:t>faillle</a:t>
            </a:r>
            <a:r>
              <a:rPr lang="fr-FR" dirty="0"/>
              <a:t> connue du CMS. Tout d’abord, j’ai recherché la version de </a:t>
            </a:r>
            <a:r>
              <a:rPr lang="fr-FR" dirty="0" err="1"/>
              <a:t>wordpress</a:t>
            </a:r>
            <a:r>
              <a:rPr lang="fr-FR" dirty="0"/>
              <a:t> et les utilisateurs de celui-ci. Ensuite je me suis renseigné sur les failles existante pour la version 5 de WP. Puis j’ai trouvé une qui nécessite d’avoir l’accès à un compte utilisateur. A partir de là j’ai fais une attaque brute force à mot de connue sur les comptes utilisateurs. Et finalement l’un deux utilisé un mot de passe faible et qui se trouvait dans la bibliothèque. Puis j’ai utilisé l’exploit pour prendre la main sur le système et pouvoir faire des commandes à distance et même monté en privilège pour avoir les droits d’administrateur. A partir de là, je pouvais tout faire sur le système.</a:t>
            </a:r>
            <a:br>
              <a:rPr lang="fr-FR" dirty="0"/>
            </a:br>
            <a:br>
              <a:rPr lang="fr-FR" dirty="0"/>
            </a:br>
            <a:r>
              <a:rPr lang="fr-FR" dirty="0"/>
              <a:t>Du coup, la politique de mot de passe est a revoir, avoir des mots de passe plus robuste pour les comptes utilisateurs et surtout mettre à jour le CMS en permanence car c’est a partir de lui que j’ai pu prendre la main sur le système. </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269942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2/18/2022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2/18/2022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2/18/2022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2/18/2022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2/18/2022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2/18/2022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2/18/2022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2/18/2022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2/18/2022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2/18/2022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2/18/2022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2/18/2022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26130" y="3991889"/>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b="1" dirty="0">
                <a:latin typeface="Arial Rounded MT Bold" panose="020F0704030504030204" pitchFamily="34" charset="0"/>
              </a:rPr>
              <a:t>Compétences de la certification</a:t>
            </a:r>
            <a:endParaRPr lang="fr-RE" sz="4400" b="1"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23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a:xfrm>
            <a:off x="838200" y="423740"/>
            <a:ext cx="10515600" cy="1325563"/>
          </a:xfrm>
        </p:spPr>
        <p:txBody>
          <a:bodyPr>
            <a:normAutofit/>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(7/8)</a:t>
            </a:r>
            <a:endParaRPr lang="fr-FR" sz="4000"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9" name="ZoneTexte 8">
            <a:extLst>
              <a:ext uri="{FF2B5EF4-FFF2-40B4-BE49-F238E27FC236}">
                <a16:creationId xmlns:a16="http://schemas.microsoft.com/office/drawing/2014/main" id="{A152A465-D6A7-4C8F-9C6E-0068E003DAB3}"/>
              </a:ext>
            </a:extLst>
          </p:cNvPr>
          <p:cNvSpPr txBox="1"/>
          <p:nvPr/>
        </p:nvSpPr>
        <p:spPr>
          <a:xfrm>
            <a:off x="580290" y="2902014"/>
            <a:ext cx="7321064" cy="923330"/>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Rédiger un rapport d'alerte sous la forme d'un compte rendu d'incident à destination du commanditaire afin de préconiser des mesures de remédiation en vue du traitement de l'incident de sécurité.</a:t>
            </a:r>
          </a:p>
        </p:txBody>
      </p:sp>
      <p:pic>
        <p:nvPicPr>
          <p:cNvPr id="6" name="Image 5">
            <a:extLst>
              <a:ext uri="{FF2B5EF4-FFF2-40B4-BE49-F238E27FC236}">
                <a16:creationId xmlns:a16="http://schemas.microsoft.com/office/drawing/2014/main" id="{5682A8C0-FDED-4EC9-B036-4007B2DD3267}"/>
              </a:ext>
            </a:extLst>
          </p:cNvPr>
          <p:cNvPicPr>
            <a:picLocks noChangeAspect="1"/>
          </p:cNvPicPr>
          <p:nvPr/>
        </p:nvPicPr>
        <p:blipFill rotWithShape="1">
          <a:blip r:embed="rId4"/>
          <a:srcRect t="5478" b="8592"/>
          <a:stretch/>
        </p:blipFill>
        <p:spPr>
          <a:xfrm>
            <a:off x="7874491" y="3279442"/>
            <a:ext cx="3903785" cy="3165231"/>
          </a:xfrm>
          <a:prstGeom prst="rect">
            <a:avLst/>
          </a:prstGeom>
        </p:spPr>
      </p:pic>
      <p:pic>
        <p:nvPicPr>
          <p:cNvPr id="5" name="Image 4">
            <a:extLst>
              <a:ext uri="{FF2B5EF4-FFF2-40B4-BE49-F238E27FC236}">
                <a16:creationId xmlns:a16="http://schemas.microsoft.com/office/drawing/2014/main" id="{9FEC0828-A964-4181-98D8-088CC28AD19F}"/>
              </a:ext>
            </a:extLst>
          </p:cNvPr>
          <p:cNvPicPr>
            <a:picLocks noChangeAspect="1"/>
          </p:cNvPicPr>
          <p:nvPr/>
        </p:nvPicPr>
        <p:blipFill>
          <a:blip r:embed="rId5"/>
          <a:stretch>
            <a:fillRect/>
          </a:stretch>
        </p:blipFill>
        <p:spPr>
          <a:xfrm>
            <a:off x="1888881" y="4377986"/>
            <a:ext cx="2857500" cy="1905000"/>
          </a:xfrm>
          <a:prstGeom prst="rect">
            <a:avLst/>
          </a:prstGeom>
        </p:spPr>
      </p:pic>
    </p:spTree>
    <p:extLst>
      <p:ext uri="{BB962C8B-B14F-4D97-AF65-F5344CB8AC3E}">
        <p14:creationId xmlns:p14="http://schemas.microsoft.com/office/powerpoint/2010/main" val="87130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a:xfrm>
            <a:off x="838200" y="435463"/>
            <a:ext cx="10515600" cy="1325563"/>
          </a:xfrm>
        </p:spPr>
        <p:txBody>
          <a:bodyPr>
            <a:normAutofit/>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(8/8)</a:t>
            </a:r>
            <a:endParaRPr lang="fr-FR" sz="4000"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9" name="ZoneTexte 8">
            <a:extLst>
              <a:ext uri="{FF2B5EF4-FFF2-40B4-BE49-F238E27FC236}">
                <a16:creationId xmlns:a16="http://schemas.microsoft.com/office/drawing/2014/main" id="{30819AF7-78B1-4F2A-B55F-8E5759854C95}"/>
              </a:ext>
            </a:extLst>
          </p:cNvPr>
          <p:cNvSpPr txBox="1"/>
          <p:nvPr/>
        </p:nvSpPr>
        <p:spPr>
          <a:xfrm>
            <a:off x="1030354" y="2569429"/>
            <a:ext cx="6917891"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Concevoir un système de veille technologique afin d'améliorer la sécurité du SI.</a:t>
            </a:r>
          </a:p>
        </p:txBody>
      </p:sp>
      <p:pic>
        <p:nvPicPr>
          <p:cNvPr id="6" name="Image 5">
            <a:extLst>
              <a:ext uri="{FF2B5EF4-FFF2-40B4-BE49-F238E27FC236}">
                <a16:creationId xmlns:a16="http://schemas.microsoft.com/office/drawing/2014/main" id="{1C3A6302-BE7D-4B5C-A7E0-AFA15161B4D2}"/>
              </a:ext>
            </a:extLst>
          </p:cNvPr>
          <p:cNvPicPr>
            <a:picLocks noChangeAspect="1"/>
          </p:cNvPicPr>
          <p:nvPr/>
        </p:nvPicPr>
        <p:blipFill rotWithShape="1">
          <a:blip r:embed="rId4"/>
          <a:srcRect l="13216" r="20824"/>
          <a:stretch/>
        </p:blipFill>
        <p:spPr>
          <a:xfrm>
            <a:off x="8112369" y="2917535"/>
            <a:ext cx="3212123" cy="3034390"/>
          </a:xfrm>
          <a:prstGeom prst="rect">
            <a:avLst/>
          </a:prstGeom>
        </p:spPr>
      </p:pic>
      <p:pic>
        <p:nvPicPr>
          <p:cNvPr id="11" name="Image 10">
            <a:extLst>
              <a:ext uri="{FF2B5EF4-FFF2-40B4-BE49-F238E27FC236}">
                <a16:creationId xmlns:a16="http://schemas.microsoft.com/office/drawing/2014/main" id="{2EADFCD5-3198-4713-A491-F5CEDC3C1BEA}"/>
              </a:ext>
            </a:extLst>
          </p:cNvPr>
          <p:cNvPicPr>
            <a:picLocks noChangeAspect="1"/>
          </p:cNvPicPr>
          <p:nvPr/>
        </p:nvPicPr>
        <p:blipFill rotWithShape="1">
          <a:blip r:embed="rId5"/>
          <a:srcRect l="5125" r="4000"/>
          <a:stretch/>
        </p:blipFill>
        <p:spPr>
          <a:xfrm>
            <a:off x="1014045" y="3802647"/>
            <a:ext cx="4677508" cy="1801496"/>
          </a:xfrm>
          <a:prstGeom prst="rect">
            <a:avLst/>
          </a:prstGeom>
        </p:spPr>
      </p:pic>
    </p:spTree>
    <p:extLst>
      <p:ext uri="{BB962C8B-B14F-4D97-AF65-F5344CB8AC3E}">
        <p14:creationId xmlns:p14="http://schemas.microsoft.com/office/powerpoint/2010/main" val="66484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23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162634314"/>
              </p:ext>
            </p:extLst>
          </p:nvPr>
        </p:nvGraphicFramePr>
        <p:xfrm>
          <a:off x="1113693" y="3264366"/>
          <a:ext cx="5956022" cy="21985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187960" y="3429000"/>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23</a:t>
            </a:r>
          </a:p>
        </p:txBody>
      </p:sp>
      <p:pic>
        <p:nvPicPr>
          <p:cNvPr id="7" name="Image 6">
            <a:extLst>
              <a:ext uri="{FF2B5EF4-FFF2-40B4-BE49-F238E27FC236}">
                <a16:creationId xmlns:a16="http://schemas.microsoft.com/office/drawing/2014/main" id="{53835B03-1560-40FF-9E7A-1C89A4E19DFD}"/>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8" name="ZoneTexte 7">
            <a:extLst>
              <a:ext uri="{FF2B5EF4-FFF2-40B4-BE49-F238E27FC236}">
                <a16:creationId xmlns:a16="http://schemas.microsoft.com/office/drawing/2014/main" id="{91FD30D8-C1EC-4605-82C3-07AB05392B1A}"/>
              </a:ext>
            </a:extLst>
          </p:cNvPr>
          <p:cNvSpPr txBox="1"/>
          <p:nvPr/>
        </p:nvSpPr>
        <p:spPr>
          <a:xfrm>
            <a:off x="3991083" y="2690340"/>
            <a:ext cx="6536241" cy="1235210"/>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Mettre en avant les compétences du référentiel par une mise en pratique.</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a:xfrm>
            <a:off x="838200" y="470632"/>
            <a:ext cx="10515600" cy="1325563"/>
          </a:xfrm>
        </p:spPr>
        <p:txBody>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(1/8)</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23</a:t>
            </a:r>
          </a:p>
        </p:txBody>
      </p:sp>
      <p:sp>
        <p:nvSpPr>
          <p:cNvPr id="7" name="ZoneTexte 6">
            <a:extLst>
              <a:ext uri="{FF2B5EF4-FFF2-40B4-BE49-F238E27FC236}">
                <a16:creationId xmlns:a16="http://schemas.microsoft.com/office/drawing/2014/main" id="{ABFCC524-2293-4C8E-96BC-41066CB64A75}"/>
              </a:ext>
            </a:extLst>
          </p:cNvPr>
          <p:cNvSpPr txBox="1"/>
          <p:nvPr/>
        </p:nvSpPr>
        <p:spPr>
          <a:xfrm>
            <a:off x="4243754" y="2726063"/>
            <a:ext cx="5445371"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Evaluer la criticité des risques liés aux métiers du commanditaire sur le système d'information.</a:t>
            </a:r>
          </a:p>
        </p:txBody>
      </p:sp>
      <p:pic>
        <p:nvPicPr>
          <p:cNvPr id="11" name="Image 10">
            <a:extLst>
              <a:ext uri="{FF2B5EF4-FFF2-40B4-BE49-F238E27FC236}">
                <a16:creationId xmlns:a16="http://schemas.microsoft.com/office/drawing/2014/main" id="{1F7F5595-C72F-4247-9D26-8AAE73FC1C2C}"/>
              </a:ext>
            </a:extLst>
          </p:cNvPr>
          <p:cNvPicPr>
            <a:picLocks noChangeAspect="1"/>
          </p:cNvPicPr>
          <p:nvPr/>
        </p:nvPicPr>
        <p:blipFill rotWithShape="1">
          <a:blip r:embed="rId4"/>
          <a:srcRect l="18206" r="16457"/>
          <a:stretch/>
        </p:blipFill>
        <p:spPr>
          <a:xfrm>
            <a:off x="282055" y="4588761"/>
            <a:ext cx="3423139" cy="2046378"/>
          </a:xfrm>
          <a:prstGeom prst="rect">
            <a:avLst/>
          </a:prstGeom>
        </p:spPr>
      </p:pic>
      <p:pic>
        <p:nvPicPr>
          <p:cNvPr id="16" name="Image 15">
            <a:extLst>
              <a:ext uri="{FF2B5EF4-FFF2-40B4-BE49-F238E27FC236}">
                <a16:creationId xmlns:a16="http://schemas.microsoft.com/office/drawing/2014/main" id="{04690597-975B-4C04-8466-D32333145F44}"/>
              </a:ext>
            </a:extLst>
          </p:cNvPr>
          <p:cNvPicPr>
            <a:picLocks noChangeAspect="1"/>
          </p:cNvPicPr>
          <p:nvPr/>
        </p:nvPicPr>
        <p:blipFill>
          <a:blip r:embed="rId5"/>
          <a:stretch>
            <a:fillRect/>
          </a:stretch>
        </p:blipFill>
        <p:spPr>
          <a:xfrm>
            <a:off x="4243754" y="4142083"/>
            <a:ext cx="5240499" cy="1729774"/>
          </a:xfrm>
          <a:prstGeom prst="rect">
            <a:avLst/>
          </a:prstGeom>
        </p:spPr>
      </p:pic>
    </p:spTree>
    <p:extLst>
      <p:ext uri="{BB962C8B-B14F-4D97-AF65-F5344CB8AC3E}">
        <p14:creationId xmlns:p14="http://schemas.microsoft.com/office/powerpoint/2010/main" val="374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a:xfrm>
            <a:off x="838200" y="470632"/>
            <a:ext cx="10515600" cy="1325563"/>
          </a:xfrm>
        </p:spPr>
        <p:txBody>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(2/8)</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23</a:t>
            </a:r>
          </a:p>
        </p:txBody>
      </p:sp>
      <p:sp>
        <p:nvSpPr>
          <p:cNvPr id="7" name="ZoneTexte 6">
            <a:extLst>
              <a:ext uri="{FF2B5EF4-FFF2-40B4-BE49-F238E27FC236}">
                <a16:creationId xmlns:a16="http://schemas.microsoft.com/office/drawing/2014/main" id="{3B8A62C7-C9EB-4443-8EC8-374D1BE5AD95}"/>
              </a:ext>
            </a:extLst>
          </p:cNvPr>
          <p:cNvSpPr txBox="1"/>
          <p:nvPr/>
        </p:nvSpPr>
        <p:spPr>
          <a:xfrm>
            <a:off x="3345209" y="2746850"/>
            <a:ext cx="6908921" cy="923330"/>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pic>
        <p:nvPicPr>
          <p:cNvPr id="9" name="Image 8">
            <a:extLst>
              <a:ext uri="{FF2B5EF4-FFF2-40B4-BE49-F238E27FC236}">
                <a16:creationId xmlns:a16="http://schemas.microsoft.com/office/drawing/2014/main" id="{AC51BA77-FDDC-46E1-AD07-984401F5AA0A}"/>
              </a:ext>
            </a:extLst>
          </p:cNvPr>
          <p:cNvPicPr>
            <a:picLocks noChangeAspect="1"/>
          </p:cNvPicPr>
          <p:nvPr/>
        </p:nvPicPr>
        <p:blipFill>
          <a:blip r:embed="rId4"/>
          <a:stretch>
            <a:fillRect/>
          </a:stretch>
        </p:blipFill>
        <p:spPr>
          <a:xfrm>
            <a:off x="465361" y="1458065"/>
            <a:ext cx="2607918" cy="2550475"/>
          </a:xfrm>
          <a:prstGeom prst="rect">
            <a:avLst/>
          </a:prstGeom>
        </p:spPr>
      </p:pic>
      <p:pic>
        <p:nvPicPr>
          <p:cNvPr id="13" name="Image 12">
            <a:extLst>
              <a:ext uri="{FF2B5EF4-FFF2-40B4-BE49-F238E27FC236}">
                <a16:creationId xmlns:a16="http://schemas.microsoft.com/office/drawing/2014/main" id="{94E0A9D3-81EB-46B2-98CC-735F2EC4BD65}"/>
              </a:ext>
            </a:extLst>
          </p:cNvPr>
          <p:cNvPicPr>
            <a:picLocks noChangeAspect="1"/>
          </p:cNvPicPr>
          <p:nvPr/>
        </p:nvPicPr>
        <p:blipFill>
          <a:blip r:embed="rId5"/>
          <a:stretch>
            <a:fillRect/>
          </a:stretch>
        </p:blipFill>
        <p:spPr>
          <a:xfrm>
            <a:off x="3475750" y="4235868"/>
            <a:ext cx="5240499" cy="1729774"/>
          </a:xfrm>
          <a:prstGeom prst="rect">
            <a:avLst/>
          </a:prstGeom>
        </p:spPr>
      </p:pic>
    </p:spTree>
    <p:extLst>
      <p:ext uri="{BB962C8B-B14F-4D97-AF65-F5344CB8AC3E}">
        <p14:creationId xmlns:p14="http://schemas.microsoft.com/office/powerpoint/2010/main" val="400322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a:xfrm>
            <a:off x="838200" y="458909"/>
            <a:ext cx="10515600" cy="1325563"/>
          </a:xfrm>
        </p:spPr>
        <p:txBody>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(3/8)</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23</a:t>
            </a:r>
          </a:p>
        </p:txBody>
      </p:sp>
      <p:pic>
        <p:nvPicPr>
          <p:cNvPr id="9" name="Image 8">
            <a:extLst>
              <a:ext uri="{FF2B5EF4-FFF2-40B4-BE49-F238E27FC236}">
                <a16:creationId xmlns:a16="http://schemas.microsoft.com/office/drawing/2014/main" id="{D338C64E-FA37-49E4-ADE0-E8212A1F1FFA}"/>
              </a:ext>
            </a:extLst>
          </p:cNvPr>
          <p:cNvPicPr>
            <a:picLocks noChangeAspect="1"/>
          </p:cNvPicPr>
          <p:nvPr/>
        </p:nvPicPr>
        <p:blipFill>
          <a:blip r:embed="rId4"/>
          <a:stretch>
            <a:fillRect/>
          </a:stretch>
        </p:blipFill>
        <p:spPr>
          <a:xfrm>
            <a:off x="-1" y="2986484"/>
            <a:ext cx="5163671" cy="3884977"/>
          </a:xfrm>
          <a:prstGeom prst="rect">
            <a:avLst/>
          </a:prstGeom>
        </p:spPr>
      </p:pic>
      <p:sp>
        <p:nvSpPr>
          <p:cNvPr id="10" name="ZoneTexte 9">
            <a:extLst>
              <a:ext uri="{FF2B5EF4-FFF2-40B4-BE49-F238E27FC236}">
                <a16:creationId xmlns:a16="http://schemas.microsoft.com/office/drawing/2014/main" id="{6A312BC0-53F6-4FDE-B195-2221CA7A2D10}"/>
              </a:ext>
            </a:extLst>
          </p:cNvPr>
          <p:cNvSpPr txBox="1"/>
          <p:nvPr/>
        </p:nvSpPr>
        <p:spPr>
          <a:xfrm>
            <a:off x="5056094" y="2986484"/>
            <a:ext cx="5163671" cy="369332"/>
          </a:xfrm>
          <a:prstGeom prst="rect">
            <a:avLst/>
          </a:prstGeom>
          <a:solidFill>
            <a:schemeClr val="bg1"/>
          </a:solidFill>
        </p:spPr>
        <p:txBody>
          <a:bodyPr wrap="square">
            <a:spAutoFit/>
          </a:bodyPr>
          <a:lstStyle/>
          <a:p>
            <a:r>
              <a:rPr lang="fr-FR" dirty="0">
                <a:latin typeface="Arial" panose="020B0604020202020204" pitchFamily="34" charset="0"/>
                <a:cs typeface="Arial" panose="020B0604020202020204" pitchFamily="34" charset="0"/>
              </a:rPr>
              <a:t>Elaborer une stratégie de collecte d'évènement.</a:t>
            </a:r>
          </a:p>
        </p:txBody>
      </p:sp>
      <p:pic>
        <p:nvPicPr>
          <p:cNvPr id="11" name="Image 10">
            <a:extLst>
              <a:ext uri="{FF2B5EF4-FFF2-40B4-BE49-F238E27FC236}">
                <a16:creationId xmlns:a16="http://schemas.microsoft.com/office/drawing/2014/main" id="{98B79F5D-6EAD-4A03-AFF4-FF44998D7FB3}"/>
              </a:ext>
            </a:extLst>
          </p:cNvPr>
          <p:cNvPicPr>
            <a:picLocks noChangeAspect="1"/>
          </p:cNvPicPr>
          <p:nvPr/>
        </p:nvPicPr>
        <p:blipFill rotWithShape="1">
          <a:blip r:embed="rId5"/>
          <a:srcRect l="4370" t="21073" r="3781" b="18347"/>
          <a:stretch/>
        </p:blipFill>
        <p:spPr>
          <a:xfrm>
            <a:off x="5163670" y="3657959"/>
            <a:ext cx="4795437" cy="1774473"/>
          </a:xfrm>
          <a:prstGeom prst="rect">
            <a:avLst/>
          </a:prstGeom>
        </p:spPr>
      </p:pic>
    </p:spTree>
    <p:extLst>
      <p:ext uri="{BB962C8B-B14F-4D97-AF65-F5344CB8AC3E}">
        <p14:creationId xmlns:p14="http://schemas.microsoft.com/office/powerpoint/2010/main" val="389503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a:xfrm>
            <a:off x="838200" y="458909"/>
            <a:ext cx="10515600" cy="1325563"/>
          </a:xfrm>
        </p:spPr>
        <p:txBody>
          <a:bodyPr>
            <a:normAutofit/>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(4/8)</a:t>
            </a:r>
            <a:endParaRPr lang="fr-FR" sz="4000"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9" name="ZoneTexte 8">
            <a:extLst>
              <a:ext uri="{FF2B5EF4-FFF2-40B4-BE49-F238E27FC236}">
                <a16:creationId xmlns:a16="http://schemas.microsoft.com/office/drawing/2014/main" id="{F80800C8-C60E-4E88-AF1B-7F469D2A186A}"/>
              </a:ext>
            </a:extLst>
          </p:cNvPr>
          <p:cNvSpPr txBox="1"/>
          <p:nvPr/>
        </p:nvSpPr>
        <p:spPr>
          <a:xfrm>
            <a:off x="3832745" y="2830285"/>
            <a:ext cx="5862237" cy="923330"/>
          </a:xfrm>
          <a:prstGeom prst="rect">
            <a:avLst/>
          </a:prstGeom>
          <a:solidFill>
            <a:schemeClr val="bg1"/>
          </a:solidFill>
        </p:spPr>
        <p:txBody>
          <a:bodyPr wrap="square">
            <a:spAutoFit/>
          </a:bodyPr>
          <a:lstStyle/>
          <a:p>
            <a:r>
              <a:rPr lang="fr-FR" dirty="0">
                <a:latin typeface="Arial" panose="020B0604020202020204" pitchFamily="34" charset="0"/>
                <a:cs typeface="Arial" panose="020B0604020202020204" pitchFamily="34" charset="0"/>
              </a:rPr>
              <a:t>Analyser les événements collectés afin de détecter des incidents de sécurité à partir des règles préalablement définies.</a:t>
            </a:r>
          </a:p>
        </p:txBody>
      </p:sp>
      <p:pic>
        <p:nvPicPr>
          <p:cNvPr id="6" name="Image 5">
            <a:extLst>
              <a:ext uri="{FF2B5EF4-FFF2-40B4-BE49-F238E27FC236}">
                <a16:creationId xmlns:a16="http://schemas.microsoft.com/office/drawing/2014/main" id="{0DB3E12E-46D4-4253-AF4D-66CC024A87EB}"/>
              </a:ext>
            </a:extLst>
          </p:cNvPr>
          <p:cNvPicPr>
            <a:picLocks noChangeAspect="1"/>
          </p:cNvPicPr>
          <p:nvPr/>
        </p:nvPicPr>
        <p:blipFill>
          <a:blip r:embed="rId4"/>
          <a:stretch>
            <a:fillRect/>
          </a:stretch>
        </p:blipFill>
        <p:spPr>
          <a:xfrm>
            <a:off x="527022" y="3358150"/>
            <a:ext cx="2083711" cy="1857997"/>
          </a:xfrm>
          <a:prstGeom prst="rect">
            <a:avLst/>
          </a:prstGeom>
        </p:spPr>
      </p:pic>
      <p:pic>
        <p:nvPicPr>
          <p:cNvPr id="11" name="Image 10">
            <a:extLst>
              <a:ext uri="{FF2B5EF4-FFF2-40B4-BE49-F238E27FC236}">
                <a16:creationId xmlns:a16="http://schemas.microsoft.com/office/drawing/2014/main" id="{9897E71C-B146-41FF-910C-854A0995823B}"/>
              </a:ext>
            </a:extLst>
          </p:cNvPr>
          <p:cNvPicPr>
            <a:picLocks noChangeAspect="1"/>
          </p:cNvPicPr>
          <p:nvPr/>
        </p:nvPicPr>
        <p:blipFill rotWithShape="1">
          <a:blip r:embed="rId5"/>
          <a:srcRect l="4370" t="21073" r="3781" b="18347"/>
          <a:stretch/>
        </p:blipFill>
        <p:spPr>
          <a:xfrm>
            <a:off x="3832745" y="4261840"/>
            <a:ext cx="4795437" cy="1774473"/>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a:xfrm>
            <a:off x="838200" y="447186"/>
            <a:ext cx="10515600" cy="1325563"/>
          </a:xfrm>
        </p:spPr>
        <p:txBody>
          <a:bodyPr>
            <a:normAutofit/>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(5/8)</a:t>
            </a:r>
            <a:endParaRPr lang="fr-FR" sz="4000"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sp>
        <p:nvSpPr>
          <p:cNvPr id="9" name="ZoneTexte 8">
            <a:extLst>
              <a:ext uri="{FF2B5EF4-FFF2-40B4-BE49-F238E27FC236}">
                <a16:creationId xmlns:a16="http://schemas.microsoft.com/office/drawing/2014/main" id="{B9231A42-3388-4427-ADAC-701AC9D21B8E}"/>
              </a:ext>
            </a:extLst>
          </p:cNvPr>
          <p:cNvSpPr txBox="1"/>
          <p:nvPr/>
        </p:nvSpPr>
        <p:spPr>
          <a:xfrm>
            <a:off x="885091" y="2554806"/>
            <a:ext cx="6945925" cy="923330"/>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pic>
        <p:nvPicPr>
          <p:cNvPr id="6" name="Image 5">
            <a:extLst>
              <a:ext uri="{FF2B5EF4-FFF2-40B4-BE49-F238E27FC236}">
                <a16:creationId xmlns:a16="http://schemas.microsoft.com/office/drawing/2014/main" id="{7A1629C3-BFDA-4F19-89F8-A8D38D5ED949}"/>
              </a:ext>
            </a:extLst>
          </p:cNvPr>
          <p:cNvPicPr>
            <a:picLocks noChangeAspect="1"/>
          </p:cNvPicPr>
          <p:nvPr/>
        </p:nvPicPr>
        <p:blipFill>
          <a:blip r:embed="rId4"/>
          <a:stretch>
            <a:fillRect/>
          </a:stretch>
        </p:blipFill>
        <p:spPr>
          <a:xfrm>
            <a:off x="8288216" y="2423097"/>
            <a:ext cx="3656477" cy="3501088"/>
          </a:xfrm>
          <a:prstGeom prst="rect">
            <a:avLst/>
          </a:prstGeom>
        </p:spPr>
      </p:pic>
      <p:pic>
        <p:nvPicPr>
          <p:cNvPr id="10" name="Image 9">
            <a:extLst>
              <a:ext uri="{FF2B5EF4-FFF2-40B4-BE49-F238E27FC236}">
                <a16:creationId xmlns:a16="http://schemas.microsoft.com/office/drawing/2014/main" id="{443E678C-4064-4504-B720-67EF1A599497}"/>
              </a:ext>
            </a:extLst>
          </p:cNvPr>
          <p:cNvPicPr>
            <a:picLocks noChangeAspect="1"/>
          </p:cNvPicPr>
          <p:nvPr/>
        </p:nvPicPr>
        <p:blipFill rotWithShape="1">
          <a:blip r:embed="rId5"/>
          <a:srcRect l="4370" t="21073" r="3781" b="18347"/>
          <a:stretch/>
        </p:blipFill>
        <p:spPr>
          <a:xfrm>
            <a:off x="984037" y="3992209"/>
            <a:ext cx="4795437" cy="1774473"/>
          </a:xfrm>
          <a:prstGeom prst="rect">
            <a:avLst/>
          </a:prstGeom>
        </p:spPr>
      </p:pic>
    </p:spTree>
    <p:extLst>
      <p:ext uri="{BB962C8B-B14F-4D97-AF65-F5344CB8AC3E}">
        <p14:creationId xmlns:p14="http://schemas.microsoft.com/office/powerpoint/2010/main" val="325144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a:xfrm>
            <a:off x="838200" y="423740"/>
            <a:ext cx="10515600" cy="1325563"/>
          </a:xfrm>
        </p:spPr>
        <p:txBody>
          <a:bodyPr>
            <a:normAutofit/>
          </a:bodyPr>
          <a:lstStyle/>
          <a:p>
            <a:pPr algn="ctr"/>
            <a:r>
              <a:rPr lang="fr-FR" sz="4000" dirty="0">
                <a:latin typeface="Arial Rounded MT Bold" panose="020F0704030504030204" pitchFamily="34" charset="0"/>
              </a:rPr>
              <a:t>Compétences </a:t>
            </a:r>
            <a:br>
              <a:rPr lang="fr-FR" sz="4000" dirty="0">
                <a:latin typeface="Arial Rounded MT Bold" panose="020F0704030504030204" pitchFamily="34" charset="0"/>
              </a:rPr>
            </a:br>
            <a:r>
              <a:rPr lang="fr-FR" sz="4000" dirty="0">
                <a:latin typeface="Arial Rounded MT Bold" panose="020F0704030504030204" pitchFamily="34" charset="0"/>
              </a:rPr>
              <a:t>du référentiel (6/8)</a:t>
            </a:r>
            <a:endParaRPr lang="fr-FR" sz="4000"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9" name="ZoneTexte 8">
            <a:extLst>
              <a:ext uri="{FF2B5EF4-FFF2-40B4-BE49-F238E27FC236}">
                <a16:creationId xmlns:a16="http://schemas.microsoft.com/office/drawing/2014/main" id="{B510031E-46C7-4BFE-918F-54CCCD46369A}"/>
              </a:ext>
            </a:extLst>
          </p:cNvPr>
          <p:cNvSpPr txBox="1"/>
          <p:nvPr/>
        </p:nvSpPr>
        <p:spPr>
          <a:xfrm>
            <a:off x="5270662" y="2781740"/>
            <a:ext cx="6079209" cy="923330"/>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pic>
        <p:nvPicPr>
          <p:cNvPr id="6" name="Image 5">
            <a:extLst>
              <a:ext uri="{FF2B5EF4-FFF2-40B4-BE49-F238E27FC236}">
                <a16:creationId xmlns:a16="http://schemas.microsoft.com/office/drawing/2014/main" id="{E6E25A5D-10AF-4BBB-9B79-00F5B237AB69}"/>
              </a:ext>
            </a:extLst>
          </p:cNvPr>
          <p:cNvPicPr>
            <a:picLocks noChangeAspect="1"/>
          </p:cNvPicPr>
          <p:nvPr/>
        </p:nvPicPr>
        <p:blipFill>
          <a:blip r:embed="rId4"/>
          <a:stretch>
            <a:fillRect/>
          </a:stretch>
        </p:blipFill>
        <p:spPr>
          <a:xfrm>
            <a:off x="364116" y="2687956"/>
            <a:ext cx="4671384" cy="3850956"/>
          </a:xfrm>
          <a:prstGeom prst="rect">
            <a:avLst/>
          </a:prstGeom>
        </p:spPr>
      </p:pic>
      <p:pic>
        <p:nvPicPr>
          <p:cNvPr id="11" name="Image 10">
            <a:extLst>
              <a:ext uri="{FF2B5EF4-FFF2-40B4-BE49-F238E27FC236}">
                <a16:creationId xmlns:a16="http://schemas.microsoft.com/office/drawing/2014/main" id="{95685D87-6F31-482D-A6D5-8C895356EE83}"/>
              </a:ext>
            </a:extLst>
          </p:cNvPr>
          <p:cNvPicPr>
            <a:picLocks noChangeAspect="1"/>
          </p:cNvPicPr>
          <p:nvPr/>
        </p:nvPicPr>
        <p:blipFill rotWithShape="1">
          <a:blip r:embed="rId5"/>
          <a:srcRect l="7852" t="23536" r="5283" b="23410"/>
          <a:stretch/>
        </p:blipFill>
        <p:spPr>
          <a:xfrm>
            <a:off x="5270662" y="4267200"/>
            <a:ext cx="5814646" cy="1207477"/>
          </a:xfrm>
          <a:prstGeom prst="rect">
            <a:avLst/>
          </a:prstGeom>
        </p:spPr>
      </p:pic>
    </p:spTree>
    <p:extLst>
      <p:ext uri="{BB962C8B-B14F-4D97-AF65-F5344CB8AC3E}">
        <p14:creationId xmlns:p14="http://schemas.microsoft.com/office/powerpoint/2010/main" val="20927385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2896</TotalTime>
  <Words>1264</Words>
  <Application>Microsoft Office PowerPoint</Application>
  <PresentationFormat>Grand écran</PresentationFormat>
  <Paragraphs>61</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Whitney</vt:lpstr>
      <vt:lpstr>Thème Office</vt:lpstr>
      <vt:lpstr>Compétences de la certification</vt:lpstr>
      <vt:lpstr>SOMMAIRE</vt:lpstr>
      <vt:lpstr>Présentation de l’activité</vt:lpstr>
      <vt:lpstr>Compétences  du référentiel (1/8)</vt:lpstr>
      <vt:lpstr>Compétences  du référentiel (2/8)</vt:lpstr>
      <vt:lpstr>Compétences  du référentiel (3/8)</vt:lpstr>
      <vt:lpstr>Compétences  du référentiel (4/8)</vt:lpstr>
      <vt:lpstr>Compétences  du référentiel (5/8)</vt:lpstr>
      <vt:lpstr>Compétences  du référentiel (6/8)</vt:lpstr>
      <vt:lpstr>Compétences  du référentiel (7/8)</vt:lpstr>
      <vt:lpstr>Compétences  du référentiel (8/8)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211</cp:revision>
  <dcterms:created xsi:type="dcterms:W3CDTF">2020-07-20T13:32:25Z</dcterms:created>
  <dcterms:modified xsi:type="dcterms:W3CDTF">2022-02-18T04:40:36Z</dcterms:modified>
</cp:coreProperties>
</file>