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259" r:id="rId4"/>
    <p:sldId id="257" r:id="rId5"/>
    <p:sldId id="260" r:id="rId6"/>
    <p:sldId id="310" r:id="rId7"/>
    <p:sldId id="266" r:id="rId8"/>
    <p:sldId id="275" r:id="rId9"/>
    <p:sldId id="276" r:id="rId10"/>
    <p:sldId id="328" r:id="rId11"/>
    <p:sldId id="262" r:id="rId12"/>
    <p:sldId id="329" r:id="rId13"/>
    <p:sldId id="261" r:id="rId14"/>
    <p:sldId id="331" r:id="rId15"/>
    <p:sldId id="332" r:id="rId16"/>
    <p:sldId id="333" r:id="rId17"/>
    <p:sldId id="334" r:id="rId18"/>
    <p:sldId id="265" r:id="rId19"/>
    <p:sldId id="267" r:id="rId20"/>
    <p:sldId id="264" r:id="rId21"/>
    <p:sldId id="319" r:id="rId22"/>
    <p:sldId id="268" r:id="rId23"/>
    <p:sldId id="320" r:id="rId24"/>
    <p:sldId id="271" r:id="rId25"/>
    <p:sldId id="302" r:id="rId26"/>
    <p:sldId id="282" r:id="rId27"/>
    <p:sldId id="274" r:id="rId28"/>
    <p:sldId id="321" r:id="rId29"/>
    <p:sldId id="322" r:id="rId30"/>
    <p:sldId id="263" r:id="rId31"/>
    <p:sldId id="279" r:id="rId32"/>
    <p:sldId id="277" r:id="rId33"/>
    <p:sldId id="307" r:id="rId34"/>
    <p:sldId id="272" r:id="rId35"/>
    <p:sldId id="283" r:id="rId36"/>
    <p:sldId id="326" r:id="rId37"/>
    <p:sldId id="280" r:id="rId38"/>
    <p:sldId id="278" r:id="rId39"/>
    <p:sldId id="273" r:id="rId40"/>
    <p:sldId id="301" r:id="rId41"/>
    <p:sldId id="269" r:id="rId42"/>
    <p:sldId id="284" r:id="rId43"/>
    <p:sldId id="308" r:id="rId44"/>
    <p:sldId id="318" r:id="rId45"/>
    <p:sldId id="323" r:id="rId46"/>
    <p:sldId id="324" r:id="rId47"/>
    <p:sldId id="286" r:id="rId48"/>
    <p:sldId id="305" r:id="rId49"/>
    <p:sldId id="306" r:id="rId50"/>
    <p:sldId id="315" r:id="rId51"/>
    <p:sldId id="314" r:id="rId52"/>
    <p:sldId id="317" r:id="rId53"/>
    <p:sldId id="316" r:id="rId54"/>
    <p:sldId id="288" r:id="rId55"/>
    <p:sldId id="294" r:id="rId56"/>
    <p:sldId id="295" r:id="rId57"/>
    <p:sldId id="296" r:id="rId58"/>
    <p:sldId id="297" r:id="rId59"/>
    <p:sldId id="313" r:id="rId60"/>
    <p:sldId id="298" r:id="rId61"/>
    <p:sldId id="325" r:id="rId62"/>
    <p:sldId id="309" r:id="rId63"/>
    <p:sldId id="303" r:id="rId64"/>
    <p:sldId id="304" r:id="rId65"/>
    <p:sldId id="300" r:id="rId66"/>
    <p:sldId id="31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85F"/>
    <a:srgbClr val="F2F2F2"/>
    <a:srgbClr val="F4F4F4"/>
    <a:srgbClr val="F8F8F8"/>
    <a:srgbClr val="00D8FF"/>
    <a:srgbClr val="B71999"/>
    <a:srgbClr val="E92633"/>
    <a:srgbClr val="38B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0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9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41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89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1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3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71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4120-B71F-4BC9-95FB-8089729CEF85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3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github.com/v4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javascript/comments/5uh0s8/angular_is_not_a_massive_monolith_but_your_mom_is/" TargetMode="External"/><Relationship Id="rId5" Type="http://schemas.openxmlformats.org/officeDocument/2006/relationships/hyperlink" Target="https://gofore.com/angular-is-not-a-massive-monolith/" TargetMode="Externa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46078"/>
            <a:ext cx="12192000" cy="542123"/>
          </a:xfrm>
        </p:spPr>
        <p:txBody>
          <a:bodyPr/>
          <a:lstStyle/>
          <a:p>
            <a:r>
              <a:rPr lang="en-GB" dirty="0"/>
              <a:t>Frameworks and Stores</a:t>
            </a:r>
          </a:p>
        </p:txBody>
      </p:sp>
    </p:spTree>
    <p:extLst>
      <p:ext uri="{BB962C8B-B14F-4D97-AF65-F5344CB8AC3E}">
        <p14:creationId xmlns:p14="http://schemas.microsoft.com/office/powerpoint/2010/main" val="408991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2746119" y="3037930"/>
            <a:ext cx="6535090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4400" dirty="0"/>
              <a:t>Recruitment</a:t>
            </a:r>
            <a:r>
              <a:rPr lang="en-GB" dirty="0"/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33500" y="581448"/>
            <a:ext cx="11023600" cy="4638252"/>
            <a:chOff x="1682388" y="581448"/>
            <a:chExt cx="9843533" cy="39090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2388" y="2485977"/>
              <a:ext cx="9843533" cy="200454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3630" y="581448"/>
              <a:ext cx="7105650" cy="18383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333500" y="5951532"/>
            <a:ext cx="545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https://www.hntrends.com/2017/july.html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500" y="6320864"/>
            <a:ext cx="545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https://news.ycombinator.com/item?id=14688684</a:t>
            </a:r>
          </a:p>
        </p:txBody>
      </p:sp>
    </p:spTree>
    <p:extLst>
      <p:ext uri="{BB962C8B-B14F-4D97-AF65-F5344CB8AC3E}">
        <p14:creationId xmlns:p14="http://schemas.microsoft.com/office/powerpoint/2010/main" val="263570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5" y="0"/>
            <a:ext cx="5279471" cy="4486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389" y="3203749"/>
            <a:ext cx="8534400" cy="3552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87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03" y="3565792"/>
            <a:ext cx="9604784" cy="2640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25" y="462929"/>
            <a:ext cx="7362825" cy="2647950"/>
          </a:xfrm>
          <a:prstGeom prst="rect">
            <a:avLst/>
          </a:prstGeom>
        </p:spPr>
      </p:pic>
      <p:pic>
        <p:nvPicPr>
          <p:cNvPr id="1026" name="Picture 2" descr="Image result for in local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613" y="108641"/>
            <a:ext cx="3892182" cy="20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9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96" y="38079"/>
            <a:ext cx="4095396" cy="25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94" y="2540821"/>
            <a:ext cx="4824269" cy="3963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300631">
            <a:off x="3674647" y="3160681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 Frameworks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615" y="4837363"/>
            <a:ext cx="2916832" cy="1881517"/>
          </a:xfrm>
          <a:prstGeom prst="rect">
            <a:avLst/>
          </a:prstGeom>
        </p:spPr>
      </p:pic>
      <p:pic>
        <p:nvPicPr>
          <p:cNvPr id="5124" name="Picture 4" descr="Image result for Alibab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86" y="266698"/>
            <a:ext cx="2897645" cy="122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327" y="170408"/>
            <a:ext cx="2263634" cy="169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Tenc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05" y="88780"/>
            <a:ext cx="1623004" cy="15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 for faceboo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81" y="5304737"/>
            <a:ext cx="1199457" cy="119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isl.c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16" y="1633718"/>
            <a:ext cx="2081202" cy="20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gitla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70" y="2648265"/>
            <a:ext cx="3579606" cy="9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vuejs.org/images/stdli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15" y="4055259"/>
            <a:ext cx="3274004" cy="102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0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2" y="3210535"/>
            <a:ext cx="9513038" cy="1629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2" y="489532"/>
            <a:ext cx="10516058" cy="19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7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>
            <a:off x="4318446" y="4070995"/>
            <a:ext cx="3315873" cy="2811553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95299" y="1689099"/>
            <a:ext cx="2235200" cy="23573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34485F"/>
                </a:solidFill>
              </a:rPr>
              <a:t>Simple</a:t>
            </a:r>
          </a:p>
        </p:txBody>
      </p:sp>
      <p:sp>
        <p:nvSpPr>
          <p:cNvPr id="10" name="Oval 9"/>
          <p:cNvSpPr/>
          <p:nvPr/>
        </p:nvSpPr>
        <p:spPr>
          <a:xfrm>
            <a:off x="9461499" y="1689098"/>
            <a:ext cx="2235200" cy="23573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34485F"/>
                </a:solidFill>
              </a:rPr>
              <a:t>Safe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299" y="4046449"/>
            <a:ext cx="112014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 descr="Image result for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566" y="1855930"/>
            <a:ext cx="1133066" cy="80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6" y="3145692"/>
            <a:ext cx="704766" cy="7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58" y="3145692"/>
            <a:ext cx="637881" cy="6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9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4318446" y="4070995"/>
            <a:ext cx="3315873" cy="2811553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95299" y="1689099"/>
            <a:ext cx="2235200" cy="23573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34485F"/>
                </a:solidFill>
              </a:rPr>
              <a:t>Simpler</a:t>
            </a:r>
          </a:p>
        </p:txBody>
      </p:sp>
      <p:sp>
        <p:nvSpPr>
          <p:cNvPr id="10" name="Oval 9"/>
          <p:cNvSpPr/>
          <p:nvPr/>
        </p:nvSpPr>
        <p:spPr>
          <a:xfrm>
            <a:off x="9461499" y="1689098"/>
            <a:ext cx="2235200" cy="23573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34485F"/>
                </a:solidFill>
              </a:rPr>
              <a:t>Safer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299" y="4046449"/>
            <a:ext cx="112014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 descr="Image result for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566" y="1855930"/>
            <a:ext cx="1133066" cy="80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6" y="3145692"/>
            <a:ext cx="704766" cy="7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58" y="3145692"/>
            <a:ext cx="637881" cy="6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7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vuejs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61406" y="3850457"/>
            <a:ext cx="3243160" cy="324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95299" y="1689099"/>
            <a:ext cx="2235200" cy="23573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34485F"/>
                </a:solidFill>
              </a:rPr>
              <a:t>Simpler</a:t>
            </a:r>
          </a:p>
        </p:txBody>
      </p:sp>
      <p:sp>
        <p:nvSpPr>
          <p:cNvPr id="10" name="Oval 9"/>
          <p:cNvSpPr/>
          <p:nvPr/>
        </p:nvSpPr>
        <p:spPr>
          <a:xfrm>
            <a:off x="9461499" y="1689098"/>
            <a:ext cx="2235200" cy="23573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34485F"/>
                </a:solidFill>
              </a:rPr>
              <a:t>Safer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299" y="4046449"/>
            <a:ext cx="112014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 descr="Image result for re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566" y="1855930"/>
            <a:ext cx="1133066" cy="80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vuejs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6" y="3145692"/>
            <a:ext cx="704766" cy="7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58" y="3145692"/>
            <a:ext cx="637881" cy="6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4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787400"/>
            <a:ext cx="104394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34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javascript frameworks tim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600"/>
            <a:ext cx="12192000" cy="436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3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42613" y="1971413"/>
            <a:ext cx="11948982" cy="328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PS: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GraphQL</a:t>
            </a:r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https://developer.github.com/v4/</a:t>
            </a:r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38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farmers mar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768" y="-121299"/>
            <a:ext cx="13367657" cy="1002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2081140" y="2036292"/>
            <a:ext cx="8414140" cy="2881147"/>
          </a:xfrm>
          <a:prstGeom prst="roundRect">
            <a:avLst/>
          </a:prstGeom>
          <a:blipFill dpi="0" rotWithShape="1">
            <a:blip r:embed="rId3">
              <a:alphaModFix amt="60000"/>
            </a:blip>
            <a:srcRect/>
            <a:tile tx="0" ty="0" sx="100000" sy="100000" flip="none" algn="tl"/>
          </a:blip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The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400" i="1" dirty="0"/>
              <a:t>Flux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7262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968" y="88901"/>
            <a:ext cx="8818831" cy="1601788"/>
          </a:xfrm>
        </p:spPr>
        <p:txBody>
          <a:bodyPr/>
          <a:lstStyle/>
          <a:p>
            <a:r>
              <a:rPr lang="en-GB" dirty="0"/>
              <a:t>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900" y="287337"/>
            <a:ext cx="4101849" cy="1247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Flux is an application architecture that Facebook uses for building client-side web applications</a:t>
            </a:r>
          </a:p>
        </p:txBody>
      </p:sp>
      <p:pic>
        <p:nvPicPr>
          <p:cNvPr id="8194" name="Picture 2" descr="Image result for flux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69" y="2095687"/>
            <a:ext cx="6644929" cy="37313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21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flux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14" y="2219556"/>
            <a:ext cx="6181108" cy="275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vuex.vuejs.org/en/images/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3" y="1510235"/>
            <a:ext cx="4892811" cy="331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15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Flux Implementations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690688"/>
            <a:ext cx="2227608" cy="39632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2514600" cy="4550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05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vue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461650"/>
            <a:ext cx="3609340" cy="27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result for flux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478475"/>
            <a:ext cx="27178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mage result for redu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950213"/>
            <a:ext cx="4490950" cy="185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60" y="3672986"/>
            <a:ext cx="2017367" cy="20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5831707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/>
              <a:t>MobX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85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58" y="0"/>
            <a:ext cx="7409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6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the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Setters – “change” the state</a:t>
            </a:r>
          </a:p>
          <a:p>
            <a:r>
              <a:rPr lang="en-GB" dirty="0"/>
              <a:t>Getters – fetch or connect to properties of the state</a:t>
            </a:r>
          </a:p>
        </p:txBody>
      </p:sp>
    </p:spTree>
    <p:extLst>
      <p:ext uri="{BB962C8B-B14F-4D97-AF65-F5344CB8AC3E}">
        <p14:creationId xmlns:p14="http://schemas.microsoft.com/office/powerpoint/2010/main" val="2078390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the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Setters – “change” the state</a:t>
            </a:r>
          </a:p>
          <a:p>
            <a:r>
              <a:rPr lang="en-GB" dirty="0"/>
              <a:t>Getters – fetch or connect to properties of the state</a:t>
            </a:r>
          </a:p>
          <a:p>
            <a:r>
              <a:rPr lang="en-GB" dirty="0"/>
              <a:t>Subscribe – get notifications of changes</a:t>
            </a:r>
          </a:p>
        </p:txBody>
      </p:sp>
    </p:spTree>
    <p:extLst>
      <p:ext uri="{BB962C8B-B14F-4D97-AF65-F5344CB8AC3E}">
        <p14:creationId xmlns:p14="http://schemas.microsoft.com/office/powerpoint/2010/main" val="3282515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usage</a:t>
            </a:r>
          </a:p>
          <a:p>
            <a:r>
              <a:rPr lang="en-GB" dirty="0"/>
              <a:t>Interacting with plain JS</a:t>
            </a:r>
          </a:p>
          <a:p>
            <a:r>
              <a:rPr lang="en-GB" dirty="0"/>
              <a:t>Vue tools 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3074" name="Picture 2" descr="Image result for flux capac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300" y="4742240"/>
            <a:ext cx="685800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MS Reference Sans Serif" panose="020B0604030504040204" pitchFamily="34" charset="0"/>
              </a:rPr>
              <a:t>store.subscribe</a:t>
            </a:r>
            <a:r>
              <a:rPr lang="en-GB" sz="2400" dirty="0">
                <a:latin typeface="MS Reference Sans Serif" panose="020B0604030504040204" pitchFamily="34" charset="0"/>
              </a:rPr>
              <a:t>((mutation, state) =&gt; {     	console.log(</a:t>
            </a:r>
            <a:r>
              <a:rPr lang="en-GB" sz="2400" dirty="0" err="1">
                <a:latin typeface="MS Reference Sans Serif" panose="020B0604030504040204" pitchFamily="34" charset="0"/>
              </a:rPr>
              <a:t>mutation.type</a:t>
            </a:r>
            <a:r>
              <a:rPr lang="en-GB" sz="2400" dirty="0">
                <a:latin typeface="MS Reference Sans Serif" panose="020B0604030504040204" pitchFamily="34" charset="0"/>
              </a:rPr>
              <a:t>) 	console.log(</a:t>
            </a:r>
            <a:r>
              <a:rPr lang="en-GB" sz="2400" dirty="0" err="1">
                <a:latin typeface="MS Reference Sans Serif" panose="020B0604030504040204" pitchFamily="34" charset="0"/>
              </a:rPr>
              <a:t>mutation.payload</a:t>
            </a:r>
            <a:r>
              <a:rPr lang="en-GB" sz="2400" dirty="0">
                <a:latin typeface="MS Reference Sans Serif" panose="020B0604030504040204" pitchFamily="34" charset="0"/>
              </a:rPr>
              <a:t>) </a:t>
            </a:r>
          </a:p>
          <a:p>
            <a:r>
              <a:rPr lang="en-GB" sz="2400" dirty="0">
                <a:latin typeface="MS Reference Sans Serif" panose="020B060403050404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2534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lux capac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/>
          <p:cNvSpPr/>
          <p:nvPr/>
        </p:nvSpPr>
        <p:spPr>
          <a:xfrm>
            <a:off x="201540" y="207493"/>
            <a:ext cx="5221360" cy="1799108"/>
          </a:xfrm>
          <a:prstGeom prst="roundRect">
            <a:avLst/>
          </a:prstGeom>
          <a:blipFill dpi="0" rotWithShape="1">
            <a:blip r:embed="rId3">
              <a:alphaModFix amt="22000"/>
            </a:blip>
            <a:srcRect/>
            <a:tile tx="0" ty="0" sx="100000" sy="100000" flip="none" algn="tl"/>
          </a:blip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0200" y="406400"/>
            <a:ext cx="4949226" cy="1490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/>
              <a:t>Why do we need the Flux Architecture?</a:t>
            </a:r>
          </a:p>
        </p:txBody>
      </p:sp>
    </p:spTree>
    <p:extLst>
      <p:ext uri="{BB962C8B-B14F-4D97-AF65-F5344CB8AC3E}">
        <p14:creationId xmlns:p14="http://schemas.microsoft.com/office/powerpoint/2010/main" val="168238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787400"/>
            <a:ext cx="104394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91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975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364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975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809471" y="3571102"/>
            <a:ext cx="568410" cy="1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8130746" y="3892378"/>
            <a:ext cx="383060" cy="58076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765060" y="3793524"/>
            <a:ext cx="934994" cy="70607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587051" y="3842952"/>
            <a:ext cx="506625" cy="656645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008076" y="4782065"/>
            <a:ext cx="1804086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049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689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8130746" y="3892378"/>
            <a:ext cx="383060" cy="580768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36227" y="3892378"/>
            <a:ext cx="74140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71005" y="2500184"/>
            <a:ext cx="976184" cy="836140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73845" y="3892378"/>
            <a:ext cx="985452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92314" y="2500184"/>
            <a:ext cx="1021492" cy="836140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777284" y="3892378"/>
            <a:ext cx="67962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64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689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8130746" y="3892378"/>
            <a:ext cx="383060" cy="580768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36227" y="3892378"/>
            <a:ext cx="74140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71005" y="2500184"/>
            <a:ext cx="976184" cy="836140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73845" y="3892378"/>
            <a:ext cx="985452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92314" y="2500184"/>
            <a:ext cx="1021492" cy="836140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777284" y="3892378"/>
            <a:ext cx="67962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268465" y="3558746"/>
            <a:ext cx="951470" cy="1000897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22375" y="2335427"/>
            <a:ext cx="951470" cy="1000897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59298" y="3892378"/>
            <a:ext cx="453338" cy="607219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011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495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9997440" y="1215356"/>
            <a:ext cx="1280160" cy="1148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Store</a:t>
            </a:r>
          </a:p>
        </p:txBody>
      </p:sp>
      <p:cxnSp>
        <p:nvCxnSpPr>
          <p:cNvPr id="4" name="Straight Arrow Connector 3"/>
          <p:cNvCxnSpPr>
            <a:endCxn id="2" idx="3"/>
          </p:cNvCxnSpPr>
          <p:nvPr/>
        </p:nvCxnSpPr>
        <p:spPr>
          <a:xfrm flipV="1">
            <a:off x="8971005" y="2195304"/>
            <a:ext cx="1213910" cy="102150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0798629" y="2195304"/>
            <a:ext cx="341812" cy="232727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53816" y="2195304"/>
            <a:ext cx="127098" cy="221606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84788" y="3818238"/>
            <a:ext cx="453731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722223" y="3818238"/>
            <a:ext cx="115210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095470" y="2195304"/>
            <a:ext cx="358346" cy="1021502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48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495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9997440" y="1215356"/>
            <a:ext cx="1280160" cy="1148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Store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084788" y="3818238"/>
            <a:ext cx="453731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722223" y="3818238"/>
            <a:ext cx="115210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5"/>
          </p:cNvCxnSpPr>
          <p:nvPr/>
        </p:nvCxnSpPr>
        <p:spPr>
          <a:xfrm>
            <a:off x="11090125" y="2195304"/>
            <a:ext cx="187475" cy="232727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</p:cNvCxnSpPr>
          <p:nvPr/>
        </p:nvCxnSpPr>
        <p:spPr>
          <a:xfrm flipH="1">
            <a:off x="9082216" y="1789396"/>
            <a:ext cx="915224" cy="405908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971005" y="2195304"/>
            <a:ext cx="1213910" cy="102150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0798629" y="2195304"/>
            <a:ext cx="341812" cy="232727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453816" y="2195304"/>
            <a:ext cx="127098" cy="221606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095470" y="2195304"/>
            <a:ext cx="358346" cy="1021502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63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0" y="-203200"/>
            <a:ext cx="4559300" cy="7315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50800" dir="5400000" algn="ctr" rotWithShape="0">
              <a:srgbClr val="F4F4F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20" name="Picture 4" descr="Image result for react vs red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-3498"/>
            <a:ext cx="11099800" cy="686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63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495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9997440" y="1215356"/>
            <a:ext cx="1280160" cy="1148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Store</a:t>
            </a:r>
          </a:p>
        </p:txBody>
      </p:sp>
      <p:cxnSp>
        <p:nvCxnSpPr>
          <p:cNvPr id="4" name="Straight Arrow Connector 3"/>
          <p:cNvCxnSpPr>
            <a:endCxn id="2" idx="3"/>
          </p:cNvCxnSpPr>
          <p:nvPr/>
        </p:nvCxnSpPr>
        <p:spPr>
          <a:xfrm flipV="1">
            <a:off x="8971005" y="2195304"/>
            <a:ext cx="1213910" cy="102150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0812162" y="2363436"/>
            <a:ext cx="328278" cy="215913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53816" y="2363436"/>
            <a:ext cx="86498" cy="2047927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84788" y="3818238"/>
            <a:ext cx="453731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722223" y="3818238"/>
            <a:ext cx="115210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5"/>
          </p:cNvCxnSpPr>
          <p:nvPr/>
        </p:nvCxnSpPr>
        <p:spPr>
          <a:xfrm>
            <a:off x="11090125" y="2195304"/>
            <a:ext cx="187475" cy="232727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</p:cNvCxnSpPr>
          <p:nvPr/>
        </p:nvCxnSpPr>
        <p:spPr>
          <a:xfrm flipH="1">
            <a:off x="9082216" y="1789396"/>
            <a:ext cx="915224" cy="405908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/>
          <p:cNvCxnSpPr>
            <a:endCxn id="2" idx="0"/>
          </p:cNvCxnSpPr>
          <p:nvPr/>
        </p:nvCxnSpPr>
        <p:spPr>
          <a:xfrm rot="5400000" flipH="1" flipV="1">
            <a:off x="6581347" y="1590865"/>
            <a:ext cx="4431682" cy="3680664"/>
          </a:xfrm>
          <a:prstGeom prst="bentConnector3">
            <a:avLst>
              <a:gd name="adj1" fmla="val 113523"/>
            </a:avLst>
          </a:prstGeom>
          <a:ln w="63500">
            <a:solidFill>
              <a:srgbClr val="7030A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/>
          <p:nvPr/>
        </p:nvCxnSpPr>
        <p:spPr>
          <a:xfrm flipV="1">
            <a:off x="6956856" y="5053916"/>
            <a:ext cx="1000895" cy="593122"/>
          </a:xfrm>
          <a:prstGeom prst="bentConnector3">
            <a:avLst>
              <a:gd name="adj1" fmla="val 104321"/>
            </a:avLst>
          </a:prstGeom>
          <a:ln w="63500">
            <a:solidFill>
              <a:srgbClr val="7030A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60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react red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43" y="775966"/>
            <a:ext cx="8205918" cy="573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997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65" y="1670309"/>
            <a:ext cx="3211968" cy="22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530" y="1873334"/>
            <a:ext cx="1997843" cy="19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14" y="1958694"/>
            <a:ext cx="1808239" cy="19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32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Show </a:t>
            </a:r>
            <a:r>
              <a:rPr lang="en-GB" dirty="0" err="1"/>
              <a:t>todos</a:t>
            </a:r>
            <a:r>
              <a:rPr lang="en-GB" dirty="0"/>
              <a:t> in action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Show exporting the store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648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45989" y="1338645"/>
            <a:ext cx="2594921" cy="3220998"/>
            <a:chOff x="345989" y="1338645"/>
            <a:chExt cx="2594921" cy="3220998"/>
          </a:xfrm>
        </p:grpSpPr>
        <p:sp>
          <p:nvSpPr>
            <p:cNvPr id="8" name="Rectangle 7"/>
            <p:cNvSpPr/>
            <p:nvPr/>
          </p:nvSpPr>
          <p:spPr>
            <a:xfrm>
              <a:off x="345989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8389" y="1968842"/>
              <a:ext cx="2281881" cy="984423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977" y="2421922"/>
              <a:ext cx="1894703" cy="865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5990" y="1338645"/>
              <a:ext cx="259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Initial State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78660" y="1338645"/>
            <a:ext cx="2594920" cy="3220998"/>
            <a:chOff x="3278660" y="1338645"/>
            <a:chExt cx="2594920" cy="3220998"/>
          </a:xfrm>
        </p:grpSpPr>
        <p:sp>
          <p:nvSpPr>
            <p:cNvPr id="17" name="Rectangle 16"/>
            <p:cNvSpPr/>
            <p:nvPr/>
          </p:nvSpPr>
          <p:spPr>
            <a:xfrm>
              <a:off x="3278660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06346" y="1968842"/>
              <a:ext cx="2281881" cy="1355126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99934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8660" y="1338645"/>
              <a:ext cx="259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Add Todo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11331" y="1335556"/>
            <a:ext cx="2594920" cy="3224087"/>
            <a:chOff x="6211331" y="1335556"/>
            <a:chExt cx="2594920" cy="3224087"/>
          </a:xfrm>
        </p:grpSpPr>
        <p:grpSp>
          <p:nvGrpSpPr>
            <p:cNvPr id="28" name="Group 27"/>
            <p:cNvGrpSpPr/>
            <p:nvPr/>
          </p:nvGrpSpPr>
          <p:grpSpPr>
            <a:xfrm>
              <a:off x="6211331" y="1816443"/>
              <a:ext cx="2594920" cy="2743200"/>
              <a:chOff x="6211331" y="1816443"/>
              <a:chExt cx="2594920" cy="2743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211331" y="1816443"/>
                <a:ext cx="2594920" cy="2743200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351373" y="1968841"/>
                <a:ext cx="2281881" cy="2195385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Todos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44961" y="2421921"/>
                <a:ext cx="1894703" cy="691982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Desc: Get Milk</a:t>
                </a:r>
              </a:p>
              <a:p>
                <a:r>
                  <a:rPr lang="en-GB" dirty="0"/>
                  <a:t>Done: false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44961" y="3272477"/>
                <a:ext cx="1894703" cy="691982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Desc: Swim</a:t>
                </a:r>
              </a:p>
              <a:p>
                <a:r>
                  <a:rPr lang="en-GB" dirty="0"/>
                  <a:t>Done: false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211331" y="1335556"/>
              <a:ext cx="259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Add Todo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078095" y="1335556"/>
            <a:ext cx="2611399" cy="3224087"/>
            <a:chOff x="9078095" y="1335556"/>
            <a:chExt cx="2611399" cy="3224087"/>
          </a:xfrm>
        </p:grpSpPr>
        <p:grpSp>
          <p:nvGrpSpPr>
            <p:cNvPr id="29" name="Group 28"/>
            <p:cNvGrpSpPr/>
            <p:nvPr/>
          </p:nvGrpSpPr>
          <p:grpSpPr>
            <a:xfrm>
              <a:off x="9094574" y="1816443"/>
              <a:ext cx="2594920" cy="2743200"/>
              <a:chOff x="6211331" y="1816443"/>
              <a:chExt cx="2594920" cy="27432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211331" y="1816443"/>
                <a:ext cx="2594920" cy="2743200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351373" y="1968841"/>
                <a:ext cx="2281881" cy="2195385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Todos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44961" y="2421921"/>
                <a:ext cx="1894703" cy="691982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Desc: Get Milk</a:t>
                </a:r>
              </a:p>
              <a:p>
                <a:r>
                  <a:rPr lang="en-GB" dirty="0"/>
                  <a:t>Done: false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544961" y="3272477"/>
                <a:ext cx="1894703" cy="691982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Desc: Swim</a:t>
                </a:r>
              </a:p>
              <a:p>
                <a:r>
                  <a:rPr lang="en-GB" dirty="0"/>
                  <a:t>Done: true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9078095" y="1335556"/>
              <a:ext cx="259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Toggle 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5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5989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78660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8389" y="1968842"/>
            <a:ext cx="2281881" cy="984423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977" y="2421922"/>
            <a:ext cx="1894703" cy="865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i="1" dirty="0"/>
          </a:p>
        </p:txBody>
      </p:sp>
      <p:sp>
        <p:nvSpPr>
          <p:cNvPr id="22" name="Rectangle 21"/>
          <p:cNvSpPr/>
          <p:nvPr/>
        </p:nvSpPr>
        <p:spPr>
          <a:xfrm>
            <a:off x="3406346" y="1968842"/>
            <a:ext cx="2281881" cy="135512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9934" y="2421921"/>
            <a:ext cx="1894703" cy="691982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Desc: Get Milk</a:t>
            </a:r>
          </a:p>
          <a:p>
            <a:r>
              <a:rPr lang="en-GB" dirty="0"/>
              <a:t>Done: false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11331" y="1816443"/>
            <a:ext cx="2594920" cy="2743200"/>
            <a:chOff x="6211331" y="1816443"/>
            <a:chExt cx="2594920" cy="2743200"/>
          </a:xfrm>
        </p:grpSpPr>
        <p:sp>
          <p:nvSpPr>
            <p:cNvPr id="18" name="Rectangle 17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false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94574" y="1816443"/>
            <a:ext cx="2594920" cy="2743200"/>
            <a:chOff x="6211331" y="1816443"/>
            <a:chExt cx="2594920" cy="2743200"/>
          </a:xfrm>
        </p:grpSpPr>
        <p:sp>
          <p:nvSpPr>
            <p:cNvPr id="30" name="Rectangle 29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true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599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Initial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866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Todo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11331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Todo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78095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Toggle Done</a:t>
            </a:r>
          </a:p>
        </p:txBody>
      </p:sp>
      <p:sp>
        <p:nvSpPr>
          <p:cNvPr id="27" name="Left Bracket 26"/>
          <p:cNvSpPr/>
          <p:nvPr/>
        </p:nvSpPr>
        <p:spPr>
          <a:xfrm>
            <a:off x="144162" y="1161536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eft Bracket 37"/>
          <p:cNvSpPr/>
          <p:nvPr/>
        </p:nvSpPr>
        <p:spPr>
          <a:xfrm rot="10800000">
            <a:off x="11380572" y="1161535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49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5989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78660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8389" y="1968842"/>
            <a:ext cx="2281881" cy="984423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977" y="2421922"/>
            <a:ext cx="1894703" cy="865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i="1" dirty="0"/>
          </a:p>
        </p:txBody>
      </p:sp>
      <p:sp>
        <p:nvSpPr>
          <p:cNvPr id="22" name="Rectangle 21"/>
          <p:cNvSpPr/>
          <p:nvPr/>
        </p:nvSpPr>
        <p:spPr>
          <a:xfrm>
            <a:off x="3406346" y="1968842"/>
            <a:ext cx="2281881" cy="135512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9934" y="2421921"/>
            <a:ext cx="1894703" cy="691982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Desc: Get Milk</a:t>
            </a:r>
          </a:p>
          <a:p>
            <a:r>
              <a:rPr lang="en-GB" dirty="0"/>
              <a:t>Done: false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11331" y="1816443"/>
            <a:ext cx="2594920" cy="2743200"/>
            <a:chOff x="6211331" y="1816443"/>
            <a:chExt cx="2594920" cy="2743200"/>
          </a:xfrm>
        </p:grpSpPr>
        <p:sp>
          <p:nvSpPr>
            <p:cNvPr id="18" name="Rectangle 17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false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94574" y="1816443"/>
            <a:ext cx="2594920" cy="2743200"/>
            <a:chOff x="6211331" y="1816443"/>
            <a:chExt cx="2594920" cy="2743200"/>
          </a:xfrm>
        </p:grpSpPr>
        <p:sp>
          <p:nvSpPr>
            <p:cNvPr id="30" name="Rectangle 29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true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599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Initial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866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Todo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11331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Todo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78095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Toggle Done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404389" y="4794422"/>
            <a:ext cx="0" cy="159402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ket 26"/>
          <p:cNvSpPr/>
          <p:nvPr/>
        </p:nvSpPr>
        <p:spPr>
          <a:xfrm>
            <a:off x="144162" y="1161536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eft Bracket 37"/>
          <p:cNvSpPr/>
          <p:nvPr/>
        </p:nvSpPr>
        <p:spPr>
          <a:xfrm rot="10800000">
            <a:off x="11380572" y="1161535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97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5989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78660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8389" y="1968842"/>
            <a:ext cx="2281881" cy="984423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977" y="2421922"/>
            <a:ext cx="1894703" cy="865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i="1" dirty="0"/>
          </a:p>
        </p:txBody>
      </p:sp>
      <p:sp>
        <p:nvSpPr>
          <p:cNvPr id="22" name="Rectangle 21"/>
          <p:cNvSpPr/>
          <p:nvPr/>
        </p:nvSpPr>
        <p:spPr>
          <a:xfrm>
            <a:off x="3406346" y="1968842"/>
            <a:ext cx="2281881" cy="135512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9934" y="2421921"/>
            <a:ext cx="1894703" cy="691982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Desc: Get Milk</a:t>
            </a:r>
          </a:p>
          <a:p>
            <a:r>
              <a:rPr lang="en-GB" dirty="0"/>
              <a:t>Done: false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11331" y="1816443"/>
            <a:ext cx="2594920" cy="2743200"/>
            <a:chOff x="6211331" y="1816443"/>
            <a:chExt cx="2594920" cy="2743200"/>
          </a:xfrm>
        </p:grpSpPr>
        <p:sp>
          <p:nvSpPr>
            <p:cNvPr id="18" name="Rectangle 17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false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94574" y="1816443"/>
            <a:ext cx="2594920" cy="2743200"/>
            <a:chOff x="6211331" y="1816443"/>
            <a:chExt cx="2594920" cy="2743200"/>
          </a:xfrm>
        </p:grpSpPr>
        <p:sp>
          <p:nvSpPr>
            <p:cNvPr id="30" name="Rectangle 29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true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599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Initial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866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Todo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11331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Todo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78095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Toggle Done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404389" y="4794422"/>
            <a:ext cx="0" cy="159402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ket 26"/>
          <p:cNvSpPr/>
          <p:nvPr/>
        </p:nvSpPr>
        <p:spPr>
          <a:xfrm>
            <a:off x="144162" y="1161536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eft Bracket 37"/>
          <p:cNvSpPr/>
          <p:nvPr/>
        </p:nvSpPr>
        <p:spPr>
          <a:xfrm rot="10800000">
            <a:off x="11380572" y="1161535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-0.22422 0.006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Vue tools </a:t>
            </a:r>
          </a:p>
          <a:p>
            <a:pPr lvl="1"/>
            <a:r>
              <a:rPr lang="en-GB" dirty="0"/>
              <a:t>time travel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3074" name="Picture 2" descr="Image result for flux capac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5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5989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78660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8389" y="1968842"/>
            <a:ext cx="2281881" cy="984423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977" y="2421922"/>
            <a:ext cx="1894703" cy="865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i="1" dirty="0"/>
          </a:p>
        </p:txBody>
      </p:sp>
      <p:sp>
        <p:nvSpPr>
          <p:cNvPr id="22" name="Rectangle 21"/>
          <p:cNvSpPr/>
          <p:nvPr/>
        </p:nvSpPr>
        <p:spPr>
          <a:xfrm>
            <a:off x="3406346" y="1968842"/>
            <a:ext cx="2281881" cy="135512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9934" y="2421921"/>
            <a:ext cx="1894703" cy="691982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Desc: Get Milk</a:t>
            </a:r>
          </a:p>
          <a:p>
            <a:r>
              <a:rPr lang="en-GB" dirty="0"/>
              <a:t>Done: false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11331" y="1816443"/>
            <a:ext cx="2594920" cy="2743200"/>
            <a:chOff x="6211331" y="1816443"/>
            <a:chExt cx="2594920" cy="2743200"/>
          </a:xfrm>
        </p:grpSpPr>
        <p:sp>
          <p:nvSpPr>
            <p:cNvPr id="18" name="Rectangle 17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false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94574" y="1816443"/>
            <a:ext cx="2594920" cy="2743200"/>
            <a:chOff x="6211331" y="1816443"/>
            <a:chExt cx="2594920" cy="2743200"/>
          </a:xfrm>
        </p:grpSpPr>
        <p:sp>
          <p:nvSpPr>
            <p:cNvPr id="30" name="Rectangle 29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true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599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Initial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866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Todo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11331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Todo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78095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Toggle Done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574103" y="4721851"/>
            <a:ext cx="0" cy="159402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ket 26"/>
          <p:cNvSpPr/>
          <p:nvPr/>
        </p:nvSpPr>
        <p:spPr>
          <a:xfrm>
            <a:off x="144162" y="1161536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eft Bracket 37"/>
          <p:cNvSpPr/>
          <p:nvPr/>
        </p:nvSpPr>
        <p:spPr>
          <a:xfrm rot="10800000">
            <a:off x="11380572" y="1161535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55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5989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78660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8389" y="1968842"/>
            <a:ext cx="2281881" cy="984423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977" y="2421922"/>
            <a:ext cx="1894703" cy="865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i="1" dirty="0"/>
          </a:p>
        </p:txBody>
      </p:sp>
      <p:sp>
        <p:nvSpPr>
          <p:cNvPr id="22" name="Rectangle 21"/>
          <p:cNvSpPr/>
          <p:nvPr/>
        </p:nvSpPr>
        <p:spPr>
          <a:xfrm>
            <a:off x="3406346" y="1968842"/>
            <a:ext cx="2281881" cy="135512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9934" y="2421921"/>
            <a:ext cx="1894703" cy="691982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Desc: Get Milk</a:t>
            </a:r>
          </a:p>
          <a:p>
            <a:r>
              <a:rPr lang="en-GB" dirty="0"/>
              <a:t>Done: false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11331" y="1816443"/>
            <a:ext cx="2594920" cy="2743200"/>
            <a:chOff x="6211331" y="1816443"/>
            <a:chExt cx="2594920" cy="2743200"/>
          </a:xfrm>
        </p:grpSpPr>
        <p:sp>
          <p:nvSpPr>
            <p:cNvPr id="18" name="Rectangle 17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false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94574" y="1816443"/>
            <a:ext cx="2594920" cy="2743200"/>
            <a:chOff x="6211331" y="1816443"/>
            <a:chExt cx="2594920" cy="2743200"/>
          </a:xfrm>
        </p:grpSpPr>
        <p:sp>
          <p:nvSpPr>
            <p:cNvPr id="30" name="Rectangle 29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true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599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Initial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866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Todo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11331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Todo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78095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Toggle Done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404389" y="4794422"/>
            <a:ext cx="0" cy="1594021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66454" y="4794422"/>
            <a:ext cx="0" cy="159402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ket 37"/>
          <p:cNvSpPr/>
          <p:nvPr/>
        </p:nvSpPr>
        <p:spPr>
          <a:xfrm>
            <a:off x="144162" y="1161536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ket 38"/>
          <p:cNvSpPr/>
          <p:nvPr/>
        </p:nvSpPr>
        <p:spPr>
          <a:xfrm rot="10800000">
            <a:off x="11380572" y="1161535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60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310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Vue </a:t>
            </a:r>
            <a:r>
              <a:rPr lang="en-GB" dirty="0" err="1"/>
              <a:t>devtools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04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65" y="1670309"/>
            <a:ext cx="3211968" cy="22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530" y="1873334"/>
            <a:ext cx="1997843" cy="19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14" y="1958694"/>
            <a:ext cx="1808239" cy="19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8782" y="4085952"/>
            <a:ext cx="2055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5"/>
              </a:rPr>
              <a:t>Monolith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1200" dirty="0">
                <a:hlinkClick r:id="rId6"/>
              </a:rPr>
              <a:t>As seen by Reddit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908530" y="4183461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 simpler React</a:t>
            </a:r>
          </a:p>
        </p:txBody>
      </p:sp>
      <p:pic>
        <p:nvPicPr>
          <p:cNvPr id="4098" name="Picture 2" descr="Image result for facebook lik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89" y="4119809"/>
            <a:ext cx="688197" cy="5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70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165936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169505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2452430" y="2489403"/>
            <a:ext cx="1932318" cy="1882604"/>
            <a:chOff x="2534075" y="4825185"/>
            <a:chExt cx="1932318" cy="18826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220" y="4825185"/>
              <a:ext cx="1792173" cy="188260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34075" y="6338457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88723" y="2510807"/>
            <a:ext cx="1932318" cy="1909429"/>
            <a:chOff x="2534075" y="2584517"/>
            <a:chExt cx="1932318" cy="190942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88723" y="2530049"/>
            <a:ext cx="1932318" cy="1909429"/>
            <a:chOff x="2534075" y="2584517"/>
            <a:chExt cx="1932318" cy="19094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94277" y="2489403"/>
            <a:ext cx="1808617" cy="1907267"/>
            <a:chOff x="4705352" y="356181"/>
            <a:chExt cx="1808617" cy="190726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84352" y="2510806"/>
            <a:ext cx="1808617" cy="1907267"/>
            <a:chOff x="4705352" y="356181"/>
            <a:chExt cx="1808617" cy="1907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84350" y="2519346"/>
            <a:ext cx="1808617" cy="1907267"/>
            <a:chOff x="2674218" y="343673"/>
            <a:chExt cx="1808617" cy="190726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4220" y="343673"/>
              <a:ext cx="1808615" cy="190726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674218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66203" y="2531130"/>
            <a:ext cx="1808617" cy="1907267"/>
            <a:chOff x="2674218" y="343673"/>
            <a:chExt cx="1808617" cy="190726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4220" y="343673"/>
              <a:ext cx="1808615" cy="190726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674218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7939" y="3169377"/>
            <a:ext cx="4295839" cy="3416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MS Reference Sans Serif" panose="020B0604030504040204" pitchFamily="34" charset="0"/>
              </a:defRPr>
            </a:lvl1pPr>
          </a:lstStyle>
          <a:p>
            <a:r>
              <a:rPr lang="en-GB" sz="1200" dirty="0"/>
              <a:t>addTodo(state, todo) {</a:t>
            </a:r>
          </a:p>
          <a:p>
            <a:r>
              <a:rPr lang="en-GB" sz="1200" dirty="0"/>
              <a:t>    state.past.push(_.cloneDeep(state.present));</a:t>
            </a:r>
          </a:p>
          <a:p>
            <a:r>
              <a:rPr lang="en-GB" sz="1200" dirty="0"/>
              <a:t>    state.present.todos.push(todo);</a:t>
            </a:r>
          </a:p>
          <a:p>
            <a:r>
              <a:rPr lang="en-GB" sz="1200" dirty="0"/>
              <a:t>    state.future = [];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undo(state) {</a:t>
            </a:r>
          </a:p>
          <a:p>
            <a:r>
              <a:rPr lang="en-GB" sz="1200" dirty="0"/>
              <a:t>    const previous = state.past.pop();</a:t>
            </a:r>
          </a:p>
          <a:p>
            <a:r>
              <a:rPr lang="en-GB" sz="1200" dirty="0"/>
              <a:t>    state.future.push(state.present);</a:t>
            </a:r>
          </a:p>
          <a:p>
            <a:r>
              <a:rPr lang="en-GB" sz="1200" dirty="0"/>
              <a:t>    state.present = previous;</a:t>
            </a:r>
          </a:p>
          <a:p>
            <a:r>
              <a:rPr lang="en-GB" sz="1200" dirty="0"/>
              <a:t>}</a:t>
            </a:r>
          </a:p>
          <a:p>
            <a:br>
              <a:rPr lang="en-GB" sz="1200" dirty="0"/>
            </a:br>
            <a:r>
              <a:rPr lang="en-GB" sz="1200" dirty="0"/>
              <a:t>redo(state) {</a:t>
            </a:r>
          </a:p>
          <a:p>
            <a:r>
              <a:rPr lang="en-GB" sz="1200" dirty="0"/>
              <a:t>    const next = state.future.pop();</a:t>
            </a:r>
          </a:p>
          <a:p>
            <a:r>
              <a:rPr lang="en-GB" sz="1200" dirty="0"/>
              <a:t>    state.past.push(state.present);</a:t>
            </a:r>
          </a:p>
          <a:p>
            <a:r>
              <a:rPr lang="en-GB" sz="1200" dirty="0"/>
              <a:t>    state.present = next;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23731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20" y="4825185"/>
            <a:ext cx="1792173" cy="188260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674216" y="2575490"/>
            <a:ext cx="1808617" cy="1907267"/>
            <a:chOff x="4705352" y="356181"/>
            <a:chExt cx="1808617" cy="1907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81649" y="4811772"/>
            <a:ext cx="1932318" cy="1909429"/>
            <a:chOff x="2534075" y="2584517"/>
            <a:chExt cx="1932318" cy="19094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7939" y="3169377"/>
            <a:ext cx="4295839" cy="3416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MS Reference Sans Serif" panose="020B0604030504040204" pitchFamily="34" charset="0"/>
              </a:defRPr>
            </a:lvl1pPr>
          </a:lstStyle>
          <a:p>
            <a:r>
              <a:rPr lang="en-GB" sz="1200" dirty="0"/>
              <a:t>addTodo(state, todo) {</a:t>
            </a:r>
          </a:p>
          <a:p>
            <a:r>
              <a:rPr lang="en-GB" sz="1200" dirty="0"/>
              <a:t>    state.past.push(_.cloneDeep(state.present));</a:t>
            </a:r>
          </a:p>
          <a:p>
            <a:r>
              <a:rPr lang="en-GB" sz="1200" dirty="0"/>
              <a:t>    state.present.todos.push(todo);</a:t>
            </a:r>
          </a:p>
          <a:p>
            <a:r>
              <a:rPr lang="en-GB" sz="1200" dirty="0"/>
              <a:t>    state.future = [];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undo(state) {</a:t>
            </a:r>
          </a:p>
          <a:p>
            <a:r>
              <a:rPr lang="en-GB" sz="1200" dirty="0"/>
              <a:t>    const previous = state.past.pop();</a:t>
            </a:r>
          </a:p>
          <a:p>
            <a:r>
              <a:rPr lang="en-GB" sz="1200" dirty="0"/>
              <a:t>    state.future.push(state.present);</a:t>
            </a:r>
          </a:p>
          <a:p>
            <a:r>
              <a:rPr lang="en-GB" sz="1200" dirty="0"/>
              <a:t>    state.present = previous;</a:t>
            </a:r>
          </a:p>
          <a:p>
            <a:r>
              <a:rPr lang="en-GB" sz="1200" dirty="0"/>
              <a:t>}</a:t>
            </a:r>
          </a:p>
          <a:p>
            <a:br>
              <a:rPr lang="en-GB" sz="1200" dirty="0"/>
            </a:br>
            <a:r>
              <a:rPr lang="en-GB" sz="1200" dirty="0"/>
              <a:t>redo(state) {</a:t>
            </a:r>
          </a:p>
          <a:p>
            <a:r>
              <a:rPr lang="en-GB" sz="1200" dirty="0"/>
              <a:t>    const next = state.future.pop();</a:t>
            </a:r>
          </a:p>
          <a:p>
            <a:r>
              <a:rPr lang="en-GB" sz="1200" dirty="0"/>
              <a:t>    state.past.push(state.present);</a:t>
            </a:r>
          </a:p>
          <a:p>
            <a:r>
              <a:rPr lang="en-GB" sz="1200" dirty="0"/>
              <a:t>    state.present = next;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73016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712" y="22310"/>
            <a:ext cx="12167287" cy="6835689"/>
            <a:chOff x="24712" y="22310"/>
            <a:chExt cx="12167287" cy="6835689"/>
          </a:xfrm>
        </p:grpSpPr>
        <p:sp>
          <p:nvSpPr>
            <p:cNvPr id="20" name="Rectangle 19"/>
            <p:cNvSpPr/>
            <p:nvPr/>
          </p:nvSpPr>
          <p:spPr>
            <a:xfrm>
              <a:off x="24712" y="22310"/>
              <a:ext cx="12167287" cy="6835689"/>
            </a:xfrm>
            <a:prstGeom prst="rect">
              <a:avLst/>
            </a:prstGeom>
            <a:ln w="279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4335" y="1125149"/>
              <a:ext cx="145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Past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3124" y="3353485"/>
              <a:ext cx="145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Present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3124" y="5581821"/>
              <a:ext cx="145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Future</a:t>
              </a:r>
            </a:p>
          </p:txBody>
        </p:sp>
        <p:sp>
          <p:nvSpPr>
            <p:cNvPr id="8" name="Left Bracket 7"/>
            <p:cNvSpPr/>
            <p:nvPr/>
          </p:nvSpPr>
          <p:spPr>
            <a:xfrm>
              <a:off x="1760838" y="296562"/>
              <a:ext cx="580768" cy="2026507"/>
            </a:xfrm>
            <a:prstGeom prst="leftBracket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1760838" y="4753234"/>
              <a:ext cx="580768" cy="2026507"/>
            </a:xfrm>
            <a:prstGeom prst="leftBracket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Left Bracket 15"/>
            <p:cNvSpPr/>
            <p:nvPr/>
          </p:nvSpPr>
          <p:spPr>
            <a:xfrm rot="10800000">
              <a:off x="11391684" y="343673"/>
              <a:ext cx="580768" cy="2026507"/>
            </a:xfrm>
            <a:prstGeom prst="leftBracket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Left Bracket 17"/>
            <p:cNvSpPr/>
            <p:nvPr/>
          </p:nvSpPr>
          <p:spPr>
            <a:xfrm rot="10800000">
              <a:off x="11391684" y="4734697"/>
              <a:ext cx="580768" cy="2026507"/>
            </a:xfrm>
            <a:prstGeom prst="leftBracket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220" y="343673"/>
              <a:ext cx="1808615" cy="190726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4220" y="4825185"/>
              <a:ext cx="1792173" cy="1882604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674216" y="2575490"/>
              <a:ext cx="1808617" cy="1907267"/>
              <a:chOff x="4705352" y="356181"/>
              <a:chExt cx="1808617" cy="190726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354" y="356181"/>
                <a:ext cx="1808615" cy="1907267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705352" y="1863731"/>
                <a:ext cx="1808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581649" y="4811772"/>
              <a:ext cx="1932318" cy="1909429"/>
              <a:chOff x="2534075" y="2584517"/>
              <a:chExt cx="1932318" cy="190942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7778" y="2584517"/>
                <a:ext cx="1808615" cy="1907267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2534075" y="4124614"/>
                <a:ext cx="1808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7437939" y="3169377"/>
            <a:ext cx="4295839" cy="3416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MS Reference Sans Serif" panose="020B0604030504040204" pitchFamily="34" charset="0"/>
              </a:defRPr>
            </a:lvl1pPr>
          </a:lstStyle>
          <a:p>
            <a:r>
              <a:rPr lang="en-GB" sz="1200" dirty="0"/>
              <a:t>addTodo(state, todo) {</a:t>
            </a:r>
          </a:p>
          <a:p>
            <a:r>
              <a:rPr lang="en-GB" sz="1200" dirty="0"/>
              <a:t>    state.past.push(_.cloneDeep(state.present));</a:t>
            </a:r>
          </a:p>
          <a:p>
            <a:r>
              <a:rPr lang="en-GB" sz="1200" dirty="0"/>
              <a:t>    state.present.todos.push(todo);</a:t>
            </a:r>
          </a:p>
          <a:p>
            <a:r>
              <a:rPr lang="en-GB" sz="1200" dirty="0"/>
              <a:t>    state.future = [];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undo(state) {</a:t>
            </a:r>
          </a:p>
          <a:p>
            <a:r>
              <a:rPr lang="en-GB" sz="1200" dirty="0"/>
              <a:t>    const previous = state.past.pop();</a:t>
            </a:r>
          </a:p>
          <a:p>
            <a:r>
              <a:rPr lang="en-GB" sz="1200" dirty="0"/>
              <a:t>    state.future.push(state.present);</a:t>
            </a:r>
          </a:p>
          <a:p>
            <a:r>
              <a:rPr lang="en-GB" sz="1200" dirty="0"/>
              <a:t>    state.present = previous;</a:t>
            </a:r>
          </a:p>
          <a:p>
            <a:r>
              <a:rPr lang="en-GB" sz="1200" dirty="0"/>
              <a:t>}</a:t>
            </a:r>
          </a:p>
          <a:p>
            <a:br>
              <a:rPr lang="en-GB" sz="1200" dirty="0"/>
            </a:br>
            <a:r>
              <a:rPr lang="en-GB" sz="1200" dirty="0"/>
              <a:t>redo(state) {</a:t>
            </a:r>
          </a:p>
          <a:p>
            <a:r>
              <a:rPr lang="en-GB" sz="1200" dirty="0"/>
              <a:t>    const next = state.future.pop();</a:t>
            </a:r>
          </a:p>
          <a:p>
            <a:r>
              <a:rPr lang="en-GB" sz="1200" dirty="0"/>
              <a:t>    state.past.push(state.present);</a:t>
            </a:r>
          </a:p>
          <a:p>
            <a:r>
              <a:rPr lang="en-GB" sz="1200" dirty="0"/>
              <a:t>    state.present = next;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3932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20" y="4825185"/>
            <a:ext cx="1792173" cy="1882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74218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74216" y="2575490"/>
            <a:ext cx="1808617" cy="1907267"/>
            <a:chOff x="4705352" y="356181"/>
            <a:chExt cx="1808617" cy="1907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1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81649" y="4811772"/>
            <a:ext cx="1932318" cy="1909429"/>
            <a:chOff x="2534075" y="2584517"/>
            <a:chExt cx="1932318" cy="19094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2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34075" y="6338457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2218185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95" y="2584516"/>
            <a:ext cx="1808615" cy="190726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38295" y="4139513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</p:spTree>
    <p:extLst>
      <p:ext uri="{BB962C8B-B14F-4D97-AF65-F5344CB8AC3E}">
        <p14:creationId xmlns:p14="http://schemas.microsoft.com/office/powerpoint/2010/main" val="1930159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2674218" y="343673"/>
            <a:ext cx="1808617" cy="1907267"/>
            <a:chOff x="2674218" y="343673"/>
            <a:chExt cx="1808617" cy="190726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220" y="343673"/>
              <a:ext cx="1808615" cy="190726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674218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0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38295" y="2584517"/>
            <a:ext cx="1944539" cy="1924328"/>
            <a:chOff x="2538295" y="2584517"/>
            <a:chExt cx="1944539" cy="192432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4219" y="2584517"/>
              <a:ext cx="1808615" cy="190726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38295" y="4139513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944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4" y="356181"/>
            <a:ext cx="1808615" cy="1907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219" y="2584517"/>
            <a:ext cx="1808615" cy="1907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4218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5352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74218" y="4122452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2</a:t>
            </a:r>
          </a:p>
        </p:txBody>
      </p:sp>
    </p:spTree>
    <p:extLst>
      <p:ext uri="{BB962C8B-B14F-4D97-AF65-F5344CB8AC3E}">
        <p14:creationId xmlns:p14="http://schemas.microsoft.com/office/powerpoint/2010/main" val="2773069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4" y="356181"/>
            <a:ext cx="1808615" cy="1907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83" y="356181"/>
            <a:ext cx="1808615" cy="1907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220" y="2596849"/>
            <a:ext cx="1792173" cy="1882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74218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5352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46583" y="1881608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34075" y="4124614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15739394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4" y="356181"/>
            <a:ext cx="1808615" cy="1907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778" y="2584517"/>
            <a:ext cx="1808615" cy="1907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220" y="4825185"/>
            <a:ext cx="1792173" cy="1882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74218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5352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34075" y="4124614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34075" y="6338457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6087737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20" y="4825185"/>
            <a:ext cx="1792173" cy="1882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74218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74216" y="2575490"/>
            <a:ext cx="1808617" cy="1907267"/>
            <a:chOff x="4705352" y="356181"/>
            <a:chExt cx="1808617" cy="1907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1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81649" y="4811772"/>
            <a:ext cx="1932318" cy="1909429"/>
            <a:chOff x="2534075" y="2584517"/>
            <a:chExt cx="1932318" cy="19094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2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34075" y="6338457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273842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4549346" cy="1325563"/>
          </a:xfrm>
        </p:spPr>
        <p:txBody>
          <a:bodyPr/>
          <a:lstStyle/>
          <a:p>
            <a:r>
              <a:rPr lang="en-GB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574"/>
            <a:ext cx="4870622" cy="545964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Modular</a:t>
            </a:r>
          </a:p>
          <a:p>
            <a:r>
              <a:rPr lang="en-GB" dirty="0"/>
              <a:t>Progressive</a:t>
            </a:r>
          </a:p>
          <a:p>
            <a:pPr lvl="1"/>
            <a:r>
              <a:rPr lang="en-GB" dirty="0"/>
              <a:t>Use as much of Vue as you want</a:t>
            </a:r>
          </a:p>
          <a:p>
            <a:r>
              <a:rPr lang="en-GB" dirty="0"/>
              <a:t>Easy to integrate with existing sites</a:t>
            </a:r>
          </a:p>
          <a:p>
            <a:r>
              <a:rPr lang="en-GB" dirty="0"/>
              <a:t>Officially supported tools</a:t>
            </a:r>
          </a:p>
          <a:p>
            <a:pPr lvl="1"/>
            <a:r>
              <a:rPr lang="en-GB" dirty="0"/>
              <a:t>Vue Router</a:t>
            </a:r>
          </a:p>
          <a:p>
            <a:pPr lvl="1"/>
            <a:r>
              <a:rPr lang="en-GB" dirty="0" err="1"/>
              <a:t>Vuex</a:t>
            </a:r>
            <a:r>
              <a:rPr lang="en-GB" dirty="0"/>
              <a:t> (state management)</a:t>
            </a:r>
          </a:p>
          <a:p>
            <a:r>
              <a:rPr lang="en-GB" dirty="0"/>
              <a:t>Vue CLI</a:t>
            </a:r>
          </a:p>
          <a:p>
            <a:pPr lvl="2"/>
            <a:r>
              <a:rPr lang="en-GB" dirty="0" err="1"/>
              <a:t>Webpack</a:t>
            </a:r>
            <a:r>
              <a:rPr lang="en-GB" dirty="0"/>
              <a:t> config</a:t>
            </a:r>
          </a:p>
          <a:p>
            <a:pPr lvl="2"/>
            <a:r>
              <a:rPr lang="en-GB" dirty="0"/>
              <a:t>Hot reload,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Test Automation</a:t>
            </a:r>
          </a:p>
          <a:p>
            <a:pPr lvl="2"/>
            <a:r>
              <a:rPr lang="en-GB" dirty="0"/>
              <a:t>Karma + Mocha</a:t>
            </a:r>
          </a:p>
          <a:p>
            <a:pPr lvl="2"/>
            <a:r>
              <a:rPr lang="en-GB" dirty="0" err="1"/>
              <a:t>Nightwatch</a:t>
            </a:r>
            <a:endParaRPr lang="en-GB" dirty="0"/>
          </a:p>
          <a:p>
            <a:r>
              <a:rPr lang="en-GB" dirty="0"/>
              <a:t>Excellent Documentation</a:t>
            </a:r>
          </a:p>
          <a:p>
            <a:pPr lvl="1"/>
            <a:r>
              <a:rPr lang="en-GB" dirty="0"/>
              <a:t>Easy to learn</a:t>
            </a:r>
          </a:p>
          <a:p>
            <a:r>
              <a:rPr lang="en-GB" dirty="0"/>
              <a:t>Smaller and faster than React</a:t>
            </a:r>
          </a:p>
          <a:p>
            <a:pPr lvl="1"/>
            <a:r>
              <a:rPr lang="en-GB" dirty="0"/>
              <a:t>At the moment</a:t>
            </a:r>
          </a:p>
          <a:p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6974" y="1163574"/>
            <a:ext cx="4870622" cy="1865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Newer than React, still gaining mainstream adoption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party tools are still catching up</a:t>
            </a:r>
          </a:p>
          <a:p>
            <a:r>
              <a:rPr lang="en-GB" dirty="0"/>
              <a:t>Community is smaller than Reacts</a:t>
            </a:r>
          </a:p>
          <a:p>
            <a:pPr marL="0" indent="0">
              <a:buNone/>
            </a:pP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36974" y="9524"/>
            <a:ext cx="4549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Cons</a:t>
            </a: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74" y="3586754"/>
            <a:ext cx="4095396" cy="25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0756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oogly e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792" y="2027492"/>
            <a:ext cx="2165776" cy="216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54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Vue tools </a:t>
            </a:r>
          </a:p>
          <a:p>
            <a:pPr lvl="1"/>
            <a:r>
              <a:rPr lang="en-GB" dirty="0"/>
              <a:t>Import</a:t>
            </a:r>
          </a:p>
          <a:p>
            <a:r>
              <a:rPr lang="en-GB" dirty="0"/>
              <a:t>Undo, Redo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3074" name="Picture 2" descr="Image result for flux capac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6372"/>
            <a:ext cx="5846573" cy="33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80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712" y="22310"/>
            <a:ext cx="12167287" cy="6835689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7238116" y="-7829981"/>
            <a:ext cx="1932318" cy="1882604"/>
            <a:chOff x="2534075" y="4825185"/>
            <a:chExt cx="1932318" cy="18826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220" y="4825185"/>
              <a:ext cx="1792173" cy="188260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534075" y="6338457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484018" y="-5992921"/>
            <a:ext cx="1932318" cy="1909429"/>
            <a:chOff x="2534075" y="2584517"/>
            <a:chExt cx="1932318" cy="19094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854192" y="-4123113"/>
            <a:ext cx="1808617" cy="1907267"/>
            <a:chOff x="4705352" y="356181"/>
            <a:chExt cx="1808617" cy="1907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1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1960343" y="2609127"/>
            <a:ext cx="1808617" cy="1907267"/>
            <a:chOff x="2674218" y="343673"/>
            <a:chExt cx="1808617" cy="190726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4220" y="343673"/>
              <a:ext cx="1808615" cy="19072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674218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0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-6135329" y="3528358"/>
            <a:ext cx="23551665" cy="6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64180" y="-2615563"/>
            <a:ext cx="0" cy="1258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-0.0118 L 0.36732 -0.00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732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undo, redo</a:t>
            </a:r>
          </a:p>
          <a:p>
            <a:r>
              <a:rPr lang="en-GB" dirty="0"/>
              <a:t>Show exporting, importing</a:t>
            </a:r>
          </a:p>
        </p:txBody>
      </p:sp>
    </p:spTree>
    <p:extLst>
      <p:ext uri="{BB962C8B-B14F-4D97-AF65-F5344CB8AC3E}">
        <p14:creationId xmlns:p14="http://schemas.microsoft.com/office/powerpoint/2010/main" val="3771205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To-do…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Is there value in this?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Generalise the approach?</a:t>
            </a:r>
          </a:p>
          <a:p>
            <a:pPr marL="0" indent="0">
              <a:buNone/>
            </a:pPr>
            <a:r>
              <a:rPr lang="en-GB" dirty="0"/>
              <a:t>Make the approach more specific?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Figure out how to get customers to share the state?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The devil is in the details</a:t>
            </a:r>
          </a:p>
        </p:txBody>
      </p:sp>
      <p:pic>
        <p:nvPicPr>
          <p:cNvPr id="5122" name="Picture 2" descr="Image result for little dev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2" y="4167820"/>
            <a:ext cx="3290888" cy="25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982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3018" y="2864282"/>
            <a:ext cx="11948982" cy="54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8292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28" y="1662840"/>
            <a:ext cx="4089400" cy="3848280"/>
          </a:xfrm>
          <a:prstGeom prst="rect">
            <a:avLst/>
          </a:prstGeom>
        </p:spPr>
      </p:pic>
      <p:pic>
        <p:nvPicPr>
          <p:cNvPr id="8194" name="Picture 2" descr="Image result for react vs v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84" y="93038"/>
            <a:ext cx="2671234" cy="150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-2746119" y="3037930"/>
            <a:ext cx="6535090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4400" dirty="0"/>
              <a:t>Recruitment</a:t>
            </a:r>
            <a:r>
              <a:rPr lang="en-GB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2279" y="5888757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Number of employers using the technology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9814" y="162294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410" y="549148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3179" y="548250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54028" y="1662840"/>
            <a:ext cx="1271" cy="38743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22280" y="5511120"/>
            <a:ext cx="4121148" cy="83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6336" y="2824186"/>
            <a:ext cx="135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employees interested in the technology</a:t>
            </a:r>
          </a:p>
        </p:txBody>
      </p:sp>
    </p:spTree>
    <p:extLst>
      <p:ext uri="{BB962C8B-B14F-4D97-AF65-F5344CB8AC3E}">
        <p14:creationId xmlns:p14="http://schemas.microsoft.com/office/powerpoint/2010/main" val="72675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28" y="1662840"/>
            <a:ext cx="4089400" cy="3848280"/>
          </a:xfrm>
          <a:prstGeom prst="rect">
            <a:avLst/>
          </a:prstGeom>
        </p:spPr>
      </p:pic>
      <p:pic>
        <p:nvPicPr>
          <p:cNvPr id="8194" name="Picture 2" descr="Image result for react vs v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84" y="93038"/>
            <a:ext cx="2671234" cy="150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-2746119" y="3037930"/>
            <a:ext cx="6535090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4400" dirty="0"/>
              <a:t>Recruitment</a:t>
            </a:r>
            <a:r>
              <a:rPr lang="en-GB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2279" y="5888757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Number of employers using the technology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9814" y="162294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410" y="549148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3179" y="548250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Few</a:t>
            </a:r>
          </a:p>
        </p:txBody>
      </p:sp>
      <p:sp>
        <p:nvSpPr>
          <p:cNvPr id="20" name="Oval 19"/>
          <p:cNvSpPr/>
          <p:nvPr/>
        </p:nvSpPr>
        <p:spPr>
          <a:xfrm>
            <a:off x="7324518" y="3072998"/>
            <a:ext cx="386080" cy="365760"/>
          </a:xfrm>
          <a:prstGeom prst="ellipse">
            <a:avLst/>
          </a:prstGeom>
          <a:solidFill>
            <a:srgbClr val="E9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987330" y="2285111"/>
            <a:ext cx="386080" cy="365760"/>
          </a:xfrm>
          <a:prstGeom prst="ellipse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3854028" y="1662840"/>
            <a:ext cx="1271" cy="38743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22280" y="5511120"/>
            <a:ext cx="4121148" cy="83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26336" y="2824186"/>
            <a:ext cx="135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employees interested in the technology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813936" y="3575884"/>
            <a:ext cx="386080" cy="365760"/>
            <a:chOff x="4946016" y="3056890"/>
            <a:chExt cx="386080" cy="365760"/>
          </a:xfrm>
        </p:grpSpPr>
        <p:sp>
          <p:nvSpPr>
            <p:cNvPr id="25" name="Oval 24"/>
            <p:cNvSpPr/>
            <p:nvPr/>
          </p:nvSpPr>
          <p:spPr>
            <a:xfrm>
              <a:off x="4946016" y="3056890"/>
              <a:ext cx="386080" cy="365760"/>
            </a:xfrm>
            <a:prstGeom prst="ellipse">
              <a:avLst/>
            </a:prstGeom>
            <a:solidFill>
              <a:srgbClr val="38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5057776" y="3158490"/>
              <a:ext cx="172720" cy="161380"/>
            </a:xfrm>
            <a:prstGeom prst="ellipse">
              <a:avLst/>
            </a:prstGeom>
            <a:solidFill>
              <a:srgbClr val="3448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06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28" y="1662840"/>
            <a:ext cx="4089400" cy="3848280"/>
          </a:xfrm>
          <a:prstGeom prst="rect">
            <a:avLst/>
          </a:prstGeom>
        </p:spPr>
      </p:pic>
      <p:pic>
        <p:nvPicPr>
          <p:cNvPr id="8194" name="Picture 2" descr="Image result for react vs v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84" y="93038"/>
            <a:ext cx="2671234" cy="150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-2746119" y="3037930"/>
            <a:ext cx="6535090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4400" dirty="0"/>
              <a:t>Recruitment</a:t>
            </a:r>
            <a:r>
              <a:rPr lang="en-GB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6336" y="2824186"/>
            <a:ext cx="135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employees interested in the 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2279" y="5888757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Number of employers using the technology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9814" y="162294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410" y="549148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3179" y="548250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Few</a:t>
            </a:r>
          </a:p>
        </p:txBody>
      </p:sp>
      <p:sp>
        <p:nvSpPr>
          <p:cNvPr id="21" name="Oval 20"/>
          <p:cNvSpPr/>
          <p:nvPr/>
        </p:nvSpPr>
        <p:spPr>
          <a:xfrm>
            <a:off x="6987330" y="2285111"/>
            <a:ext cx="386080" cy="365760"/>
          </a:xfrm>
          <a:prstGeom prst="ellipse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3854028" y="1662840"/>
            <a:ext cx="1271" cy="38743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22280" y="5511120"/>
            <a:ext cx="4121148" cy="83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069842" y="3166959"/>
            <a:ext cx="206586" cy="449028"/>
          </a:xfrm>
          <a:prstGeom prst="straightConnector1">
            <a:avLst/>
          </a:prstGeom>
          <a:ln w="76200">
            <a:solidFill>
              <a:srgbClr val="38B7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600000" flipV="1">
            <a:off x="7299268" y="2400577"/>
            <a:ext cx="334040" cy="39320"/>
          </a:xfrm>
          <a:prstGeom prst="straightConnector1">
            <a:avLst/>
          </a:prstGeom>
          <a:ln w="76200">
            <a:solidFill>
              <a:srgbClr val="00D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24518" y="3072998"/>
            <a:ext cx="386080" cy="365760"/>
          </a:xfrm>
          <a:prstGeom prst="ellipse">
            <a:avLst/>
          </a:prstGeom>
          <a:solidFill>
            <a:srgbClr val="E9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987330" y="2285111"/>
            <a:ext cx="386080" cy="365760"/>
          </a:xfrm>
          <a:prstGeom prst="ellipse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4813936" y="3575884"/>
            <a:ext cx="386080" cy="365760"/>
            <a:chOff x="4946016" y="3056890"/>
            <a:chExt cx="386080" cy="365760"/>
          </a:xfrm>
        </p:grpSpPr>
        <p:sp>
          <p:nvSpPr>
            <p:cNvPr id="29" name="Oval 28"/>
            <p:cNvSpPr/>
            <p:nvPr/>
          </p:nvSpPr>
          <p:spPr>
            <a:xfrm>
              <a:off x="4946016" y="3056890"/>
              <a:ext cx="386080" cy="365760"/>
            </a:xfrm>
            <a:prstGeom prst="ellipse">
              <a:avLst/>
            </a:prstGeom>
            <a:solidFill>
              <a:srgbClr val="38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5057776" y="3158490"/>
              <a:ext cx="172720" cy="161380"/>
            </a:xfrm>
            <a:prstGeom prst="ellipse">
              <a:avLst/>
            </a:prstGeom>
            <a:solidFill>
              <a:srgbClr val="3448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2230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Widescreen</PresentationFormat>
  <Paragraphs>329</Paragraphs>
  <Slides>66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MS Reference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Store</vt:lpstr>
      <vt:lpstr>Flux</vt:lpstr>
      <vt:lpstr>PowerPoint Presentation</vt:lpstr>
      <vt:lpstr>Flux Implementations</vt:lpstr>
      <vt:lpstr>PowerPoint Presentation</vt:lpstr>
      <vt:lpstr>PowerPoint Presentation</vt:lpstr>
      <vt:lpstr>Interacting with the Store</vt:lpstr>
      <vt:lpstr>Interacting with the Store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1</vt:lpstr>
      <vt:lpstr>Demo 1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Demo 2</vt:lpstr>
      <vt:lpstr>Demo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 3</vt:lpstr>
      <vt:lpstr>Demo 3</vt:lpstr>
      <vt:lpstr>To-do…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Daryn Holmes</dc:creator>
  <cp:lastModifiedBy>Daryn Holmes</cp:lastModifiedBy>
  <cp:revision>137</cp:revision>
  <dcterms:created xsi:type="dcterms:W3CDTF">2017-08-02T13:24:30Z</dcterms:created>
  <dcterms:modified xsi:type="dcterms:W3CDTF">2017-08-09T10:45:48Z</dcterms:modified>
</cp:coreProperties>
</file>