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73" r:id="rId3"/>
    <p:sldId id="259" r:id="rId4"/>
    <p:sldId id="278" r:id="rId5"/>
    <p:sldId id="279" r:id="rId6"/>
    <p:sldId id="280" r:id="rId7"/>
    <p:sldId id="281" r:id="rId8"/>
    <p:sldId id="262" r:id="rId9"/>
    <p:sldId id="276"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25" autoAdjust="0"/>
    <p:restoredTop sz="94676"/>
  </p:normalViewPr>
  <p:slideViewPr>
    <p:cSldViewPr snapToGrid="0" snapToObjects="1">
      <p:cViewPr varScale="1">
        <p:scale>
          <a:sx n="83" d="100"/>
          <a:sy n="83" d="100"/>
        </p:scale>
        <p:origin x="10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87DE6118-2437-4B30-8E3C-4D2BE6020583}" type="datetimeFigureOut">
              <a:rPr lang="en-US" smtClean="0"/>
              <a:pPr/>
              <a:t>11/25/2021</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666384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9411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3105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181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7DE6118-2437-4B30-8E3C-4D2BE6020583}" type="datetimeFigureOut">
              <a:rPr lang="en-US" smtClean="0"/>
              <a:pPr/>
              <a:t>11/25/2021</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7550339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0207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0061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2014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7668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87DE6118-2437-4B30-8E3C-4D2BE6020583}" type="datetimeFigureOut">
              <a:rPr lang="en-US" smtClean="0"/>
              <a:pPr/>
              <a:t>11/25/2021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69E57DC2-970A-4B3E-BB1C-7A09969E49DF}"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544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87DE6118-2437-4B30-8E3C-4D2BE6020583}" type="datetimeFigureOut">
              <a:rPr lang="en-US" smtClean="0"/>
              <a:pPr/>
              <a:t>11/25/2021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69E57DC2-970A-4B3E-BB1C-7A09969E49DF}"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467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7DE6118-2437-4B30-8E3C-4D2BE6020583}" type="datetimeFigureOut">
              <a:rPr lang="en-US" smtClean="0"/>
              <a:pPr/>
              <a:t>11/25/2021</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9E57DC2-970A-4B3E-BB1C-7A09969E49DF}"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5911118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CD83-3013-194F-B8B8-A5170EBF782A}"/>
              </a:ext>
            </a:extLst>
          </p:cNvPr>
          <p:cNvSpPr>
            <a:spLocks noGrp="1"/>
          </p:cNvSpPr>
          <p:nvPr>
            <p:ph type="ctrTitle"/>
          </p:nvPr>
        </p:nvSpPr>
        <p:spPr>
          <a:xfrm>
            <a:off x="1561707" y="1603948"/>
            <a:ext cx="9068586" cy="3120452"/>
          </a:xfrm>
        </p:spPr>
        <p:txBody>
          <a:bodyPr>
            <a:noAutofit/>
          </a:bodyPr>
          <a:lstStyle/>
          <a:p>
            <a:r>
              <a:rPr lang="en-US" sz="3200" b="1" dirty="0">
                <a:solidFill>
                  <a:schemeClr val="accent3">
                    <a:lumMod val="50000"/>
                  </a:schemeClr>
                </a:solidFill>
              </a:rPr>
              <a:t>Corona </a:t>
            </a:r>
            <a:r>
              <a:rPr lang="en-US" sz="3200" b="1" dirty="0" smtClean="0">
                <a:solidFill>
                  <a:schemeClr val="accent3">
                    <a:lumMod val="50000"/>
                  </a:schemeClr>
                </a:solidFill>
              </a:rPr>
              <a:t>Detection using deep learning</a:t>
            </a:r>
            <a:endParaRPr lang="en-US" sz="1800" b="1" dirty="0">
              <a:solidFill>
                <a:schemeClr val="accent5">
                  <a:lumMod val="50000"/>
                </a:schemeClr>
              </a:solidFill>
            </a:endParaRPr>
          </a:p>
        </p:txBody>
      </p:sp>
      <p:sp>
        <p:nvSpPr>
          <p:cNvPr id="3" name="Subtitle 2">
            <a:extLst>
              <a:ext uri="{FF2B5EF4-FFF2-40B4-BE49-F238E27FC236}">
                <a16:creationId xmlns:a16="http://schemas.microsoft.com/office/drawing/2014/main" id="{59789687-C85D-7843-A227-DB3DCB2BD67D}"/>
              </a:ext>
            </a:extLst>
          </p:cNvPr>
          <p:cNvSpPr>
            <a:spLocks noGrp="1"/>
          </p:cNvSpPr>
          <p:nvPr>
            <p:ph type="subTitle" idx="1"/>
          </p:nvPr>
        </p:nvSpPr>
        <p:spPr>
          <a:xfrm>
            <a:off x="4494657" y="1474470"/>
            <a:ext cx="3202686" cy="494658"/>
          </a:xfrm>
        </p:spPr>
        <p:txBody>
          <a:bodyPr>
            <a:normAutofit/>
          </a:bodyPr>
          <a:lstStyle/>
          <a:p>
            <a:r>
              <a:rPr lang="en-IN" sz="2400" b="1" dirty="0" err="1" smtClean="0">
                <a:solidFill>
                  <a:schemeClr val="bg1"/>
                </a:solidFill>
                <a:latin typeface="Arial Black" panose="020B0A04020102020204" pitchFamily="34" charset="0"/>
              </a:rPr>
              <a:t>InfoWeb</a:t>
            </a:r>
            <a:endParaRPr lang="en-US" sz="2400" b="1" dirty="0">
              <a:solidFill>
                <a:schemeClr val="bg1"/>
              </a:solidFill>
              <a:latin typeface="Arial Black" panose="020B0A04020102020204" pitchFamily="34" charset="0"/>
            </a:endParaRPr>
          </a:p>
        </p:txBody>
      </p:sp>
      <p:sp>
        <p:nvSpPr>
          <p:cNvPr id="5" name="TextBox 4">
            <a:extLst>
              <a:ext uri="{FF2B5EF4-FFF2-40B4-BE49-F238E27FC236}">
                <a16:creationId xmlns:a16="http://schemas.microsoft.com/office/drawing/2014/main" id="{90FE6919-84EF-2E41-AAFF-EC34D1AC4480}"/>
              </a:ext>
            </a:extLst>
          </p:cNvPr>
          <p:cNvSpPr txBox="1"/>
          <p:nvPr/>
        </p:nvSpPr>
        <p:spPr>
          <a:xfrm>
            <a:off x="2527576" y="4391170"/>
            <a:ext cx="1896987" cy="1169551"/>
          </a:xfrm>
          <a:prstGeom prst="rect">
            <a:avLst/>
          </a:prstGeom>
          <a:noFill/>
        </p:spPr>
        <p:txBody>
          <a:bodyPr wrap="square" rtlCol="0">
            <a:spAutoFit/>
          </a:bodyPr>
          <a:lstStyle/>
          <a:p>
            <a:r>
              <a:rPr lang="en-US" sz="1400" dirty="0" smtClean="0">
                <a:solidFill>
                  <a:schemeClr val="accent6">
                    <a:lumMod val="50000"/>
                  </a:schemeClr>
                </a:solidFill>
              </a:rPr>
              <a:t>Abhishek Das</a:t>
            </a:r>
          </a:p>
          <a:p>
            <a:r>
              <a:rPr lang="en-US" sz="1400" dirty="0" err="1">
                <a:solidFill>
                  <a:schemeClr val="accent6">
                    <a:lumMod val="50000"/>
                  </a:schemeClr>
                </a:solidFill>
              </a:rPr>
              <a:t>Ashirbad</a:t>
            </a:r>
            <a:r>
              <a:rPr lang="en-US" sz="1400" dirty="0">
                <a:solidFill>
                  <a:schemeClr val="accent6">
                    <a:lumMod val="50000"/>
                  </a:schemeClr>
                </a:solidFill>
              </a:rPr>
              <a:t> </a:t>
            </a:r>
            <a:r>
              <a:rPr lang="en-US" sz="1400" dirty="0" err="1">
                <a:solidFill>
                  <a:schemeClr val="accent6">
                    <a:lumMod val="50000"/>
                  </a:schemeClr>
                </a:solidFill>
              </a:rPr>
              <a:t>Dipak</a:t>
            </a:r>
            <a:r>
              <a:rPr lang="en-US" sz="1400" dirty="0">
                <a:solidFill>
                  <a:schemeClr val="accent6">
                    <a:lumMod val="50000"/>
                  </a:schemeClr>
                </a:solidFill>
              </a:rPr>
              <a:t> </a:t>
            </a:r>
            <a:r>
              <a:rPr lang="en-US" sz="1400" dirty="0" smtClean="0">
                <a:solidFill>
                  <a:schemeClr val="accent6">
                    <a:lumMod val="50000"/>
                  </a:schemeClr>
                </a:solidFill>
              </a:rPr>
              <a:t>Das</a:t>
            </a:r>
          </a:p>
          <a:p>
            <a:r>
              <a:rPr lang="en-US" sz="1400" dirty="0" err="1" smtClean="0">
                <a:solidFill>
                  <a:schemeClr val="accent6">
                    <a:lumMod val="50000"/>
                  </a:schemeClr>
                </a:solidFill>
              </a:rPr>
              <a:t>Anishka</a:t>
            </a:r>
            <a:r>
              <a:rPr lang="en-US" sz="1400" dirty="0" smtClean="0">
                <a:solidFill>
                  <a:schemeClr val="accent6">
                    <a:lumMod val="50000"/>
                  </a:schemeClr>
                </a:solidFill>
              </a:rPr>
              <a:t> Shukla</a:t>
            </a:r>
          </a:p>
          <a:p>
            <a:r>
              <a:rPr lang="en-US" sz="1400" dirty="0" err="1" smtClean="0">
                <a:solidFill>
                  <a:schemeClr val="accent6">
                    <a:lumMod val="50000"/>
                  </a:schemeClr>
                </a:solidFill>
              </a:rPr>
              <a:t>Megha</a:t>
            </a:r>
            <a:r>
              <a:rPr lang="en-US" sz="1400" dirty="0" smtClean="0">
                <a:solidFill>
                  <a:schemeClr val="accent6">
                    <a:lumMod val="50000"/>
                  </a:schemeClr>
                </a:solidFill>
              </a:rPr>
              <a:t> </a:t>
            </a:r>
            <a:r>
              <a:rPr lang="en-US" sz="1400" dirty="0" err="1" smtClean="0">
                <a:solidFill>
                  <a:schemeClr val="accent6">
                    <a:lumMod val="50000"/>
                  </a:schemeClr>
                </a:solidFill>
              </a:rPr>
              <a:t>Kumari</a:t>
            </a:r>
            <a:r>
              <a:rPr lang="en-US" sz="1400" dirty="0" smtClean="0">
                <a:solidFill>
                  <a:schemeClr val="accent6">
                    <a:lumMod val="50000"/>
                  </a:schemeClr>
                </a:solidFill>
              </a:rPr>
              <a:t> </a:t>
            </a:r>
            <a:endParaRPr lang="en-US" sz="1400" dirty="0">
              <a:solidFill>
                <a:schemeClr val="accent6">
                  <a:lumMod val="50000"/>
                </a:schemeClr>
              </a:solidFill>
            </a:endParaRPr>
          </a:p>
          <a:p>
            <a:pPr algn="ctr"/>
            <a:endParaRPr lang="en-US" sz="1400" dirty="0">
              <a:solidFill>
                <a:schemeClr val="accent6">
                  <a:lumMod val="50000"/>
                </a:schemeClr>
              </a:solidFill>
            </a:endParaRPr>
          </a:p>
        </p:txBody>
      </p:sp>
      <p:sp>
        <p:nvSpPr>
          <p:cNvPr id="6" name="TextBox 5">
            <a:extLst>
              <a:ext uri="{FF2B5EF4-FFF2-40B4-BE49-F238E27FC236}">
                <a16:creationId xmlns:a16="http://schemas.microsoft.com/office/drawing/2014/main" id="{25DA052B-F411-7442-B64A-E0212D050BCD}"/>
              </a:ext>
            </a:extLst>
          </p:cNvPr>
          <p:cNvSpPr txBox="1"/>
          <p:nvPr/>
        </p:nvSpPr>
        <p:spPr>
          <a:xfrm>
            <a:off x="8261603" y="4436492"/>
            <a:ext cx="1806333" cy="923330"/>
          </a:xfrm>
          <a:prstGeom prst="rect">
            <a:avLst/>
          </a:prstGeom>
          <a:noFill/>
        </p:spPr>
        <p:txBody>
          <a:bodyPr wrap="square" rtlCol="0">
            <a:spAutoFit/>
          </a:bodyPr>
          <a:lstStyle/>
          <a:p>
            <a:pPr algn="ctr"/>
            <a:r>
              <a:rPr lang="en-US" b="1" dirty="0" smtClean="0">
                <a:solidFill>
                  <a:schemeClr val="accent6">
                    <a:lumMod val="50000"/>
                  </a:schemeClr>
                </a:solidFill>
              </a:rPr>
              <a:t>Under Guidance of Prof. N </a:t>
            </a:r>
            <a:r>
              <a:rPr lang="en-US" b="1" dirty="0" err="1" smtClean="0">
                <a:solidFill>
                  <a:schemeClr val="accent6">
                    <a:lumMod val="50000"/>
                  </a:schemeClr>
                </a:solidFill>
              </a:rPr>
              <a:t>Biraja</a:t>
            </a:r>
            <a:r>
              <a:rPr lang="en-US" b="1" dirty="0" smtClean="0">
                <a:solidFill>
                  <a:schemeClr val="accent6">
                    <a:lumMod val="50000"/>
                  </a:schemeClr>
                </a:solidFill>
              </a:rPr>
              <a:t> Isaac</a:t>
            </a:r>
            <a:endParaRPr lang="en-US" sz="1400" dirty="0">
              <a:solidFill>
                <a:schemeClr val="accent6">
                  <a:lumMod val="50000"/>
                </a:schemeClr>
              </a:solidFill>
            </a:endParaRPr>
          </a:p>
        </p:txBody>
      </p:sp>
      <p:cxnSp>
        <p:nvCxnSpPr>
          <p:cNvPr id="9" name="Straight Connector 8">
            <a:extLst>
              <a:ext uri="{FF2B5EF4-FFF2-40B4-BE49-F238E27FC236}">
                <a16:creationId xmlns:a16="http://schemas.microsoft.com/office/drawing/2014/main" id="{FC97D3A4-6270-0049-9D67-90026B4F6070}"/>
              </a:ext>
            </a:extLst>
          </p:cNvPr>
          <p:cNvCxnSpPr/>
          <p:nvPr/>
        </p:nvCxnSpPr>
        <p:spPr>
          <a:xfrm>
            <a:off x="2397367" y="4605769"/>
            <a:ext cx="0" cy="58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713BEAD-B33C-1C4A-9FFE-EF7E4A133588}"/>
              </a:ext>
            </a:extLst>
          </p:cNvPr>
          <p:cNvCxnSpPr/>
          <p:nvPr/>
        </p:nvCxnSpPr>
        <p:spPr>
          <a:xfrm>
            <a:off x="8140931" y="4605769"/>
            <a:ext cx="0" cy="58477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EDD3CC-5CCD-401C-BF63-D94E6C6230FB}"/>
              </a:ext>
            </a:extLst>
          </p:cNvPr>
          <p:cNvSpPr txBox="1"/>
          <p:nvPr/>
        </p:nvSpPr>
        <p:spPr>
          <a:xfrm>
            <a:off x="4783667" y="3719266"/>
            <a:ext cx="2624665" cy="954107"/>
          </a:xfrm>
          <a:prstGeom prst="rect">
            <a:avLst/>
          </a:prstGeom>
          <a:noFill/>
        </p:spPr>
        <p:txBody>
          <a:bodyPr wrap="square" rtlCol="0">
            <a:spAutoFit/>
          </a:bodyPr>
          <a:lstStyle/>
          <a:p>
            <a:pPr algn="ctr"/>
            <a:r>
              <a:rPr lang="en-US" sz="2800" b="1" dirty="0" smtClean="0">
                <a:solidFill>
                  <a:schemeClr val="accent1">
                    <a:lumMod val="50000"/>
                  </a:schemeClr>
                </a:solidFill>
              </a:rPr>
              <a:t>Major </a:t>
            </a:r>
            <a:r>
              <a:rPr lang="en-US" sz="2800" b="1" dirty="0" smtClean="0">
                <a:solidFill>
                  <a:schemeClr val="accent1">
                    <a:lumMod val="50000"/>
                  </a:schemeClr>
                </a:solidFill>
              </a:rPr>
              <a:t>Project 7</a:t>
            </a:r>
            <a:r>
              <a:rPr lang="en-US" sz="2800" b="1" baseline="30000" dirty="0" smtClean="0">
                <a:solidFill>
                  <a:schemeClr val="accent1">
                    <a:lumMod val="50000"/>
                  </a:schemeClr>
                </a:solidFill>
              </a:rPr>
              <a:t>th</a:t>
            </a:r>
            <a:r>
              <a:rPr lang="en-US" sz="2800" b="1" dirty="0" smtClean="0">
                <a:solidFill>
                  <a:schemeClr val="accent1">
                    <a:lumMod val="50000"/>
                  </a:schemeClr>
                </a:solidFill>
              </a:rPr>
              <a:t> Semester</a:t>
            </a:r>
            <a:endParaRPr lang="en-US" sz="2800" b="1" dirty="0">
              <a:solidFill>
                <a:schemeClr val="accent1">
                  <a:lumMod val="50000"/>
                </a:schemeClr>
              </a:solidFill>
            </a:endParaRPr>
          </a:p>
        </p:txBody>
      </p:sp>
    </p:spTree>
    <p:extLst>
      <p:ext uri="{BB962C8B-B14F-4D97-AF65-F5344CB8AC3E}">
        <p14:creationId xmlns:p14="http://schemas.microsoft.com/office/powerpoint/2010/main" val="296223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B48DA-9A53-4505-B3AE-5761B6A05DE1}"/>
              </a:ext>
            </a:extLst>
          </p:cNvPr>
          <p:cNvSpPr>
            <a:spLocks noGrp="1"/>
          </p:cNvSpPr>
          <p:nvPr>
            <p:ph idx="1"/>
          </p:nvPr>
        </p:nvSpPr>
        <p:spPr/>
        <p:txBody>
          <a:bodyPr/>
          <a:lstStyle/>
          <a:p>
            <a:pPr marL="0" indent="0">
              <a:buNone/>
            </a:pPr>
            <a:r>
              <a:rPr lang="en-US" dirty="0"/>
              <a:t> </a:t>
            </a:r>
          </a:p>
        </p:txBody>
      </p:sp>
      <p:sp>
        <p:nvSpPr>
          <p:cNvPr id="4" name="TextBox 3">
            <a:extLst>
              <a:ext uri="{FF2B5EF4-FFF2-40B4-BE49-F238E27FC236}">
                <a16:creationId xmlns:a16="http://schemas.microsoft.com/office/drawing/2014/main" id="{A0F3F8F0-C0E7-4BC7-929D-329637EF60B9}"/>
              </a:ext>
            </a:extLst>
          </p:cNvPr>
          <p:cNvSpPr txBox="1"/>
          <p:nvPr/>
        </p:nvSpPr>
        <p:spPr>
          <a:xfrm>
            <a:off x="1735666" y="2714721"/>
            <a:ext cx="8720667" cy="2431435"/>
          </a:xfrm>
          <a:prstGeom prst="rect">
            <a:avLst/>
          </a:prstGeom>
          <a:noFill/>
        </p:spPr>
        <p:txBody>
          <a:bodyPr wrap="square" rtlCol="0">
            <a:spAutoFit/>
          </a:bodyPr>
          <a:lstStyle/>
          <a:p>
            <a:pPr algn="ctr"/>
            <a:r>
              <a:rPr lang="en-US" sz="4400" dirty="0"/>
              <a:t>THANK YOU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4638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10D05FA-5481-4BFB-B702-33F3BACD02B1}"/>
              </a:ext>
            </a:extLst>
          </p:cNvPr>
          <p:cNvGraphicFramePr>
            <a:graphicFrameLocks noGrp="1"/>
          </p:cNvGraphicFramePr>
          <p:nvPr>
            <p:extLst>
              <p:ext uri="{D42A27DB-BD31-4B8C-83A1-F6EECF244321}">
                <p14:modId xmlns:p14="http://schemas.microsoft.com/office/powerpoint/2010/main" val="2266447857"/>
              </p:ext>
            </p:extLst>
          </p:nvPr>
        </p:nvGraphicFramePr>
        <p:xfrm>
          <a:off x="2032000" y="719665"/>
          <a:ext cx="7422718" cy="4518157"/>
        </p:xfrm>
        <a:graphic>
          <a:graphicData uri="http://schemas.openxmlformats.org/drawingml/2006/table">
            <a:tbl>
              <a:tblPr firstRow="1" bandRow="1">
                <a:tableStyleId>{5C22544A-7EE6-4342-B048-85BDC9FD1C3A}</a:tableStyleId>
              </a:tblPr>
              <a:tblGrid>
                <a:gridCol w="811634">
                  <a:extLst>
                    <a:ext uri="{9D8B030D-6E8A-4147-A177-3AD203B41FA5}">
                      <a16:colId xmlns:a16="http://schemas.microsoft.com/office/drawing/2014/main" val="4047193757"/>
                    </a:ext>
                  </a:extLst>
                </a:gridCol>
                <a:gridCol w="6611084">
                  <a:extLst>
                    <a:ext uri="{9D8B030D-6E8A-4147-A177-3AD203B41FA5}">
                      <a16:colId xmlns:a16="http://schemas.microsoft.com/office/drawing/2014/main" val="1710992091"/>
                    </a:ext>
                  </a:extLst>
                </a:gridCol>
              </a:tblGrid>
              <a:tr h="645451">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                                     CONTENTS</a:t>
                      </a:r>
                    </a:p>
                    <a:p>
                      <a:endParaRPr lang="en-US" dirty="0"/>
                    </a:p>
                  </a:txBody>
                  <a:tcPr/>
                </a:tc>
                <a:extLst>
                  <a:ext uri="{0D108BD9-81ED-4DB2-BD59-A6C34878D82A}">
                    <a16:rowId xmlns:a16="http://schemas.microsoft.com/office/drawing/2014/main" val="1329306535"/>
                  </a:ext>
                </a:extLst>
              </a:tr>
              <a:tr h="645451">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2060"/>
                          </a:solidFill>
                        </a:rPr>
                        <a:t>       Introduction</a:t>
                      </a:r>
                    </a:p>
                    <a:p>
                      <a:endParaRPr lang="en-US" dirty="0"/>
                    </a:p>
                  </a:txBody>
                  <a:tcPr/>
                </a:tc>
                <a:extLst>
                  <a:ext uri="{0D108BD9-81ED-4DB2-BD59-A6C34878D82A}">
                    <a16:rowId xmlns:a16="http://schemas.microsoft.com/office/drawing/2014/main" val="672831581"/>
                  </a:ext>
                </a:extLst>
              </a:tr>
              <a:tr h="645451">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2060"/>
                          </a:solidFill>
                        </a:rPr>
                        <a:t>      Literature Survey</a:t>
                      </a:r>
                    </a:p>
                    <a:p>
                      <a:endParaRPr lang="en-US" dirty="0"/>
                    </a:p>
                  </a:txBody>
                  <a:tcPr/>
                </a:tc>
                <a:extLst>
                  <a:ext uri="{0D108BD9-81ED-4DB2-BD59-A6C34878D82A}">
                    <a16:rowId xmlns:a16="http://schemas.microsoft.com/office/drawing/2014/main" val="3008955058"/>
                  </a:ext>
                </a:extLst>
              </a:tr>
              <a:tr h="645451">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2060"/>
                          </a:solidFill>
                        </a:rPr>
                        <a:t>      Flowchart</a:t>
                      </a:r>
                    </a:p>
                    <a:p>
                      <a:endParaRPr lang="en-US" dirty="0"/>
                    </a:p>
                  </a:txBody>
                  <a:tcPr/>
                </a:tc>
                <a:extLst>
                  <a:ext uri="{0D108BD9-81ED-4DB2-BD59-A6C34878D82A}">
                    <a16:rowId xmlns:a16="http://schemas.microsoft.com/office/drawing/2014/main" val="288384607"/>
                  </a:ext>
                </a:extLst>
              </a:tr>
              <a:tr h="645451">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2060"/>
                          </a:solidFill>
                        </a:rPr>
                        <a:t>      Critical Analysis</a:t>
                      </a:r>
                      <a:endParaRPr lang="en-US" dirty="0"/>
                    </a:p>
                  </a:txBody>
                  <a:tcPr/>
                </a:tc>
                <a:extLst>
                  <a:ext uri="{0D108BD9-81ED-4DB2-BD59-A6C34878D82A}">
                    <a16:rowId xmlns:a16="http://schemas.microsoft.com/office/drawing/2014/main" val="3266595286"/>
                  </a:ext>
                </a:extLst>
              </a:tr>
              <a:tr h="645451">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2060"/>
                          </a:solidFill>
                        </a:rPr>
                        <a:t>      Data Sets</a:t>
                      </a:r>
                    </a:p>
                  </a:txBody>
                  <a:tcPr/>
                </a:tc>
                <a:extLst>
                  <a:ext uri="{0D108BD9-81ED-4DB2-BD59-A6C34878D82A}">
                    <a16:rowId xmlns:a16="http://schemas.microsoft.com/office/drawing/2014/main" val="3115297743"/>
                  </a:ext>
                </a:extLst>
              </a:tr>
              <a:tr h="645451">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2060"/>
                          </a:solidFill>
                        </a:rPr>
                        <a:t>     References</a:t>
                      </a:r>
                      <a:endParaRPr lang="en-US" b="1" dirty="0">
                        <a:solidFill>
                          <a:srgbClr val="002060"/>
                        </a:solidFill>
                      </a:endParaRPr>
                    </a:p>
                  </a:txBody>
                  <a:tcPr/>
                </a:tc>
                <a:extLst>
                  <a:ext uri="{0D108BD9-81ED-4DB2-BD59-A6C34878D82A}">
                    <a16:rowId xmlns:a16="http://schemas.microsoft.com/office/drawing/2014/main" val="2997311214"/>
                  </a:ext>
                </a:extLst>
              </a:tr>
            </a:tbl>
          </a:graphicData>
        </a:graphic>
      </p:graphicFrame>
    </p:spTree>
    <p:extLst>
      <p:ext uri="{BB962C8B-B14F-4D97-AF65-F5344CB8AC3E}">
        <p14:creationId xmlns:p14="http://schemas.microsoft.com/office/powerpoint/2010/main" val="284261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9BC8-B8F1-5B48-A90C-7488401E0263}"/>
              </a:ext>
            </a:extLst>
          </p:cNvPr>
          <p:cNvSpPr>
            <a:spLocks noGrp="1"/>
          </p:cNvSpPr>
          <p:nvPr>
            <p:ph type="title"/>
          </p:nvPr>
        </p:nvSpPr>
        <p:spPr/>
        <p:txBody>
          <a:bodyPr>
            <a:normAutofit/>
          </a:bodyPr>
          <a:lstStyle/>
          <a:p>
            <a:r>
              <a:rPr lang="en-US" sz="2400" b="1" dirty="0"/>
              <a:t>Introduction:</a:t>
            </a:r>
            <a:endParaRPr lang="en-US" sz="2400" dirty="0"/>
          </a:p>
        </p:txBody>
      </p:sp>
      <p:sp>
        <p:nvSpPr>
          <p:cNvPr id="3" name="Content Placeholder 2">
            <a:extLst>
              <a:ext uri="{FF2B5EF4-FFF2-40B4-BE49-F238E27FC236}">
                <a16:creationId xmlns:a16="http://schemas.microsoft.com/office/drawing/2014/main" id="{B49BA6DA-03AD-B84F-A6E8-5EC15164D8DA}"/>
              </a:ext>
            </a:extLst>
          </p:cNvPr>
          <p:cNvSpPr>
            <a:spLocks noGrp="1"/>
          </p:cNvSpPr>
          <p:nvPr>
            <p:ph idx="1"/>
          </p:nvPr>
        </p:nvSpPr>
        <p:spPr/>
        <p:txBody>
          <a:bodyPr/>
          <a:lstStyle/>
          <a:p>
            <a:r>
              <a:rPr lang="en-US" dirty="0"/>
              <a:t>World has seen 165.9 Million cases of coronavirus till now with 26.02 Million cases alone in India with total of 3.4 million deaths so far. This is biggest modern era pandemic so far and has affected entire world in every possible way. </a:t>
            </a:r>
          </a:p>
          <a:p>
            <a:endParaRPr lang="en-US" dirty="0"/>
          </a:p>
          <a:p>
            <a:r>
              <a:rPr lang="en-US" dirty="0"/>
              <a:t>Detection and testing take a lot of man power and time, which often leads to more community spreading. So there is an urgent need for a quick an efficient way to detect and link possible side effects of the illness. </a:t>
            </a:r>
          </a:p>
          <a:p>
            <a:endParaRPr lang="en-US" dirty="0"/>
          </a:p>
          <a:p>
            <a:r>
              <a:rPr lang="en-US" dirty="0" smtClean="0"/>
              <a:t>Using </a:t>
            </a:r>
            <a:r>
              <a:rPr lang="en-US" dirty="0"/>
              <a:t>our knowledge of Deep Learning, neural networks, and Data Science we can </a:t>
            </a:r>
            <a:r>
              <a:rPr lang="en-US" dirty="0" err="1"/>
              <a:t>analyse</a:t>
            </a:r>
            <a:r>
              <a:rPr lang="en-US" dirty="0"/>
              <a:t> the data collected from various sources and provide an efficient and accurate method of COVID-19 analysis using </a:t>
            </a:r>
            <a:r>
              <a:rPr lang="en-US" dirty="0" smtClean="0"/>
              <a:t>X-Rays.</a:t>
            </a:r>
            <a:endParaRPr lang="en-US" dirty="0"/>
          </a:p>
        </p:txBody>
      </p:sp>
    </p:spTree>
    <p:extLst>
      <p:ext uri="{BB962C8B-B14F-4D97-AF65-F5344CB8AC3E}">
        <p14:creationId xmlns:p14="http://schemas.microsoft.com/office/powerpoint/2010/main" val="245209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a:t>
            </a:r>
            <a:r>
              <a:rPr lang="en-IN" dirty="0" smtClean="0"/>
              <a:t>ethodology</a:t>
            </a:r>
            <a:endParaRPr lang="en-IN" dirty="0"/>
          </a:p>
        </p:txBody>
      </p:sp>
      <p:sp>
        <p:nvSpPr>
          <p:cNvPr id="3" name="Content Placeholder 2"/>
          <p:cNvSpPr>
            <a:spLocks noGrp="1"/>
          </p:cNvSpPr>
          <p:nvPr>
            <p:ph idx="1"/>
          </p:nvPr>
        </p:nvSpPr>
        <p:spPr>
          <a:xfrm>
            <a:off x="1066800" y="2201332"/>
            <a:ext cx="4555067" cy="3833707"/>
          </a:xfrm>
        </p:spPr>
        <p:txBody>
          <a:bodyPr/>
          <a:lstStyle/>
          <a:p>
            <a:r>
              <a:rPr lang="en-IN" sz="2800" dirty="0" smtClean="0"/>
              <a:t>Image Augmentation: </a:t>
            </a:r>
            <a:r>
              <a:rPr lang="en-IN" dirty="0" smtClean="0"/>
              <a:t>Deep </a:t>
            </a:r>
            <a:r>
              <a:rPr lang="en-IN" dirty="0"/>
              <a:t>networks need large amount of training data to achieve good performance. To build a powerful image classifier using very little training data, image augmentation is usually required to boost the performance of deep networks. </a:t>
            </a:r>
            <a:r>
              <a:rPr lang="en-IN" b="1" dirty="0"/>
              <a:t>Image augmentation</a:t>
            </a:r>
            <a:r>
              <a:rPr lang="en-IN" dirty="0"/>
              <a:t> artificially creates training images through different ways of processing or combination of multiple processing, such as random rotation, shifts, shear and flips, etc.</a:t>
            </a:r>
          </a:p>
        </p:txBody>
      </p:sp>
      <p:pic>
        <p:nvPicPr>
          <p:cNvPr id="1028" name="Picture 4" descr="https://miro.medium.com/max/732/1*5RXJ2OlVJp4_sd1XzhK6p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018" y="2014194"/>
            <a:ext cx="4969581" cy="342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2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a:t>
            </a:r>
            <a:r>
              <a:rPr lang="en-IN" dirty="0" smtClean="0"/>
              <a:t>ethodology</a:t>
            </a:r>
            <a:endParaRPr lang="en-IN" dirty="0"/>
          </a:p>
        </p:txBody>
      </p:sp>
      <p:sp>
        <p:nvSpPr>
          <p:cNvPr id="3" name="Content Placeholder 2"/>
          <p:cNvSpPr>
            <a:spLocks noGrp="1"/>
          </p:cNvSpPr>
          <p:nvPr>
            <p:ph idx="1"/>
          </p:nvPr>
        </p:nvSpPr>
        <p:spPr>
          <a:xfrm>
            <a:off x="1066800" y="2201332"/>
            <a:ext cx="4555067" cy="3833707"/>
          </a:xfrm>
        </p:spPr>
        <p:txBody>
          <a:bodyPr/>
          <a:lstStyle/>
          <a:p>
            <a:r>
              <a:rPr lang="en-IN" sz="2800" dirty="0" smtClean="0"/>
              <a:t>Transfer Learning: </a:t>
            </a:r>
            <a:r>
              <a:rPr lang="en-IN" dirty="0"/>
              <a:t>Transfer learning is a method where we will use a model that has been trained on large scale data for our problem. Therefore, we only train them by fine-tuning the model. The benefit that we will get is the model will train in a short time.</a:t>
            </a:r>
          </a:p>
        </p:txBody>
      </p:sp>
      <p:pic>
        <p:nvPicPr>
          <p:cNvPr id="2052" name="Picture 4" descr="Face Recognition Using Transfer Learning with VGG16 | by Shikhar Srivastav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864" y="2014194"/>
            <a:ext cx="4956934"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a:t>
            </a:r>
            <a:r>
              <a:rPr lang="en-IN" dirty="0" smtClean="0"/>
              <a:t>ethodology</a:t>
            </a:r>
            <a:endParaRPr lang="en-IN" dirty="0"/>
          </a:p>
        </p:txBody>
      </p:sp>
      <p:sp>
        <p:nvSpPr>
          <p:cNvPr id="3" name="Content Placeholder 2"/>
          <p:cNvSpPr>
            <a:spLocks noGrp="1"/>
          </p:cNvSpPr>
          <p:nvPr>
            <p:ph idx="1"/>
          </p:nvPr>
        </p:nvSpPr>
        <p:spPr>
          <a:xfrm>
            <a:off x="1066800" y="2201332"/>
            <a:ext cx="4555067" cy="3833707"/>
          </a:xfrm>
        </p:spPr>
        <p:txBody>
          <a:bodyPr/>
          <a:lstStyle/>
          <a:p>
            <a:r>
              <a:rPr lang="en-IN" sz="2800" dirty="0" smtClean="0"/>
              <a:t>RESNET50: </a:t>
            </a:r>
            <a:r>
              <a:rPr lang="en-IN" dirty="0"/>
              <a:t>ResNet-50 is a </a:t>
            </a:r>
            <a:r>
              <a:rPr lang="en-IN" dirty="0" smtClean="0"/>
              <a:t>pre-trained </a:t>
            </a:r>
            <a:r>
              <a:rPr lang="en-IN" dirty="0"/>
              <a:t>Deep Learning model for image classification of the </a:t>
            </a:r>
            <a:r>
              <a:rPr lang="en-IN" i="1" dirty="0"/>
              <a:t>Convolutional Neural Network(CNN, or </a:t>
            </a:r>
            <a:r>
              <a:rPr lang="en-IN" i="1" dirty="0" err="1"/>
              <a:t>ConvNet</a:t>
            </a:r>
            <a:r>
              <a:rPr lang="en-IN" i="1" dirty="0"/>
              <a:t>),</a:t>
            </a:r>
            <a:r>
              <a:rPr lang="en-IN" dirty="0"/>
              <a:t> which is a class of deep neural networks, most commonly applied to </a:t>
            </a:r>
            <a:r>
              <a:rPr lang="en-IN" dirty="0" smtClean="0"/>
              <a:t>analysing </a:t>
            </a:r>
            <a:r>
              <a:rPr lang="en-IN" dirty="0"/>
              <a:t>visual imagery. ResNet-50 is 50 layers deep and is trained on a million images of 1000 categories from the ImageNet database. Furthermore the model has over 23 million trainable parameters, which indicates a deep architecture that makes it better for image recognition. </a:t>
            </a:r>
          </a:p>
        </p:txBody>
      </p:sp>
      <p:pic>
        <p:nvPicPr>
          <p:cNvPr id="3074" name="Picture 2" descr="https://miro.medium.com/max/245/1*6BocXHpwbclI4bT4y-J-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931" y="2374722"/>
            <a:ext cx="3140780" cy="3576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03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Steps:</a:t>
            </a:r>
            <a:endParaRPr lang="en-IN" dirty="0"/>
          </a:p>
        </p:txBody>
      </p:sp>
      <p:sp>
        <p:nvSpPr>
          <p:cNvPr id="3" name="Content Placeholder 2"/>
          <p:cNvSpPr>
            <a:spLocks noGrp="1"/>
          </p:cNvSpPr>
          <p:nvPr>
            <p:ph idx="1"/>
          </p:nvPr>
        </p:nvSpPr>
        <p:spPr>
          <a:xfrm>
            <a:off x="993422" y="2144889"/>
            <a:ext cx="10131778" cy="3890150"/>
          </a:xfrm>
        </p:spPr>
        <p:txBody>
          <a:bodyPr/>
          <a:lstStyle/>
          <a:p>
            <a:r>
              <a:rPr lang="en-IN" dirty="0" smtClean="0">
                <a:solidFill>
                  <a:schemeClr val="tx2">
                    <a:lumMod val="75000"/>
                  </a:schemeClr>
                </a:solidFill>
              </a:rPr>
              <a:t>Our </a:t>
            </a:r>
            <a:r>
              <a:rPr lang="en-IN" dirty="0">
                <a:solidFill>
                  <a:schemeClr val="tx2">
                    <a:lumMod val="75000"/>
                  </a:schemeClr>
                </a:solidFill>
              </a:rPr>
              <a:t>project will be to take images of X-Rays of lungs of people having and not having coronavirus. </a:t>
            </a:r>
            <a:endParaRPr lang="en-IN" dirty="0" smtClean="0">
              <a:solidFill>
                <a:schemeClr val="tx2">
                  <a:lumMod val="75000"/>
                </a:schemeClr>
              </a:solidFill>
            </a:endParaRPr>
          </a:p>
          <a:p>
            <a:r>
              <a:rPr lang="en-GB" dirty="0" smtClean="0">
                <a:solidFill>
                  <a:schemeClr val="tx2">
                    <a:lumMod val="75000"/>
                  </a:schemeClr>
                </a:solidFill>
              </a:rPr>
              <a:t>Image augmentation will be applied before training to increase dataset size and add biasness to dataset.</a:t>
            </a:r>
            <a:endParaRPr lang="en-IN" dirty="0">
              <a:solidFill>
                <a:schemeClr val="tx2">
                  <a:lumMod val="75000"/>
                </a:schemeClr>
              </a:solidFill>
            </a:endParaRPr>
          </a:p>
          <a:p>
            <a:r>
              <a:rPr lang="en-IN" dirty="0">
                <a:solidFill>
                  <a:schemeClr val="tx2">
                    <a:lumMod val="75000"/>
                  </a:schemeClr>
                </a:solidFill>
              </a:rPr>
              <a:t>Once we get all images we will use </a:t>
            </a:r>
            <a:r>
              <a:rPr lang="en-IN" dirty="0" smtClean="0">
                <a:solidFill>
                  <a:schemeClr val="tx2">
                    <a:lumMod val="75000"/>
                  </a:schemeClr>
                </a:solidFill>
              </a:rPr>
              <a:t>ResNet-50 </a:t>
            </a:r>
            <a:r>
              <a:rPr lang="en-IN" dirty="0">
                <a:solidFill>
                  <a:schemeClr val="tx2">
                    <a:lumMod val="75000"/>
                  </a:schemeClr>
                </a:solidFill>
              </a:rPr>
              <a:t>deep learning </a:t>
            </a:r>
            <a:r>
              <a:rPr lang="en-IN" dirty="0" smtClean="0">
                <a:solidFill>
                  <a:schemeClr val="tx2">
                    <a:lumMod val="75000"/>
                  </a:schemeClr>
                </a:solidFill>
              </a:rPr>
              <a:t>methods any apply method of transfer learning </a:t>
            </a:r>
            <a:r>
              <a:rPr lang="en-IN" dirty="0">
                <a:solidFill>
                  <a:schemeClr val="tx2">
                    <a:lumMod val="75000"/>
                  </a:schemeClr>
                </a:solidFill>
              </a:rPr>
              <a:t>to get a model which will predict on seeing a new image if person is having virus or not. </a:t>
            </a:r>
          </a:p>
          <a:p>
            <a:r>
              <a:rPr lang="en-IN" dirty="0">
                <a:solidFill>
                  <a:schemeClr val="tx2">
                    <a:lumMod val="75000"/>
                  </a:schemeClr>
                </a:solidFill>
              </a:rPr>
              <a:t>Accuracy of model will surely depend on size of image dataset and its quality and models used so we will try to apply different models on same dataset and compare results also</a:t>
            </a:r>
            <a:r>
              <a:rPr lang="en-IN" dirty="0" smtClean="0">
                <a:solidFill>
                  <a:schemeClr val="tx2">
                    <a:lumMod val="75000"/>
                  </a:schemeClr>
                </a:solidFill>
              </a:rPr>
              <a:t>.</a:t>
            </a:r>
          </a:p>
          <a:p>
            <a:r>
              <a:rPr lang="en-GB" dirty="0" smtClean="0">
                <a:solidFill>
                  <a:schemeClr val="tx2">
                    <a:lumMod val="75000"/>
                  </a:schemeClr>
                </a:solidFill>
              </a:rPr>
              <a:t>After that we will take model weights and </a:t>
            </a:r>
            <a:r>
              <a:rPr lang="en-GB" dirty="0" err="1" smtClean="0">
                <a:solidFill>
                  <a:schemeClr val="tx2">
                    <a:lumMod val="75000"/>
                  </a:schemeClr>
                </a:solidFill>
              </a:rPr>
              <a:t>json</a:t>
            </a:r>
            <a:r>
              <a:rPr lang="en-GB" dirty="0" smtClean="0">
                <a:solidFill>
                  <a:schemeClr val="tx2">
                    <a:lumMod val="75000"/>
                  </a:schemeClr>
                </a:solidFill>
              </a:rPr>
              <a:t> file and use it to deploy the model as a </a:t>
            </a:r>
            <a:r>
              <a:rPr lang="en-GB" dirty="0" err="1" smtClean="0">
                <a:solidFill>
                  <a:schemeClr val="tx2">
                    <a:lumMod val="75000"/>
                  </a:schemeClr>
                </a:solidFill>
              </a:rPr>
              <a:t>webapp</a:t>
            </a:r>
            <a:r>
              <a:rPr lang="en-GB" dirty="0" smtClean="0">
                <a:solidFill>
                  <a:schemeClr val="tx2">
                    <a:lumMod val="75000"/>
                  </a:schemeClr>
                </a:solidFill>
              </a:rPr>
              <a:t> using flask for backend server and html, </a:t>
            </a:r>
            <a:r>
              <a:rPr lang="en-GB" dirty="0" err="1" smtClean="0">
                <a:solidFill>
                  <a:schemeClr val="tx2">
                    <a:lumMod val="75000"/>
                  </a:schemeClr>
                </a:solidFill>
              </a:rPr>
              <a:t>css</a:t>
            </a:r>
            <a:r>
              <a:rPr lang="en-GB" dirty="0" smtClean="0">
                <a:solidFill>
                  <a:schemeClr val="tx2">
                    <a:lumMod val="75000"/>
                  </a:schemeClr>
                </a:solidFill>
              </a:rPr>
              <a:t>, </a:t>
            </a:r>
            <a:r>
              <a:rPr lang="en-GB" dirty="0" err="1" smtClean="0">
                <a:solidFill>
                  <a:schemeClr val="tx2">
                    <a:lumMod val="75000"/>
                  </a:schemeClr>
                </a:solidFill>
              </a:rPr>
              <a:t>javascript</a:t>
            </a:r>
            <a:r>
              <a:rPr lang="en-GB" dirty="0" smtClean="0">
                <a:solidFill>
                  <a:schemeClr val="tx2">
                    <a:lumMod val="75000"/>
                  </a:schemeClr>
                </a:solidFill>
              </a:rPr>
              <a:t> to make frontend.</a:t>
            </a:r>
            <a:endParaRPr lang="en-IN" dirty="0">
              <a:solidFill>
                <a:schemeClr val="tx2">
                  <a:lumMod val="75000"/>
                </a:schemeClr>
              </a:solidFill>
            </a:endParaRPr>
          </a:p>
          <a:p>
            <a:pPr lvl="1"/>
            <a:endParaRPr lang="en-IN" dirty="0"/>
          </a:p>
        </p:txBody>
      </p:sp>
    </p:spTree>
    <p:extLst>
      <p:ext uri="{BB962C8B-B14F-4D97-AF65-F5344CB8AC3E}">
        <p14:creationId xmlns:p14="http://schemas.microsoft.com/office/powerpoint/2010/main" val="140323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FD89-91A8-4AAC-80AF-957ACCB030CE}"/>
              </a:ext>
            </a:extLst>
          </p:cNvPr>
          <p:cNvSpPr>
            <a:spLocks noGrp="1"/>
          </p:cNvSpPr>
          <p:nvPr>
            <p:ph type="title"/>
          </p:nvPr>
        </p:nvSpPr>
        <p:spPr>
          <a:xfrm>
            <a:off x="510466" y="518306"/>
            <a:ext cx="10058400" cy="1371600"/>
          </a:xfrm>
        </p:spPr>
        <p:txBody>
          <a:bodyPr>
            <a:normAutofit/>
          </a:bodyPr>
          <a:lstStyle/>
          <a:p>
            <a:r>
              <a:rPr lang="en-IN" sz="2400" b="1" dirty="0"/>
              <a:t>Our Dataset </a:t>
            </a:r>
            <a:r>
              <a:rPr lang="en-IN" sz="2000" b="1" dirty="0"/>
              <a:t>:</a:t>
            </a:r>
            <a:endParaRPr lang="en-US" sz="2400" b="1" dirty="0"/>
          </a:p>
        </p:txBody>
      </p:sp>
      <p:sp>
        <p:nvSpPr>
          <p:cNvPr id="11" name="Rectangle 10">
            <a:extLst>
              <a:ext uri="{FF2B5EF4-FFF2-40B4-BE49-F238E27FC236}">
                <a16:creationId xmlns:a16="http://schemas.microsoft.com/office/drawing/2014/main" id="{49BCFED6-0C5C-4679-9955-DE728E1241BA}"/>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9817DEC1-71B0-454D-984B-0C7EEA007DA9}"/>
              </a:ext>
            </a:extLst>
          </p:cNvPr>
          <p:cNvSpPr txBox="1"/>
          <p:nvPr/>
        </p:nvSpPr>
        <p:spPr>
          <a:xfrm>
            <a:off x="2339266" y="1007312"/>
            <a:ext cx="2895600" cy="646331"/>
          </a:xfrm>
          <a:prstGeom prst="rect">
            <a:avLst/>
          </a:prstGeom>
          <a:noFill/>
        </p:spPr>
        <p:txBody>
          <a:bodyPr wrap="square" rtlCol="0">
            <a:spAutoFit/>
          </a:bodyPr>
          <a:lstStyle/>
          <a:p>
            <a:r>
              <a:rPr lang="en-IN" dirty="0"/>
              <a:t>Our dataset has</a:t>
            </a:r>
            <a:r>
              <a:rPr lang="en-IN" b="1" dirty="0"/>
              <a:t> 21183 </a:t>
            </a:r>
            <a:r>
              <a:rPr lang="en-IN" dirty="0"/>
              <a:t>images. </a:t>
            </a:r>
          </a:p>
          <a:p>
            <a:endParaRPr lang="en-US" dirty="0"/>
          </a:p>
        </p:txBody>
      </p:sp>
      <p:pic>
        <p:nvPicPr>
          <p:cNvPr id="7" name="Content Placeholder 4">
            <a:extLst>
              <a:ext uri="{FF2B5EF4-FFF2-40B4-BE49-F238E27FC236}">
                <a16:creationId xmlns:a16="http://schemas.microsoft.com/office/drawing/2014/main" id="{58CC9990-6FD6-4284-8FD4-D88410FB6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125" y="1701790"/>
            <a:ext cx="2188875" cy="2188875"/>
          </a:xfrm>
        </p:spPr>
      </p:pic>
      <p:sp>
        <p:nvSpPr>
          <p:cNvPr id="9" name="TextBox 8">
            <a:extLst>
              <a:ext uri="{FF2B5EF4-FFF2-40B4-BE49-F238E27FC236}">
                <a16:creationId xmlns:a16="http://schemas.microsoft.com/office/drawing/2014/main" id="{B96F959F-7438-47E0-ABAA-9B833FF49BB5}"/>
              </a:ext>
            </a:extLst>
          </p:cNvPr>
          <p:cNvSpPr txBox="1"/>
          <p:nvPr/>
        </p:nvSpPr>
        <p:spPr>
          <a:xfrm>
            <a:off x="859125" y="3971078"/>
            <a:ext cx="2560320" cy="369332"/>
          </a:xfrm>
          <a:prstGeom prst="rect">
            <a:avLst/>
          </a:prstGeom>
          <a:noFill/>
        </p:spPr>
        <p:txBody>
          <a:bodyPr wrap="square">
            <a:spAutoFit/>
          </a:bodyPr>
          <a:lstStyle/>
          <a:p>
            <a:r>
              <a:rPr lang="en-IN" dirty="0"/>
              <a:t>COVID – 3616 images</a:t>
            </a:r>
          </a:p>
        </p:txBody>
      </p:sp>
      <p:pic>
        <p:nvPicPr>
          <p:cNvPr id="10" name="Picture 9">
            <a:extLst>
              <a:ext uri="{FF2B5EF4-FFF2-40B4-BE49-F238E27FC236}">
                <a16:creationId xmlns:a16="http://schemas.microsoft.com/office/drawing/2014/main" id="{006BC9F6-DC88-4BD0-BA32-8DF685559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400" y="1701790"/>
            <a:ext cx="2238375" cy="2238375"/>
          </a:xfrm>
          <a:prstGeom prst="rect">
            <a:avLst/>
          </a:prstGeom>
        </p:spPr>
      </p:pic>
      <p:sp>
        <p:nvSpPr>
          <p:cNvPr id="12" name="TextBox 11">
            <a:extLst>
              <a:ext uri="{FF2B5EF4-FFF2-40B4-BE49-F238E27FC236}">
                <a16:creationId xmlns:a16="http://schemas.microsoft.com/office/drawing/2014/main" id="{84C36F71-A965-4766-91FC-A8CB7BD060FD}"/>
              </a:ext>
            </a:extLst>
          </p:cNvPr>
          <p:cNvSpPr txBox="1"/>
          <p:nvPr/>
        </p:nvSpPr>
        <p:spPr>
          <a:xfrm>
            <a:off x="3375586" y="3971078"/>
            <a:ext cx="2560320" cy="646331"/>
          </a:xfrm>
          <a:prstGeom prst="rect">
            <a:avLst/>
          </a:prstGeom>
          <a:noFill/>
        </p:spPr>
        <p:txBody>
          <a:bodyPr wrap="square">
            <a:spAutoFit/>
          </a:bodyPr>
          <a:lstStyle/>
          <a:p>
            <a:pPr algn="ctr"/>
            <a:r>
              <a:rPr lang="en-IN" dirty="0"/>
              <a:t>Viral but not COVID – 6012 images</a:t>
            </a:r>
          </a:p>
        </p:txBody>
      </p:sp>
      <p:pic>
        <p:nvPicPr>
          <p:cNvPr id="14" name="Picture 13">
            <a:extLst>
              <a:ext uri="{FF2B5EF4-FFF2-40B4-BE49-F238E27FC236}">
                <a16:creationId xmlns:a16="http://schemas.microsoft.com/office/drawing/2014/main" id="{F018B34E-9923-49C7-9540-1D041D04C1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7875" y="1718923"/>
            <a:ext cx="2384361" cy="2242274"/>
          </a:xfrm>
          <a:prstGeom prst="rect">
            <a:avLst/>
          </a:prstGeom>
        </p:spPr>
      </p:pic>
      <p:sp>
        <p:nvSpPr>
          <p:cNvPr id="15" name="TextBox 14">
            <a:extLst>
              <a:ext uri="{FF2B5EF4-FFF2-40B4-BE49-F238E27FC236}">
                <a16:creationId xmlns:a16="http://schemas.microsoft.com/office/drawing/2014/main" id="{367C80A2-882E-4354-8401-C0ACC708F324}"/>
              </a:ext>
            </a:extLst>
          </p:cNvPr>
          <p:cNvSpPr txBox="1"/>
          <p:nvPr/>
        </p:nvSpPr>
        <p:spPr>
          <a:xfrm>
            <a:off x="6256096" y="4109577"/>
            <a:ext cx="2407920" cy="369332"/>
          </a:xfrm>
          <a:prstGeom prst="rect">
            <a:avLst/>
          </a:prstGeom>
          <a:noFill/>
        </p:spPr>
        <p:txBody>
          <a:bodyPr wrap="square">
            <a:spAutoFit/>
          </a:bodyPr>
          <a:lstStyle/>
          <a:p>
            <a:r>
              <a:rPr lang="en-IN" dirty="0"/>
              <a:t>Normal -10192 images</a:t>
            </a:r>
          </a:p>
        </p:txBody>
      </p:sp>
      <p:pic>
        <p:nvPicPr>
          <p:cNvPr id="16" name="Picture 15">
            <a:extLst>
              <a:ext uri="{FF2B5EF4-FFF2-40B4-BE49-F238E27FC236}">
                <a16:creationId xmlns:a16="http://schemas.microsoft.com/office/drawing/2014/main" id="{90A945ED-42F8-42FD-B5FD-5E7D6D295E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8312" y="1668883"/>
            <a:ext cx="2342355" cy="2342355"/>
          </a:xfrm>
          <a:prstGeom prst="rect">
            <a:avLst/>
          </a:prstGeom>
        </p:spPr>
      </p:pic>
      <p:sp>
        <p:nvSpPr>
          <p:cNvPr id="18" name="TextBox 17">
            <a:extLst>
              <a:ext uri="{FF2B5EF4-FFF2-40B4-BE49-F238E27FC236}">
                <a16:creationId xmlns:a16="http://schemas.microsoft.com/office/drawing/2014/main" id="{002410C7-4C26-460C-8AC7-5FDEEC232EC0}"/>
              </a:ext>
            </a:extLst>
          </p:cNvPr>
          <p:cNvSpPr txBox="1"/>
          <p:nvPr/>
        </p:nvSpPr>
        <p:spPr>
          <a:xfrm>
            <a:off x="8664016" y="4114042"/>
            <a:ext cx="3779520" cy="646331"/>
          </a:xfrm>
          <a:prstGeom prst="rect">
            <a:avLst/>
          </a:prstGeom>
          <a:noFill/>
        </p:spPr>
        <p:txBody>
          <a:bodyPr wrap="square">
            <a:spAutoFit/>
          </a:bodyPr>
          <a:lstStyle/>
          <a:p>
            <a:pPr algn="ctr"/>
            <a:r>
              <a:rPr lang="en-IN" dirty="0"/>
              <a:t>Pneumonia (not COVID) </a:t>
            </a:r>
          </a:p>
          <a:p>
            <a:pPr algn="ctr"/>
            <a:r>
              <a:rPr lang="en-IN" dirty="0"/>
              <a:t>– 1345 images</a:t>
            </a:r>
          </a:p>
        </p:txBody>
      </p:sp>
    </p:spTree>
    <p:extLst>
      <p:ext uri="{BB962C8B-B14F-4D97-AF65-F5344CB8AC3E}">
        <p14:creationId xmlns:p14="http://schemas.microsoft.com/office/powerpoint/2010/main" val="172019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7336-1EBB-4D56-BFD2-F73E8967481B}"/>
              </a:ext>
            </a:extLst>
          </p:cNvPr>
          <p:cNvSpPr>
            <a:spLocks noGrp="1"/>
          </p:cNvSpPr>
          <p:nvPr>
            <p:ph type="title"/>
          </p:nvPr>
        </p:nvSpPr>
        <p:spPr/>
        <p:txBody>
          <a:bodyPr>
            <a:normAutofit/>
          </a:bodyPr>
          <a:lstStyle/>
          <a:p>
            <a:r>
              <a:rPr lang="en-US" sz="2400" b="1" spc="-50" dirty="0"/>
              <a:t>Tools/Packages to be used </a:t>
            </a:r>
            <a:r>
              <a:rPr lang="en-US" sz="2000" b="1" spc="-50" dirty="0">
                <a:latin typeface="Arial"/>
              </a:rPr>
              <a:t>:</a:t>
            </a:r>
            <a:endParaRPr lang="en-US" sz="2000" dirty="0"/>
          </a:p>
        </p:txBody>
      </p:sp>
      <p:sp>
        <p:nvSpPr>
          <p:cNvPr id="3" name="Content Placeholder 2">
            <a:extLst>
              <a:ext uri="{FF2B5EF4-FFF2-40B4-BE49-F238E27FC236}">
                <a16:creationId xmlns:a16="http://schemas.microsoft.com/office/drawing/2014/main" id="{1E82A34B-B433-42D3-86EE-D2DDEFC12644}"/>
              </a:ext>
            </a:extLst>
          </p:cNvPr>
          <p:cNvSpPr>
            <a:spLocks noGrp="1"/>
          </p:cNvSpPr>
          <p:nvPr>
            <p:ph idx="1"/>
          </p:nvPr>
        </p:nvSpPr>
        <p:spPr>
          <a:xfrm>
            <a:off x="960120" y="1661160"/>
            <a:ext cx="10058400" cy="3931920"/>
          </a:xfrm>
        </p:spPr>
        <p:txBody>
          <a:bodyPr>
            <a:noAutofit/>
          </a:bodyPr>
          <a:lstStyle/>
          <a:p>
            <a:pPr algn="just">
              <a:lnSpc>
                <a:spcPts val="2112"/>
              </a:lnSpc>
              <a:spcBef>
                <a:spcPts val="1680"/>
              </a:spcBef>
              <a:defRPr/>
            </a:pPr>
            <a:r>
              <a:rPr lang="en-US" sz="2000" dirty="0">
                <a:latin typeface="+mj-lt"/>
              </a:rPr>
              <a:t>Python – As Language to perform all tasks</a:t>
            </a:r>
          </a:p>
          <a:p>
            <a:pPr marL="254000" algn="just">
              <a:lnSpc>
                <a:spcPts val="2112"/>
              </a:lnSpc>
              <a:spcBef>
                <a:spcPts val="1680"/>
              </a:spcBef>
              <a:defRPr/>
            </a:pPr>
            <a:r>
              <a:rPr lang="en-US" sz="2000" dirty="0">
                <a:latin typeface="+mj-lt"/>
              </a:rPr>
              <a:t>TensorFlow/</a:t>
            </a:r>
            <a:r>
              <a:rPr lang="en-US" sz="2000" dirty="0" err="1">
                <a:latin typeface="+mj-lt"/>
              </a:rPr>
              <a:t>Keras</a:t>
            </a:r>
            <a:r>
              <a:rPr lang="en-US" sz="2000" dirty="0">
                <a:latin typeface="+mj-lt"/>
              </a:rPr>
              <a:t> – As deep learning framework to create dl models</a:t>
            </a:r>
          </a:p>
          <a:p>
            <a:pPr marL="254000" algn="just">
              <a:lnSpc>
                <a:spcPts val="2112"/>
              </a:lnSpc>
              <a:spcBef>
                <a:spcPts val="1680"/>
              </a:spcBef>
              <a:defRPr/>
            </a:pPr>
            <a:r>
              <a:rPr lang="en-US" sz="2000" dirty="0">
                <a:latin typeface="+mj-lt"/>
              </a:rPr>
              <a:t>Pandas – To analyze </a:t>
            </a:r>
            <a:r>
              <a:rPr lang="en-US" sz="2000" dirty="0" err="1">
                <a:latin typeface="+mj-lt"/>
              </a:rPr>
              <a:t>datsets</a:t>
            </a:r>
            <a:r>
              <a:rPr lang="en-US" sz="2000" dirty="0">
                <a:latin typeface="+mj-lt"/>
              </a:rPr>
              <a:t> in form of </a:t>
            </a:r>
            <a:r>
              <a:rPr lang="en-US" sz="2000" dirty="0" err="1">
                <a:latin typeface="+mj-lt"/>
              </a:rPr>
              <a:t>DataFrame</a:t>
            </a:r>
            <a:endParaRPr lang="en-US" sz="2000" dirty="0">
              <a:latin typeface="+mj-lt"/>
            </a:endParaRPr>
          </a:p>
          <a:p>
            <a:pPr marL="254000" algn="just">
              <a:lnSpc>
                <a:spcPts val="2112"/>
              </a:lnSpc>
              <a:spcBef>
                <a:spcPts val="1680"/>
              </a:spcBef>
              <a:defRPr/>
            </a:pPr>
            <a:r>
              <a:rPr lang="en-US" sz="2000" dirty="0" err="1">
                <a:latin typeface="+mj-lt"/>
              </a:rPr>
              <a:t>Numpy</a:t>
            </a:r>
            <a:r>
              <a:rPr lang="en-US" sz="2000" dirty="0">
                <a:latin typeface="+mj-lt"/>
              </a:rPr>
              <a:t> – To perform mathematical operations on data</a:t>
            </a:r>
          </a:p>
          <a:p>
            <a:pPr marL="254000" algn="just">
              <a:lnSpc>
                <a:spcPts val="2112"/>
              </a:lnSpc>
              <a:spcBef>
                <a:spcPts val="1680"/>
              </a:spcBef>
              <a:defRPr/>
            </a:pPr>
            <a:r>
              <a:rPr lang="en-US" sz="2000" dirty="0">
                <a:latin typeface="+mj-lt"/>
              </a:rPr>
              <a:t>OpenCV – To process images</a:t>
            </a:r>
          </a:p>
          <a:p>
            <a:pPr marL="254000" algn="just">
              <a:lnSpc>
                <a:spcPts val="2112"/>
              </a:lnSpc>
              <a:spcBef>
                <a:spcPts val="1680"/>
              </a:spcBef>
              <a:defRPr/>
            </a:pPr>
            <a:r>
              <a:rPr lang="en-US" sz="2000" dirty="0" err="1">
                <a:latin typeface="+mj-lt"/>
              </a:rPr>
              <a:t>MatPlotLib</a:t>
            </a:r>
            <a:r>
              <a:rPr lang="en-US" sz="2000" dirty="0">
                <a:latin typeface="+mj-lt"/>
              </a:rPr>
              <a:t> – For visualization</a:t>
            </a:r>
          </a:p>
          <a:p>
            <a:pPr marL="254000" algn="just">
              <a:lnSpc>
                <a:spcPts val="2112"/>
              </a:lnSpc>
              <a:spcBef>
                <a:spcPts val="1680"/>
              </a:spcBef>
              <a:defRPr/>
            </a:pPr>
            <a:r>
              <a:rPr lang="en-US" sz="2000" dirty="0" err="1">
                <a:latin typeface="+mj-lt"/>
              </a:rPr>
              <a:t>SkLearn</a:t>
            </a:r>
            <a:r>
              <a:rPr lang="en-US" sz="2000" dirty="0">
                <a:latin typeface="+mj-lt"/>
              </a:rPr>
              <a:t> – For using </a:t>
            </a:r>
            <a:r>
              <a:rPr lang="en-US" sz="2000" dirty="0" err="1">
                <a:latin typeface="+mj-lt"/>
              </a:rPr>
              <a:t>Ml</a:t>
            </a:r>
            <a:r>
              <a:rPr lang="en-US" sz="2000" dirty="0">
                <a:latin typeface="+mj-lt"/>
              </a:rPr>
              <a:t> models</a:t>
            </a:r>
          </a:p>
          <a:p>
            <a:pPr marL="254000" algn="just">
              <a:lnSpc>
                <a:spcPts val="2112"/>
              </a:lnSpc>
              <a:spcBef>
                <a:spcPts val="1680"/>
              </a:spcBef>
              <a:defRPr/>
            </a:pPr>
            <a:r>
              <a:rPr lang="en-US" sz="2000" dirty="0">
                <a:latin typeface="+mj-lt"/>
              </a:rPr>
              <a:t>Flask – To create Backend server for our WebApp</a:t>
            </a:r>
          </a:p>
          <a:p>
            <a:pPr lvl="0"/>
            <a:r>
              <a:rPr lang="en-US" sz="2000" dirty="0">
                <a:latin typeface="+mj-lt"/>
              </a:rPr>
              <a:t>Html, CSS  - To create frontend on WebApp</a:t>
            </a:r>
            <a:r>
              <a:rPr lang="en-IN" sz="2000" dirty="0">
                <a:latin typeface="+mj-lt"/>
              </a:rPr>
              <a:t> </a:t>
            </a:r>
          </a:p>
          <a:p>
            <a:pPr lvl="0"/>
            <a:r>
              <a:rPr lang="en-US" sz="2000" dirty="0">
                <a:latin typeface="+mj-lt"/>
                <a:cs typeface="Arial" panose="020B0604020202020204" pitchFamily="34" charset="0"/>
              </a:rPr>
              <a:t>Google Collab – Platform to train models</a:t>
            </a:r>
            <a:endParaRPr lang="en-IN" sz="2000" dirty="0">
              <a:latin typeface="+mj-lt"/>
              <a:cs typeface="Arial" panose="020B0604020202020204" pitchFamily="34" charset="0"/>
            </a:endParaRPr>
          </a:p>
          <a:p>
            <a:pPr marL="254000" algn="just">
              <a:lnSpc>
                <a:spcPts val="2112"/>
              </a:lnSpc>
              <a:spcBef>
                <a:spcPts val="1680"/>
              </a:spcBef>
              <a:defRPr/>
            </a:pPr>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3874909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{47CCBEAE-87F8-EE45-8D3E-D5E6A880102E}tf10001067</Template>
  <TotalTime>858</TotalTime>
  <Words>648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Garamond</vt:lpstr>
      <vt:lpstr>Savon</vt:lpstr>
      <vt:lpstr>Corona Detection using deep learning</vt:lpstr>
      <vt:lpstr>PowerPoint Presentation</vt:lpstr>
      <vt:lpstr>Introduction:</vt:lpstr>
      <vt:lpstr>Methodology</vt:lpstr>
      <vt:lpstr>Methodology</vt:lpstr>
      <vt:lpstr>Methodology</vt:lpstr>
      <vt:lpstr>Methodology Steps:</vt:lpstr>
      <vt:lpstr>Our Dataset :</vt:lpstr>
      <vt:lpstr>Tools/Packages to be used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false Arrhythmia alarms in ICU.   Development of Robust signal processing Algorithms</dc:title>
  <dc:creator>Microsoft Office User</dc:creator>
  <cp:lastModifiedBy>ASUS</cp:lastModifiedBy>
  <cp:revision>66</cp:revision>
  <dcterms:created xsi:type="dcterms:W3CDTF">2020-11-09T09:13:58Z</dcterms:created>
  <dcterms:modified xsi:type="dcterms:W3CDTF">2021-11-25T13:51:14Z</dcterms:modified>
</cp:coreProperties>
</file>