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0" r:id="rId6"/>
    <p:sldId id="261" r:id="rId7"/>
    <p:sldId id="262" r:id="rId8"/>
    <p:sldId id="267" r:id="rId9"/>
    <p:sldId id="268" r:id="rId10"/>
    <p:sldId id="270" r:id="rId11"/>
    <p:sldId id="263" r:id="rId12"/>
    <p:sldId id="272" r:id="rId13"/>
    <p:sldId id="264" r:id="rId14"/>
    <p:sldId id="271" r:id="rId15"/>
    <p:sldId id="273" r:id="rId16"/>
    <p:sldId id="274" r:id="rId17"/>
    <p:sldId id="275"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Das" userId="c5caea52ba8e7d81" providerId="LiveId" clId="{F8EA5079-42AC-469C-A1DE-BC7891AE5B0B}"/>
    <pc:docChg chg="undo custSel delSld modSld">
      <pc:chgData name="Aditi Das" userId="c5caea52ba8e7d81" providerId="LiveId" clId="{F8EA5079-42AC-469C-A1DE-BC7891AE5B0B}" dt="2024-11-06T03:38:31.801" v="339" actId="6549"/>
      <pc:docMkLst>
        <pc:docMk/>
      </pc:docMkLst>
      <pc:sldChg chg="modSp mod">
        <pc:chgData name="Aditi Das" userId="c5caea52ba8e7d81" providerId="LiveId" clId="{F8EA5079-42AC-469C-A1DE-BC7891AE5B0B}" dt="2024-11-06T01:18:05.296" v="4" actId="403"/>
        <pc:sldMkLst>
          <pc:docMk/>
          <pc:sldMk cId="1893310824" sldId="256"/>
        </pc:sldMkLst>
        <pc:spChg chg="mod">
          <ac:chgData name="Aditi Das" userId="c5caea52ba8e7d81" providerId="LiveId" clId="{F8EA5079-42AC-469C-A1DE-BC7891AE5B0B}" dt="2024-11-06T01:18:05.296" v="4" actId="403"/>
          <ac:spMkLst>
            <pc:docMk/>
            <pc:sldMk cId="1893310824" sldId="256"/>
            <ac:spMk id="2" creationId="{02F70D18-144E-2946-99CC-FC58BA4E8036}"/>
          </ac:spMkLst>
        </pc:spChg>
      </pc:sldChg>
      <pc:sldChg chg="modSp mod">
        <pc:chgData name="Aditi Das" userId="c5caea52ba8e7d81" providerId="LiveId" clId="{F8EA5079-42AC-469C-A1DE-BC7891AE5B0B}" dt="2024-11-06T01:18:12.414" v="6" actId="404"/>
        <pc:sldMkLst>
          <pc:docMk/>
          <pc:sldMk cId="193230023" sldId="257"/>
        </pc:sldMkLst>
        <pc:graphicFrameChg chg="modGraphic">
          <ac:chgData name="Aditi Das" userId="c5caea52ba8e7d81" providerId="LiveId" clId="{F8EA5079-42AC-469C-A1DE-BC7891AE5B0B}" dt="2024-11-06T01:18:12.414" v="6" actId="404"/>
          <ac:graphicFrameMkLst>
            <pc:docMk/>
            <pc:sldMk cId="193230023" sldId="257"/>
            <ac:graphicFrameMk id="6" creationId="{D5015622-F8EB-E1DA-E6E2-26E0527FDA21}"/>
          </ac:graphicFrameMkLst>
        </pc:graphicFrameChg>
      </pc:sldChg>
      <pc:sldChg chg="modSp mod">
        <pc:chgData name="Aditi Das" userId="c5caea52ba8e7d81" providerId="LiveId" clId="{F8EA5079-42AC-469C-A1DE-BC7891AE5B0B}" dt="2024-11-06T03:10:26.253" v="155" actId="20577"/>
        <pc:sldMkLst>
          <pc:docMk/>
          <pc:sldMk cId="1264141915" sldId="258"/>
        </pc:sldMkLst>
        <pc:spChg chg="mod">
          <ac:chgData name="Aditi Das" userId="c5caea52ba8e7d81" providerId="LiveId" clId="{F8EA5079-42AC-469C-A1DE-BC7891AE5B0B}" dt="2024-11-06T03:10:26.253" v="155" actId="20577"/>
          <ac:spMkLst>
            <pc:docMk/>
            <pc:sldMk cId="1264141915" sldId="258"/>
            <ac:spMk id="3" creationId="{19C6931E-C07F-9DD1-532C-96B8733BA237}"/>
          </ac:spMkLst>
        </pc:spChg>
      </pc:sldChg>
      <pc:sldChg chg="modSp mod">
        <pc:chgData name="Aditi Das" userId="c5caea52ba8e7d81" providerId="LiveId" clId="{F8EA5079-42AC-469C-A1DE-BC7891AE5B0B}" dt="2024-11-06T03:38:31.801" v="339" actId="6549"/>
        <pc:sldMkLst>
          <pc:docMk/>
          <pc:sldMk cId="2616355283" sldId="260"/>
        </pc:sldMkLst>
        <pc:spChg chg="mod">
          <ac:chgData name="Aditi Das" userId="c5caea52ba8e7d81" providerId="LiveId" clId="{F8EA5079-42AC-469C-A1DE-BC7891AE5B0B}" dt="2024-11-06T03:38:31.801" v="339" actId="6549"/>
          <ac:spMkLst>
            <pc:docMk/>
            <pc:sldMk cId="2616355283" sldId="260"/>
            <ac:spMk id="3" creationId="{34E9DA85-BE9A-587D-F772-03C47BF9019A}"/>
          </ac:spMkLst>
        </pc:spChg>
      </pc:sldChg>
      <pc:sldChg chg="addSp delSp modSp">
        <pc:chgData name="Aditi Das" userId="c5caea52ba8e7d81" providerId="LiveId" clId="{F8EA5079-42AC-469C-A1DE-BC7891AE5B0B}" dt="2024-11-06T03:08:59.644" v="19" actId="1076"/>
        <pc:sldMkLst>
          <pc:docMk/>
          <pc:sldMk cId="849292061" sldId="263"/>
        </pc:sldMkLst>
        <pc:picChg chg="del">
          <ac:chgData name="Aditi Das" userId="c5caea52ba8e7d81" providerId="LiveId" clId="{F8EA5079-42AC-469C-A1DE-BC7891AE5B0B}" dt="2024-11-06T03:08:23.323" v="10" actId="478"/>
          <ac:picMkLst>
            <pc:docMk/>
            <pc:sldMk cId="849292061" sldId="263"/>
            <ac:picMk id="4" creationId="{E38C05C0-1D5C-90A5-84EA-5DDCBED026DD}"/>
          </ac:picMkLst>
        </pc:picChg>
        <pc:picChg chg="add del">
          <ac:chgData name="Aditi Das" userId="c5caea52ba8e7d81" providerId="LiveId" clId="{F8EA5079-42AC-469C-A1DE-BC7891AE5B0B}" dt="2024-11-06T03:08:23.323" v="10" actId="478"/>
          <ac:picMkLst>
            <pc:docMk/>
            <pc:sldMk cId="849292061" sldId="263"/>
            <ac:picMk id="1026" creationId="{238D7992-7E8D-F2B6-3CC6-F50DF6A18B7A}"/>
          </ac:picMkLst>
        </pc:picChg>
        <pc:picChg chg="add del mod">
          <ac:chgData name="Aditi Das" userId="c5caea52ba8e7d81" providerId="LiveId" clId="{F8EA5079-42AC-469C-A1DE-BC7891AE5B0B}" dt="2024-11-06T03:08:51.720" v="15" actId="478"/>
          <ac:picMkLst>
            <pc:docMk/>
            <pc:sldMk cId="849292061" sldId="263"/>
            <ac:picMk id="1028" creationId="{F064ED8C-78A2-7B05-CC94-A5BC7E454BFA}"/>
          </ac:picMkLst>
        </pc:picChg>
        <pc:picChg chg="add mod">
          <ac:chgData name="Aditi Das" userId="c5caea52ba8e7d81" providerId="LiveId" clId="{F8EA5079-42AC-469C-A1DE-BC7891AE5B0B}" dt="2024-11-06T03:08:59.644" v="19" actId="1076"/>
          <ac:picMkLst>
            <pc:docMk/>
            <pc:sldMk cId="849292061" sldId="263"/>
            <ac:picMk id="1030" creationId="{75D47755-FB5A-8B43-502F-ED78C88FA536}"/>
          </ac:picMkLst>
        </pc:picChg>
      </pc:sldChg>
      <pc:sldChg chg="modSp mod">
        <pc:chgData name="Aditi Das" userId="c5caea52ba8e7d81" providerId="LiveId" clId="{F8EA5079-42AC-469C-A1DE-BC7891AE5B0B}" dt="2024-11-06T03:20:42.896" v="308" actId="20577"/>
        <pc:sldMkLst>
          <pc:docMk/>
          <pc:sldMk cId="3539629381" sldId="264"/>
        </pc:sldMkLst>
        <pc:spChg chg="mod">
          <ac:chgData name="Aditi Das" userId="c5caea52ba8e7d81" providerId="LiveId" clId="{F8EA5079-42AC-469C-A1DE-BC7891AE5B0B}" dt="2024-11-06T03:20:42.896" v="308" actId="20577"/>
          <ac:spMkLst>
            <pc:docMk/>
            <pc:sldMk cId="3539629381" sldId="264"/>
            <ac:spMk id="3" creationId="{2643B29B-4078-7E90-C137-4EA6F24485C4}"/>
          </ac:spMkLst>
        </pc:spChg>
      </pc:sldChg>
      <pc:sldChg chg="del">
        <pc:chgData name="Aditi Das" userId="c5caea52ba8e7d81" providerId="LiveId" clId="{F8EA5079-42AC-469C-A1DE-BC7891AE5B0B}" dt="2024-11-06T01:16:17.646" v="0" actId="47"/>
        <pc:sldMkLst>
          <pc:docMk/>
          <pc:sldMk cId="1289533168" sldId="265"/>
        </pc:sldMkLst>
      </pc:sldChg>
      <pc:sldChg chg="modSp mod">
        <pc:chgData name="Aditi Das" userId="c5caea52ba8e7d81" providerId="LiveId" clId="{F8EA5079-42AC-469C-A1DE-BC7891AE5B0B}" dt="2024-11-06T01:18:21.047" v="8" actId="14100"/>
        <pc:sldMkLst>
          <pc:docMk/>
          <pc:sldMk cId="867518965" sldId="266"/>
        </pc:sldMkLst>
        <pc:picChg chg="mod">
          <ac:chgData name="Aditi Das" userId="c5caea52ba8e7d81" providerId="LiveId" clId="{F8EA5079-42AC-469C-A1DE-BC7891AE5B0B}" dt="2024-11-06T01:18:21.047" v="8" actId="14100"/>
          <ac:picMkLst>
            <pc:docMk/>
            <pc:sldMk cId="867518965" sldId="266"/>
            <ac:picMk id="13" creationId="{D8F485C6-1815-073A-848F-FCCA428AA6D8}"/>
          </ac:picMkLst>
        </pc:picChg>
      </pc:sldChg>
      <pc:sldChg chg="modSp mod">
        <pc:chgData name="Aditi Das" userId="c5caea52ba8e7d81" providerId="LiveId" clId="{F8EA5079-42AC-469C-A1DE-BC7891AE5B0B}" dt="2024-11-06T03:17:10.994" v="166" actId="12"/>
        <pc:sldMkLst>
          <pc:docMk/>
          <pc:sldMk cId="3430674317" sldId="267"/>
        </pc:sldMkLst>
        <pc:spChg chg="mod">
          <ac:chgData name="Aditi Das" userId="c5caea52ba8e7d81" providerId="LiveId" clId="{F8EA5079-42AC-469C-A1DE-BC7891AE5B0B}" dt="2024-11-06T03:17:10.994" v="166" actId="12"/>
          <ac:spMkLst>
            <pc:docMk/>
            <pc:sldMk cId="3430674317" sldId="267"/>
            <ac:spMk id="3" creationId="{5478C7C8-8ED1-4C6C-9C0F-2104F7DE2E79}"/>
          </ac:spMkLst>
        </pc:spChg>
      </pc:sldChg>
      <pc:sldChg chg="modSp mod">
        <pc:chgData name="Aditi Das" userId="c5caea52ba8e7d81" providerId="LiveId" clId="{F8EA5079-42AC-469C-A1DE-BC7891AE5B0B}" dt="2024-11-06T03:17:16.736" v="168" actId="12"/>
        <pc:sldMkLst>
          <pc:docMk/>
          <pc:sldMk cId="2026573236" sldId="268"/>
        </pc:sldMkLst>
        <pc:spChg chg="mod">
          <ac:chgData name="Aditi Das" userId="c5caea52ba8e7d81" providerId="LiveId" clId="{F8EA5079-42AC-469C-A1DE-BC7891AE5B0B}" dt="2024-11-06T03:17:16.736" v="168" actId="12"/>
          <ac:spMkLst>
            <pc:docMk/>
            <pc:sldMk cId="2026573236" sldId="268"/>
            <ac:spMk id="3" creationId="{AAB2393D-D947-FCBB-5063-28126A6A0CB7}"/>
          </ac:spMkLst>
        </pc:spChg>
      </pc:sldChg>
      <pc:sldChg chg="modSp mod">
        <pc:chgData name="Aditi Das" userId="c5caea52ba8e7d81" providerId="LiveId" clId="{F8EA5079-42AC-469C-A1DE-BC7891AE5B0B}" dt="2024-11-06T03:21:24.587" v="337" actId="20577"/>
        <pc:sldMkLst>
          <pc:docMk/>
          <pc:sldMk cId="169368281" sldId="271"/>
        </pc:sldMkLst>
        <pc:spChg chg="mod">
          <ac:chgData name="Aditi Das" userId="c5caea52ba8e7d81" providerId="LiveId" clId="{F8EA5079-42AC-469C-A1DE-BC7891AE5B0B}" dt="2024-11-06T03:21:24.587" v="337" actId="20577"/>
          <ac:spMkLst>
            <pc:docMk/>
            <pc:sldMk cId="169368281" sldId="271"/>
            <ac:spMk id="3" creationId="{B46DBF8E-8D11-DB38-EC10-5FB99E921217}"/>
          </ac:spMkLst>
        </pc:spChg>
      </pc:sldChg>
      <pc:sldChg chg="modSp mod">
        <pc:chgData name="Aditi Das" userId="c5caea52ba8e7d81" providerId="LiveId" clId="{F8EA5079-42AC-469C-A1DE-BC7891AE5B0B}" dt="2024-11-06T03:21:45.186" v="338" actId="20577"/>
        <pc:sldMkLst>
          <pc:docMk/>
          <pc:sldMk cId="121984622" sldId="273"/>
        </pc:sldMkLst>
        <pc:spChg chg="mod">
          <ac:chgData name="Aditi Das" userId="c5caea52ba8e7d81" providerId="LiveId" clId="{F8EA5079-42AC-469C-A1DE-BC7891AE5B0B}" dt="2024-11-06T03:21:45.186" v="338" actId="20577"/>
          <ac:spMkLst>
            <pc:docMk/>
            <pc:sldMk cId="121984622" sldId="273"/>
            <ac:spMk id="3" creationId="{F106E977-15F4-72DD-A6E6-9846E5A0DD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0D18-144E-2946-99CC-FC58BA4E8036}"/>
              </a:ext>
            </a:extLst>
          </p:cNvPr>
          <p:cNvSpPr>
            <a:spLocks noGrp="1"/>
          </p:cNvSpPr>
          <p:nvPr>
            <p:ph type="ctrTitle"/>
          </p:nvPr>
        </p:nvSpPr>
        <p:spPr>
          <a:xfrm>
            <a:off x="1301617" y="619299"/>
            <a:ext cx="10058400" cy="3566160"/>
          </a:xfrm>
        </p:spPr>
        <p:txBody>
          <a:bodyPr>
            <a:normAutofit/>
          </a:bodyPr>
          <a:lstStyle/>
          <a:p>
            <a:pPr algn="ctr"/>
            <a:r>
              <a:rPr lang="en-IN" sz="4400" b="0" i="0" dirty="0">
                <a:solidFill>
                  <a:srgbClr val="002060"/>
                </a:solidFill>
                <a:effectLst/>
                <a:latin typeface="Times New Roman" panose="02020603050405020304" pitchFamily="18" charset="0"/>
                <a:cs typeface="Times New Roman" panose="02020603050405020304" pitchFamily="18" charset="0"/>
              </a:rPr>
              <a:t>Big Data Analytics  (21CS71)</a:t>
            </a:r>
            <a:br>
              <a:rPr lang="en-IN" sz="4400" b="0" i="0" dirty="0">
                <a:solidFill>
                  <a:srgbClr val="002060"/>
                </a:solidFill>
                <a:effectLst/>
                <a:latin typeface="Times New Roman" panose="02020603050405020304" pitchFamily="18" charset="0"/>
                <a:cs typeface="Times New Roman" panose="02020603050405020304" pitchFamily="18" charset="0"/>
              </a:rPr>
            </a:br>
            <a:r>
              <a:rPr lang="en-IN" sz="4400" b="0" i="0" dirty="0">
                <a:solidFill>
                  <a:srgbClr val="002060"/>
                </a:solidFill>
                <a:effectLst/>
                <a:latin typeface="Times New Roman" panose="02020603050405020304" pitchFamily="18" charset="0"/>
                <a:cs typeface="Times New Roman" panose="02020603050405020304" pitchFamily="18" charset="0"/>
              </a:rPr>
              <a:t>Module 03 </a:t>
            </a:r>
            <a:br>
              <a:rPr lang="en-IN" sz="4400" b="0" i="0" dirty="0">
                <a:solidFill>
                  <a:srgbClr val="002060"/>
                </a:solidFill>
                <a:effectLst/>
                <a:latin typeface="Times New Roman" panose="02020603050405020304" pitchFamily="18" charset="0"/>
                <a:cs typeface="Times New Roman" panose="02020603050405020304" pitchFamily="18" charset="0"/>
              </a:rPr>
            </a:br>
            <a:br>
              <a:rPr lang="en-IN" sz="4400" b="0" i="0" dirty="0">
                <a:solidFill>
                  <a:srgbClr val="002060"/>
                </a:solidFill>
                <a:effectLst/>
                <a:latin typeface="Times New Roman" panose="02020603050405020304" pitchFamily="18" charset="0"/>
                <a:cs typeface="Times New Roman" panose="02020603050405020304" pitchFamily="18" charset="0"/>
              </a:rPr>
            </a:br>
            <a:r>
              <a:rPr lang="en-IN" sz="4400" b="0" i="0" dirty="0">
                <a:solidFill>
                  <a:srgbClr val="002060"/>
                </a:solidFill>
                <a:effectLst/>
                <a:latin typeface="Times New Roman" panose="02020603050405020304" pitchFamily="18" charset="0"/>
                <a:cs typeface="Times New Roman" panose="02020603050405020304" pitchFamily="18" charset="0"/>
              </a:rPr>
              <a:t>No SQL Data architecture</a:t>
            </a:r>
            <a:endParaRPr lang="en-IN" sz="4400"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5E96993-6656-82CA-95BC-4AC190C8690C}"/>
              </a:ext>
            </a:extLst>
          </p:cNvPr>
          <p:cNvSpPr>
            <a:spLocks noGrp="1"/>
          </p:cNvSpPr>
          <p:nvPr>
            <p:ph type="subTitle" idx="1"/>
          </p:nvPr>
        </p:nvSpPr>
        <p:spPr/>
        <p:txBody>
          <a:bodyPr>
            <a:normAutofit fontScale="85000" lnSpcReduction="20000"/>
          </a:bodyPr>
          <a:lstStyle/>
          <a:p>
            <a:r>
              <a:rPr lang="en-GB" b="1" dirty="0">
                <a:solidFill>
                  <a:schemeClr val="tx1"/>
                </a:solidFill>
                <a:latin typeface="Times New Roman" panose="02020603050405020304" pitchFamily="18" charset="0"/>
                <a:cs typeface="Times New Roman" panose="02020603050405020304" pitchFamily="18" charset="0"/>
              </a:rPr>
              <a:t>By – Aditi DAS</a:t>
            </a:r>
          </a:p>
          <a:p>
            <a:r>
              <a:rPr lang="en-GB" b="1" dirty="0">
                <a:solidFill>
                  <a:schemeClr val="tx1"/>
                </a:solidFill>
                <a:latin typeface="Times New Roman" panose="02020603050405020304" pitchFamily="18" charset="0"/>
                <a:cs typeface="Times New Roman" panose="02020603050405020304" pitchFamily="18" charset="0"/>
              </a:rPr>
              <a:t>AIT21BECS073</a:t>
            </a:r>
          </a:p>
          <a:p>
            <a:r>
              <a:rPr lang="en-GB" b="1" dirty="0">
                <a:solidFill>
                  <a:schemeClr val="tx1"/>
                </a:solidFill>
                <a:latin typeface="Times New Roman" panose="02020603050405020304" pitchFamily="18" charset="0"/>
                <a:cs typeface="Times New Roman" panose="02020603050405020304" pitchFamily="18" charset="0"/>
              </a:rPr>
              <a:t>1AY21CS014</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2FFE8B-6658-5919-80E4-7EDCDEA352CD}"/>
              </a:ext>
            </a:extLst>
          </p:cNvPr>
          <p:cNvPicPr>
            <a:picLocks noChangeAspect="1"/>
          </p:cNvPicPr>
          <p:nvPr/>
        </p:nvPicPr>
        <p:blipFill>
          <a:blip r:embed="rId2"/>
          <a:stretch>
            <a:fillRect/>
          </a:stretch>
        </p:blipFill>
        <p:spPr>
          <a:xfrm>
            <a:off x="5902018" y="347241"/>
            <a:ext cx="857598" cy="1031500"/>
          </a:xfrm>
          <a:prstGeom prst="rect">
            <a:avLst/>
          </a:prstGeom>
        </p:spPr>
      </p:pic>
    </p:spTree>
    <p:extLst>
      <p:ext uri="{BB962C8B-B14F-4D97-AF65-F5344CB8AC3E}">
        <p14:creationId xmlns:p14="http://schemas.microsoft.com/office/powerpoint/2010/main" val="189331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9E81B-5960-3C9A-31ED-D493CB905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8F4BC-E767-08B7-D073-CE2A39D19BEB}"/>
              </a:ext>
            </a:extLst>
          </p:cNvPr>
          <p:cNvSpPr>
            <a:spLocks noGrp="1"/>
          </p:cNvSpPr>
          <p:nvPr>
            <p:ph type="title"/>
          </p:nvPr>
        </p:nvSpPr>
        <p:spPr>
          <a:xfrm>
            <a:off x="1203960" y="195980"/>
            <a:ext cx="10058400" cy="1450757"/>
          </a:xfrm>
        </p:spPr>
        <p:txBody>
          <a:bodyPr>
            <a:normAutofit/>
          </a:bodyPr>
          <a:lstStyle/>
          <a:p>
            <a:pPr algn="ctr"/>
            <a:r>
              <a:rPr lang="en-GB" sz="4000" b="1" dirty="0">
                <a:effectLst/>
                <a:latin typeface="Times New Roman" panose="02020603050405020304" pitchFamily="18" charset="0"/>
                <a:cs typeface="Times New Roman" panose="02020603050405020304" pitchFamily="18" charset="0"/>
              </a:rPr>
              <a:t>Object </a:t>
            </a:r>
            <a:r>
              <a:rPr lang="en-GB" sz="4000" b="1" dirty="0">
                <a:latin typeface="Times New Roman" panose="02020603050405020304" pitchFamily="18" charset="0"/>
                <a:cs typeface="Times New Roman" panose="02020603050405020304" pitchFamily="18" charset="0"/>
              </a:rPr>
              <a:t>Relational Mapping</a:t>
            </a:r>
            <a:endParaRPr lang="en-IN" sz="4000" dirty="0"/>
          </a:p>
        </p:txBody>
      </p:sp>
      <p:sp>
        <p:nvSpPr>
          <p:cNvPr id="3" name="Content Placeholder 2">
            <a:extLst>
              <a:ext uri="{FF2B5EF4-FFF2-40B4-BE49-F238E27FC236}">
                <a16:creationId xmlns:a16="http://schemas.microsoft.com/office/drawing/2014/main" id="{DCA1E201-0D2B-540D-6226-B7845489E686}"/>
              </a:ext>
            </a:extLst>
          </p:cNvPr>
          <p:cNvSpPr>
            <a:spLocks noGrp="1"/>
          </p:cNvSpPr>
          <p:nvPr>
            <p:ph idx="1"/>
          </p:nvPr>
        </p:nvSpPr>
        <p:spPr>
          <a:xfrm>
            <a:off x="1097280" y="1845734"/>
            <a:ext cx="10058400" cy="760306"/>
          </a:xfrm>
        </p:spPr>
        <p:txBody>
          <a:bodyPr>
            <a:normAutofit/>
          </a:bodyPr>
          <a:lstStyle/>
          <a:p>
            <a:r>
              <a:rPr lang="en-GB" dirty="0"/>
              <a:t>Object relational mapping of HTML document and XML web service store with the tabular data store: </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D58629-07DA-E7B5-7201-98A33C83322D}"/>
              </a:ext>
            </a:extLst>
          </p:cNvPr>
          <p:cNvPicPr>
            <a:picLocks noChangeAspect="1"/>
          </p:cNvPicPr>
          <p:nvPr/>
        </p:nvPicPr>
        <p:blipFill>
          <a:blip r:embed="rId2"/>
          <a:stretch>
            <a:fillRect/>
          </a:stretch>
        </p:blipFill>
        <p:spPr>
          <a:xfrm>
            <a:off x="2682972" y="2411400"/>
            <a:ext cx="6826055" cy="3681121"/>
          </a:xfrm>
          <a:prstGeom prst="rect">
            <a:avLst/>
          </a:prstGeom>
        </p:spPr>
      </p:pic>
    </p:spTree>
    <p:extLst>
      <p:ext uri="{BB962C8B-B14F-4D97-AF65-F5344CB8AC3E}">
        <p14:creationId xmlns:p14="http://schemas.microsoft.com/office/powerpoint/2010/main" val="87902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CF83-2F23-4CA3-1E1B-193A274E9F66}"/>
              </a:ext>
            </a:extLst>
          </p:cNvPr>
          <p:cNvSpPr>
            <a:spLocks noGrp="1"/>
          </p:cNvSpPr>
          <p:nvPr>
            <p:ph type="title"/>
          </p:nvPr>
        </p:nvSpPr>
        <p:spPr/>
        <p:txBody>
          <a:bodyPr/>
          <a:lstStyle/>
          <a:p>
            <a:pPr algn="ctr"/>
            <a:r>
              <a:rPr lang="en-GB" b="1" dirty="0"/>
              <a:t>Graph Database</a:t>
            </a:r>
            <a:endParaRPr lang="en-IN" b="1" dirty="0"/>
          </a:p>
        </p:txBody>
      </p:sp>
      <p:sp>
        <p:nvSpPr>
          <p:cNvPr id="3" name="Content Placeholder 2">
            <a:extLst>
              <a:ext uri="{FF2B5EF4-FFF2-40B4-BE49-F238E27FC236}">
                <a16:creationId xmlns:a16="http://schemas.microsoft.com/office/drawing/2014/main" id="{0E1B46FE-E91F-640B-0C09-D2BBCA2B701D}"/>
              </a:ext>
            </a:extLst>
          </p:cNvPr>
          <p:cNvSpPr>
            <a:spLocks noGrp="1"/>
          </p:cNvSpPr>
          <p:nvPr>
            <p:ph idx="1"/>
          </p:nvPr>
        </p:nvSpPr>
        <p:spPr>
          <a:xfrm>
            <a:off x="1097280" y="1845734"/>
            <a:ext cx="5288280" cy="4023360"/>
          </a:xfrm>
        </p:spPr>
        <p:txBody>
          <a:bodyPr>
            <a:normAutofit lnSpcReduction="10000"/>
          </a:bodyPr>
          <a:lstStyle/>
          <a:p>
            <a:pPr algn="l"/>
            <a:r>
              <a:rPr lang="en-GB" sz="2400" b="1" i="0" dirty="0">
                <a:solidFill>
                  <a:srgbClr val="001A43"/>
                </a:solidFill>
                <a:effectLst/>
                <a:latin typeface="Times New Roman" panose="02020603050405020304" pitchFamily="18" charset="0"/>
                <a:cs typeface="Times New Roman" panose="02020603050405020304" pitchFamily="18" charset="0"/>
              </a:rPr>
              <a:t>Introduction to Graph Databases:</a:t>
            </a:r>
            <a:endParaRPr lang="en-GB" sz="2400" b="0" i="0" dirty="0">
              <a:solidFill>
                <a:srgbClr val="001A43"/>
              </a:solidFill>
              <a:effectLst/>
              <a:latin typeface="Times New Roman" panose="02020603050405020304" pitchFamily="18" charset="0"/>
              <a:cs typeface="Times New Roman" panose="02020603050405020304" pitchFamily="18" charset="0"/>
            </a:endParaRPr>
          </a:p>
          <a:p>
            <a:pPr>
              <a:spcAft>
                <a:spcPts val="750"/>
              </a:spcAft>
            </a:pPr>
            <a:r>
              <a:rPr lang="en-IN" sz="2400" b="1" i="0" dirty="0">
                <a:solidFill>
                  <a:srgbClr val="001A43"/>
                </a:solidFill>
                <a:effectLst/>
                <a:latin typeface="Times New Roman" panose="02020603050405020304" pitchFamily="18" charset="0"/>
                <a:cs typeface="Times New Roman" panose="02020603050405020304" pitchFamily="18" charset="0"/>
              </a:rPr>
              <a:t>Unique Characteristics:</a:t>
            </a:r>
            <a:r>
              <a:rPr lang="en-GB" sz="2400" b="0" i="0" dirty="0">
                <a:solidFill>
                  <a:srgbClr val="001A43"/>
                </a:solidFill>
                <a:effectLst/>
                <a:latin typeface="Times New Roman" panose="02020603050405020304" pitchFamily="18" charset="0"/>
                <a:cs typeface="Times New Roman" panose="02020603050405020304" pitchFamily="18" charset="0"/>
              </a:rPr>
              <a:t>Graph databases are designed to represent and store data in the form of nodes and edges, allowing for efficient management of complex relationships and interconnected data.</a:t>
            </a:r>
          </a:p>
          <a:p>
            <a:pPr>
              <a:spcAft>
                <a:spcPts val="750"/>
              </a:spcAft>
            </a:pPr>
            <a:r>
              <a:rPr lang="en-GB" sz="2400" b="1" i="0" dirty="0">
                <a:solidFill>
                  <a:srgbClr val="001A43"/>
                </a:solidFill>
                <a:effectLst/>
                <a:latin typeface="Times New Roman" panose="02020603050405020304" pitchFamily="18" charset="0"/>
                <a:cs typeface="Times New Roman" panose="02020603050405020304" pitchFamily="18" charset="0"/>
              </a:rPr>
              <a:t>Relationship-Centric Data Storage: </a:t>
            </a:r>
            <a:r>
              <a:rPr lang="en-GB" sz="2400" b="0" i="0" dirty="0">
                <a:solidFill>
                  <a:srgbClr val="001A43"/>
                </a:solidFill>
                <a:effectLst/>
                <a:latin typeface="Times New Roman" panose="02020603050405020304" pitchFamily="18" charset="0"/>
                <a:cs typeface="Times New Roman" panose="02020603050405020304" pitchFamily="18" charset="0"/>
              </a:rPr>
              <a:t>They focus on the relationships between data entities, providing a flexible and intuitive way to model and query connected data.</a:t>
            </a:r>
          </a:p>
          <a:p>
            <a:pPr>
              <a:spcAft>
                <a:spcPts val="750"/>
              </a:spcAft>
            </a:pPr>
            <a:endParaRPr lang="en-GB" sz="2400" b="0" i="0" dirty="0">
              <a:solidFill>
                <a:srgbClr val="001A43"/>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1030" name="Picture 6" descr="Graph Database vs Relational Database">
            <a:extLst>
              <a:ext uri="{FF2B5EF4-FFF2-40B4-BE49-F238E27FC236}">
                <a16:creationId xmlns:a16="http://schemas.microsoft.com/office/drawing/2014/main" id="{75D47755-FB5A-8B43-502F-ED78C88FA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9279" y="2026227"/>
            <a:ext cx="546020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29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013E1-A75C-AC04-67EA-4A75201C3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491A91-8F9A-A697-9467-0FFD0E223386}"/>
              </a:ext>
            </a:extLst>
          </p:cNvPr>
          <p:cNvSpPr>
            <a:spLocks noGrp="1"/>
          </p:cNvSpPr>
          <p:nvPr>
            <p:ph type="title"/>
          </p:nvPr>
        </p:nvSpPr>
        <p:spPr/>
        <p:txBody>
          <a:bodyPr/>
          <a:lstStyle/>
          <a:p>
            <a:pPr algn="ctr"/>
            <a:r>
              <a:rPr lang="en-GB" b="1" dirty="0"/>
              <a:t>Graph Database</a:t>
            </a:r>
            <a:endParaRPr lang="en-IN" dirty="0"/>
          </a:p>
        </p:txBody>
      </p:sp>
      <p:sp>
        <p:nvSpPr>
          <p:cNvPr id="3" name="Content Placeholder 2">
            <a:extLst>
              <a:ext uri="{FF2B5EF4-FFF2-40B4-BE49-F238E27FC236}">
                <a16:creationId xmlns:a16="http://schemas.microsoft.com/office/drawing/2014/main" id="{12075447-A8EA-4779-F795-9A09F6BCD4DC}"/>
              </a:ext>
            </a:extLst>
          </p:cNvPr>
          <p:cNvSpPr>
            <a:spLocks noGrp="1"/>
          </p:cNvSpPr>
          <p:nvPr>
            <p:ph idx="1"/>
          </p:nvPr>
        </p:nvSpPr>
        <p:spPr>
          <a:xfrm>
            <a:off x="1097280" y="1957492"/>
            <a:ext cx="10332720" cy="3940387"/>
          </a:xfrm>
        </p:spPr>
        <p:txBody>
          <a:bodyPr>
            <a:noAutofit/>
          </a:bodyPr>
          <a:lstStyle/>
          <a:p>
            <a:pPr algn="l"/>
            <a:r>
              <a:rPr lang="en-GB" sz="2400" b="1" i="0" dirty="0">
                <a:solidFill>
                  <a:srgbClr val="001A43"/>
                </a:solidFill>
                <a:effectLst/>
                <a:latin typeface="Times New Roman" panose="02020603050405020304" pitchFamily="18" charset="0"/>
                <a:cs typeface="Times New Roman" panose="02020603050405020304" pitchFamily="18" charset="0"/>
              </a:rPr>
              <a:t>Use Cases:</a:t>
            </a:r>
            <a:endParaRPr lang="en-GB" sz="2400" b="0" i="0" dirty="0">
              <a:solidFill>
                <a:srgbClr val="001A43"/>
              </a:solidFill>
              <a:effectLst/>
              <a:latin typeface="Times New Roman" panose="02020603050405020304" pitchFamily="18" charset="0"/>
              <a:cs typeface="Times New Roman" panose="02020603050405020304" pitchFamily="18" charset="0"/>
            </a:endParaRPr>
          </a:p>
          <a:p>
            <a:pPr>
              <a:spcAft>
                <a:spcPts val="750"/>
              </a:spcAft>
            </a:pPr>
            <a:r>
              <a:rPr lang="en-GB" sz="2400" b="1" i="0" dirty="0">
                <a:solidFill>
                  <a:srgbClr val="001A43"/>
                </a:solidFill>
                <a:effectLst/>
                <a:latin typeface="Times New Roman" panose="02020603050405020304" pitchFamily="18" charset="0"/>
                <a:cs typeface="Times New Roman" panose="02020603050405020304" pitchFamily="18" charset="0"/>
              </a:rPr>
              <a:t>Link Analysis: </a:t>
            </a:r>
            <a:r>
              <a:rPr lang="en-GB" sz="2400" b="0" i="0" dirty="0">
                <a:solidFill>
                  <a:srgbClr val="001A43"/>
                </a:solidFill>
                <a:effectLst/>
                <a:latin typeface="Times New Roman" panose="02020603050405020304" pitchFamily="18" charset="0"/>
                <a:cs typeface="Times New Roman" panose="02020603050405020304" pitchFamily="18" charset="0"/>
              </a:rPr>
              <a:t>Graph databases are used for link analysis to perform searches and identify patterns and relationships in various scenarios, such as social networking, telephone, or email records.</a:t>
            </a:r>
          </a:p>
          <a:p>
            <a:pPr>
              <a:spcAft>
                <a:spcPts val="750"/>
              </a:spcAft>
            </a:pPr>
            <a:r>
              <a:rPr lang="en-GB" sz="2400" b="1" i="0" dirty="0">
                <a:solidFill>
                  <a:srgbClr val="001A43"/>
                </a:solidFill>
                <a:effectLst/>
                <a:latin typeface="Times New Roman" panose="02020603050405020304" pitchFamily="18" charset="0"/>
                <a:cs typeface="Times New Roman" panose="02020603050405020304" pitchFamily="18" charset="0"/>
              </a:rPr>
              <a:t>Friend of Friend Queries: </a:t>
            </a:r>
            <a:r>
              <a:rPr lang="en-GB" sz="2400" b="0" i="0" dirty="0">
                <a:solidFill>
                  <a:srgbClr val="001A43"/>
                </a:solidFill>
                <a:effectLst/>
                <a:latin typeface="Times New Roman" panose="02020603050405020304" pitchFamily="18" charset="0"/>
                <a:cs typeface="Times New Roman" panose="02020603050405020304" pitchFamily="18" charset="0"/>
              </a:rPr>
              <a:t>They are beneficial for executing friend of friend queries, enabling the exploration of indirect connections and relationships within a network.</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9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0D6A-56EE-6822-E08B-5713AF71BD37}"/>
              </a:ext>
            </a:extLst>
          </p:cNvPr>
          <p:cNvSpPr>
            <a:spLocks noGrp="1"/>
          </p:cNvSpPr>
          <p:nvPr>
            <p:ph type="title"/>
          </p:nvPr>
        </p:nvSpPr>
        <p:spPr/>
        <p:txBody>
          <a:bodyPr/>
          <a:lstStyle/>
          <a:p>
            <a:pPr algn="ctr"/>
            <a:r>
              <a:rPr lang="en-GB" b="1" dirty="0"/>
              <a:t>Graph Database</a:t>
            </a:r>
            <a:endParaRPr lang="en-IN" dirty="0"/>
          </a:p>
        </p:txBody>
      </p:sp>
      <p:sp>
        <p:nvSpPr>
          <p:cNvPr id="3" name="Content Placeholder 2">
            <a:extLst>
              <a:ext uri="{FF2B5EF4-FFF2-40B4-BE49-F238E27FC236}">
                <a16:creationId xmlns:a16="http://schemas.microsoft.com/office/drawing/2014/main" id="{2643B29B-4078-7E90-C137-4EA6F24485C4}"/>
              </a:ext>
            </a:extLst>
          </p:cNvPr>
          <p:cNvSpPr>
            <a:spLocks noGrp="1"/>
          </p:cNvSpPr>
          <p:nvPr>
            <p:ph idx="1"/>
          </p:nvPr>
        </p:nvSpPr>
        <p:spPr>
          <a:xfrm>
            <a:off x="1097280" y="1936710"/>
            <a:ext cx="10332720" cy="3940387"/>
          </a:xfrm>
        </p:spPr>
        <p:txBody>
          <a:bodyPr>
            <a:noAutofit/>
          </a:bodyPr>
          <a:lstStyle/>
          <a:p>
            <a:pPr marL="0" indent="0" algn="l">
              <a:buNone/>
            </a:pPr>
            <a:r>
              <a:rPr lang="en-GB" sz="2400" b="1" i="0" dirty="0">
                <a:solidFill>
                  <a:srgbClr val="001A43"/>
                </a:solidFill>
                <a:effectLst/>
                <a:latin typeface="Times New Roman" panose="02020603050405020304" pitchFamily="18" charset="0"/>
                <a:cs typeface="Times New Roman" panose="02020603050405020304" pitchFamily="18" charset="0"/>
              </a:rPr>
              <a:t>Use Cases:</a:t>
            </a:r>
            <a:endParaRPr lang="en-GB" sz="2400" b="0" i="0" dirty="0">
              <a:solidFill>
                <a:srgbClr val="001A4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Recommendation engines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Fraud detection analysis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Bioinformatics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Supply chain management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Network and infrastructure management</a:t>
            </a:r>
          </a:p>
        </p:txBody>
      </p:sp>
    </p:spTree>
    <p:extLst>
      <p:ext uri="{BB962C8B-B14F-4D97-AF65-F5344CB8AC3E}">
        <p14:creationId xmlns:p14="http://schemas.microsoft.com/office/powerpoint/2010/main" val="353962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27800-CAED-3F15-0310-66EA230A2B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283895-BA61-946D-C8BF-62E0D131E534}"/>
              </a:ext>
            </a:extLst>
          </p:cNvPr>
          <p:cNvSpPr>
            <a:spLocks noGrp="1"/>
          </p:cNvSpPr>
          <p:nvPr>
            <p:ph type="title"/>
          </p:nvPr>
        </p:nvSpPr>
        <p:spPr/>
        <p:txBody>
          <a:bodyPr/>
          <a:lstStyle/>
          <a:p>
            <a:pPr algn="ctr"/>
            <a:r>
              <a:rPr lang="en-GB" b="1" dirty="0"/>
              <a:t>Graph Database</a:t>
            </a:r>
            <a:endParaRPr lang="en-IN" dirty="0"/>
          </a:p>
        </p:txBody>
      </p:sp>
      <p:sp>
        <p:nvSpPr>
          <p:cNvPr id="3" name="Content Placeholder 2">
            <a:extLst>
              <a:ext uri="{FF2B5EF4-FFF2-40B4-BE49-F238E27FC236}">
                <a16:creationId xmlns:a16="http://schemas.microsoft.com/office/drawing/2014/main" id="{B46DBF8E-8D11-DB38-EC10-5FB99E921217}"/>
              </a:ext>
            </a:extLst>
          </p:cNvPr>
          <p:cNvSpPr>
            <a:spLocks noGrp="1"/>
          </p:cNvSpPr>
          <p:nvPr>
            <p:ph idx="1"/>
          </p:nvPr>
        </p:nvSpPr>
        <p:spPr>
          <a:xfrm>
            <a:off x="1066800" y="1965960"/>
            <a:ext cx="10332720" cy="3940387"/>
          </a:xfrm>
        </p:spPr>
        <p:txBody>
          <a:bodyPr>
            <a:noAutofit/>
          </a:bodyPr>
          <a:lstStyle/>
          <a:p>
            <a:pPr marL="0" indent="0" algn="l">
              <a:buNone/>
            </a:pPr>
            <a:r>
              <a:rPr lang="en-GB" sz="2400" b="1" i="0" dirty="0">
                <a:solidFill>
                  <a:srgbClr val="001A43"/>
                </a:solidFill>
                <a:effectLst/>
                <a:latin typeface="Times New Roman" panose="02020603050405020304" pitchFamily="18" charset="0"/>
                <a:cs typeface="Times New Roman" panose="02020603050405020304" pitchFamily="18" charset="0"/>
              </a:rPr>
              <a:t>Characteristics of Graph Databases:</a:t>
            </a:r>
            <a:endParaRPr lang="en-GB" sz="2400" b="0" i="0" dirty="0">
              <a:solidFill>
                <a:srgbClr val="001A43"/>
              </a:solidFill>
              <a:effectLst/>
              <a:latin typeface="Times New Roman" panose="02020603050405020304" pitchFamily="18" charset="0"/>
              <a:cs typeface="Times New Roman" panose="02020603050405020304" pitchFamily="18" charset="0"/>
            </a:endParaRPr>
          </a:p>
          <a:p>
            <a:pPr marL="0" indent="0" algn="l">
              <a:spcAft>
                <a:spcPts val="750"/>
              </a:spcAft>
              <a:buNone/>
            </a:pPr>
            <a:r>
              <a:rPr lang="en-GB" sz="2400" b="1" i="0" dirty="0">
                <a:solidFill>
                  <a:srgbClr val="001A43"/>
                </a:solidFill>
                <a:effectLst/>
                <a:latin typeface="Times New Roman" panose="02020603050405020304" pitchFamily="18" charset="0"/>
                <a:cs typeface="Times New Roman" panose="02020603050405020304" pitchFamily="18" charset="0"/>
              </a:rPr>
              <a:t>Specialized Query </a:t>
            </a:r>
            <a:r>
              <a:rPr lang="en-GB" sz="2400" b="1" i="0" dirty="0" err="1">
                <a:solidFill>
                  <a:srgbClr val="001A43"/>
                </a:solidFill>
                <a:effectLst/>
                <a:latin typeface="Times New Roman" panose="02020603050405020304" pitchFamily="18" charset="0"/>
                <a:cs typeface="Times New Roman" panose="02020603050405020304" pitchFamily="18" charset="0"/>
              </a:rPr>
              <a:t>Languages:</a:t>
            </a:r>
            <a:r>
              <a:rPr lang="en-GB" sz="2400" b="0" i="0" dirty="0" err="1">
                <a:solidFill>
                  <a:srgbClr val="001A43"/>
                </a:solidFill>
                <a:effectLst/>
                <a:latin typeface="Times New Roman" panose="02020603050405020304" pitchFamily="18" charset="0"/>
                <a:cs typeface="Times New Roman" panose="02020603050405020304" pitchFamily="18" charset="0"/>
              </a:rPr>
              <a:t>Graph</a:t>
            </a:r>
            <a:r>
              <a:rPr lang="en-GB" sz="2400" b="0" i="0" dirty="0">
                <a:solidFill>
                  <a:srgbClr val="001A43"/>
                </a:solidFill>
                <a:effectLst/>
                <a:latin typeface="Times New Roman" panose="02020603050405020304" pitchFamily="18" charset="0"/>
                <a:cs typeface="Times New Roman" panose="02020603050405020304" pitchFamily="18" charset="0"/>
              </a:rPr>
              <a:t> databases use specialized query languages, such as RDF(Resource description frame) using SPARQL, to express complex graph patterns and relationships.</a:t>
            </a:r>
          </a:p>
          <a:p>
            <a:pPr marL="0" indent="0" algn="l">
              <a:spcAft>
                <a:spcPts val="750"/>
              </a:spcAft>
              <a:buNone/>
            </a:pPr>
            <a:r>
              <a:rPr lang="en-GB" sz="2400" b="1" i="0" dirty="0">
                <a:solidFill>
                  <a:srgbClr val="001A43"/>
                </a:solidFill>
                <a:effectLst/>
                <a:latin typeface="Times New Roman" panose="02020603050405020304" pitchFamily="18" charset="0"/>
                <a:cs typeface="Times New Roman" panose="02020603050405020304" pitchFamily="18" charset="0"/>
              </a:rPr>
              <a:t>Unique Data </a:t>
            </a:r>
            <a:r>
              <a:rPr lang="en-GB" sz="2400" b="1" i="0" dirty="0" err="1">
                <a:solidFill>
                  <a:srgbClr val="001A43"/>
                </a:solidFill>
                <a:effectLst/>
                <a:latin typeface="Times New Roman" panose="02020603050405020304" pitchFamily="18" charset="0"/>
                <a:cs typeface="Times New Roman" panose="02020603050405020304" pitchFamily="18" charset="0"/>
              </a:rPr>
              <a:t>Modeling</a:t>
            </a:r>
            <a:r>
              <a:rPr lang="en-GB" sz="2400" b="1" i="0" dirty="0">
                <a:solidFill>
                  <a:srgbClr val="001A43"/>
                </a:solidFill>
                <a:effectLst/>
                <a:latin typeface="Times New Roman" panose="02020603050405020304" pitchFamily="18" charset="0"/>
                <a:cs typeface="Times New Roman" panose="02020603050405020304" pitchFamily="18" charset="0"/>
              </a:rPr>
              <a:t>: </a:t>
            </a:r>
            <a:r>
              <a:rPr lang="en-GB" sz="2400" b="0" i="0" dirty="0">
                <a:solidFill>
                  <a:srgbClr val="001A43"/>
                </a:solidFill>
                <a:effectLst/>
                <a:latin typeface="Times New Roman" panose="02020603050405020304" pitchFamily="18" charset="0"/>
                <a:cs typeface="Times New Roman" panose="02020603050405020304" pitchFamily="18" charset="0"/>
              </a:rPr>
              <a:t>They model data in a fundamentally different way compared to other database models like key-value, document, columnar, and object data stores, focusing on relationships and interconnected data.</a:t>
            </a:r>
          </a:p>
        </p:txBody>
      </p:sp>
    </p:spTree>
    <p:extLst>
      <p:ext uri="{BB962C8B-B14F-4D97-AF65-F5344CB8AC3E}">
        <p14:creationId xmlns:p14="http://schemas.microsoft.com/office/powerpoint/2010/main" val="16936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2BC62-873C-F337-08D1-7887FDE122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04AF7D-AC12-FD73-8221-68BDD711324F}"/>
              </a:ext>
            </a:extLst>
          </p:cNvPr>
          <p:cNvSpPr>
            <a:spLocks noGrp="1"/>
          </p:cNvSpPr>
          <p:nvPr>
            <p:ph type="title"/>
          </p:nvPr>
        </p:nvSpPr>
        <p:spPr/>
        <p:txBody>
          <a:bodyPr/>
          <a:lstStyle/>
          <a:p>
            <a:pPr algn="ctr"/>
            <a:r>
              <a:rPr lang="en-GB" b="1" dirty="0"/>
              <a:t>Graph Database</a:t>
            </a:r>
            <a:endParaRPr lang="en-IN" dirty="0"/>
          </a:p>
        </p:txBody>
      </p:sp>
      <p:sp>
        <p:nvSpPr>
          <p:cNvPr id="3" name="Content Placeholder 2">
            <a:extLst>
              <a:ext uri="{FF2B5EF4-FFF2-40B4-BE49-F238E27FC236}">
                <a16:creationId xmlns:a16="http://schemas.microsoft.com/office/drawing/2014/main" id="{F106E977-15F4-72DD-A6E6-9846E5A0DDAA}"/>
              </a:ext>
            </a:extLst>
          </p:cNvPr>
          <p:cNvSpPr>
            <a:spLocks noGrp="1"/>
          </p:cNvSpPr>
          <p:nvPr>
            <p:ph idx="1"/>
          </p:nvPr>
        </p:nvSpPr>
        <p:spPr>
          <a:xfrm>
            <a:off x="1097280" y="1957492"/>
            <a:ext cx="10332720" cy="3940387"/>
          </a:xfrm>
        </p:spPr>
        <p:txBody>
          <a:bodyPr>
            <a:noAutofit/>
          </a:bodyPr>
          <a:lstStyle/>
          <a:p>
            <a:pPr marL="0" indent="0" algn="l">
              <a:buNone/>
            </a:pPr>
            <a:r>
              <a:rPr lang="en-GB" sz="2400" b="1" i="0" dirty="0">
                <a:solidFill>
                  <a:srgbClr val="001A43"/>
                </a:solidFill>
                <a:effectLst/>
                <a:latin typeface="Times New Roman" panose="02020603050405020304" pitchFamily="18" charset="0"/>
                <a:cs typeface="Times New Roman" panose="02020603050405020304" pitchFamily="18" charset="0"/>
              </a:rPr>
              <a:t>Characteristics of Graph Databases:</a:t>
            </a:r>
            <a:endParaRPr lang="en-GB" sz="2400" b="0" i="0" dirty="0">
              <a:solidFill>
                <a:srgbClr val="001A43"/>
              </a:solidFill>
              <a:effectLst/>
              <a:latin typeface="Times New Roman" panose="02020603050405020304" pitchFamily="18" charset="0"/>
              <a:cs typeface="Times New Roman" panose="02020603050405020304" pitchFamily="18" charset="0"/>
            </a:endParaRPr>
          </a:p>
          <a:p>
            <a:pPr marL="0" indent="0" algn="l">
              <a:spcAft>
                <a:spcPts val="750"/>
              </a:spcAft>
              <a:buNone/>
            </a:pPr>
            <a:r>
              <a:rPr lang="en-GB" sz="2400" b="1" i="0" dirty="0">
                <a:solidFill>
                  <a:srgbClr val="001A43"/>
                </a:solidFill>
                <a:effectLst/>
                <a:latin typeface="Times New Roman" panose="02020603050405020304" pitchFamily="18" charset="0"/>
                <a:cs typeface="Times New Roman" panose="02020603050405020304" pitchFamily="18" charset="0"/>
              </a:rPr>
              <a:t>Hyper-Edges and Hypergraphs: </a:t>
            </a:r>
            <a:r>
              <a:rPr lang="en-GB" sz="2400" b="0" i="0" dirty="0">
                <a:solidFill>
                  <a:srgbClr val="001A43"/>
                </a:solidFill>
                <a:effectLst/>
                <a:latin typeface="Times New Roman" panose="02020603050405020304" pitchFamily="18" charset="0"/>
                <a:cs typeface="Times New Roman" panose="02020603050405020304" pitchFamily="18" charset="0"/>
              </a:rPr>
              <a:t>Graph databases can represent hyper-edges, which are sets of vertices in a hypergraph, allowing for the generalization of graph structures to join any number of vertices.</a:t>
            </a:r>
          </a:p>
          <a:p>
            <a:pPr marL="0" indent="0" algn="l">
              <a:spcAft>
                <a:spcPts val="750"/>
              </a:spcAft>
              <a:buNone/>
            </a:pPr>
            <a:r>
              <a:rPr lang="en-GB" sz="2400" b="1" i="0" dirty="0">
                <a:solidFill>
                  <a:srgbClr val="001A43"/>
                </a:solidFill>
                <a:effectLst/>
                <a:latin typeface="Times New Roman" panose="02020603050405020304" pitchFamily="18" charset="0"/>
                <a:cs typeface="Times New Roman" panose="02020603050405020304" pitchFamily="18" charset="0"/>
              </a:rPr>
              <a:t>Small Data Size </a:t>
            </a:r>
            <a:r>
              <a:rPr lang="en-GB" sz="2400" b="1" i="0" dirty="0" err="1">
                <a:solidFill>
                  <a:srgbClr val="001A43"/>
                </a:solidFill>
                <a:effectLst/>
                <a:latin typeface="Times New Roman" panose="02020603050405020304" pitchFamily="18" charset="0"/>
                <a:cs typeface="Times New Roman" panose="02020603050405020304" pitchFamily="18" charset="0"/>
              </a:rPr>
              <a:t>Records:</a:t>
            </a:r>
            <a:r>
              <a:rPr lang="en-GB" sz="2400" b="0" i="0" dirty="0" err="1">
                <a:solidFill>
                  <a:srgbClr val="001A43"/>
                </a:solidFill>
                <a:effectLst/>
                <a:latin typeface="Times New Roman" panose="02020603050405020304" pitchFamily="18" charset="0"/>
                <a:cs typeface="Times New Roman" panose="02020603050405020304" pitchFamily="18" charset="0"/>
              </a:rPr>
              <a:t>They</a:t>
            </a:r>
            <a:r>
              <a:rPr lang="en-GB" sz="2400" b="0" i="0" dirty="0">
                <a:solidFill>
                  <a:srgbClr val="001A43"/>
                </a:solidFill>
                <a:effectLst/>
                <a:latin typeface="Times New Roman" panose="02020603050405020304" pitchFamily="18" charset="0"/>
                <a:cs typeface="Times New Roman" panose="02020603050405020304" pitchFamily="18" charset="0"/>
              </a:rPr>
              <a:t> consist of small data size records with complex interactions between graph nodes and hypergraph nodes, enabling the representation of intricate relationships and patterns.</a:t>
            </a:r>
          </a:p>
        </p:txBody>
      </p:sp>
    </p:spTree>
    <p:extLst>
      <p:ext uri="{BB962C8B-B14F-4D97-AF65-F5344CB8AC3E}">
        <p14:creationId xmlns:p14="http://schemas.microsoft.com/office/powerpoint/2010/main" val="121984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73F8-A4D4-25AD-5B7D-99C251AE9507}"/>
              </a:ext>
            </a:extLst>
          </p:cNvPr>
          <p:cNvSpPr>
            <a:spLocks noGrp="1"/>
          </p:cNvSpPr>
          <p:nvPr>
            <p:ph type="title"/>
          </p:nvPr>
        </p:nvSpPr>
        <p:spPr/>
        <p:txBody>
          <a:bodyPr/>
          <a:lstStyle/>
          <a:p>
            <a:pPr algn="ctr"/>
            <a:r>
              <a:rPr lang="en-GB" b="1" dirty="0"/>
              <a:t>Graph Database</a:t>
            </a:r>
            <a:endParaRPr lang="en-IN" dirty="0"/>
          </a:p>
        </p:txBody>
      </p:sp>
      <p:sp>
        <p:nvSpPr>
          <p:cNvPr id="3" name="Content Placeholder 2">
            <a:extLst>
              <a:ext uri="{FF2B5EF4-FFF2-40B4-BE49-F238E27FC236}">
                <a16:creationId xmlns:a16="http://schemas.microsoft.com/office/drawing/2014/main" id="{C5441EC1-BB94-962B-8C85-FB03D37479AF}"/>
              </a:ext>
            </a:extLst>
          </p:cNvPr>
          <p:cNvSpPr>
            <a:spLocks noGrp="1"/>
          </p:cNvSpPr>
          <p:nvPr>
            <p:ph idx="1"/>
          </p:nvPr>
        </p:nvSpPr>
        <p:spPr/>
        <p:txBody>
          <a:bodyPr>
            <a:normAutofit/>
          </a:bodyPr>
          <a:lstStyle/>
          <a:p>
            <a:r>
              <a:rPr lang="en-GB" sz="2400" b="1" dirty="0">
                <a:latin typeface="Times New Roman" panose="02020603050405020304" pitchFamily="18" charset="0"/>
                <a:cs typeface="Times New Roman" panose="02020603050405020304" pitchFamily="18" charset="0"/>
              </a:rPr>
              <a:t>Examples of graph database </a:t>
            </a:r>
            <a:r>
              <a:rPr lang="en-GB"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5122" name="Picture 2" descr="What is A Graph Database? A Beginner's Guide | DataCamp">
            <a:extLst>
              <a:ext uri="{FF2B5EF4-FFF2-40B4-BE49-F238E27FC236}">
                <a16:creationId xmlns:a16="http://schemas.microsoft.com/office/drawing/2014/main" id="{C1D79A06-C716-6F61-C46B-2D093DA2E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480" y="2340784"/>
            <a:ext cx="6461760" cy="3325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298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A044-C2FB-EE2D-F883-BBCD24D8E15A}"/>
              </a:ext>
            </a:extLst>
          </p:cNvPr>
          <p:cNvSpPr>
            <a:spLocks noGrp="1"/>
          </p:cNvSpPr>
          <p:nvPr>
            <p:ph type="title"/>
          </p:nvPr>
        </p:nvSpPr>
        <p:spPr/>
        <p:txBody>
          <a:bodyPr/>
          <a:lstStyle/>
          <a:p>
            <a:r>
              <a:rPr lang="en-GB" b="1" dirty="0"/>
              <a:t>Variations of NoSQL</a:t>
            </a:r>
            <a:endParaRPr lang="en-IN" b="1" dirty="0"/>
          </a:p>
        </p:txBody>
      </p:sp>
      <p:sp>
        <p:nvSpPr>
          <p:cNvPr id="9" name="Content Placeholder 8">
            <a:extLst>
              <a:ext uri="{FF2B5EF4-FFF2-40B4-BE49-F238E27FC236}">
                <a16:creationId xmlns:a16="http://schemas.microsoft.com/office/drawing/2014/main" id="{04831B3B-177C-2C2A-C581-7DEB29211C8A}"/>
              </a:ext>
            </a:extLst>
          </p:cNvPr>
          <p:cNvSpPr>
            <a:spLocks noGrp="1"/>
          </p:cNvSpPr>
          <p:nvPr>
            <p:ph idx="1"/>
          </p:nvPr>
        </p:nvSpPr>
        <p:spPr>
          <a:xfrm>
            <a:off x="1097280" y="2211494"/>
            <a:ext cx="10058400" cy="4023360"/>
          </a:xfrm>
        </p:spPr>
        <p:txBody>
          <a:bodyPr>
            <a:noAutofit/>
          </a:bodyPr>
          <a:lstStyle/>
          <a:p>
            <a:r>
              <a:rPr lang="en-GB" sz="2400" dirty="0">
                <a:latin typeface="Times New Roman" panose="02020603050405020304" pitchFamily="18" charset="0"/>
                <a:cs typeface="Times New Roman" panose="02020603050405020304" pitchFamily="18" charset="0"/>
              </a:rPr>
              <a:t>In NoSQL, "variations" refer to the different types of data models or structures that NoSQL databases use to store and manage data. Each variation addresses specific data handling requirements, depending on the nature of the data, access patterns, and performance needs.</a:t>
            </a:r>
          </a:p>
          <a:p>
            <a:r>
              <a:rPr lang="en-GB" sz="2400" b="1" dirty="0">
                <a:latin typeface="Times New Roman" panose="02020603050405020304" pitchFamily="18" charset="0"/>
                <a:cs typeface="Times New Roman" panose="02020603050405020304" pitchFamily="18" charset="0"/>
              </a:rPr>
              <a:t>1. Key-value stores</a:t>
            </a:r>
          </a:p>
          <a:p>
            <a:r>
              <a:rPr lang="en-GB" sz="2400" b="1" dirty="0">
                <a:latin typeface="Times New Roman" panose="02020603050405020304" pitchFamily="18" charset="0"/>
                <a:cs typeface="Times New Roman" panose="02020603050405020304" pitchFamily="18" charset="0"/>
              </a:rPr>
              <a:t>2. Document stores</a:t>
            </a:r>
          </a:p>
          <a:p>
            <a:r>
              <a:rPr lang="en-IN" sz="2400" b="1" dirty="0">
                <a:latin typeface="Times New Roman" panose="02020603050405020304" pitchFamily="18" charset="0"/>
                <a:cs typeface="Times New Roman" panose="02020603050405020304" pitchFamily="18" charset="0"/>
              </a:rPr>
              <a:t>3. Column-Family Stores</a:t>
            </a:r>
          </a:p>
          <a:p>
            <a:r>
              <a:rPr lang="en-IN" sz="2400" b="1" dirty="0">
                <a:latin typeface="Times New Roman" panose="02020603050405020304" pitchFamily="18" charset="0"/>
                <a:cs typeface="Times New Roman" panose="02020603050405020304" pitchFamily="18" charset="0"/>
              </a:rPr>
              <a:t>4. Graph Databases</a:t>
            </a:r>
          </a:p>
          <a:p>
            <a:r>
              <a:rPr lang="en-IN" sz="2400" b="1" dirty="0">
                <a:latin typeface="Times New Roman" panose="02020603050405020304" pitchFamily="18" charset="0"/>
                <a:cs typeface="Times New Roman" panose="02020603050405020304" pitchFamily="18" charset="0"/>
              </a:rPr>
              <a:t>5. Object Stores</a:t>
            </a:r>
            <a:endParaRPr lang="en-GB" sz="2400" b="1" dirty="0">
              <a:latin typeface="Times New Roman" panose="02020603050405020304" pitchFamily="18" charset="0"/>
              <a:cs typeface="Times New Roman" panose="02020603050405020304" pitchFamily="18" charset="0"/>
            </a:endParaRPr>
          </a:p>
          <a:p>
            <a:endParaRPr lang="en-GB" sz="2400" b="1"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312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2B47F-F9D6-3282-4AF3-694EAD4A5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9F6A64-58D0-A5A8-823B-A3F9892EEA82}"/>
              </a:ext>
            </a:extLst>
          </p:cNvPr>
          <p:cNvSpPr>
            <a:spLocks noGrp="1"/>
          </p:cNvSpPr>
          <p:nvPr>
            <p:ph type="title"/>
          </p:nvPr>
        </p:nvSpPr>
        <p:spPr/>
        <p:txBody>
          <a:bodyPr/>
          <a:lstStyle/>
          <a:p>
            <a:r>
              <a:rPr lang="en-GB" b="1" dirty="0"/>
              <a:t>Variations of NoSQL</a:t>
            </a:r>
            <a:endParaRPr lang="en-IN" b="1" dirty="0"/>
          </a:p>
        </p:txBody>
      </p:sp>
      <p:sp>
        <p:nvSpPr>
          <p:cNvPr id="9" name="Content Placeholder 8">
            <a:extLst>
              <a:ext uri="{FF2B5EF4-FFF2-40B4-BE49-F238E27FC236}">
                <a16:creationId xmlns:a16="http://schemas.microsoft.com/office/drawing/2014/main" id="{4DE09C10-F7D3-1A37-542A-A1871A8BBD00}"/>
              </a:ext>
            </a:extLst>
          </p:cNvPr>
          <p:cNvSpPr>
            <a:spLocks noGrp="1"/>
          </p:cNvSpPr>
          <p:nvPr>
            <p:ph idx="1"/>
          </p:nvPr>
        </p:nvSpPr>
        <p:spPr>
          <a:xfrm>
            <a:off x="1264920" y="2211494"/>
            <a:ext cx="9890760" cy="4023360"/>
          </a:xfrm>
        </p:spPr>
        <p:txBody>
          <a:bodyPr>
            <a:noAutofit/>
          </a:bodyPr>
          <a:lstStyle/>
          <a:p>
            <a:r>
              <a:rPr lang="en-GB" sz="2400" dirty="0">
                <a:latin typeface="Times New Roman" panose="02020603050405020304" pitchFamily="18" charset="0"/>
                <a:cs typeface="Times New Roman" panose="02020603050405020304" pitchFamily="18" charset="0"/>
              </a:rPr>
              <a:t>Each NoSQL variation serves specific data needs:</a:t>
            </a:r>
          </a:p>
          <a:p>
            <a:pPr>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Key-Value and Document Stores</a:t>
            </a:r>
            <a:r>
              <a:rPr lang="en-GB" sz="2400" dirty="0">
                <a:latin typeface="Times New Roman" panose="02020603050405020304" pitchFamily="18" charset="0"/>
                <a:cs typeface="Times New Roman" panose="02020603050405020304" pitchFamily="18" charset="0"/>
              </a:rPr>
              <a:t>: Excellent for high-speed data retrieval and flexibility.</a:t>
            </a:r>
          </a:p>
          <a:p>
            <a:pPr>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Column-Family Stores</a:t>
            </a:r>
            <a:r>
              <a:rPr lang="en-GB" sz="2400" dirty="0">
                <a:latin typeface="Times New Roman" panose="02020603050405020304" pitchFamily="18" charset="0"/>
                <a:cs typeface="Times New Roman" panose="02020603050405020304" pitchFamily="18" charset="0"/>
              </a:rPr>
              <a:t>: Best for read-heavy workloads and analytics.</a:t>
            </a:r>
          </a:p>
          <a:p>
            <a:pPr>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Graph Databases</a:t>
            </a:r>
            <a:r>
              <a:rPr lang="en-GB" sz="2400" dirty="0">
                <a:latin typeface="Times New Roman" panose="02020603050405020304" pitchFamily="18" charset="0"/>
                <a:cs typeface="Times New Roman" panose="02020603050405020304" pitchFamily="18" charset="0"/>
              </a:rPr>
              <a:t>: Ideal for applications with intricate relationships.</a:t>
            </a:r>
          </a:p>
          <a:p>
            <a:pPr>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Object Stores</a:t>
            </a:r>
            <a:r>
              <a:rPr lang="en-GB" sz="2400" dirty="0">
                <a:latin typeface="Times New Roman" panose="02020603050405020304" pitchFamily="18" charset="0"/>
                <a:cs typeface="Times New Roman" panose="02020603050405020304" pitchFamily="18" charset="0"/>
              </a:rPr>
              <a:t>: Efficient for handling large binary files and unstructured data.</a:t>
            </a:r>
          </a:p>
          <a:p>
            <a:r>
              <a:rPr lang="en-GB" sz="2400" dirty="0">
                <a:latin typeface="Times New Roman" panose="02020603050405020304" pitchFamily="18" charset="0"/>
                <a:cs typeface="Times New Roman" panose="02020603050405020304" pitchFamily="18" charset="0"/>
              </a:rPr>
              <a:t>The choice depends on the application requirements, data type, scalability needs, and complexity of relationships.</a:t>
            </a:r>
          </a:p>
          <a:p>
            <a:endParaRPr lang="en-GB" sz="2400" b="1"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159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ขอบคุณ - Thank you. - Mondly Phrasebook">
            <a:extLst>
              <a:ext uri="{FF2B5EF4-FFF2-40B4-BE49-F238E27FC236}">
                <a16:creationId xmlns:a16="http://schemas.microsoft.com/office/drawing/2014/main" id="{BF5EC719-9B87-8AB1-4F42-B23C09305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320" y="703263"/>
            <a:ext cx="5227320" cy="522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71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C348-534B-971D-B63F-3DB1A0D890A2}"/>
              </a:ext>
            </a:extLst>
          </p:cNvPr>
          <p:cNvSpPr>
            <a:spLocks noGrp="1"/>
          </p:cNvSpPr>
          <p:nvPr>
            <p:ph type="title"/>
          </p:nvPr>
        </p:nvSpPr>
        <p:spPr>
          <a:xfrm>
            <a:off x="1066800" y="-124877"/>
            <a:ext cx="10058400" cy="1450757"/>
          </a:xfrm>
        </p:spPr>
        <p:txBody>
          <a:bodyPr>
            <a:normAutofit/>
          </a:bodyPr>
          <a:lstStyle/>
          <a:p>
            <a:r>
              <a:rPr lang="en-IN" sz="4000" dirty="0">
                <a:solidFill>
                  <a:schemeClr val="tx1"/>
                </a:solidFill>
              </a:rPr>
              <a:t>3.3 NOSQL DATA ARCHITECTURE PATTERNS </a:t>
            </a:r>
          </a:p>
        </p:txBody>
      </p:sp>
      <p:graphicFrame>
        <p:nvGraphicFramePr>
          <p:cNvPr id="6" name="Content Placeholder 5">
            <a:extLst>
              <a:ext uri="{FF2B5EF4-FFF2-40B4-BE49-F238E27FC236}">
                <a16:creationId xmlns:a16="http://schemas.microsoft.com/office/drawing/2014/main" id="{D5015622-F8EB-E1DA-E6E2-26E0527FDA21}"/>
              </a:ext>
            </a:extLst>
          </p:cNvPr>
          <p:cNvGraphicFramePr>
            <a:graphicFrameLocks noGrp="1"/>
          </p:cNvGraphicFramePr>
          <p:nvPr>
            <p:ph idx="1"/>
            <p:extLst>
              <p:ext uri="{D42A27DB-BD31-4B8C-83A1-F6EECF244321}">
                <p14:modId xmlns:p14="http://schemas.microsoft.com/office/powerpoint/2010/main" val="368705772"/>
              </p:ext>
            </p:extLst>
          </p:nvPr>
        </p:nvGraphicFramePr>
        <p:xfrm>
          <a:off x="1183912" y="1893690"/>
          <a:ext cx="9941287" cy="4053840"/>
        </p:xfrm>
        <a:graphic>
          <a:graphicData uri="http://schemas.openxmlformats.org/drawingml/2006/table">
            <a:tbl>
              <a:tblPr/>
              <a:tblGrid>
                <a:gridCol w="9941287">
                  <a:extLst>
                    <a:ext uri="{9D8B030D-6E8A-4147-A177-3AD203B41FA5}">
                      <a16:colId xmlns:a16="http://schemas.microsoft.com/office/drawing/2014/main" val="633508862"/>
                    </a:ext>
                  </a:extLst>
                </a:gridCol>
              </a:tblGrid>
              <a:tr h="3851790">
                <a:tc>
                  <a:txBody>
                    <a:bodyPr/>
                    <a:lstStyle/>
                    <a:p>
                      <a:pPr marL="0" marR="0" algn="l"/>
                      <a:r>
                        <a:rPr lang="en-GB" sz="2000" b="1" dirty="0">
                          <a:effectLst/>
                          <a:latin typeface="Times New Roman" panose="02020603050405020304" pitchFamily="18" charset="0"/>
                          <a:cs typeface="Times New Roman" panose="02020603050405020304" pitchFamily="18" charset="0"/>
                        </a:rPr>
                        <a:t>Object Data store</a:t>
                      </a:r>
                    </a:p>
                    <a:p>
                      <a:pPr marL="800100" marR="0" lvl="1" indent="-342900" algn="l">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Overview</a:t>
                      </a:r>
                    </a:p>
                    <a:p>
                      <a:pPr marL="800100" marR="0" lvl="1" indent="-342900" algn="l">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Use Cases</a:t>
                      </a:r>
                    </a:p>
                    <a:p>
                      <a:pPr marL="800100" marR="0" lvl="1" indent="-342900" algn="l">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Data Modelling</a:t>
                      </a:r>
                    </a:p>
                    <a:p>
                      <a:pPr marL="800100" marR="0" lvl="1" indent="-342900" algn="l">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API &amp; Functionality</a:t>
                      </a:r>
                    </a:p>
                    <a:p>
                      <a:pPr marL="800100" marR="0" lvl="1" indent="-342900" algn="l">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Meta data &amp; Object</a:t>
                      </a:r>
                    </a:p>
                    <a:p>
                      <a:pPr marL="800100" marR="0" lvl="1" indent="-342900" algn="l">
                        <a:buFont typeface="Arial" panose="020B0604020202020204" pitchFamily="34" charset="0"/>
                        <a:buChar char="•"/>
                      </a:pPr>
                      <a:r>
                        <a:rPr lang="en-GB" sz="2000" dirty="0">
                          <a:effectLst/>
                          <a:latin typeface="Times New Roman" panose="02020603050405020304" pitchFamily="18" charset="0"/>
                          <a:cs typeface="Times New Roman" panose="02020603050405020304" pitchFamily="18" charset="0"/>
                        </a:rPr>
                        <a:t>Object relational mapping</a:t>
                      </a:r>
                    </a:p>
                    <a:p>
                      <a:pPr marL="0" marR="0" algn="l"/>
                      <a:r>
                        <a:rPr lang="en-GB" sz="2000" b="1" dirty="0">
                          <a:effectLst/>
                          <a:latin typeface="Times New Roman" panose="02020603050405020304" pitchFamily="18" charset="0"/>
                          <a:cs typeface="Times New Roman" panose="02020603050405020304" pitchFamily="18" charset="0"/>
                        </a:rPr>
                        <a:t>Graph database</a:t>
                      </a:r>
                    </a:p>
                    <a:p>
                      <a:pPr marL="800100" marR="0" lvl="1" indent="-342900" algn="l">
                        <a:buFont typeface="Arial" panose="020B0604020202020204" pitchFamily="34" charset="0"/>
                        <a:buChar char="•"/>
                      </a:pPr>
                      <a:r>
                        <a:rPr lang="en-GB" sz="2000" b="0" dirty="0">
                          <a:effectLst/>
                          <a:latin typeface="Times New Roman" panose="02020603050405020304" pitchFamily="18" charset="0"/>
                          <a:cs typeface="Times New Roman" panose="02020603050405020304" pitchFamily="18" charset="0"/>
                        </a:rPr>
                        <a:t>Overview</a:t>
                      </a:r>
                    </a:p>
                    <a:p>
                      <a:pPr marL="800100" marR="0" lvl="1" indent="-342900" algn="l">
                        <a:buFont typeface="Arial" panose="020B0604020202020204" pitchFamily="34" charset="0"/>
                        <a:buChar char="•"/>
                      </a:pPr>
                      <a:r>
                        <a:rPr lang="en-GB" sz="2000" b="0" dirty="0">
                          <a:effectLst/>
                          <a:latin typeface="Times New Roman" panose="02020603050405020304" pitchFamily="18" charset="0"/>
                          <a:cs typeface="Times New Roman" panose="02020603050405020304" pitchFamily="18" charset="0"/>
                        </a:rPr>
                        <a:t>Use Cases</a:t>
                      </a:r>
                    </a:p>
                    <a:p>
                      <a:pPr marL="800100" marR="0" lvl="1" indent="-342900" algn="l">
                        <a:buFont typeface="Arial" panose="020B0604020202020204" pitchFamily="34" charset="0"/>
                        <a:buChar char="•"/>
                      </a:pPr>
                      <a:r>
                        <a:rPr lang="en-GB" sz="2000" b="0" dirty="0">
                          <a:effectLst/>
                          <a:latin typeface="Times New Roman" panose="02020603050405020304" pitchFamily="18" charset="0"/>
                          <a:cs typeface="Times New Roman" panose="02020603050405020304" pitchFamily="18" charset="0"/>
                        </a:rPr>
                        <a:t>Characterises &amp; Examples</a:t>
                      </a:r>
                    </a:p>
                    <a:p>
                      <a:pPr marL="0" marR="0" algn="l"/>
                      <a:r>
                        <a:rPr lang="en-GB" sz="2000" b="1" dirty="0">
                          <a:effectLst/>
                          <a:latin typeface="Times New Roman" panose="02020603050405020304" pitchFamily="18" charset="0"/>
                          <a:cs typeface="Times New Roman" panose="02020603050405020304" pitchFamily="18" charset="0"/>
                        </a:rPr>
                        <a:t>Variations of NoSQL</a:t>
                      </a:r>
                    </a:p>
                    <a:p>
                      <a:pPr marL="742950" marR="0" lvl="1" indent="-285750" algn="l">
                        <a:buFont typeface="Arial" panose="020B0604020202020204" pitchFamily="34" charset="0"/>
                        <a:buChar char="•"/>
                      </a:pPr>
                      <a:r>
                        <a:rPr lang="en-GB" sz="2000" b="0" dirty="0">
                          <a:effectLst/>
                          <a:latin typeface="Times New Roman" panose="02020603050405020304" pitchFamily="18" charset="0"/>
                          <a:cs typeface="Times New Roman" panose="02020603050405020304" pitchFamily="18" charset="0"/>
                        </a:rPr>
                        <a:t>Overview </a:t>
                      </a:r>
                    </a:p>
                  </a:txBody>
                  <a:tcPr marL="68580" marR="6858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49243964"/>
                  </a:ext>
                </a:extLst>
              </a:tr>
            </a:tbl>
          </a:graphicData>
        </a:graphic>
      </p:graphicFrame>
    </p:spTree>
    <p:extLst>
      <p:ext uri="{BB962C8B-B14F-4D97-AF65-F5344CB8AC3E}">
        <p14:creationId xmlns:p14="http://schemas.microsoft.com/office/powerpoint/2010/main" val="19323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45D7-17B5-64CF-3219-BC99D7C3B7E0}"/>
              </a:ext>
            </a:extLst>
          </p:cNvPr>
          <p:cNvSpPr>
            <a:spLocks noGrp="1"/>
          </p:cNvSpPr>
          <p:nvPr>
            <p:ph type="title"/>
          </p:nvPr>
        </p:nvSpPr>
        <p:spPr>
          <a:xfrm>
            <a:off x="1097280" y="0"/>
            <a:ext cx="10058400" cy="1450757"/>
          </a:xfrm>
        </p:spPr>
        <p:txBody>
          <a:bodyPr/>
          <a:lstStyle/>
          <a:p>
            <a:pPr algn="ctr"/>
            <a:r>
              <a:rPr lang="en-GB" sz="4800" b="1" dirty="0">
                <a:effectLst/>
                <a:latin typeface="Times New Roman" panose="02020603050405020304" pitchFamily="18" charset="0"/>
                <a:cs typeface="Times New Roman" panose="02020603050405020304" pitchFamily="18" charset="0"/>
              </a:rPr>
              <a:t>Object Data store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C6931E-C07F-9DD1-532C-96B8733BA237}"/>
              </a:ext>
            </a:extLst>
          </p:cNvPr>
          <p:cNvSpPr>
            <a:spLocks noGrp="1"/>
          </p:cNvSpPr>
          <p:nvPr>
            <p:ph idx="1"/>
          </p:nvPr>
        </p:nvSpPr>
        <p:spPr>
          <a:xfrm>
            <a:off x="1097280" y="1845734"/>
            <a:ext cx="10058400" cy="4023360"/>
          </a:xfrm>
        </p:spPr>
        <p:txBody>
          <a:bodyPr>
            <a:normAutofit/>
          </a:bodyPr>
          <a:lstStyle/>
          <a:p>
            <a:pPr algn="l"/>
            <a:r>
              <a:rPr lang="en-GB" sz="2400" b="1" i="0" dirty="0">
                <a:solidFill>
                  <a:srgbClr val="001A43"/>
                </a:solidFill>
                <a:effectLst/>
                <a:latin typeface="Times New Roman" panose="02020603050405020304" pitchFamily="18" charset="0"/>
                <a:cs typeface="Times New Roman" panose="02020603050405020304" pitchFamily="18" charset="0"/>
              </a:rPr>
              <a:t>Overview of Object Data Store:</a:t>
            </a:r>
            <a:endParaRPr lang="en-GB" sz="2400" b="0" i="0" dirty="0">
              <a:solidFill>
                <a:srgbClr val="001A43"/>
              </a:solidFill>
              <a:effectLst/>
              <a:latin typeface="Times New Roman" panose="02020603050405020304" pitchFamily="18" charset="0"/>
              <a:cs typeface="Times New Roman" panose="02020603050405020304" pitchFamily="18" charset="0"/>
            </a:endParaRPr>
          </a:p>
          <a:p>
            <a:pPr algn="l">
              <a:spcAft>
                <a:spcPts val="750"/>
              </a:spcAft>
              <a:buFont typeface="Arial" panose="020B0604020202020204" pitchFamily="34" charset="0"/>
              <a:buChar char="•"/>
            </a:pPr>
            <a:r>
              <a:rPr lang="en-GB" sz="2400" b="0" i="0" dirty="0">
                <a:solidFill>
                  <a:srgbClr val="001A43"/>
                </a:solidFill>
                <a:effectLst/>
                <a:latin typeface="Times New Roman" panose="02020603050405020304" pitchFamily="18" charset="0"/>
                <a:cs typeface="Times New Roman" panose="02020603050405020304" pitchFamily="18" charset="0"/>
              </a:rPr>
              <a:t>An Object Data Store is a type of NoSQL database that stores data in the form of objects, similar to object-oriented programming.</a:t>
            </a:r>
          </a:p>
          <a:p>
            <a:pPr algn="l">
              <a:spcAft>
                <a:spcPts val="750"/>
              </a:spcAft>
              <a:buFont typeface="Arial" panose="020B0604020202020204" pitchFamily="34" charset="0"/>
              <a:buChar char="•"/>
            </a:pPr>
            <a:r>
              <a:rPr lang="en-GB" sz="2400" b="0" i="0" dirty="0">
                <a:solidFill>
                  <a:srgbClr val="001A43"/>
                </a:solidFill>
                <a:effectLst/>
                <a:latin typeface="Times New Roman" panose="02020603050405020304" pitchFamily="18" charset="0"/>
                <a:cs typeface="Times New Roman" panose="02020603050405020304" pitchFamily="18" charset="0"/>
              </a:rPr>
              <a:t>Objects such as files , documents , business reports </a:t>
            </a:r>
            <a:r>
              <a:rPr lang="en-GB" sz="2400" dirty="0">
                <a:solidFill>
                  <a:srgbClr val="001A43"/>
                </a:solidFill>
                <a:latin typeface="Times New Roman" panose="02020603050405020304" pitchFamily="18" charset="0"/>
                <a:cs typeface="Times New Roman" panose="02020603050405020304" pitchFamily="18" charset="0"/>
              </a:rPr>
              <a:t>and meta data – both system and custom metadata.</a:t>
            </a:r>
          </a:p>
          <a:p>
            <a:pPr algn="l">
              <a:spcAft>
                <a:spcPts val="750"/>
              </a:spcAft>
              <a:buFont typeface="Arial" panose="020B0604020202020204" pitchFamily="34" charset="0"/>
              <a:buChar char="•"/>
            </a:pPr>
            <a:r>
              <a:rPr lang="en-GB" sz="2400" b="0" i="0" dirty="0">
                <a:solidFill>
                  <a:srgbClr val="001A43"/>
                </a:solidFill>
                <a:effectLst/>
                <a:latin typeface="Times New Roman" panose="02020603050405020304" pitchFamily="18" charset="0"/>
                <a:cs typeface="Times New Roman" panose="02020603050405020304" pitchFamily="18" charset="0"/>
              </a:rPr>
              <a:t>It is designed to store and manage complex, hierarchical, and unstructured data, providing flexibility in data representation.</a:t>
            </a:r>
          </a:p>
        </p:txBody>
      </p:sp>
    </p:spTree>
    <p:extLst>
      <p:ext uri="{BB962C8B-B14F-4D97-AF65-F5344CB8AC3E}">
        <p14:creationId xmlns:p14="http://schemas.microsoft.com/office/powerpoint/2010/main" val="126414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27AEA-9EBF-F30F-3002-F2AE436827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980E23-6BB9-A96A-5323-E52939B06CE7}"/>
              </a:ext>
            </a:extLst>
          </p:cNvPr>
          <p:cNvSpPr>
            <a:spLocks noGrp="1"/>
          </p:cNvSpPr>
          <p:nvPr>
            <p:ph type="title"/>
          </p:nvPr>
        </p:nvSpPr>
        <p:spPr/>
        <p:txBody>
          <a:bodyPr/>
          <a:lstStyle/>
          <a:p>
            <a:pPr algn="ctr"/>
            <a:r>
              <a:rPr lang="en-GB" sz="4800" b="1" dirty="0">
                <a:effectLst/>
                <a:latin typeface="Times New Roman" panose="02020603050405020304" pitchFamily="18" charset="0"/>
                <a:cs typeface="Times New Roman" panose="02020603050405020304" pitchFamily="18" charset="0"/>
              </a:rPr>
              <a:t>Object Data store</a:t>
            </a:r>
            <a:endParaRPr lang="en-IN" dirty="0"/>
          </a:p>
        </p:txBody>
      </p:sp>
      <p:sp>
        <p:nvSpPr>
          <p:cNvPr id="6" name="TextBox 5">
            <a:extLst>
              <a:ext uri="{FF2B5EF4-FFF2-40B4-BE49-F238E27FC236}">
                <a16:creationId xmlns:a16="http://schemas.microsoft.com/office/drawing/2014/main" id="{525A5174-5E6A-5C8C-F636-65801B71A8B2}"/>
              </a:ext>
            </a:extLst>
          </p:cNvPr>
          <p:cNvSpPr txBox="1"/>
          <p:nvPr/>
        </p:nvSpPr>
        <p:spPr>
          <a:xfrm>
            <a:off x="5684044" y="2013208"/>
            <a:ext cx="5471636" cy="3990836"/>
          </a:xfrm>
          <a:prstGeom prst="rect">
            <a:avLst/>
          </a:prstGeom>
          <a:noFill/>
        </p:spPr>
        <p:txBody>
          <a:bodyPr wrap="square" rtlCol="0">
            <a:spAutoFit/>
          </a:bodyPr>
          <a:lstStyle/>
          <a:p>
            <a:pPr algn="l"/>
            <a:r>
              <a:rPr lang="en-GB" sz="2400" b="1" i="0" dirty="0">
                <a:solidFill>
                  <a:srgbClr val="001A43"/>
                </a:solidFill>
                <a:effectLst/>
                <a:latin typeface="Times New Roman" panose="02020603050405020304" pitchFamily="18" charset="0"/>
                <a:cs typeface="Times New Roman" panose="02020603050405020304" pitchFamily="18" charset="0"/>
              </a:rPr>
              <a:t>Use Cases:</a:t>
            </a:r>
          </a:p>
          <a:p>
            <a:pPr algn="l"/>
            <a:endParaRPr lang="en-GB" sz="2400" b="0" i="0" dirty="0">
              <a:solidFill>
                <a:srgbClr val="001A43"/>
              </a:solidFill>
              <a:effectLst/>
              <a:latin typeface="Times New Roman" panose="02020603050405020304" pitchFamily="18" charset="0"/>
              <a:cs typeface="Times New Roman" panose="02020603050405020304" pitchFamily="18" charset="0"/>
            </a:endParaRPr>
          </a:p>
          <a:p>
            <a:pPr algn="l">
              <a:spcAft>
                <a:spcPts val="750"/>
              </a:spcAft>
              <a:buFont typeface="Arial" panose="020B0604020202020204" pitchFamily="34" charset="0"/>
              <a:buChar char="•"/>
            </a:pPr>
            <a:r>
              <a:rPr lang="en-GB" sz="2400" b="0" i="0" dirty="0">
                <a:solidFill>
                  <a:srgbClr val="001A43"/>
                </a:solidFill>
                <a:effectLst/>
                <a:latin typeface="Times New Roman" panose="02020603050405020304" pitchFamily="18" charset="0"/>
                <a:cs typeface="Times New Roman" panose="02020603050405020304" pitchFamily="18" charset="0"/>
              </a:rPr>
              <a:t>Product </a:t>
            </a:r>
            <a:r>
              <a:rPr lang="en-GB" sz="2400" b="0" i="0" dirty="0" err="1">
                <a:solidFill>
                  <a:srgbClr val="001A43"/>
                </a:solidFill>
                <a:effectLst/>
                <a:latin typeface="Times New Roman" panose="02020603050405020304" pitchFamily="18" charset="0"/>
                <a:cs typeface="Times New Roman" panose="02020603050405020304" pitchFamily="18" charset="0"/>
              </a:rPr>
              <a:t>Catalogs</a:t>
            </a:r>
            <a:r>
              <a:rPr lang="en-GB" sz="2400" b="0" i="0" dirty="0">
                <a:solidFill>
                  <a:srgbClr val="001A43"/>
                </a:solidFill>
                <a:effectLst/>
                <a:latin typeface="Times New Roman" panose="02020603050405020304" pitchFamily="18" charset="0"/>
                <a:cs typeface="Times New Roman" panose="02020603050405020304" pitchFamily="18" charset="0"/>
              </a:rPr>
              <a:t> They are beneficial for storing product information with complex attributes and relationships.</a:t>
            </a:r>
          </a:p>
          <a:p>
            <a:pPr algn="l">
              <a:spcAft>
                <a:spcPts val="750"/>
              </a:spcAft>
              <a:buFont typeface="Arial" panose="020B0604020202020204" pitchFamily="34" charset="0"/>
              <a:buChar char="•"/>
            </a:pPr>
            <a:r>
              <a:rPr lang="en-GB" sz="2400" b="0" i="0" dirty="0">
                <a:solidFill>
                  <a:srgbClr val="001A43"/>
                </a:solidFill>
                <a:effectLst/>
                <a:latin typeface="Times New Roman" panose="02020603050405020304" pitchFamily="18" charset="0"/>
                <a:cs typeface="Times New Roman" panose="02020603050405020304" pitchFamily="18" charset="0"/>
              </a:rPr>
              <a:t>Customer Relationship Management (CRM) Object Data Stores can be used to store customer profiles and interactions in a flexible and scalable manner.</a:t>
            </a:r>
          </a:p>
          <a:p>
            <a:endParaRPr lang="en-IN" sz="2400" dirty="0">
              <a:latin typeface="Times New Roman" panose="02020603050405020304" pitchFamily="18" charset="0"/>
              <a:cs typeface="Times New Roman" panose="02020603050405020304" pitchFamily="18" charset="0"/>
            </a:endParaRPr>
          </a:p>
        </p:txBody>
      </p:sp>
      <p:sp>
        <p:nvSpPr>
          <p:cNvPr id="7" name="AutoShape 2" descr="Mastering Data Modeling: Techniques &amp; Top Tools for Effective Data  Management">
            <a:extLst>
              <a:ext uri="{FF2B5EF4-FFF2-40B4-BE49-F238E27FC236}">
                <a16:creationId xmlns:a16="http://schemas.microsoft.com/office/drawing/2014/main" id="{590427F5-63A1-0B84-5177-E82D713E8F6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D8F485C6-1815-073A-848F-FCCA428AA6D8}"/>
              </a:ext>
            </a:extLst>
          </p:cNvPr>
          <p:cNvPicPr>
            <a:picLocks noChangeAspect="1"/>
          </p:cNvPicPr>
          <p:nvPr/>
        </p:nvPicPr>
        <p:blipFill>
          <a:blip r:embed="rId2"/>
          <a:stretch>
            <a:fillRect/>
          </a:stretch>
        </p:blipFill>
        <p:spPr>
          <a:xfrm>
            <a:off x="1097280" y="2013208"/>
            <a:ext cx="4404360" cy="3656072"/>
          </a:xfrm>
          <a:prstGeom prst="rect">
            <a:avLst/>
          </a:prstGeom>
        </p:spPr>
      </p:pic>
    </p:spTree>
    <p:extLst>
      <p:ext uri="{BB962C8B-B14F-4D97-AF65-F5344CB8AC3E}">
        <p14:creationId xmlns:p14="http://schemas.microsoft.com/office/powerpoint/2010/main" val="86751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4E47-7DA3-828A-FB99-A65F7A6422B3}"/>
              </a:ext>
            </a:extLst>
          </p:cNvPr>
          <p:cNvSpPr>
            <a:spLocks noGrp="1"/>
          </p:cNvSpPr>
          <p:nvPr>
            <p:ph type="title"/>
          </p:nvPr>
        </p:nvSpPr>
        <p:spPr/>
        <p:txBody>
          <a:bodyPr/>
          <a:lstStyle/>
          <a:p>
            <a:pPr algn="ctr"/>
            <a:r>
              <a:rPr lang="en-GB" sz="4800" b="1" dirty="0">
                <a:effectLst/>
                <a:latin typeface="Times New Roman" panose="02020603050405020304" pitchFamily="18" charset="0"/>
                <a:cs typeface="Times New Roman" panose="02020603050405020304" pitchFamily="18" charset="0"/>
              </a:rPr>
              <a:t>Object Data store</a:t>
            </a:r>
            <a:endParaRPr lang="en-IN" dirty="0"/>
          </a:p>
        </p:txBody>
      </p:sp>
      <p:sp>
        <p:nvSpPr>
          <p:cNvPr id="3" name="Content Placeholder 2">
            <a:extLst>
              <a:ext uri="{FF2B5EF4-FFF2-40B4-BE49-F238E27FC236}">
                <a16:creationId xmlns:a16="http://schemas.microsoft.com/office/drawing/2014/main" id="{34E9DA85-BE9A-587D-F772-03C47BF9019A}"/>
              </a:ext>
            </a:extLst>
          </p:cNvPr>
          <p:cNvSpPr>
            <a:spLocks noGrp="1"/>
          </p:cNvSpPr>
          <p:nvPr>
            <p:ph idx="1"/>
          </p:nvPr>
        </p:nvSpPr>
        <p:spPr/>
        <p:txBody>
          <a:bodyPr/>
          <a:lstStyle/>
          <a:p>
            <a:pPr algn="l"/>
            <a:r>
              <a:rPr lang="en-GB" sz="2800" b="1" i="0" dirty="0">
                <a:solidFill>
                  <a:schemeClr val="tx1"/>
                </a:solidFill>
                <a:effectLst/>
                <a:latin typeface="Times New Roman" panose="02020603050405020304" pitchFamily="18" charset="0"/>
                <a:cs typeface="Times New Roman" panose="02020603050405020304" pitchFamily="18" charset="0"/>
              </a:rPr>
              <a:t>Data </a:t>
            </a:r>
            <a:r>
              <a:rPr lang="en-GB" sz="2800" b="1" i="0" dirty="0" err="1">
                <a:solidFill>
                  <a:schemeClr val="tx1"/>
                </a:solidFill>
                <a:effectLst/>
                <a:latin typeface="Times New Roman" panose="02020603050405020304" pitchFamily="18" charset="0"/>
                <a:cs typeface="Times New Roman" panose="02020603050405020304" pitchFamily="18" charset="0"/>
              </a:rPr>
              <a:t>Modeling</a:t>
            </a:r>
            <a:r>
              <a:rPr lang="en-GB" sz="2800" b="1" i="0" dirty="0">
                <a:solidFill>
                  <a:schemeClr val="tx1"/>
                </a:solidFill>
                <a:effectLst/>
                <a:latin typeface="Times New Roman" panose="02020603050405020304" pitchFamily="18" charset="0"/>
                <a:cs typeface="Times New Roman" panose="02020603050405020304" pitchFamily="18" charset="0"/>
              </a:rPr>
              <a:t>:</a:t>
            </a:r>
            <a:endParaRPr lang="en-GB" sz="2800" b="0" i="0" dirty="0">
              <a:solidFill>
                <a:schemeClr val="tx1"/>
              </a:solidFill>
              <a:effectLst/>
              <a:latin typeface="Times New Roman" panose="02020603050405020304" pitchFamily="18" charset="0"/>
              <a:cs typeface="Times New Roman" panose="02020603050405020304" pitchFamily="18" charset="0"/>
            </a:endParaRPr>
          </a:p>
          <a:p>
            <a:pPr algn="l">
              <a:spcAft>
                <a:spcPts val="750"/>
              </a:spcAft>
              <a:buFont typeface="Arial" panose="020B0604020202020204" pitchFamily="34" charset="0"/>
              <a:buChar char="•"/>
            </a:pPr>
            <a:r>
              <a:rPr lang="en-GB" sz="2400" b="0" i="0" dirty="0">
                <a:solidFill>
                  <a:schemeClr val="tx1"/>
                </a:solidFill>
                <a:effectLst/>
                <a:latin typeface="Times New Roman" panose="02020603050405020304" pitchFamily="18" charset="0"/>
                <a:cs typeface="Times New Roman" panose="02020603050405020304" pitchFamily="18" charset="0"/>
              </a:rPr>
              <a:t>OODBs naturally handle complex data structures and relationships. Because they hold data in objects, they can easily represent intricate data models without requiring multiple tables and joins</a:t>
            </a:r>
            <a:r>
              <a:rPr lang="en-GB" sz="2000" b="0" i="0" dirty="0">
                <a:solidFill>
                  <a:schemeClr val="tx1"/>
                </a:solidFill>
                <a:effectLst/>
                <a:latin typeface="Times New Roman" panose="02020603050405020304" pitchFamily="18" charset="0"/>
                <a:cs typeface="Times New Roman" panose="02020603050405020304" pitchFamily="18" charset="0"/>
              </a:rPr>
              <a:t>.</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algn="l">
              <a:spcAft>
                <a:spcPts val="750"/>
              </a:spcAft>
              <a:buFont typeface="Arial" panose="020B0604020202020204" pitchFamily="34" charset="0"/>
              <a:buChar char="•"/>
            </a:pPr>
            <a:r>
              <a:rPr lang="en-GB" sz="2400" b="0" i="0" dirty="0">
                <a:solidFill>
                  <a:schemeClr val="tx1"/>
                </a:solidFill>
                <a:effectLst/>
                <a:latin typeface="Times New Roman" panose="02020603050405020304" pitchFamily="18" charset="0"/>
                <a:cs typeface="Times New Roman" panose="02020603050405020304" pitchFamily="18" charset="0"/>
              </a:rPr>
              <a:t>Data is represented as objects with attributes and relationships, allowing for nested and complex structures.</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35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A5A3-46A4-F187-A8D4-E1B25E203BF1}"/>
              </a:ext>
            </a:extLst>
          </p:cNvPr>
          <p:cNvSpPr>
            <a:spLocks noGrp="1"/>
          </p:cNvSpPr>
          <p:nvPr>
            <p:ph type="title"/>
          </p:nvPr>
        </p:nvSpPr>
        <p:spPr/>
        <p:txBody>
          <a:bodyPr/>
          <a:lstStyle/>
          <a:p>
            <a:pPr algn="ctr"/>
            <a:r>
              <a:rPr lang="en-GB" sz="4800" b="1" dirty="0">
                <a:effectLst/>
                <a:latin typeface="Times New Roman" panose="02020603050405020304" pitchFamily="18" charset="0"/>
                <a:cs typeface="Times New Roman" panose="02020603050405020304" pitchFamily="18" charset="0"/>
              </a:rPr>
              <a:t>Object Data store</a:t>
            </a:r>
            <a:endParaRPr lang="en-IN" dirty="0"/>
          </a:p>
        </p:txBody>
      </p:sp>
      <p:sp>
        <p:nvSpPr>
          <p:cNvPr id="3" name="Content Placeholder 2">
            <a:extLst>
              <a:ext uri="{FF2B5EF4-FFF2-40B4-BE49-F238E27FC236}">
                <a16:creationId xmlns:a16="http://schemas.microsoft.com/office/drawing/2014/main" id="{2F1C74C8-DAEB-1FC5-675A-3E8E8B0ACCE9}"/>
              </a:ext>
            </a:extLst>
          </p:cNvPr>
          <p:cNvSpPr>
            <a:spLocks noGrp="1"/>
          </p:cNvSpPr>
          <p:nvPr>
            <p:ph idx="1"/>
          </p:nvPr>
        </p:nvSpPr>
        <p:spPr/>
        <p:txBody>
          <a:bodyPr/>
          <a:lstStyle/>
          <a:p>
            <a:pPr algn="l"/>
            <a:r>
              <a:rPr lang="en-GB" sz="2400" b="1" i="0" dirty="0">
                <a:solidFill>
                  <a:srgbClr val="001A43"/>
                </a:solidFill>
                <a:effectLst/>
                <a:latin typeface="Times New Roman" panose="02020603050405020304" pitchFamily="18" charset="0"/>
                <a:cs typeface="Times New Roman" panose="02020603050405020304" pitchFamily="18" charset="0"/>
              </a:rPr>
              <a:t>API and Functionality:</a:t>
            </a:r>
            <a:endParaRPr lang="en-GB" sz="2400" b="0" i="0" dirty="0">
              <a:solidFill>
                <a:srgbClr val="001A43"/>
              </a:solidFill>
              <a:effectLst/>
              <a:latin typeface="Times New Roman" panose="02020603050405020304" pitchFamily="18" charset="0"/>
              <a:cs typeface="Times New Roman" panose="02020603050405020304" pitchFamily="18" charset="0"/>
            </a:endParaRPr>
          </a:p>
          <a:p>
            <a:pPr algn="l">
              <a:spcAft>
                <a:spcPts val="750"/>
              </a:spcAft>
              <a:buFont typeface="Arial" panose="020B0604020202020204" pitchFamily="34" charset="0"/>
              <a:buChar char="•"/>
            </a:pPr>
            <a:r>
              <a:rPr lang="en-GB" sz="2400" b="0" i="0" dirty="0">
                <a:solidFill>
                  <a:srgbClr val="001A43"/>
                </a:solidFill>
                <a:effectLst/>
                <a:latin typeface="Times New Roman" panose="02020603050405020304" pitchFamily="18" charset="0"/>
                <a:cs typeface="Times New Roman" panose="02020603050405020304" pitchFamily="18" charset="0"/>
              </a:rPr>
              <a:t>Object Data Stores provide APIs for CRUD (Create, Read, Update, Delete) operations on objects.</a:t>
            </a:r>
          </a:p>
          <a:p>
            <a:pPr algn="l">
              <a:spcAft>
                <a:spcPts val="750"/>
              </a:spcAft>
              <a:buFont typeface="Arial" panose="020B0604020202020204" pitchFamily="34" charset="0"/>
              <a:buChar char="•"/>
            </a:pPr>
            <a:r>
              <a:rPr lang="en-GB" sz="2400" b="0" i="0" dirty="0">
                <a:solidFill>
                  <a:srgbClr val="001A43"/>
                </a:solidFill>
                <a:effectLst/>
                <a:latin typeface="Times New Roman" panose="02020603050405020304" pitchFamily="18" charset="0"/>
                <a:cs typeface="Times New Roman" panose="02020603050405020304" pitchFamily="18" charset="0"/>
              </a:rPr>
              <a:t>They support functions for indexing, querying, and aggregating data, enabling efficient data retrieval and analysis.</a:t>
            </a:r>
          </a:p>
          <a:p>
            <a:pPr algn="l">
              <a:spcAft>
                <a:spcPts val="750"/>
              </a:spcAft>
              <a:buFont typeface="Arial" panose="020B0604020202020204" pitchFamily="34" charset="0"/>
              <a:buChar char="•"/>
            </a:pPr>
            <a:r>
              <a:rPr lang="en-GB" sz="2400" b="0" i="0" dirty="0">
                <a:solidFill>
                  <a:srgbClr val="001A43"/>
                </a:solidFill>
                <a:effectLst/>
                <a:latin typeface="Times New Roman" panose="02020603050405020304" pitchFamily="18" charset="0"/>
                <a:cs typeface="Times New Roman" panose="02020603050405020304" pitchFamily="18" charset="0"/>
              </a:rPr>
              <a:t>APIs are designed to handle large collections of objects and provide scalability for data-intensive applications.</a:t>
            </a:r>
          </a:p>
          <a:p>
            <a:endParaRPr lang="en-IN" dirty="0"/>
          </a:p>
        </p:txBody>
      </p:sp>
    </p:spTree>
    <p:extLst>
      <p:ext uri="{BB962C8B-B14F-4D97-AF65-F5344CB8AC3E}">
        <p14:creationId xmlns:p14="http://schemas.microsoft.com/office/powerpoint/2010/main" val="264367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92CE-E51B-F17C-C585-1990E729C508}"/>
              </a:ext>
            </a:extLst>
          </p:cNvPr>
          <p:cNvSpPr>
            <a:spLocks noGrp="1"/>
          </p:cNvSpPr>
          <p:nvPr>
            <p:ph type="title"/>
          </p:nvPr>
        </p:nvSpPr>
        <p:spPr/>
        <p:txBody>
          <a:bodyPr/>
          <a:lstStyle/>
          <a:p>
            <a:pPr algn="ctr"/>
            <a:r>
              <a:rPr lang="en-GB" sz="4800" b="1" dirty="0">
                <a:effectLst/>
                <a:latin typeface="Times New Roman" panose="02020603050405020304" pitchFamily="18" charset="0"/>
                <a:cs typeface="Times New Roman" panose="02020603050405020304" pitchFamily="18" charset="0"/>
              </a:rPr>
              <a:t>Object Data store</a:t>
            </a:r>
            <a:endParaRPr lang="en-IN" dirty="0"/>
          </a:p>
        </p:txBody>
      </p:sp>
      <p:sp>
        <p:nvSpPr>
          <p:cNvPr id="3" name="Content Placeholder 2">
            <a:extLst>
              <a:ext uri="{FF2B5EF4-FFF2-40B4-BE49-F238E27FC236}">
                <a16:creationId xmlns:a16="http://schemas.microsoft.com/office/drawing/2014/main" id="{B02D4860-0E68-79C1-2429-332A79286BE8}"/>
              </a:ext>
            </a:extLst>
          </p:cNvPr>
          <p:cNvSpPr>
            <a:spLocks noGrp="1"/>
          </p:cNvSpPr>
          <p:nvPr>
            <p:ph idx="1"/>
          </p:nvPr>
        </p:nvSpPr>
        <p:spPr/>
        <p:txBody>
          <a:bodyPr>
            <a:normAutofit/>
          </a:bodyPr>
          <a:lstStyle/>
          <a:p>
            <a:pPr algn="l"/>
            <a:r>
              <a:rPr lang="en-GB" sz="2400" b="1" i="0" dirty="0">
                <a:solidFill>
                  <a:srgbClr val="001A43"/>
                </a:solidFill>
                <a:effectLst/>
                <a:latin typeface="Times New Roman" panose="02020603050405020304" pitchFamily="18" charset="0"/>
                <a:cs typeface="Times New Roman" panose="02020603050405020304" pitchFamily="18" charset="0"/>
              </a:rPr>
              <a:t>Metadata and Object Store:</a:t>
            </a:r>
            <a:endParaRPr lang="en-GB" sz="2400" b="0" i="0" dirty="0">
              <a:solidFill>
                <a:srgbClr val="001A43"/>
              </a:solidFill>
              <a:effectLst/>
              <a:latin typeface="Times New Roman" panose="02020603050405020304" pitchFamily="18" charset="0"/>
              <a:cs typeface="Times New Roman" panose="02020603050405020304" pitchFamily="18" charset="0"/>
            </a:endParaRPr>
          </a:p>
          <a:p>
            <a:pPr algn="l">
              <a:spcAft>
                <a:spcPts val="750"/>
              </a:spcAft>
              <a:buFont typeface="Arial" panose="020B0604020202020204" pitchFamily="34" charset="0"/>
              <a:buChar char="•"/>
            </a:pPr>
            <a:r>
              <a:rPr lang="en-GB" sz="2400" b="0" i="0" dirty="0">
                <a:solidFill>
                  <a:srgbClr val="001A43"/>
                </a:solidFill>
                <a:effectLst/>
                <a:latin typeface="Times New Roman" panose="02020603050405020304" pitchFamily="18" charset="0"/>
                <a:cs typeface="Times New Roman" panose="02020603050405020304" pitchFamily="18" charset="0"/>
              </a:rPr>
              <a:t>Object Data Stores maintain metadata that describes the structure and properties of stored objects.</a:t>
            </a:r>
          </a:p>
          <a:p>
            <a:pPr algn="l">
              <a:spcAft>
                <a:spcPts val="750"/>
              </a:spcAft>
              <a:buFont typeface="Arial" panose="020B0604020202020204" pitchFamily="34" charset="0"/>
              <a:buChar char="•"/>
            </a:pPr>
            <a:r>
              <a:rPr lang="en-GB" sz="2400" b="0" i="0" dirty="0">
                <a:solidFill>
                  <a:srgbClr val="001A43"/>
                </a:solidFill>
                <a:effectLst/>
                <a:latin typeface="Times New Roman" panose="02020603050405020304" pitchFamily="18" charset="0"/>
                <a:cs typeface="Times New Roman" panose="02020603050405020304" pitchFamily="18" charset="0"/>
              </a:rPr>
              <a:t>Metadata interfaces provide information about object attributes, relationships, and indexing.</a:t>
            </a:r>
          </a:p>
          <a:p>
            <a:pPr algn="l">
              <a:spcAft>
                <a:spcPts val="750"/>
              </a:spcAft>
              <a:buFont typeface="Arial" panose="020B0604020202020204" pitchFamily="34" charset="0"/>
              <a:buChar char="•"/>
            </a:pPr>
            <a:r>
              <a:rPr lang="en-GB" sz="2400" b="0" i="0" dirty="0">
                <a:solidFill>
                  <a:srgbClr val="001A43"/>
                </a:solidFill>
                <a:effectLst/>
                <a:latin typeface="Times New Roman" panose="02020603050405020304" pitchFamily="18" charset="0"/>
                <a:cs typeface="Times New Roman" panose="02020603050405020304" pitchFamily="18" charset="0"/>
              </a:rPr>
              <a:t>In the context of Big Data, Object Data Stores can efficiently handle large volumes of complex and unstructured data, leveraging metadata for organization and retrieval.</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43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E0CFD-5CAF-2EDA-6D48-A76D54761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94AD1D-C0BB-57D0-C96B-C34387B5DA8C}"/>
              </a:ext>
            </a:extLst>
          </p:cNvPr>
          <p:cNvSpPr>
            <a:spLocks noGrp="1"/>
          </p:cNvSpPr>
          <p:nvPr>
            <p:ph type="title"/>
          </p:nvPr>
        </p:nvSpPr>
        <p:spPr/>
        <p:txBody>
          <a:bodyPr/>
          <a:lstStyle/>
          <a:p>
            <a:pPr algn="ctr"/>
            <a:r>
              <a:rPr lang="en-GB" sz="4800" b="1" dirty="0">
                <a:effectLst/>
                <a:latin typeface="Times New Roman" panose="02020603050405020304" pitchFamily="18" charset="0"/>
                <a:cs typeface="Times New Roman" panose="02020603050405020304" pitchFamily="18" charset="0"/>
              </a:rPr>
              <a:t>Object Data store</a:t>
            </a:r>
            <a:endParaRPr lang="en-IN" dirty="0"/>
          </a:p>
        </p:txBody>
      </p:sp>
      <p:sp>
        <p:nvSpPr>
          <p:cNvPr id="3" name="Content Placeholder 2">
            <a:extLst>
              <a:ext uri="{FF2B5EF4-FFF2-40B4-BE49-F238E27FC236}">
                <a16:creationId xmlns:a16="http://schemas.microsoft.com/office/drawing/2014/main" id="{5478C7C8-8ED1-4C6C-9C0F-2104F7DE2E79}"/>
              </a:ext>
            </a:extLst>
          </p:cNvPr>
          <p:cNvSpPr>
            <a:spLocks noGrp="1"/>
          </p:cNvSpPr>
          <p:nvPr>
            <p:ph idx="1"/>
          </p:nvPr>
        </p:nvSpPr>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Object Store development platforms:</a:t>
            </a:r>
          </a:p>
          <a:p>
            <a:pPr algn="l"/>
            <a:r>
              <a:rPr lang="en-IN" sz="2400" b="1" i="0" dirty="0">
                <a:solidFill>
                  <a:schemeClr val="tx1"/>
                </a:solidFill>
                <a:effectLst/>
                <a:latin typeface="Times New Roman" panose="02020603050405020304" pitchFamily="18" charset="0"/>
                <a:cs typeface="Times New Roman" panose="02020603050405020304" pitchFamily="18" charset="0"/>
              </a:rPr>
              <a:t>Amazon S3 and Microsoft Azure BLOB:</a:t>
            </a:r>
            <a:endParaRPr lang="en-IN" sz="2400" b="0" i="0" dirty="0">
              <a:solidFill>
                <a:schemeClr val="tx1"/>
              </a:solidFill>
              <a:effectLst/>
              <a:latin typeface="Times New Roman" panose="02020603050405020304" pitchFamily="18" charset="0"/>
              <a:cs typeface="Times New Roman" panose="02020603050405020304" pitchFamily="18" charset="0"/>
            </a:endParaRPr>
          </a:p>
          <a:p>
            <a:pPr>
              <a:spcAft>
                <a:spcPts val="750"/>
              </a:spcAft>
              <a:buFont typeface="Wingdings" panose="05000000000000000000" pitchFamily="2" charset="2"/>
              <a:buChar char="Ø"/>
            </a:pPr>
            <a:r>
              <a:rPr lang="en-IN" sz="2400" b="1" i="0" dirty="0">
                <a:solidFill>
                  <a:schemeClr val="tx1"/>
                </a:solidFill>
                <a:effectLst/>
                <a:latin typeface="Times New Roman" panose="02020603050405020304" pitchFamily="18" charset="0"/>
                <a:cs typeface="Times New Roman" panose="02020603050405020304" pitchFamily="18" charset="0"/>
              </a:rPr>
              <a:t>Scalable Object </a:t>
            </a:r>
            <a:r>
              <a:rPr lang="en-IN" sz="2400" b="1" i="0" dirty="0" err="1">
                <a:solidFill>
                  <a:schemeClr val="tx1"/>
                </a:solidFill>
                <a:effectLst/>
                <a:latin typeface="Times New Roman" panose="02020603050405020304" pitchFamily="18" charset="0"/>
                <a:cs typeface="Times New Roman" panose="02020603050405020304" pitchFamily="18" charset="0"/>
              </a:rPr>
              <a:t>Storage:</a:t>
            </a:r>
            <a:r>
              <a:rPr lang="en-IN" sz="2400" b="0" i="0" dirty="0" err="1">
                <a:solidFill>
                  <a:schemeClr val="tx1"/>
                </a:solidFill>
                <a:effectLst/>
                <a:latin typeface="Times New Roman" panose="02020603050405020304" pitchFamily="18" charset="0"/>
                <a:cs typeface="Times New Roman" panose="02020603050405020304" pitchFamily="18" charset="0"/>
              </a:rPr>
              <a:t>Amazon</a:t>
            </a:r>
            <a:r>
              <a:rPr lang="en-IN" sz="2400" b="0" i="0" dirty="0">
                <a:solidFill>
                  <a:schemeClr val="tx1"/>
                </a:solidFill>
                <a:effectLst/>
                <a:latin typeface="Times New Roman" panose="02020603050405020304" pitchFamily="18" charset="0"/>
                <a:cs typeface="Times New Roman" panose="02020603050405020304" pitchFamily="18" charset="0"/>
              </a:rPr>
              <a:t> S3 and Microsoft Azure BLOB provide scalable object storage infrastructure, supporting the storage and retrieval of large volumes of objects.</a:t>
            </a:r>
          </a:p>
          <a:p>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67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78A79-6092-281A-29AE-830037069C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B535D1-1457-2ED9-658D-5ABE41BF381E}"/>
              </a:ext>
            </a:extLst>
          </p:cNvPr>
          <p:cNvSpPr>
            <a:spLocks noGrp="1"/>
          </p:cNvSpPr>
          <p:nvPr>
            <p:ph type="title"/>
          </p:nvPr>
        </p:nvSpPr>
        <p:spPr/>
        <p:txBody>
          <a:bodyPr/>
          <a:lstStyle/>
          <a:p>
            <a:pPr algn="ctr"/>
            <a:r>
              <a:rPr lang="en-GB" sz="4800" b="1" dirty="0">
                <a:effectLst/>
                <a:latin typeface="Times New Roman" panose="02020603050405020304" pitchFamily="18" charset="0"/>
                <a:cs typeface="Times New Roman" panose="02020603050405020304" pitchFamily="18" charset="0"/>
              </a:rPr>
              <a:t>Object Data store</a:t>
            </a:r>
            <a:endParaRPr lang="en-IN" dirty="0"/>
          </a:p>
        </p:txBody>
      </p:sp>
      <p:sp>
        <p:nvSpPr>
          <p:cNvPr id="3" name="Content Placeholder 2">
            <a:extLst>
              <a:ext uri="{FF2B5EF4-FFF2-40B4-BE49-F238E27FC236}">
                <a16:creationId xmlns:a16="http://schemas.microsoft.com/office/drawing/2014/main" id="{AAB2393D-D947-FCBB-5063-28126A6A0CB7}"/>
              </a:ext>
            </a:extLst>
          </p:cNvPr>
          <p:cNvSpPr>
            <a:spLocks noGrp="1"/>
          </p:cNvSpPr>
          <p:nvPr>
            <p:ph idx="1"/>
          </p:nvPr>
        </p:nvSpPr>
        <p:spPr>
          <a:xfrm>
            <a:off x="1097280" y="1845734"/>
            <a:ext cx="5836920" cy="4023360"/>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Object Store development platforms:</a:t>
            </a:r>
          </a:p>
          <a:p>
            <a:pPr algn="l"/>
            <a:r>
              <a:rPr lang="en-IN" sz="2400" b="1" i="0" dirty="0">
                <a:solidFill>
                  <a:schemeClr val="tx1"/>
                </a:solidFill>
                <a:effectLst/>
                <a:latin typeface="Times New Roman" panose="02020603050405020304" pitchFamily="18" charset="0"/>
                <a:cs typeface="Times New Roman" panose="02020603050405020304" pitchFamily="18" charset="0"/>
              </a:rPr>
              <a:t>Amazon S3 and Microsoft Azure BLOB:</a:t>
            </a:r>
            <a:endParaRPr lang="en-IN" sz="2400" b="0" i="0" dirty="0">
              <a:solidFill>
                <a:schemeClr val="tx1"/>
              </a:solidFill>
              <a:effectLst/>
              <a:latin typeface="Times New Roman" panose="02020603050405020304" pitchFamily="18" charset="0"/>
              <a:cs typeface="Times New Roman" panose="02020603050405020304" pitchFamily="18" charset="0"/>
            </a:endParaRPr>
          </a:p>
          <a:p>
            <a:pPr algn="l">
              <a:spcAft>
                <a:spcPts val="750"/>
              </a:spcAft>
              <a:buFont typeface="Wingdings" panose="05000000000000000000" pitchFamily="2" charset="2"/>
              <a:buChar char="Ø"/>
            </a:pPr>
            <a:r>
              <a:rPr lang="en-IN" sz="2400" b="1" i="0" dirty="0">
                <a:solidFill>
                  <a:schemeClr val="tx1"/>
                </a:solidFill>
                <a:effectLst/>
                <a:latin typeface="Times New Roman" panose="02020603050405020304" pitchFamily="18" charset="0"/>
                <a:cs typeface="Times New Roman" panose="02020603050405020304" pitchFamily="18" charset="0"/>
              </a:rPr>
              <a:t>API Support: </a:t>
            </a:r>
            <a:r>
              <a:rPr lang="en-IN" sz="2400" b="0" i="0" dirty="0">
                <a:solidFill>
                  <a:schemeClr val="tx1"/>
                </a:solidFill>
                <a:effectLst/>
                <a:latin typeface="Times New Roman" panose="02020603050405020304" pitchFamily="18" charset="0"/>
                <a:cs typeface="Times New Roman" panose="02020603050405020304" pitchFamily="18" charset="0"/>
              </a:rPr>
              <a:t>Both Amazon S3 and Microsoft Azure BLOB offer comprehensive API support for managing and integrating object storage, enabling seamless data operations and interactions.</a:t>
            </a:r>
          </a:p>
          <a:p>
            <a:endParaRPr lang="en-IN" sz="2800" b="1" dirty="0">
              <a:latin typeface="Times New Roman" panose="02020603050405020304" pitchFamily="18" charset="0"/>
              <a:cs typeface="Times New Roman" panose="02020603050405020304" pitchFamily="18" charset="0"/>
            </a:endParaRPr>
          </a:p>
        </p:txBody>
      </p:sp>
      <p:pic>
        <p:nvPicPr>
          <p:cNvPr id="3074" name="Picture 2" descr="Microsoft Blob Storage Vs. Amazon Simple Storage Service (S3) - Part-1:">
            <a:extLst>
              <a:ext uri="{FF2B5EF4-FFF2-40B4-BE49-F238E27FC236}">
                <a16:creationId xmlns:a16="http://schemas.microsoft.com/office/drawing/2014/main" id="{172B6E0E-E3B7-FE3E-21C1-DBE00FCC9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760" y="2021206"/>
            <a:ext cx="4721491" cy="3099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57323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126</TotalTime>
  <Words>909</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Retrospect</vt:lpstr>
      <vt:lpstr>Big Data Analytics  (21CS71) Module 03   No SQL Data architecture</vt:lpstr>
      <vt:lpstr>3.3 NOSQL DATA ARCHITECTURE PATTERNS </vt:lpstr>
      <vt:lpstr>Object Data store</vt:lpstr>
      <vt:lpstr>Object Data store</vt:lpstr>
      <vt:lpstr>Object Data store</vt:lpstr>
      <vt:lpstr>Object Data store</vt:lpstr>
      <vt:lpstr>Object Data store</vt:lpstr>
      <vt:lpstr>Object Data store</vt:lpstr>
      <vt:lpstr>Object Data store</vt:lpstr>
      <vt:lpstr>Object Relational Mapping</vt:lpstr>
      <vt:lpstr>Graph Database</vt:lpstr>
      <vt:lpstr>Graph Database</vt:lpstr>
      <vt:lpstr>Graph Database</vt:lpstr>
      <vt:lpstr>Graph Database</vt:lpstr>
      <vt:lpstr>Graph Database</vt:lpstr>
      <vt:lpstr>Graph Database</vt:lpstr>
      <vt:lpstr>Variations of NoSQL</vt:lpstr>
      <vt:lpstr>Variations of NoSQL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Das</dc:creator>
  <cp:lastModifiedBy>Aditi Das</cp:lastModifiedBy>
  <cp:revision>1</cp:revision>
  <dcterms:created xsi:type="dcterms:W3CDTF">2024-11-05T23:34:16Z</dcterms:created>
  <dcterms:modified xsi:type="dcterms:W3CDTF">2024-11-06T03:38:34Z</dcterms:modified>
</cp:coreProperties>
</file>