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99" r:id="rId4"/>
    <p:sldId id="298" r:id="rId5"/>
    <p:sldId id="285" r:id="rId6"/>
    <p:sldId id="286" r:id="rId7"/>
    <p:sldId id="287" r:id="rId8"/>
    <p:sldId id="290" r:id="rId9"/>
    <p:sldId id="291" r:id="rId10"/>
    <p:sldId id="288" r:id="rId11"/>
    <p:sldId id="289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5143500" type="screen16x9"/>
  <p:notesSz cx="6858000" cy="9144000"/>
  <p:embeddedFontLs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h3989DbHeCCcghSyDbXqoAhpt+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773CA-9BDA-4F7F-8A96-76B0CF8F49A1}">
  <a:tblStyle styleId="{8DC773CA-9BDA-4F7F-8A96-76B0CF8F49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838FC6E-01E2-4FB2-8F2E-1E4BBFDAC96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D196E8A-AA6E-49EB-B677-15E39E26913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4BACC6">
              <a:alpha val="4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BACC6">
              <a:alpha val="4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BACC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 autoAdjust="0"/>
  </p:normalViewPr>
  <p:slideViewPr>
    <p:cSldViewPr snapToGrid="0">
      <p:cViewPr varScale="1">
        <p:scale>
          <a:sx n="116" d="100"/>
          <a:sy n="116" d="100"/>
        </p:scale>
        <p:origin x="49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9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9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548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88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87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4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646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16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1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730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17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4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0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82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8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74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6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45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73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5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5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5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5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5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5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58608" y="153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Data Mining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11700" y="31043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/>
              <a:t>Dr. Amit Kumar Mondal</a:t>
            </a:r>
            <a:r>
              <a:rPr lang="en-US" sz="1600" dirty="0"/>
              <a:t>,</a:t>
            </a:r>
            <a:endParaRPr sz="16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Associate Professor, CSE KU</a:t>
            </a:r>
            <a:endParaRPr sz="1400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58608" y="2315243"/>
            <a:ext cx="8520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Introduction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027000" y="274213"/>
            <a:ext cx="71838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Computer Science &amp; Engineering, Khulna University</a:t>
            </a:r>
            <a:endParaRPr sz="1600" dirty="0"/>
          </a:p>
        </p:txBody>
      </p:sp>
      <p:pic>
        <p:nvPicPr>
          <p:cNvPr id="1026" name="Picture 2" descr="Not Found">
            <a:extLst>
              <a:ext uri="{FF2B5EF4-FFF2-40B4-BE49-F238E27FC236}">
                <a16:creationId xmlns="" xmlns:a16="http://schemas.microsoft.com/office/drawing/2014/main" id="{429A803B-6FEB-B38E-0521-DB550C6E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" y="17450"/>
            <a:ext cx="800613" cy="8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0558" y="89863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On What Kinds of Data?</a:t>
            </a:r>
            <a:endParaRPr lang="en-US" sz="3200" b="0" u="sng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558" y="865526"/>
            <a:ext cx="8610600" cy="406621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sz="1400" b="1" dirty="0" smtClean="0"/>
              <a:t>Database-oriented data sets and applications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/>
              <a:t>Relational database, data warehouse, transactional database</a:t>
            </a:r>
          </a:p>
          <a:p>
            <a:pPr eaLnBrk="1" hangingPunct="1">
              <a:lnSpc>
                <a:spcPct val="130000"/>
              </a:lnSpc>
            </a:pPr>
            <a:r>
              <a:rPr lang="en-US" sz="1400" b="1" dirty="0" smtClean="0"/>
              <a:t>Advanced data sets and advanced applications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Data streams and sensor data – </a:t>
            </a:r>
            <a:r>
              <a:rPr lang="en-US" dirty="0" err="1" smtClean="0"/>
              <a:t>cctv</a:t>
            </a:r>
            <a:r>
              <a:rPr lang="en-US" dirty="0" smtClean="0"/>
              <a:t> video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Time-series data, temporal data, sequence data (incl. bio-sequences)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Structure data, graphs, social networks and multi-linked data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Object-relational databases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Heterogeneous databases and legacy databases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Spatial data and spatiotemporal data - maps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Multimedia database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Text databases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World-Wide Web</a:t>
            </a:r>
          </a:p>
        </p:txBody>
      </p:sp>
    </p:spTree>
    <p:extLst>
      <p:ext uri="{BB962C8B-B14F-4D97-AF65-F5344CB8AC3E}">
        <p14:creationId xmlns:p14="http://schemas.microsoft.com/office/powerpoint/2010/main" val="24213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On What to be Mined?</a:t>
            </a:r>
            <a:endParaRPr lang="en-US" sz="32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Concept description: Characterization and </a:t>
            </a:r>
            <a:r>
              <a:rPr lang="en-US" sz="1600" b="1" dirty="0" smtClean="0"/>
              <a:t>discrimination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Mining Frequent Patterns, Associations, and Correlations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Classification and Regression for Predictive Analysis 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Cluster Analysis</a:t>
            </a:r>
          </a:p>
          <a:p>
            <a:pPr>
              <a:lnSpc>
                <a:spcPct val="150000"/>
              </a:lnSpc>
            </a:pPr>
            <a:r>
              <a:rPr lang="en-CA" sz="1600" b="1" dirty="0" smtClean="0"/>
              <a:t>Outlier Analysis </a:t>
            </a:r>
          </a:p>
          <a:p>
            <a:pPr>
              <a:lnSpc>
                <a:spcPct val="150000"/>
              </a:lnSpc>
            </a:pPr>
            <a:r>
              <a:rPr lang="en-CA" sz="1600" b="1" dirty="0" smtClean="0"/>
              <a:t>Are All Patterns Interesting?</a:t>
            </a:r>
            <a:r>
              <a:rPr lang="en-CA" sz="1600" dirty="0" smtClean="0"/>
              <a:t>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6609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4055"/>
            <a:ext cx="8229600" cy="685800"/>
          </a:xfrm>
          <a:noFill/>
        </p:spPr>
        <p:txBody>
          <a:bodyPr lIns="92075" tIns="46038" rIns="92075" bIns="46038" anchor="ctr"/>
          <a:lstStyle/>
          <a:p>
            <a:r>
              <a:rPr lang="en-US" sz="2800" dirty="0" smtClean="0"/>
              <a:t>Data Mining: </a:t>
            </a:r>
            <a:r>
              <a:rPr lang="en-US" sz="2800" dirty="0"/>
              <a:t>Concept description: Characterization and discrimination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6208" y="956447"/>
            <a:ext cx="8520600" cy="3800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seful 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describe individual 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classes and 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concepts in summarized, concise, and yet precise 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terms--- </a:t>
            </a:r>
            <a:r>
              <a:rPr lang="en-US" sz="1400" dirty="0"/>
              <a:t>classes of items for sale include </a:t>
            </a:r>
            <a:r>
              <a:rPr lang="en-US" sz="1400" i="1" dirty="0"/>
              <a:t>computers </a:t>
            </a:r>
            <a:r>
              <a:rPr lang="en-US" sz="1400" dirty="0"/>
              <a:t>and </a:t>
            </a:r>
            <a:r>
              <a:rPr lang="en-US" sz="1400" i="1" dirty="0"/>
              <a:t>printers</a:t>
            </a:r>
            <a:r>
              <a:rPr lang="en-US" sz="1400" dirty="0"/>
              <a:t>, and concepts of customers</a:t>
            </a:r>
            <a:br>
              <a:rPr lang="en-US" sz="1400" dirty="0"/>
            </a:br>
            <a:r>
              <a:rPr lang="en-US" sz="1400" dirty="0"/>
              <a:t>include </a:t>
            </a:r>
            <a:r>
              <a:rPr lang="en-US" sz="1400" i="1" dirty="0" err="1"/>
              <a:t>bigSpenders</a:t>
            </a:r>
            <a:r>
              <a:rPr lang="en-US" sz="1400" i="1" dirty="0"/>
              <a:t> 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en-US" sz="1400" b="1" dirty="0" smtClean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 </a:t>
            </a:r>
            <a:r>
              <a:rPr lang="en-US" sz="14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characterization </a:t>
            </a:r>
            <a:r>
              <a:rPr lang="en-US" sz="1400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 a 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summarization of the general characteristics or features</a:t>
            </a:r>
            <a:b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 a target class of data. </a:t>
            </a:r>
            <a:endParaRPr lang="en-US" sz="1400" dirty="0" smtClean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user-specified class are </a:t>
            </a: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typically collected 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a query. </a:t>
            </a: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 software 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products </a:t>
            </a: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with sales 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that increased by 10% in the previous </a:t>
            </a: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year.</a:t>
            </a:r>
            <a:endParaRPr lang="en-US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output of data characterization </a:t>
            </a:r>
            <a:r>
              <a:rPr lang="en-US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 </a:t>
            </a:r>
            <a:r>
              <a:rPr lang="en-US" sz="14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pie </a:t>
            </a:r>
            <a:r>
              <a:rPr lang="en-US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charts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bar charts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curves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multidimensional data cubes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and </a:t>
            </a:r>
            <a:r>
              <a:rPr lang="en-US" sz="14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multidimensional tables</a:t>
            </a:r>
            <a:r>
              <a:rPr lang="en-US" sz="1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en-US" sz="1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 discrimination </a:t>
            </a:r>
            <a:r>
              <a:rPr lang="en-US" sz="1400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 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comparison of the general features of the target class data</a:t>
            </a:r>
            <a:b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objects against </a:t>
            </a:r>
            <a:r>
              <a:rPr lang="en-US" sz="1400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that of </a:t>
            </a:r>
            <a:r>
              <a:rPr lang="en-US" sz="1400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objects from one or multiple </a:t>
            </a:r>
            <a:r>
              <a:rPr lang="en-US" sz="1400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contrasting classes.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target and contrasting classes can be specified by a user, </a:t>
            </a:r>
            <a:r>
              <a:rPr lang="en-US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 objects can be retrieved through database queries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b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63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29"/>
            <a:ext cx="8229600" cy="685800"/>
          </a:xfrm>
          <a:noFill/>
        </p:spPr>
        <p:txBody>
          <a:bodyPr lIns="92075" tIns="46038" rIns="92075" bIns="46038" anchor="ctr"/>
          <a:lstStyle/>
          <a:p>
            <a:r>
              <a:rPr lang="en-US" sz="2800" dirty="0" smtClean="0"/>
              <a:t>Data Mining: </a:t>
            </a:r>
            <a:r>
              <a:rPr lang="en-US" sz="2800" dirty="0"/>
              <a:t>Mining Frequent Patterns, Associations, and Correlations </a:t>
            </a:r>
            <a:r>
              <a:rPr lang="en-US" sz="2800" dirty="0" smtClean="0"/>
              <a:t>?</a:t>
            </a:r>
            <a:endParaRPr lang="en-US" sz="28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2350" y="966192"/>
            <a:ext cx="8520600" cy="39478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Minion-Bold"/>
              </a:rPr>
              <a:t>Frequent patterns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-- patterns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that occur frequently in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data.</a:t>
            </a:r>
            <a:endParaRPr lang="en-US" sz="1600" dirty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0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Minion-Regular"/>
              </a:rPr>
              <a:t>Kinds </a:t>
            </a:r>
            <a:r>
              <a:rPr lang="en-US" b="1" i="1" dirty="0">
                <a:solidFill>
                  <a:srgbClr val="000000"/>
                </a:solidFill>
                <a:latin typeface="Minion-Regular"/>
              </a:rPr>
              <a:t>of frequent </a:t>
            </a:r>
            <a:r>
              <a:rPr lang="en-US" b="1" i="1" dirty="0" smtClean="0">
                <a:solidFill>
                  <a:srgbClr val="000000"/>
                </a:solidFill>
                <a:latin typeface="Minion-Regular"/>
              </a:rPr>
              <a:t>patterns-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-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frequent </a:t>
            </a:r>
            <a:r>
              <a:rPr lang="en-US" dirty="0" err="1">
                <a:solidFill>
                  <a:srgbClr val="000000"/>
                </a:solidFill>
                <a:latin typeface="Minion-Regular"/>
              </a:rPr>
              <a:t>itemsets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, frequent subsequences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and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frequent substructures. </a:t>
            </a:r>
            <a:endParaRPr lang="en-US" dirty="0" smtClean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0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Minion-Italic"/>
              </a:rPr>
              <a:t>Frequent </a:t>
            </a:r>
            <a:r>
              <a:rPr lang="en-US" b="1" i="1" dirty="0" err="1" smtClean="0">
                <a:solidFill>
                  <a:srgbClr val="000000"/>
                </a:solidFill>
                <a:latin typeface="Minion-Italic"/>
              </a:rPr>
              <a:t>itemset</a:t>
            </a:r>
            <a:r>
              <a:rPr lang="en-US" i="1" dirty="0" smtClean="0">
                <a:solidFill>
                  <a:srgbClr val="000000"/>
                </a:solidFill>
                <a:latin typeface="Minion-Italic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-- refers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to a set of items that often appear together in a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transactional data,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milk and bread, which are frequently bought together in grocery stores by many customers. </a:t>
            </a:r>
            <a:endParaRPr lang="en-US" dirty="0" smtClean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00000"/>
              </a:lnSpc>
            </a:pPr>
            <a:r>
              <a:rPr lang="en-US" b="1" i="1" dirty="0" smtClean="0">
                <a:solidFill>
                  <a:srgbClr val="000000"/>
                </a:solidFill>
                <a:latin typeface="Minion-Regular"/>
              </a:rPr>
              <a:t>A </a:t>
            </a:r>
            <a:r>
              <a:rPr lang="en-US" b="1" i="1" dirty="0">
                <a:solidFill>
                  <a:srgbClr val="000000"/>
                </a:solidFill>
                <a:latin typeface="Minion-Regular"/>
              </a:rPr>
              <a:t>frequently occurring subsequence,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-- customers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, tend to purchase first a laptop, followed by a digital camera, and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then a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memory card, is a (</a:t>
            </a:r>
            <a:r>
              <a:rPr lang="en-US" i="1" dirty="0">
                <a:solidFill>
                  <a:srgbClr val="000000"/>
                </a:solidFill>
                <a:latin typeface="Minion-Italic"/>
              </a:rPr>
              <a:t>frequent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) </a:t>
            </a:r>
            <a:r>
              <a:rPr lang="en-US" i="1" dirty="0">
                <a:solidFill>
                  <a:srgbClr val="000000"/>
                </a:solidFill>
                <a:latin typeface="Minion-Italic"/>
              </a:rPr>
              <a:t>sequential pattern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Minion-Regular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Minion-Regular"/>
              </a:rPr>
              <a:t>A </a:t>
            </a:r>
            <a:r>
              <a:rPr lang="en-US" b="1" i="1" dirty="0" smtClean="0">
                <a:solidFill>
                  <a:srgbClr val="000000"/>
                </a:solidFill>
                <a:latin typeface="Minion-Regular"/>
              </a:rPr>
              <a:t>frequent substructure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 -- refer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to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different structural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forms (e.g., graphs, trees, or lattices) that may be combined with </a:t>
            </a:r>
            <a:r>
              <a:rPr lang="en-US" dirty="0" err="1" smtClean="0">
                <a:solidFill>
                  <a:srgbClr val="000000"/>
                </a:solidFill>
                <a:latin typeface="Minion-Regular"/>
              </a:rPr>
              <a:t>itemsets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 or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subsequences.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-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Minion-Italic"/>
              </a:rPr>
              <a:t>frequent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) </a:t>
            </a:r>
            <a:r>
              <a:rPr lang="en-US" i="1" dirty="0" smtClean="0">
                <a:solidFill>
                  <a:srgbClr val="000000"/>
                </a:solidFill>
                <a:latin typeface="Minion-Italic"/>
              </a:rPr>
              <a:t>structured pattern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. </a:t>
            </a:r>
            <a:endParaRPr lang="en-US" dirty="0" smtClean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Minion-Regular"/>
              </a:rPr>
              <a:t>F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requent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patterns leads to the discovery of interesting associations and</a:t>
            </a:r>
            <a:br>
              <a:rPr lang="en-US" dirty="0">
                <a:solidFill>
                  <a:srgbClr val="000000"/>
                </a:solidFill>
                <a:latin typeface="Minion-Regular"/>
              </a:rPr>
            </a:br>
            <a:r>
              <a:rPr lang="en-US" dirty="0">
                <a:solidFill>
                  <a:srgbClr val="000000"/>
                </a:solidFill>
                <a:latin typeface="Minion-Regular"/>
              </a:rPr>
              <a:t>correlations within data.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2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</p:spPr>
        <p:txBody>
          <a:bodyPr lIns="92075" tIns="46038" rIns="92075" bIns="46038" anchor="ctr"/>
          <a:lstStyle/>
          <a:p>
            <a:r>
              <a:rPr lang="en-US" sz="3200" dirty="0" smtClean="0"/>
              <a:t>Data Mining: </a:t>
            </a:r>
            <a:r>
              <a:rPr lang="en-US" sz="3200" dirty="0"/>
              <a:t>Classification and Regression for Predictive Analysis </a:t>
            </a:r>
            <a:r>
              <a:rPr lang="en-US" sz="3200" dirty="0" smtClean="0"/>
              <a:t>?</a:t>
            </a:r>
            <a:endParaRPr lang="en-US" sz="32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6208" y="1080463"/>
            <a:ext cx="8520600" cy="3734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Minion-Bold"/>
              </a:rPr>
              <a:t>Classification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-- process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of finding a </a:t>
            </a:r>
            <a:r>
              <a:rPr lang="en-US" sz="1600" b="1" dirty="0">
                <a:solidFill>
                  <a:srgbClr val="000000"/>
                </a:solidFill>
                <a:latin typeface="Minion-Bold"/>
              </a:rPr>
              <a:t>model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(or function) that describes and distinguishes data classes or concepts. </a:t>
            </a:r>
            <a:endParaRPr lang="en-US" sz="1600" dirty="0" smtClean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Minion-Regular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model are derived based on the analysis of a set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of </a:t>
            </a:r>
            <a:r>
              <a:rPr lang="en-US" b="1" dirty="0" smtClean="0">
                <a:solidFill>
                  <a:srgbClr val="000000"/>
                </a:solidFill>
                <a:latin typeface="Minion-Bold"/>
              </a:rPr>
              <a:t>training data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. It is used to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predict the class label of objects for which the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label is unknown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Minion-Italic"/>
              </a:rPr>
              <a:t>Prediction</a:t>
            </a:r>
            <a:r>
              <a:rPr lang="en-US" sz="1600" i="1" dirty="0" smtClean="0">
                <a:solidFill>
                  <a:srgbClr val="000000"/>
                </a:solidFill>
                <a:latin typeface="Minion-Italic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refers to both numeric prediction and class label prediction.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latin typeface="Minion-Regular"/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  <a:latin typeface="Minion-Regular"/>
              </a:rPr>
              <a:t>egression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is used to predict missing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or unavailable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numerical data values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rather than (discrete) class labels. </a:t>
            </a:r>
            <a:endParaRPr lang="en-US" sz="1600" dirty="0" smtClean="0">
              <a:solidFill>
                <a:srgbClr val="000000"/>
              </a:solidFill>
              <a:latin typeface="Minion-Regular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Minion-Regular"/>
              </a:rPr>
              <a:t>a statistical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methodology that is most often used for numeric prediction, although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other methods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exist as well.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-- identification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distribution </a:t>
            </a:r>
            <a:r>
              <a:rPr lang="en-US" i="1" dirty="0" smtClean="0">
                <a:solidFill>
                  <a:srgbClr val="000000"/>
                </a:solidFill>
                <a:latin typeface="Minion-Italic"/>
              </a:rPr>
              <a:t>trends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based on the available data.</a:t>
            </a:r>
            <a:r>
              <a:rPr lang="en-US" dirty="0"/>
              <a:t> </a:t>
            </a:r>
            <a:r>
              <a:rPr lang="en-US" sz="800" dirty="0"/>
              <a:t/>
            </a:r>
            <a:br>
              <a:rPr lang="en-US" sz="800" dirty="0"/>
            </a:b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2860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Cluster Analysis?</a:t>
            </a:r>
            <a:endParaRPr lang="en-US" sz="32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2350" y="685800"/>
            <a:ext cx="8520600" cy="39648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 smtClean="0"/>
              <a:t>Clustering </a:t>
            </a:r>
            <a:r>
              <a:rPr lang="en-US" sz="1600" dirty="0"/>
              <a:t>analyzes data objects without consulting class labels. </a:t>
            </a:r>
            <a:r>
              <a:rPr lang="en-US" sz="1600" dirty="0" smtClean="0"/>
              <a:t>class labeled </a:t>
            </a:r>
            <a:r>
              <a:rPr lang="en-US" sz="1600" dirty="0"/>
              <a:t>data </a:t>
            </a:r>
            <a:r>
              <a:rPr lang="en-US" sz="1400" dirty="0"/>
              <a:t>may simply not exist at the beginning.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Clustering </a:t>
            </a:r>
            <a:r>
              <a:rPr lang="en-US" sz="1400" dirty="0"/>
              <a:t>can be used to generate </a:t>
            </a:r>
            <a:r>
              <a:rPr lang="en-US" sz="1400" dirty="0" smtClean="0"/>
              <a:t> class </a:t>
            </a:r>
            <a:r>
              <a:rPr lang="en-US" sz="1400" dirty="0"/>
              <a:t>labels for a group of data.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clustered </a:t>
            </a:r>
            <a:r>
              <a:rPr lang="en-US" sz="1400" dirty="0"/>
              <a:t>or grouped based on the principle of </a:t>
            </a:r>
            <a:r>
              <a:rPr lang="en-US" sz="1400" i="1" dirty="0"/>
              <a:t>maximizing the </a:t>
            </a:r>
            <a:r>
              <a:rPr lang="en-US" sz="1400" i="1" dirty="0" err="1"/>
              <a:t>intraclass</a:t>
            </a:r>
            <a:r>
              <a:rPr lang="en-US" sz="1400" i="1" dirty="0"/>
              <a:t> similarity and minimizing the interclass similarity</a:t>
            </a:r>
            <a:r>
              <a:rPr lang="en-US" sz="1400" dirty="0"/>
              <a:t>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clusters </a:t>
            </a:r>
            <a:r>
              <a:rPr lang="en-US" sz="1400" dirty="0"/>
              <a:t>of objects are formed </a:t>
            </a:r>
            <a:r>
              <a:rPr lang="en-US" sz="1400" dirty="0" smtClean="0"/>
              <a:t>--  </a:t>
            </a:r>
            <a:r>
              <a:rPr lang="en-US" sz="1400" dirty="0"/>
              <a:t>objects within a cluster have high similarity in comparison to one another, but are rather dissimilar to objects in other clusters.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Each cluster </a:t>
            </a:r>
            <a:r>
              <a:rPr lang="en-US" sz="1400" dirty="0" smtClean="0"/>
              <a:t>can </a:t>
            </a:r>
            <a:r>
              <a:rPr lang="en-US" sz="1400" dirty="0"/>
              <a:t>be viewed as a class of objects, from which rules can be derived. </a:t>
            </a: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smtClean="0"/>
              <a:t>Clustering </a:t>
            </a:r>
            <a:r>
              <a:rPr lang="en-US" sz="1400" dirty="0"/>
              <a:t>can also facilitate </a:t>
            </a:r>
            <a:r>
              <a:rPr lang="en-US" sz="1400" b="1" dirty="0"/>
              <a:t>taxonomy </a:t>
            </a:r>
            <a:r>
              <a:rPr lang="en-US" sz="1400" b="1" dirty="0" smtClean="0"/>
              <a:t>formation</a:t>
            </a:r>
            <a:r>
              <a:rPr lang="en-US" sz="1600" dirty="0" smtClean="0"/>
              <a:t>.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63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931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Outlier Analysis?</a:t>
            </a:r>
            <a:endParaRPr lang="en-US" sz="32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647952"/>
            <a:ext cx="8520600" cy="41477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inion-Regular"/>
              </a:rPr>
              <a:t>A data set may contain objects that do not comply with the general behavior or model</a:t>
            </a:r>
            <a:br>
              <a:rPr lang="en-US" sz="1600" dirty="0">
                <a:solidFill>
                  <a:srgbClr val="000000"/>
                </a:solidFill>
                <a:latin typeface="Minion-Regular"/>
              </a:rPr>
            </a:br>
            <a:r>
              <a:rPr lang="en-US" sz="1600" dirty="0">
                <a:solidFill>
                  <a:srgbClr val="000000"/>
                </a:solidFill>
                <a:latin typeface="Minion-Regular"/>
              </a:rPr>
              <a:t>of the data.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These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data objects are </a:t>
            </a:r>
            <a:r>
              <a:rPr lang="en-US" sz="1600" b="1" dirty="0">
                <a:solidFill>
                  <a:srgbClr val="000000"/>
                </a:solidFill>
                <a:latin typeface="Minion-Bold"/>
              </a:rPr>
              <a:t>outliers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. </a:t>
            </a:r>
            <a:endParaRPr lang="en-US" sz="1600" dirty="0" smtClean="0">
              <a:solidFill>
                <a:srgbClr val="000000"/>
              </a:solidFill>
              <a:latin typeface="Minion-Regula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Many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data mining methods discard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outliers as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noise or exceptions.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--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in some applications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the rare </a:t>
            </a:r>
            <a:r>
              <a:rPr lang="en-US" sz="1600" dirty="0" smtClean="0"/>
              <a:t>events </a:t>
            </a:r>
            <a:r>
              <a:rPr lang="en-US" sz="1600" dirty="0"/>
              <a:t>can be more interesting than the more regularly occurring ones.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detected </a:t>
            </a:r>
            <a:r>
              <a:rPr lang="en-US" sz="1600" dirty="0"/>
              <a:t>using statistical tests that assume a distribution or probability model for the data, or using distance measures where objects that are remote </a:t>
            </a:r>
            <a:r>
              <a:rPr lang="en-US" sz="1600" dirty="0" smtClean="0"/>
              <a:t>from any </a:t>
            </a:r>
            <a:r>
              <a:rPr lang="en-US" sz="1600" dirty="0"/>
              <a:t>other cluster are considered outliers.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Density-based </a:t>
            </a:r>
            <a:r>
              <a:rPr lang="en-US" sz="1600" dirty="0"/>
              <a:t>methods may identify outliers in a local </a:t>
            </a:r>
            <a:r>
              <a:rPr lang="en-US" sz="1600" dirty="0" smtClean="0"/>
              <a:t>region</a:t>
            </a:r>
            <a:r>
              <a:rPr lang="en-US" sz="1600" dirty="0"/>
              <a:t/>
            </a:r>
            <a:br>
              <a:rPr lang="en-US" sz="1600" dirty="0"/>
            </a:b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0406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863"/>
            <a:ext cx="8229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Data Mining: </a:t>
            </a:r>
            <a:r>
              <a:rPr lang="en-CA" sz="3200" dirty="0"/>
              <a:t>Are All Patterns Interesting</a:t>
            </a:r>
            <a:r>
              <a:rPr lang="en-US" sz="3200" dirty="0" smtClean="0"/>
              <a:t>?</a:t>
            </a:r>
            <a:endParaRPr lang="en-US" sz="3200" b="0" u="sng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7693" y="634797"/>
            <a:ext cx="8520600" cy="41740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Minion-Regular"/>
              </a:rPr>
              <a:t>A data mining system has the potential to generate thousands or even millions of</a:t>
            </a:r>
            <a:br>
              <a:rPr lang="en-US" sz="1600" dirty="0">
                <a:solidFill>
                  <a:srgbClr val="000000"/>
                </a:solidFill>
                <a:latin typeface="Minion-Regular"/>
              </a:rPr>
            </a:br>
            <a:r>
              <a:rPr lang="en-US" sz="1600" dirty="0">
                <a:solidFill>
                  <a:srgbClr val="000000"/>
                </a:solidFill>
                <a:latin typeface="Minion-Regular"/>
              </a:rPr>
              <a:t>patterns, or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rules.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Minion-Italic"/>
              </a:rPr>
              <a:t>“</a:t>
            </a:r>
            <a:r>
              <a:rPr lang="en-US" sz="1600" b="1" i="1" dirty="0">
                <a:solidFill>
                  <a:srgbClr val="000000"/>
                </a:solidFill>
                <a:latin typeface="Minion-Italic"/>
              </a:rPr>
              <a:t>Are all of the patterns interesting?”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Typically, the answer is no—only</a:t>
            </a:r>
            <a:br>
              <a:rPr lang="en-US" sz="1600" dirty="0">
                <a:solidFill>
                  <a:srgbClr val="000000"/>
                </a:solidFill>
                <a:latin typeface="Minion-Regular"/>
              </a:rPr>
            </a:br>
            <a:r>
              <a:rPr lang="en-US" sz="1600" dirty="0">
                <a:solidFill>
                  <a:srgbClr val="000000"/>
                </a:solidFill>
                <a:latin typeface="Minion-Regular"/>
              </a:rPr>
              <a:t>a small fraction of the patterns potentially generated would actually be of interest to a</a:t>
            </a:r>
            <a:br>
              <a:rPr lang="en-US" sz="1600" dirty="0">
                <a:solidFill>
                  <a:srgbClr val="000000"/>
                </a:solidFill>
                <a:latin typeface="Minion-Regular"/>
              </a:rPr>
            </a:br>
            <a:r>
              <a:rPr lang="en-US" sz="1600" dirty="0">
                <a:solidFill>
                  <a:srgbClr val="000000"/>
                </a:solidFill>
                <a:latin typeface="Minion-Regular"/>
              </a:rPr>
              <a:t>given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user.</a:t>
            </a:r>
          </a:p>
          <a:p>
            <a:pPr>
              <a:lnSpc>
                <a:spcPct val="150000"/>
              </a:lnSpc>
            </a:pPr>
            <a:r>
              <a:rPr lang="en-US" sz="1600" b="1" i="1" dirty="0" smtClean="0">
                <a:solidFill>
                  <a:srgbClr val="000000"/>
                </a:solidFill>
                <a:latin typeface="Minion-Italic"/>
              </a:rPr>
              <a:t>“</a:t>
            </a:r>
            <a:r>
              <a:rPr lang="en-US" sz="1600" b="1" i="1" dirty="0">
                <a:solidFill>
                  <a:srgbClr val="000000"/>
                </a:solidFill>
                <a:latin typeface="Minion-Italic"/>
              </a:rPr>
              <a:t>What makes </a:t>
            </a:r>
            <a:r>
              <a:rPr lang="en-US" sz="1600" b="1" i="1" dirty="0" smtClean="0">
                <a:solidFill>
                  <a:srgbClr val="000000"/>
                </a:solidFill>
                <a:latin typeface="Minion-Italic"/>
              </a:rPr>
              <a:t>a pattern </a:t>
            </a:r>
            <a:r>
              <a:rPr lang="en-US" sz="1600" b="1" i="1" dirty="0">
                <a:solidFill>
                  <a:srgbClr val="000000"/>
                </a:solidFill>
                <a:latin typeface="Minion-Italic"/>
              </a:rPr>
              <a:t>interesting?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Can a data mining system generate all of the interesting patterns? </a:t>
            </a:r>
            <a:r>
              <a:rPr lang="en-US" sz="1600" i="1" dirty="0" smtClean="0">
                <a:solidFill>
                  <a:srgbClr val="000000"/>
                </a:solidFill>
                <a:latin typeface="Minion-Italic"/>
              </a:rPr>
              <a:t>Or, Can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the system generate only the interesting ones</a:t>
            </a:r>
            <a:r>
              <a:rPr lang="en-US" sz="1600" i="1" dirty="0" smtClean="0">
                <a:solidFill>
                  <a:srgbClr val="000000"/>
                </a:solidFill>
                <a:latin typeface="Minion-Italic"/>
              </a:rPr>
              <a:t>?”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pattern is </a:t>
            </a:r>
            <a:r>
              <a:rPr lang="en-US" sz="1600" b="1" dirty="0">
                <a:solidFill>
                  <a:srgbClr val="000000"/>
                </a:solidFill>
                <a:latin typeface="Minion-Bold"/>
              </a:rPr>
              <a:t>interesting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if it is (1)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easily understood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by humans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, (2)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valid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on new or test data with some degree of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certainty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, (3)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potentially </a:t>
            </a:r>
            <a:r>
              <a:rPr lang="en-US" sz="1600" i="1" dirty="0" smtClean="0">
                <a:solidFill>
                  <a:srgbClr val="000000"/>
                </a:solidFill>
                <a:latin typeface="Minion-Italic"/>
              </a:rPr>
              <a:t>useful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, and (4)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novel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. </a:t>
            </a:r>
            <a:endParaRPr lang="en-US" sz="1600" dirty="0" smtClean="0">
              <a:solidFill>
                <a:srgbClr val="000000"/>
              </a:solidFill>
              <a:latin typeface="Minion-Regular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pattern is also interesting if it validates a hypothesis that the </a:t>
            </a:r>
            <a:r>
              <a:rPr lang="en-US" sz="1600" dirty="0" smtClean="0">
                <a:solidFill>
                  <a:srgbClr val="000000"/>
                </a:solidFill>
                <a:latin typeface="Minion-Regular"/>
              </a:rPr>
              <a:t>user </a:t>
            </a:r>
            <a:r>
              <a:rPr lang="en-US" sz="1600" i="1" dirty="0" smtClean="0">
                <a:solidFill>
                  <a:srgbClr val="000000"/>
                </a:solidFill>
                <a:latin typeface="Minion-Italic"/>
              </a:rPr>
              <a:t>sought </a:t>
            </a:r>
            <a:r>
              <a:rPr lang="en-US" sz="1600" i="1" dirty="0">
                <a:solidFill>
                  <a:srgbClr val="000000"/>
                </a:solidFill>
                <a:latin typeface="Minion-Italic"/>
              </a:rPr>
              <a:t>to confirm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. An interesting pattern represents </a:t>
            </a:r>
            <a:r>
              <a:rPr lang="en-US" sz="1600" b="1" dirty="0">
                <a:solidFill>
                  <a:srgbClr val="000000"/>
                </a:solidFill>
                <a:latin typeface="Minion-Bold"/>
              </a:rPr>
              <a:t>knowledge</a:t>
            </a:r>
            <a:r>
              <a:rPr lang="en-US" sz="1600" dirty="0">
                <a:solidFill>
                  <a:srgbClr val="000000"/>
                </a:solidFill>
                <a:latin typeface="Minion-Regular"/>
              </a:rPr>
              <a:t>.</a:t>
            </a:r>
            <a:r>
              <a:rPr lang="en-US" sz="1600" dirty="0"/>
              <a:t> </a:t>
            </a:r>
            <a:br>
              <a:rPr lang="en-US" sz="1600" dirty="0"/>
            </a:b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6363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422503" y="695413"/>
            <a:ext cx="6175569" cy="12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Book Reference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75531" y="2274694"/>
            <a:ext cx="69895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latin typeface="GillSans-Bold"/>
              </a:rPr>
              <a:t>Data </a:t>
            </a:r>
            <a:r>
              <a:rPr lang="en-CA" sz="2800" b="1" dirty="0" smtClean="0">
                <a:latin typeface="GillSans-Bold"/>
              </a:rPr>
              <a:t>Mining </a:t>
            </a:r>
            <a:r>
              <a:rPr lang="en-CA" sz="2400" b="1" dirty="0" smtClean="0">
                <a:latin typeface="GillSans-Bold"/>
              </a:rPr>
              <a:t>Concepts </a:t>
            </a:r>
            <a:r>
              <a:rPr lang="en-CA" sz="2400" b="1" dirty="0">
                <a:latin typeface="GillSans-Bold"/>
              </a:rPr>
              <a:t>and Techniques</a:t>
            </a:r>
            <a:br>
              <a:rPr lang="en-CA" sz="2400" b="1" dirty="0">
                <a:latin typeface="GillSans-Bold"/>
              </a:rPr>
            </a:br>
            <a:r>
              <a:rPr lang="en-CA" b="1" dirty="0">
                <a:latin typeface="GillSans-Bold"/>
              </a:rPr>
              <a:t>Third Edition</a:t>
            </a:r>
            <a:br>
              <a:rPr lang="en-CA" b="1" dirty="0">
                <a:latin typeface="GillSans-Bold"/>
              </a:rPr>
            </a:br>
            <a:r>
              <a:rPr lang="en-CA" sz="1800" dirty="0" err="1">
                <a:latin typeface="GillSans-Light"/>
              </a:rPr>
              <a:t>Jiawei</a:t>
            </a:r>
            <a:r>
              <a:rPr lang="en-CA" sz="1800" dirty="0">
                <a:latin typeface="GillSans-Light"/>
              </a:rPr>
              <a:t> Han</a:t>
            </a:r>
            <a:br>
              <a:rPr lang="en-CA" sz="1800" dirty="0">
                <a:latin typeface="GillSans-Light"/>
              </a:rPr>
            </a:br>
            <a:r>
              <a:rPr lang="en-CA" i="1" dirty="0">
                <a:latin typeface="GillSans-LightItalic"/>
              </a:rPr>
              <a:t>University of Illinois at Urbana–Champaign</a:t>
            </a:r>
            <a:br>
              <a:rPr lang="en-CA" i="1" dirty="0">
                <a:latin typeface="GillSans-LightItalic"/>
              </a:rPr>
            </a:br>
            <a:r>
              <a:rPr lang="en-CA" sz="1800" dirty="0" err="1">
                <a:latin typeface="GillSans-Light"/>
              </a:rPr>
              <a:t>Micheline</a:t>
            </a:r>
            <a:r>
              <a:rPr lang="en-CA" sz="1800" dirty="0">
                <a:latin typeface="GillSans-Light"/>
              </a:rPr>
              <a:t> </a:t>
            </a:r>
            <a:r>
              <a:rPr lang="en-CA" sz="1800" dirty="0" err="1">
                <a:latin typeface="GillSans-Light"/>
              </a:rPr>
              <a:t>Kamber</a:t>
            </a:r>
            <a:r>
              <a:rPr lang="en-CA" sz="1800" dirty="0">
                <a:latin typeface="GillSans-Light"/>
              </a:rPr>
              <a:t/>
            </a:r>
            <a:br>
              <a:rPr lang="en-CA" sz="1800" dirty="0">
                <a:latin typeface="GillSans-Light"/>
              </a:rPr>
            </a:br>
            <a:r>
              <a:rPr lang="en-CA" sz="1800" dirty="0" err="1">
                <a:latin typeface="GillSans-Light"/>
              </a:rPr>
              <a:t>Jian</a:t>
            </a:r>
            <a:r>
              <a:rPr lang="en-CA" sz="1800" dirty="0">
                <a:latin typeface="GillSans-Light"/>
              </a:rPr>
              <a:t> Pei</a:t>
            </a:r>
            <a:br>
              <a:rPr lang="en-CA" sz="1800" dirty="0">
                <a:latin typeface="GillSans-Light"/>
              </a:rPr>
            </a:br>
            <a:r>
              <a:rPr lang="en-CA" i="1" dirty="0">
                <a:latin typeface="GillSans-LightItalic"/>
              </a:rPr>
              <a:t>Simon Fraser University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2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422503" y="695413"/>
            <a:ext cx="6175569" cy="145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Who knows better about most of the people in the world??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38466" y="2416448"/>
            <a:ext cx="4572000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inion-Regular"/>
              </a:rPr>
              <a:t>Google’s </a:t>
            </a:r>
            <a:r>
              <a:rPr lang="en-US" i="1" dirty="0">
                <a:solidFill>
                  <a:schemeClr val="accent1"/>
                </a:solidFill>
                <a:latin typeface="Minion-Italic"/>
              </a:rPr>
              <a:t>Flu Trends </a:t>
            </a:r>
            <a:r>
              <a:rPr lang="en-US" dirty="0">
                <a:latin typeface="Minion-Regular"/>
              </a:rPr>
              <a:t>uses specific search terms as indicators </a:t>
            </a:r>
            <a:r>
              <a:rPr lang="en-US" dirty="0" smtClean="0">
                <a:latin typeface="Minion-Regular"/>
              </a:rPr>
              <a:t>of flu </a:t>
            </a:r>
            <a:r>
              <a:rPr lang="en-US" dirty="0">
                <a:latin typeface="Minion-Regular"/>
              </a:rPr>
              <a:t>activity. It found a close relationship between the number of people who search for</a:t>
            </a:r>
            <a:br>
              <a:rPr lang="en-US" dirty="0">
                <a:latin typeface="Minion-Regular"/>
              </a:rPr>
            </a:br>
            <a:r>
              <a:rPr lang="en-US" dirty="0">
                <a:latin typeface="Minion-Regular"/>
              </a:rPr>
              <a:t>flu-related </a:t>
            </a:r>
            <a:r>
              <a:rPr lang="en-US" dirty="0">
                <a:solidFill>
                  <a:schemeClr val="accent1"/>
                </a:solidFill>
                <a:latin typeface="Minion-Regular"/>
              </a:rPr>
              <a:t>information</a:t>
            </a:r>
            <a:r>
              <a:rPr lang="en-US" dirty="0">
                <a:latin typeface="Minion-Regular"/>
              </a:rPr>
              <a:t> and the number of people who actually have flu symptoms. </a:t>
            </a:r>
            <a:endParaRPr lang="en-US" dirty="0" smtClean="0">
              <a:latin typeface="Minion-Regular"/>
            </a:endParaRPr>
          </a:p>
          <a:p>
            <a:r>
              <a:rPr lang="en-US" dirty="0" smtClean="0">
                <a:latin typeface="Minion-Regular"/>
              </a:rPr>
              <a:t>A pattern </a:t>
            </a:r>
            <a:r>
              <a:rPr lang="en-US" dirty="0">
                <a:latin typeface="Minion-Regular"/>
              </a:rPr>
              <a:t>emerges when all of the search queries related to flu are aggregated. Using aggregated Google search data, </a:t>
            </a:r>
            <a:r>
              <a:rPr lang="en-US" i="1" dirty="0">
                <a:solidFill>
                  <a:schemeClr val="accent1"/>
                </a:solidFill>
                <a:latin typeface="Minion-Italic"/>
              </a:rPr>
              <a:t>Flu Trends</a:t>
            </a:r>
            <a:r>
              <a:rPr lang="en-US" i="1" dirty="0">
                <a:latin typeface="Minion-Italic"/>
              </a:rPr>
              <a:t> </a:t>
            </a:r>
            <a:r>
              <a:rPr lang="en-US" dirty="0">
                <a:latin typeface="Minion-Regular"/>
              </a:rPr>
              <a:t>can estimate </a:t>
            </a:r>
            <a:r>
              <a:rPr lang="en-US" dirty="0">
                <a:solidFill>
                  <a:schemeClr val="accent1"/>
                </a:solidFill>
                <a:latin typeface="Minion-Regular"/>
              </a:rPr>
              <a:t>flu activity up to two weeks </a:t>
            </a:r>
            <a:r>
              <a:rPr lang="en-US" dirty="0" smtClean="0">
                <a:solidFill>
                  <a:schemeClr val="accent1"/>
                </a:solidFill>
                <a:latin typeface="Minion-Regular"/>
              </a:rPr>
              <a:t>faster</a:t>
            </a:r>
            <a:r>
              <a:rPr lang="en-US" dirty="0" smtClean="0">
                <a:latin typeface="Minion-Regular"/>
              </a:rPr>
              <a:t> than </a:t>
            </a:r>
            <a:r>
              <a:rPr lang="en-US" dirty="0">
                <a:latin typeface="Minion-Regular"/>
              </a:rPr>
              <a:t>traditional systems </a:t>
            </a:r>
            <a:r>
              <a:rPr lang="en-US" dirty="0" smtClean="0">
                <a:latin typeface="Minion-Regular"/>
              </a:rPr>
              <a:t>can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4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62350" y="24150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Sources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riefcase - Free business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04" y="1451045"/>
            <a:ext cx="1400629" cy="125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ducation, engineering, math, science, stem, technology icon - Download on  Iconfin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08" y="1371148"/>
            <a:ext cx="1621972" cy="13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communication - Free communications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322824"/>
            <a:ext cx="1807029" cy="133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lth and care - Free medical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6" y="1152425"/>
            <a:ext cx="1626100" cy="155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arch - Free seo and web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99" y="3347636"/>
            <a:ext cx="1560287" cy="152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munity with social media icon Royalty Free Vector Imag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2"/>
          <a:stretch/>
        </p:blipFill>
        <p:spPr bwMode="auto">
          <a:xfrm>
            <a:off x="4142018" y="3142343"/>
            <a:ext cx="2033811" cy="180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4172" y="1014279"/>
            <a:ext cx="1161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Minion-Regular"/>
              </a:rPr>
              <a:t>Businesses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283066" y="799604"/>
            <a:ext cx="2793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telecommunication networks </a:t>
            </a:r>
            <a:br>
              <a:rPr lang="en-CA" dirty="0"/>
            </a:b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2228448" y="948902"/>
            <a:ext cx="2338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Minion-Regular"/>
              </a:rPr>
              <a:t>science and engineering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7076695" y="588702"/>
            <a:ext cx="1368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medical and health industry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9384" y="4114125"/>
            <a:ext cx="1346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Minion-Regular"/>
              </a:rPr>
              <a:t>social media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106462" y="4483456"/>
            <a:ext cx="1756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Minion-Regular"/>
              </a:rPr>
              <a:t>World Wide Web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3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Mining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3" y="934987"/>
            <a:ext cx="7330395" cy="41218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9897" y="622079"/>
            <a:ext cx="3643053" cy="267765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Data Mining is the process of discovering patterns and relationships in large data sets,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oogle Sans"/>
              </a:rPr>
              <a:t>acting like a detective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analyzing data to uncover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oogle Sans"/>
              </a:rPr>
              <a:t>hidden mysteries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 </a:t>
            </a:r>
            <a:endParaRPr lang="en-US" dirty="0" smtClean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1F1F1F"/>
                </a:solidFill>
                <a:latin typeface="Google Sans"/>
              </a:rPr>
              <a:t>It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combines statistics, artificial intelligence (AI), and machine learning to identify hidden trends and patterns</a:t>
            </a:r>
            <a:endParaRPr lang="en-CA" dirty="0"/>
          </a:p>
        </p:txBody>
      </p:sp>
      <p:sp>
        <p:nvSpPr>
          <p:cNvPr id="9" name="Flowchart: Punched Tape 8"/>
          <p:cNvSpPr/>
          <p:nvPr/>
        </p:nvSpPr>
        <p:spPr>
          <a:xfrm>
            <a:off x="428171" y="1066799"/>
            <a:ext cx="1661886" cy="769257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Knowledge mining from data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8715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Mining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975779"/>
            <a:ext cx="8153400" cy="388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 smtClean="0"/>
              <a:t>Data </a:t>
            </a:r>
            <a:r>
              <a:rPr lang="en-US" sz="1600" b="1" dirty="0" smtClean="0"/>
              <a:t>mining</a:t>
            </a:r>
            <a:endParaRPr lang="en-US" sz="1600" b="1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Extraction of interesting </a:t>
            </a:r>
            <a:r>
              <a:rPr lang="en-GB" dirty="0" smtClean="0"/>
              <a:t>patterns or knowledge from huge amount of data --</a:t>
            </a:r>
            <a:r>
              <a:rPr lang="en-US" dirty="0"/>
              <a:t> (</a:t>
            </a:r>
            <a:r>
              <a:rPr lang="en-GB" u="sng" dirty="0"/>
              <a:t>non-trivial,</a:t>
            </a:r>
            <a:r>
              <a:rPr lang="en-GB" dirty="0"/>
              <a:t> </a:t>
            </a:r>
            <a:r>
              <a:rPr lang="en-GB" u="sng" dirty="0"/>
              <a:t>implicit</a:t>
            </a:r>
            <a:r>
              <a:rPr lang="en-GB" dirty="0"/>
              <a:t>, </a:t>
            </a:r>
            <a:r>
              <a:rPr lang="en-GB" u="sng" dirty="0"/>
              <a:t>previously unknown</a:t>
            </a:r>
            <a:r>
              <a:rPr lang="en-GB" dirty="0"/>
              <a:t> and </a:t>
            </a:r>
            <a:r>
              <a:rPr lang="en-GB" u="sng" dirty="0"/>
              <a:t>potentially useful</a:t>
            </a:r>
            <a:r>
              <a:rPr lang="en-GB" u="sng" dirty="0" smtClean="0"/>
              <a:t>)</a:t>
            </a:r>
          </a:p>
          <a:p>
            <a:pPr marL="596900" lvl="1" indent="0">
              <a:lnSpc>
                <a:spcPct val="110000"/>
              </a:lnSpc>
              <a:buNone/>
            </a:pPr>
            <a:endParaRPr lang="en-GB" dirty="0" smtClean="0"/>
          </a:p>
          <a:p>
            <a:pPr>
              <a:lnSpc>
                <a:spcPct val="110000"/>
              </a:lnSpc>
            </a:pPr>
            <a:r>
              <a:rPr lang="en-US" sz="1600" b="1" dirty="0" smtClean="0"/>
              <a:t>Alternative names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Knowledge discovery (mining) in databases (KDD), knowledge extraction, data/pattern analysis, data archeology, data dredging, information harvesting, business intelligence, etc.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/>
              <a:t>Watch out: Is everything “data mining”?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Simple search and query processing  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(Deductive) expert systems</a:t>
            </a:r>
          </a:p>
        </p:txBody>
      </p:sp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2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453911" y="293999"/>
            <a:ext cx="1723545" cy="236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Mining</a:t>
            </a:r>
            <a:br>
              <a:rPr lang="en-US" dirty="0" smtClean="0"/>
            </a:br>
            <a:r>
              <a:rPr lang="en-US" dirty="0" smtClean="0"/>
              <a:t>Steps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466" y="115589"/>
            <a:ext cx="5162651" cy="48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Mining Steps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9058" y="1169263"/>
            <a:ext cx="8153400" cy="388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1600" b="1" dirty="0"/>
              <a:t>Data </a:t>
            </a:r>
            <a:r>
              <a:rPr lang="en-US" sz="1600" b="1" dirty="0" smtClean="0"/>
              <a:t>cleaning </a:t>
            </a:r>
            <a:r>
              <a:rPr lang="en-US" sz="1600" dirty="0" smtClean="0"/>
              <a:t>– remove noisy and inconsistent data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b="1" dirty="0"/>
              <a:t>Data integration from multiple </a:t>
            </a:r>
            <a:r>
              <a:rPr lang="en-US" sz="1600" b="1" dirty="0" smtClean="0"/>
              <a:t>sources </a:t>
            </a:r>
            <a:r>
              <a:rPr lang="en-US" sz="1600" dirty="0" smtClean="0"/>
              <a:t>-- </a:t>
            </a:r>
            <a:r>
              <a:rPr lang="en-US" sz="1600" dirty="0"/>
              <a:t>where multiple data sources may be combined 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b="1" dirty="0" smtClean="0"/>
              <a:t>Data </a:t>
            </a:r>
            <a:r>
              <a:rPr lang="en-US" sz="1600" b="1" dirty="0"/>
              <a:t>selection for data </a:t>
            </a:r>
            <a:r>
              <a:rPr lang="en-US" sz="1600" b="1" dirty="0" smtClean="0"/>
              <a:t>mining </a:t>
            </a:r>
            <a:r>
              <a:rPr lang="en-US" sz="1600" dirty="0" smtClean="0"/>
              <a:t>-- data </a:t>
            </a:r>
            <a:r>
              <a:rPr lang="en-US" sz="1600" dirty="0"/>
              <a:t>relevant to the analysis task are retrieved from </a:t>
            </a:r>
            <a:r>
              <a:rPr lang="en-US" sz="1600" dirty="0" smtClean="0"/>
              <a:t>the database </a:t>
            </a:r>
            <a:endParaRPr lang="en-US" sz="1600" dirty="0"/>
          </a:p>
          <a:p>
            <a:pPr lvl="1" eaLnBrk="1" hangingPunct="1">
              <a:lnSpc>
                <a:spcPct val="110000"/>
              </a:lnSpc>
            </a:pPr>
            <a:r>
              <a:rPr lang="en-US" sz="1600" b="1" dirty="0"/>
              <a:t>Data transformation </a:t>
            </a:r>
            <a:r>
              <a:rPr lang="en-US" sz="1600" dirty="0" smtClean="0"/>
              <a:t>-- data </a:t>
            </a:r>
            <a:r>
              <a:rPr lang="en-US" sz="1600" dirty="0"/>
              <a:t>are transformed and consolidated into </a:t>
            </a:r>
            <a:r>
              <a:rPr lang="en-US" sz="1600" dirty="0" smtClean="0"/>
              <a:t>forms appropriate </a:t>
            </a:r>
            <a:r>
              <a:rPr lang="en-US" sz="1600" dirty="0"/>
              <a:t>for mining by performing summary or aggregation </a:t>
            </a:r>
            <a:r>
              <a:rPr lang="en-US" sz="1600" dirty="0" smtClean="0"/>
              <a:t>operations</a:t>
            </a:r>
            <a:endParaRPr lang="en-US" sz="1600" dirty="0"/>
          </a:p>
        </p:txBody>
      </p:sp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Data Mining Steps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="" xmlns:a16="http://schemas.microsoft.com/office/drawing/2014/main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24909"/>
            <a:ext cx="8153400" cy="373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1600" b="1" dirty="0" smtClean="0"/>
              <a:t>Data </a:t>
            </a:r>
            <a:r>
              <a:rPr lang="en-US" sz="1600" b="1" dirty="0"/>
              <a:t>mining </a:t>
            </a:r>
            <a:r>
              <a:rPr lang="en-US" sz="1600" dirty="0" smtClean="0"/>
              <a:t>-- an </a:t>
            </a:r>
            <a:r>
              <a:rPr lang="en-US" sz="1600" dirty="0"/>
              <a:t>essential process where intelligent methods are applied to </a:t>
            </a:r>
            <a:r>
              <a:rPr lang="en-US" sz="1600" dirty="0" smtClean="0"/>
              <a:t>extract data patterns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b="1" dirty="0" smtClean="0"/>
              <a:t>Pattern </a:t>
            </a:r>
            <a:r>
              <a:rPr lang="en-US" sz="1600" b="1" dirty="0"/>
              <a:t>evaluation </a:t>
            </a:r>
            <a:r>
              <a:rPr lang="en-US" sz="1600" dirty="0" smtClean="0"/>
              <a:t>-- identify </a:t>
            </a:r>
            <a:r>
              <a:rPr lang="en-US" sz="1600" dirty="0"/>
              <a:t>the truly interesting patterns representing </a:t>
            </a:r>
            <a:r>
              <a:rPr lang="en-US" sz="1600" dirty="0" smtClean="0"/>
              <a:t>knowledge based </a:t>
            </a:r>
            <a:r>
              <a:rPr lang="en-US" sz="1600" dirty="0"/>
              <a:t>on </a:t>
            </a:r>
            <a:r>
              <a:rPr lang="en-US" sz="1600" i="1" dirty="0"/>
              <a:t>interestingness </a:t>
            </a:r>
            <a:r>
              <a:rPr lang="en-US" sz="1600" i="1" dirty="0" smtClean="0"/>
              <a:t>measure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b="1" dirty="0" smtClean="0"/>
              <a:t>Knowledge </a:t>
            </a:r>
            <a:r>
              <a:rPr lang="en-US" sz="1600" b="1" dirty="0"/>
              <a:t>presentation </a:t>
            </a:r>
            <a:r>
              <a:rPr lang="en-US" sz="1600" dirty="0" smtClean="0"/>
              <a:t>-- visualization </a:t>
            </a:r>
            <a:r>
              <a:rPr lang="en-US" sz="1600" dirty="0"/>
              <a:t>and knowledge representation techniques are used to present mined knowledge to </a:t>
            </a:r>
            <a:r>
              <a:rPr lang="en-US" sz="1600" dirty="0" smtClean="0"/>
              <a:t>users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2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13325</TotalTime>
  <Words>872</Words>
  <Application>Microsoft Office PowerPoint</Application>
  <PresentationFormat>On-screen Show (16:9)</PresentationFormat>
  <Paragraphs>117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Open Sans</vt:lpstr>
      <vt:lpstr>GillSans-LightItalic</vt:lpstr>
      <vt:lpstr>Minion-Regular</vt:lpstr>
      <vt:lpstr>Wingdings</vt:lpstr>
      <vt:lpstr>Google Sans</vt:lpstr>
      <vt:lpstr>GillSans-Light</vt:lpstr>
      <vt:lpstr>GillSans-Bold</vt:lpstr>
      <vt:lpstr>PT Sans Narrow</vt:lpstr>
      <vt:lpstr>Arial</vt:lpstr>
      <vt:lpstr>Minion-Italic</vt:lpstr>
      <vt:lpstr>Minion-Bold</vt:lpstr>
      <vt:lpstr>Tropic</vt:lpstr>
      <vt:lpstr>Clip</vt:lpstr>
      <vt:lpstr>Data Mining</vt:lpstr>
      <vt:lpstr>Book Reference</vt:lpstr>
      <vt:lpstr>Who knows better about most of the people in the world??</vt:lpstr>
      <vt:lpstr>Data Sources</vt:lpstr>
      <vt:lpstr>Data Mining</vt:lpstr>
      <vt:lpstr>Data Mining</vt:lpstr>
      <vt:lpstr>Data Mining Steps</vt:lpstr>
      <vt:lpstr>Data Mining Steps</vt:lpstr>
      <vt:lpstr>Data Mining Steps</vt:lpstr>
      <vt:lpstr>Data Mining: On What Kinds of Data?</vt:lpstr>
      <vt:lpstr>Data Mining: On What to be Mined?</vt:lpstr>
      <vt:lpstr>Data Mining: Concept description: Characterization and discrimination</vt:lpstr>
      <vt:lpstr>Data Mining: Mining Frequent Patterns, Associations, and Correlations ?</vt:lpstr>
      <vt:lpstr>Data Mining: Classification and Regression for Predictive Analysis ?</vt:lpstr>
      <vt:lpstr>Data Mining: Cluster Analysis?</vt:lpstr>
      <vt:lpstr>Data Mining: Outlier Analysis?</vt:lpstr>
      <vt:lpstr>Data Mining: Are All Patterns Interesting?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Change Detection and Classification for Design Change Artifacts Generation</dc:title>
  <dc:creator>Amit Kumar</dc:creator>
  <cp:lastModifiedBy>Microsoft account</cp:lastModifiedBy>
  <cp:revision>285</cp:revision>
  <dcterms:modified xsi:type="dcterms:W3CDTF">2024-09-02T08:04:26Z</dcterms:modified>
</cp:coreProperties>
</file>