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90" r:id="rId3"/>
    <p:sldId id="296" r:id="rId4"/>
    <p:sldId id="298" r:id="rId5"/>
    <p:sldId id="299" r:id="rId6"/>
    <p:sldId id="297" r:id="rId7"/>
    <p:sldId id="300" r:id="rId8"/>
    <p:sldId id="301" r:id="rId9"/>
    <p:sldId id="302" r:id="rId10"/>
    <p:sldId id="303" r:id="rId11"/>
    <p:sldId id="304" r:id="rId12"/>
  </p:sldIdLst>
  <p:sldSz cx="9144000" cy="5143500" type="screen16x9"/>
  <p:notesSz cx="6858000" cy="9144000"/>
  <p:embeddedFontLst>
    <p:embeddedFont>
      <p:font typeface="PT Sans Narrow" panose="020B0604020202020204" charset="0"/>
      <p:regular r:id="rId14"/>
      <p:bold r:id="rId15"/>
    </p:embeddedFont>
    <p:embeddedFont>
      <p:font typeface="Open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4" roundtripDataSignature="AMtx7mh3989DbHeCCcghSyDbXqoAhpt+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2CA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C773CA-9BDA-4F7F-8A96-76B0CF8F49A1}">
  <a:tblStyle styleId="{8DC773CA-9BDA-4F7F-8A96-76B0CF8F49A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C838FC6E-01E2-4FB2-8F2E-1E4BBFDAC96D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D196E8A-AA6E-49EB-B677-15E39E269131}" styleName="Table_2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rgbClr val="4BACC6">
              <a:alpha val="40000"/>
            </a:srgb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>
          <a:top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BACC6">
              <a:alpha val="40000"/>
            </a:srgb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4BACC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4BACC6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37" autoAdjust="0"/>
  </p:normalViewPr>
  <p:slideViewPr>
    <p:cSldViewPr snapToGrid="0">
      <p:cViewPr varScale="1">
        <p:scale>
          <a:sx n="116" d="100"/>
          <a:sy n="116" d="100"/>
        </p:scale>
        <p:origin x="490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9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9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45483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5880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6363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2056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5453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8639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2429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3205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9956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6480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7145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848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57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57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57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57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57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57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57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57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57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5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8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0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0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1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61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4" name="Google Shape;44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6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64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64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5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66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66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5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>
            <a:spLocks noGrp="1"/>
          </p:cNvSpPr>
          <p:nvPr>
            <p:ph type="ctrTitle"/>
          </p:nvPr>
        </p:nvSpPr>
        <p:spPr>
          <a:xfrm>
            <a:off x="358608" y="1532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Data Mining</a:t>
            </a:r>
            <a:endParaRPr sz="2800" dirty="0">
              <a:solidFill>
                <a:srgbClr val="000000"/>
              </a:solidFill>
            </a:endParaRPr>
          </a:p>
        </p:txBody>
      </p:sp>
      <p:sp>
        <p:nvSpPr>
          <p:cNvPr id="67" name="Google Shape;67;p1"/>
          <p:cNvSpPr txBox="1">
            <a:spLocks noGrp="1"/>
          </p:cNvSpPr>
          <p:nvPr>
            <p:ph type="subTitle" idx="1"/>
          </p:nvPr>
        </p:nvSpPr>
        <p:spPr>
          <a:xfrm>
            <a:off x="311700" y="31043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600" b="1" dirty="0"/>
              <a:t>Dr. Amit Kumar Mondal</a:t>
            </a:r>
            <a:r>
              <a:rPr lang="en-US" sz="1600" dirty="0"/>
              <a:t>,</a:t>
            </a:r>
            <a:endParaRPr sz="1600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400" dirty="0"/>
              <a:t>Associate Professor, CSE KU</a:t>
            </a:r>
            <a:endParaRPr sz="1400" dirty="0"/>
          </a:p>
        </p:txBody>
      </p:sp>
      <p:sp>
        <p:nvSpPr>
          <p:cNvPr id="68" name="Google Shape;68;p1"/>
          <p:cNvSpPr txBox="1">
            <a:spLocks noGrp="1"/>
          </p:cNvSpPr>
          <p:nvPr>
            <p:ph type="subTitle" idx="1"/>
          </p:nvPr>
        </p:nvSpPr>
        <p:spPr>
          <a:xfrm>
            <a:off x="358608" y="2315243"/>
            <a:ext cx="8520600" cy="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400" b="1" dirty="0" smtClean="0">
                <a:solidFill>
                  <a:srgbClr val="000000"/>
                </a:solidFill>
              </a:rPr>
              <a:t>Mining Frequent </a:t>
            </a:r>
            <a:r>
              <a:rPr lang="en-US" sz="1400" b="1" dirty="0">
                <a:solidFill>
                  <a:srgbClr val="000000"/>
                </a:solidFill>
              </a:rPr>
              <a:t>P</a:t>
            </a:r>
            <a:r>
              <a:rPr lang="en-US" sz="1400" b="1" dirty="0" smtClean="0">
                <a:solidFill>
                  <a:srgbClr val="000000"/>
                </a:solidFill>
              </a:rPr>
              <a:t>atterns, Association, and Correlations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69" name="Google Shape;6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71" name="Google Shape;71;p1"/>
          <p:cNvSpPr txBox="1">
            <a:spLocks noGrp="1"/>
          </p:cNvSpPr>
          <p:nvPr>
            <p:ph type="subTitle" idx="1"/>
          </p:nvPr>
        </p:nvSpPr>
        <p:spPr>
          <a:xfrm>
            <a:off x="1027000" y="274213"/>
            <a:ext cx="7183800" cy="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600" dirty="0"/>
              <a:t>Computer Science &amp; Engineering, Khulna University</a:t>
            </a:r>
            <a:endParaRPr sz="1600" dirty="0"/>
          </a:p>
        </p:txBody>
      </p:sp>
      <p:pic>
        <p:nvPicPr>
          <p:cNvPr id="1026" name="Picture 2" descr="Not Found">
            <a:extLst>
              <a:ext uri="{FF2B5EF4-FFF2-40B4-BE49-F238E27FC236}">
                <a16:creationId xmlns:a16="http://schemas.microsoft.com/office/drawing/2014/main" xmlns="" id="{429A803B-6FEB-B38E-0521-DB550C6E5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0" y="17450"/>
            <a:ext cx="800613" cy="89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title"/>
          </p:nvPr>
        </p:nvSpPr>
        <p:spPr>
          <a:xfrm>
            <a:off x="114374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 smtClean="0"/>
              <a:t>Apriori</a:t>
            </a:r>
            <a:r>
              <a:rPr lang="en-US" dirty="0" smtClean="0"/>
              <a:t> Algorithm: Example</a:t>
            </a:r>
            <a:r>
              <a:rPr lang="en-US" dirty="0" smtClean="0"/>
              <a:t/>
            </a:r>
            <a:br>
              <a:rPr lang="en-US" dirty="0" smtClean="0"/>
            </a:br>
            <a:endParaRPr sz="1600" dirty="0"/>
          </a:p>
        </p:txBody>
      </p:sp>
      <p:sp>
        <p:nvSpPr>
          <p:cNvPr id="78" name="Google Shape;7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3" name="Picture 2" descr="Not Found">
            <a:extLst>
              <a:ext uri="{FF2B5EF4-FFF2-40B4-BE49-F238E27FC236}">
                <a16:creationId xmlns:a16="http://schemas.microsoft.com/office/drawing/2014/main" xmlns="" id="{A3D9D457-3B4F-320E-FE2E-3D8C7A4DA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786" y="0"/>
            <a:ext cx="728328" cy="77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510" y="1373930"/>
            <a:ext cx="2981325" cy="2895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74" y="1054540"/>
            <a:ext cx="4602351" cy="370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8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title"/>
          </p:nvPr>
        </p:nvSpPr>
        <p:spPr>
          <a:xfrm>
            <a:off x="114374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 smtClean="0"/>
              <a:t>Apriori</a:t>
            </a:r>
            <a:r>
              <a:rPr lang="en-US" dirty="0" smtClean="0"/>
              <a:t> Algorithm: Example</a:t>
            </a:r>
            <a:r>
              <a:rPr lang="en-US" dirty="0" smtClean="0"/>
              <a:t/>
            </a:r>
            <a:br>
              <a:rPr lang="en-US" dirty="0" smtClean="0"/>
            </a:br>
            <a:endParaRPr sz="1600" dirty="0"/>
          </a:p>
        </p:txBody>
      </p:sp>
      <p:sp>
        <p:nvSpPr>
          <p:cNvPr id="78" name="Google Shape;7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3" name="Picture 2" descr="Not Found">
            <a:extLst>
              <a:ext uri="{FF2B5EF4-FFF2-40B4-BE49-F238E27FC236}">
                <a16:creationId xmlns:a16="http://schemas.microsoft.com/office/drawing/2014/main" xmlns="" id="{A3D9D457-3B4F-320E-FE2E-3D8C7A4DA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786" y="0"/>
            <a:ext cx="728328" cy="77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884" y="1338228"/>
            <a:ext cx="3419475" cy="2190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6308" y="1523726"/>
            <a:ext cx="4000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title"/>
          </p:nvPr>
        </p:nvSpPr>
        <p:spPr>
          <a:xfrm>
            <a:off x="311699" y="268379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 smtClean="0"/>
              <a:t>Frequent Pattern Mining</a:t>
            </a:r>
            <a:endParaRPr sz="1600" dirty="0"/>
          </a:p>
        </p:txBody>
      </p:sp>
      <p:sp>
        <p:nvSpPr>
          <p:cNvPr id="78" name="Google Shape;7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3" name="Picture 2" descr="Not Found">
            <a:extLst>
              <a:ext uri="{FF2B5EF4-FFF2-40B4-BE49-F238E27FC236}">
                <a16:creationId xmlns:a16="http://schemas.microsoft.com/office/drawing/2014/main" xmlns="" id="{A3D9D457-3B4F-320E-FE2E-3D8C7A4DA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786" y="0"/>
            <a:ext cx="728328" cy="77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11699" y="1169263"/>
            <a:ext cx="8153400" cy="3887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38" rIns="92075" bIns="46038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lvl="1" eaLnBrk="1" hangingPunct="1">
              <a:lnSpc>
                <a:spcPct val="110000"/>
              </a:lnSpc>
            </a:pPr>
            <a:r>
              <a:rPr lang="en-US" sz="1600" b="1" dirty="0"/>
              <a:t>Frequent patterns </a:t>
            </a:r>
            <a:r>
              <a:rPr lang="en-US" sz="1600" dirty="0"/>
              <a:t>are patterns (e.g., </a:t>
            </a:r>
            <a:r>
              <a:rPr lang="en-US" sz="1600" dirty="0" err="1"/>
              <a:t>itemsets</a:t>
            </a:r>
            <a:r>
              <a:rPr lang="en-US" sz="1600" dirty="0"/>
              <a:t>, subsequences, or substructures) </a:t>
            </a:r>
            <a:r>
              <a:rPr lang="en-US" sz="1600" dirty="0" smtClean="0"/>
              <a:t>that appear </a:t>
            </a:r>
            <a:r>
              <a:rPr lang="en-US" sz="1600" dirty="0"/>
              <a:t>frequently in a data set. </a:t>
            </a:r>
            <a:endParaRPr lang="en-US" sz="1600" dirty="0" smtClean="0"/>
          </a:p>
          <a:p>
            <a:pPr lvl="2">
              <a:lnSpc>
                <a:spcPct val="110000"/>
              </a:lnSpc>
            </a:pPr>
            <a:r>
              <a:rPr lang="en-US" dirty="0" smtClean="0"/>
              <a:t>a </a:t>
            </a:r>
            <a:r>
              <a:rPr lang="en-US" dirty="0"/>
              <a:t>set of items, such as </a:t>
            </a:r>
            <a:r>
              <a:rPr lang="en-US" b="1" dirty="0"/>
              <a:t>milk</a:t>
            </a:r>
            <a:r>
              <a:rPr lang="en-US" dirty="0"/>
              <a:t> and </a:t>
            </a:r>
            <a:r>
              <a:rPr lang="en-US" b="1" dirty="0"/>
              <a:t>bread</a:t>
            </a:r>
            <a:r>
              <a:rPr lang="en-US" dirty="0"/>
              <a:t>, </a:t>
            </a:r>
            <a:r>
              <a:rPr lang="en-US" dirty="0" smtClean="0"/>
              <a:t>that appear </a:t>
            </a:r>
            <a:r>
              <a:rPr lang="en-US" dirty="0"/>
              <a:t>frequently together in a transaction data set is a </a:t>
            </a:r>
            <a:r>
              <a:rPr lang="en-US" i="1" dirty="0"/>
              <a:t>frequent </a:t>
            </a:r>
            <a:r>
              <a:rPr lang="en-US" i="1" dirty="0" err="1"/>
              <a:t>itemset</a:t>
            </a:r>
            <a:r>
              <a:rPr lang="en-US" dirty="0"/>
              <a:t> 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b="1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sz="1600" dirty="0" smtClean="0"/>
              <a:t>It searches </a:t>
            </a:r>
            <a:r>
              <a:rPr lang="en-US" sz="1600" dirty="0"/>
              <a:t>for recurring relationships in a given data set </a:t>
            </a:r>
            <a:endParaRPr lang="en-US" sz="16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sz="1600" dirty="0" smtClean="0"/>
              <a:t>Usage – for the discovery of interesting </a:t>
            </a:r>
            <a:r>
              <a:rPr lang="en-US" sz="1600" dirty="0"/>
              <a:t>associations and correlations between </a:t>
            </a:r>
            <a:r>
              <a:rPr lang="en-US" sz="1600" dirty="0" err="1"/>
              <a:t>itemsets</a:t>
            </a:r>
            <a:r>
              <a:rPr lang="en-US" sz="1600" dirty="0"/>
              <a:t> in transactional and </a:t>
            </a:r>
            <a:r>
              <a:rPr lang="en-US" sz="1600" dirty="0" smtClean="0"/>
              <a:t>relational databases</a:t>
            </a:r>
            <a:r>
              <a:rPr lang="en-US" sz="1600" dirty="0"/>
              <a:t>. 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graphicFrame>
        <p:nvGraphicFramePr>
          <p:cNvPr id="8" name="Object 2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467817"/>
              </p:ext>
            </p:extLst>
          </p:nvPr>
        </p:nvGraphicFramePr>
        <p:xfrm>
          <a:off x="5620657" y="0"/>
          <a:ext cx="108743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Clip" r:id="rId5" imgW="1089050" imgH="1175004" progId="MS_ClipArt_Gallery.2">
                  <p:embed/>
                </p:oleObj>
              </mc:Choice>
              <mc:Fallback>
                <p:oleObj name="Clip" r:id="rId5" imgW="1089050" imgH="117500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657" y="0"/>
                        <a:ext cx="108743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056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title"/>
          </p:nvPr>
        </p:nvSpPr>
        <p:spPr>
          <a:xfrm>
            <a:off x="311699" y="268379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 smtClean="0"/>
              <a:t>Market Basket Analysis</a:t>
            </a:r>
            <a:endParaRPr sz="1600" dirty="0"/>
          </a:p>
        </p:txBody>
      </p:sp>
      <p:sp>
        <p:nvSpPr>
          <p:cNvPr id="78" name="Google Shape;7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3" name="Picture 2" descr="Not Found">
            <a:extLst>
              <a:ext uri="{FF2B5EF4-FFF2-40B4-BE49-F238E27FC236}">
                <a16:creationId xmlns:a16="http://schemas.microsoft.com/office/drawing/2014/main" xmlns="" id="{A3D9D457-3B4F-320E-FE2E-3D8C7A4DA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786" y="0"/>
            <a:ext cx="728328" cy="77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Object 2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467817"/>
              </p:ext>
            </p:extLst>
          </p:nvPr>
        </p:nvGraphicFramePr>
        <p:xfrm>
          <a:off x="5620657" y="0"/>
          <a:ext cx="108743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Clip" r:id="rId5" imgW="1089050" imgH="1175004" progId="MS_ClipArt_Gallery.2">
                  <p:embed/>
                </p:oleObj>
              </mc:Choice>
              <mc:Fallback>
                <p:oleObj name="Clip" r:id="rId5" imgW="1089050" imgH="117500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657" y="0"/>
                        <a:ext cx="108743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534492"/>
              </p:ext>
            </p:extLst>
          </p:nvPr>
        </p:nvGraphicFramePr>
        <p:xfrm>
          <a:off x="1013076" y="1519934"/>
          <a:ext cx="5381146" cy="2372360"/>
        </p:xfrm>
        <a:graphic>
          <a:graphicData uri="http://schemas.openxmlformats.org/drawingml/2006/table">
            <a:tbl>
              <a:tblPr firstRow="1" bandRow="1">
                <a:tableStyleId>{C838FC6E-01E2-4FB2-8F2E-1E4BBFDAC96D}</a:tableStyleId>
              </a:tblPr>
              <a:tblGrid>
                <a:gridCol w="1006498"/>
                <a:gridCol w="1177537"/>
                <a:gridCol w="3197111"/>
              </a:tblGrid>
              <a:tr h="433856">
                <a:tc>
                  <a:txBody>
                    <a:bodyPr/>
                    <a:lstStyle/>
                    <a:p>
                      <a:r>
                        <a:rPr lang="en-CA" b="1" dirty="0" err="1" smtClean="0"/>
                        <a:t>Transac</a:t>
                      </a:r>
                      <a:r>
                        <a:rPr lang="en-CA" b="1" dirty="0" smtClean="0"/>
                        <a:t> id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Customer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1" dirty="0" smtClean="0"/>
                        <a:t>Purchased Items</a:t>
                      </a:r>
                      <a:endParaRPr lang="en-CA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i="1" dirty="0" smtClean="0"/>
                        <a:t>1</a:t>
                      </a:r>
                      <a:endParaRPr lang="en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i="1" dirty="0" smtClean="0"/>
                        <a:t>Milk, bread, cereal</a:t>
                      </a:r>
                      <a:endParaRPr lang="en-CA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i="1" dirty="0" smtClean="0"/>
                        <a:t>2</a:t>
                      </a:r>
                      <a:endParaRPr lang="en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i="1" dirty="0" smtClean="0"/>
                        <a:t>Milk, bread, sugar, eggs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i="1" dirty="0" smtClean="0"/>
                        <a:t>3</a:t>
                      </a:r>
                      <a:endParaRPr lang="en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i="1" dirty="0" smtClean="0"/>
                        <a:t>Milk, bread, butter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i="1" dirty="0" smtClean="0"/>
                        <a:t>4</a:t>
                      </a:r>
                      <a:endParaRPr lang="en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i="1" dirty="0" smtClean="0"/>
                        <a:t>sugar, eggs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i="1" dirty="0" smtClean="0"/>
                        <a:t>5</a:t>
                      </a:r>
                      <a:endParaRPr lang="en-CA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i="1" dirty="0" smtClean="0"/>
                        <a:t>Milk, eggs, cereal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37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title"/>
          </p:nvPr>
        </p:nvSpPr>
        <p:spPr>
          <a:xfrm>
            <a:off x="265386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Market </a:t>
            </a:r>
            <a:r>
              <a:rPr lang="en-US" dirty="0"/>
              <a:t>basket </a:t>
            </a:r>
            <a:r>
              <a:rPr lang="en-US" dirty="0" smtClean="0"/>
              <a:t>analysis</a:t>
            </a:r>
            <a:endParaRPr sz="1600" dirty="0"/>
          </a:p>
        </p:txBody>
      </p:sp>
      <p:sp>
        <p:nvSpPr>
          <p:cNvPr id="78" name="Google Shape;7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3" name="Picture 2" descr="Not Found">
            <a:extLst>
              <a:ext uri="{FF2B5EF4-FFF2-40B4-BE49-F238E27FC236}">
                <a16:creationId xmlns:a16="http://schemas.microsoft.com/office/drawing/2014/main" xmlns="" id="{A3D9D457-3B4F-320E-FE2E-3D8C7A4DA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786" y="0"/>
            <a:ext cx="728328" cy="77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65386" y="759437"/>
            <a:ext cx="8153400" cy="3887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38" rIns="92075" bIns="46038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lvl="1" eaLnBrk="1" hangingPunct="1">
              <a:lnSpc>
                <a:spcPct val="110000"/>
              </a:lnSpc>
            </a:pPr>
            <a:r>
              <a:rPr lang="en-US" dirty="0"/>
              <a:t>Frequent </a:t>
            </a:r>
            <a:r>
              <a:rPr lang="en-US" dirty="0" err="1"/>
              <a:t>itemset</a:t>
            </a:r>
            <a:r>
              <a:rPr lang="en-US" dirty="0"/>
              <a:t> mining </a:t>
            </a:r>
            <a:r>
              <a:rPr lang="en-US" dirty="0" smtClean="0">
                <a:solidFill>
                  <a:srgbClr val="FF0000"/>
                </a:solidFill>
              </a:rPr>
              <a:t>leads to the discovery of associations and correlations </a:t>
            </a:r>
            <a:r>
              <a:rPr lang="en-US" dirty="0" smtClean="0"/>
              <a:t>among items </a:t>
            </a:r>
            <a:r>
              <a:rPr lang="en-US" dirty="0"/>
              <a:t>in large transactional or relational data sets. </a:t>
            </a:r>
            <a:endParaRPr lang="en-US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/>
              <a:t>discovery of interesting correlation relationships </a:t>
            </a:r>
            <a:r>
              <a:rPr lang="en-US" dirty="0" smtClean="0">
                <a:solidFill>
                  <a:srgbClr val="FF0000"/>
                </a:solidFill>
              </a:rPr>
              <a:t>can </a:t>
            </a:r>
            <a:r>
              <a:rPr lang="en-US" dirty="0">
                <a:solidFill>
                  <a:srgbClr val="FF0000"/>
                </a:solidFill>
              </a:rPr>
              <a:t>help in many </a:t>
            </a:r>
            <a:r>
              <a:rPr lang="en-US" dirty="0" smtClean="0">
                <a:solidFill>
                  <a:srgbClr val="FF0000"/>
                </a:solidFill>
              </a:rPr>
              <a:t>business</a:t>
            </a:r>
            <a:r>
              <a:rPr lang="en-US" dirty="0" smtClean="0"/>
              <a:t>—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catalog design, cross-marketing, and </a:t>
            </a:r>
            <a:r>
              <a:rPr lang="en-US" dirty="0" smtClean="0"/>
              <a:t>customer shopping </a:t>
            </a:r>
            <a:r>
              <a:rPr lang="en-US" dirty="0"/>
              <a:t>behavior analysis </a:t>
            </a:r>
            <a:r>
              <a:rPr lang="en-US" dirty="0" smtClean="0"/>
              <a:t>, </a:t>
            </a:r>
            <a:r>
              <a:rPr lang="en-US" dirty="0"/>
              <a:t>o plan marketing </a:t>
            </a:r>
            <a:r>
              <a:rPr lang="en-US" dirty="0" smtClean="0"/>
              <a:t>or advertising </a:t>
            </a:r>
            <a:r>
              <a:rPr lang="en-US" dirty="0"/>
              <a:t>strategies, </a:t>
            </a:r>
            <a:endParaRPr lang="en-US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b="1" dirty="0" smtClean="0"/>
              <a:t>market basket analysis</a:t>
            </a:r>
            <a:r>
              <a:rPr lang="en-US" dirty="0" smtClean="0"/>
              <a:t>. -- analyzes </a:t>
            </a:r>
            <a:r>
              <a:rPr lang="en-US" dirty="0" smtClean="0">
                <a:solidFill>
                  <a:srgbClr val="FF0000"/>
                </a:solidFill>
              </a:rPr>
              <a:t>customer buying habits by finding associations </a:t>
            </a:r>
            <a:r>
              <a:rPr lang="en-US" dirty="0" smtClean="0"/>
              <a:t>between the different items that customers place in their “shopping baskets”.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/>
              <a:t>discovery of these associations can help retailers develop marketing strategies by gaining insight into which </a:t>
            </a:r>
            <a:r>
              <a:rPr lang="en-US" dirty="0" smtClean="0"/>
              <a:t>items are </a:t>
            </a:r>
            <a:r>
              <a:rPr lang="en-US" dirty="0"/>
              <a:t>frequently purchased together by customers. </a:t>
            </a:r>
            <a:endParaRPr lang="en-US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dirty="0" smtClean="0"/>
              <a:t>For </a:t>
            </a:r>
            <a:r>
              <a:rPr lang="en-US" dirty="0"/>
              <a:t>instance, if customers are </a:t>
            </a:r>
            <a:r>
              <a:rPr lang="en-US" dirty="0" smtClean="0"/>
              <a:t>buying milk</a:t>
            </a:r>
            <a:r>
              <a:rPr lang="en-US" dirty="0"/>
              <a:t>, </a:t>
            </a:r>
            <a:endParaRPr lang="en-US" dirty="0" smtClean="0"/>
          </a:p>
          <a:p>
            <a:pPr marL="1054100" lvl="2" indent="0">
              <a:lnSpc>
                <a:spcPct val="110000"/>
              </a:lnSpc>
              <a:buNone/>
            </a:pPr>
            <a:r>
              <a:rPr lang="en-US" dirty="0" smtClean="0"/>
              <a:t>---how </a:t>
            </a:r>
            <a:r>
              <a:rPr lang="en-US" dirty="0"/>
              <a:t>likely are they to also buy bread </a:t>
            </a:r>
            <a:r>
              <a:rPr lang="en-US" dirty="0" smtClean="0"/>
              <a:t>on </a:t>
            </a:r>
            <a:r>
              <a:rPr lang="en-US" dirty="0"/>
              <a:t>the same trip </a:t>
            </a:r>
            <a:r>
              <a:rPr lang="en-US" dirty="0" smtClean="0"/>
              <a:t>in the supermarket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8" name="Object 2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413263"/>
              </p:ext>
            </p:extLst>
          </p:nvPr>
        </p:nvGraphicFramePr>
        <p:xfrm>
          <a:off x="5620657" y="0"/>
          <a:ext cx="1087438" cy="888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Clip" r:id="rId5" imgW="1089050" imgH="1175004" progId="MS_ClipArt_Gallery.2">
                  <p:embed/>
                </p:oleObj>
              </mc:Choice>
              <mc:Fallback>
                <p:oleObj name="Clip" r:id="rId5" imgW="1089050" imgH="117500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657" y="0"/>
                        <a:ext cx="1087438" cy="8880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89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title"/>
          </p:nvPr>
        </p:nvSpPr>
        <p:spPr>
          <a:xfrm>
            <a:off x="226208" y="225104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Association </a:t>
            </a:r>
            <a:r>
              <a:rPr lang="en-US" dirty="0"/>
              <a:t>Rules </a:t>
            </a:r>
            <a:br>
              <a:rPr lang="en-US" dirty="0"/>
            </a:br>
            <a:endParaRPr sz="1600" dirty="0"/>
          </a:p>
        </p:txBody>
      </p:sp>
      <p:sp>
        <p:nvSpPr>
          <p:cNvPr id="78" name="Google Shape;7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3" name="Picture 2" descr="Not Found">
            <a:extLst>
              <a:ext uri="{FF2B5EF4-FFF2-40B4-BE49-F238E27FC236}">
                <a16:creationId xmlns:a16="http://schemas.microsoft.com/office/drawing/2014/main" xmlns="" id="{A3D9D457-3B4F-320E-FE2E-3D8C7A4DA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786" y="0"/>
            <a:ext cx="728328" cy="77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19058" y="1403146"/>
            <a:ext cx="8153400" cy="326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38" rIns="92075" bIns="46038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lvl="1" eaLnBrk="1" hangingPunct="1">
              <a:lnSpc>
                <a:spcPct val="110000"/>
              </a:lnSpc>
            </a:pPr>
            <a:r>
              <a:rPr lang="en-CA" sz="1600" dirty="0"/>
              <a:t>association rule </a:t>
            </a:r>
            <a:endParaRPr lang="en-CA" sz="16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sz="1600" dirty="0" smtClean="0"/>
              <a:t>Support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 smtClean="0"/>
              <a:t>Confidence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600" dirty="0" smtClean="0"/>
              <a:t>Strong Rule</a:t>
            </a:r>
          </a:p>
          <a:p>
            <a:pPr marL="596900" lvl="1" indent="0" eaLnBrk="1" hangingPunct="1">
              <a:lnSpc>
                <a:spcPct val="110000"/>
              </a:lnSpc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215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title"/>
          </p:nvPr>
        </p:nvSpPr>
        <p:spPr>
          <a:xfrm>
            <a:off x="226208" y="225104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Frequent </a:t>
            </a:r>
            <a:r>
              <a:rPr lang="en-US" dirty="0" err="1"/>
              <a:t>Itemsets</a:t>
            </a:r>
            <a:r>
              <a:rPr lang="en-US" dirty="0"/>
              <a:t>, Closed </a:t>
            </a:r>
            <a:r>
              <a:rPr lang="en-US" dirty="0" err="1" smtClean="0"/>
              <a:t>Itemsets</a:t>
            </a:r>
            <a:r>
              <a:rPr lang="en-US" dirty="0"/>
              <a:t/>
            </a:r>
            <a:br>
              <a:rPr lang="en-US" dirty="0"/>
            </a:br>
            <a:endParaRPr sz="1600" dirty="0"/>
          </a:p>
        </p:txBody>
      </p:sp>
      <p:sp>
        <p:nvSpPr>
          <p:cNvPr id="78" name="Google Shape;7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3" name="Picture 2" descr="Not Found">
            <a:extLst>
              <a:ext uri="{FF2B5EF4-FFF2-40B4-BE49-F238E27FC236}">
                <a16:creationId xmlns:a16="http://schemas.microsoft.com/office/drawing/2014/main" xmlns="" id="{A3D9D457-3B4F-320E-FE2E-3D8C7A4DA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786" y="0"/>
            <a:ext cx="728328" cy="77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19058" y="1403146"/>
            <a:ext cx="8153400" cy="3260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38" rIns="92075" bIns="46038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lvl="1" eaLnBrk="1" hangingPunct="1">
              <a:lnSpc>
                <a:spcPct val="110000"/>
              </a:lnSpc>
            </a:pPr>
            <a:r>
              <a:rPr lang="en-US" sz="1600" dirty="0"/>
              <a:t>A set of items is referred to as an </a:t>
            </a:r>
            <a:r>
              <a:rPr lang="en-US" sz="1600" b="1" dirty="0" err="1"/>
              <a:t>itemset</a:t>
            </a:r>
            <a:r>
              <a:rPr lang="en-US" sz="1600" dirty="0" smtClean="0"/>
              <a:t>. </a:t>
            </a:r>
            <a:r>
              <a:rPr lang="en-US" sz="1600" dirty="0"/>
              <a:t>An </a:t>
            </a:r>
            <a:r>
              <a:rPr lang="en-US" sz="1600" dirty="0" err="1"/>
              <a:t>itemset</a:t>
            </a:r>
            <a:r>
              <a:rPr lang="en-US" sz="1600" dirty="0"/>
              <a:t> that contains </a:t>
            </a:r>
            <a:r>
              <a:rPr lang="en-US" sz="1600" i="1" dirty="0"/>
              <a:t>k </a:t>
            </a:r>
            <a:r>
              <a:rPr lang="en-US" sz="1600" dirty="0"/>
              <a:t>items is </a:t>
            </a:r>
            <a:r>
              <a:rPr lang="en-US" sz="1600" dirty="0" smtClean="0"/>
              <a:t>a </a:t>
            </a:r>
            <a:r>
              <a:rPr lang="en-US" sz="1600" b="1" i="1" dirty="0" smtClean="0"/>
              <a:t>k</a:t>
            </a:r>
            <a:r>
              <a:rPr lang="en-US" sz="1600" b="1" dirty="0" smtClean="0"/>
              <a:t>-</a:t>
            </a:r>
            <a:r>
              <a:rPr lang="en-US" sz="1600" b="1" dirty="0" err="1" smtClean="0"/>
              <a:t>itemset</a:t>
            </a:r>
            <a:r>
              <a:rPr lang="en-US" sz="1600" dirty="0"/>
              <a:t>. </a:t>
            </a:r>
            <a:endParaRPr lang="en-CA" sz="1600" dirty="0" smtClean="0"/>
          </a:p>
          <a:p>
            <a:pPr lvl="1" eaLnBrk="1" hangingPunct="1">
              <a:lnSpc>
                <a:spcPct val="110000"/>
              </a:lnSpc>
            </a:pPr>
            <a:r>
              <a:rPr lang="en-CA" sz="1600" b="1" dirty="0"/>
              <a:t>frequent </a:t>
            </a:r>
            <a:r>
              <a:rPr lang="en-CA" sz="1600" dirty="0" err="1"/>
              <a:t>itemset</a:t>
            </a:r>
            <a:r>
              <a:rPr lang="en-CA" sz="1600" dirty="0"/>
              <a:t>. </a:t>
            </a:r>
            <a:endParaRPr lang="en-CA" sz="16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sz="1600" dirty="0"/>
              <a:t>For example, a frequent </a:t>
            </a:r>
            <a:r>
              <a:rPr lang="en-US" sz="1600" dirty="0" err="1"/>
              <a:t>itemset</a:t>
            </a:r>
            <a:r>
              <a:rPr lang="en-US" sz="1600" dirty="0"/>
              <a:t> of </a:t>
            </a:r>
            <a:r>
              <a:rPr lang="en-US" sz="1600" dirty="0" smtClean="0"/>
              <a:t>length100</a:t>
            </a:r>
            <a:r>
              <a:rPr lang="en-US" sz="1600" dirty="0"/>
              <a:t>, such as </a:t>
            </a:r>
            <a:r>
              <a:rPr lang="en-US" sz="1600" dirty="0" smtClean="0"/>
              <a:t>{</a:t>
            </a:r>
            <a:r>
              <a:rPr lang="en-US" sz="1600" i="1" dirty="0" smtClean="0"/>
              <a:t>a</a:t>
            </a:r>
            <a:r>
              <a:rPr lang="en-US" sz="1600" dirty="0" smtClean="0"/>
              <a:t>1</a:t>
            </a:r>
            <a:r>
              <a:rPr lang="en-US" sz="1600" dirty="0"/>
              <a:t>, </a:t>
            </a:r>
            <a:r>
              <a:rPr lang="en-US" sz="1600" i="1" dirty="0"/>
              <a:t>a</a:t>
            </a:r>
            <a:r>
              <a:rPr lang="en-US" sz="1600" dirty="0"/>
              <a:t>2</a:t>
            </a:r>
            <a:r>
              <a:rPr lang="en-US" sz="1600" dirty="0" smtClean="0"/>
              <a:t>,….a100} </a:t>
            </a:r>
          </a:p>
          <a:p>
            <a:pPr marL="596900" lvl="1" indent="0" eaLnBrk="1" hangingPunct="1">
              <a:lnSpc>
                <a:spcPct val="110000"/>
              </a:lnSpc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3600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title"/>
          </p:nvPr>
        </p:nvSpPr>
        <p:spPr>
          <a:xfrm>
            <a:off x="114374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Frequent </a:t>
            </a:r>
            <a:r>
              <a:rPr lang="en-US" dirty="0" err="1"/>
              <a:t>Itemsets</a:t>
            </a:r>
            <a:r>
              <a:rPr lang="en-US" dirty="0"/>
              <a:t>, Closed </a:t>
            </a:r>
            <a:r>
              <a:rPr lang="en-US" dirty="0" err="1" smtClean="0"/>
              <a:t>Itemsets</a:t>
            </a:r>
            <a:r>
              <a:rPr lang="en-US" dirty="0"/>
              <a:t/>
            </a:r>
            <a:br>
              <a:rPr lang="en-US" dirty="0"/>
            </a:br>
            <a:endParaRPr sz="1600" dirty="0"/>
          </a:p>
        </p:txBody>
      </p:sp>
      <p:sp>
        <p:nvSpPr>
          <p:cNvPr id="78" name="Google Shape;7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3" name="Picture 2" descr="Not Found">
            <a:extLst>
              <a:ext uri="{FF2B5EF4-FFF2-40B4-BE49-F238E27FC236}">
                <a16:creationId xmlns:a16="http://schemas.microsoft.com/office/drawing/2014/main" xmlns="" id="{A3D9D457-3B4F-320E-FE2E-3D8C7A4DA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786" y="0"/>
            <a:ext cx="728328" cy="77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707400"/>
            <a:ext cx="8153400" cy="427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38" rIns="92075" bIns="46038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sz="1600" dirty="0"/>
              <a:t>This is too huge a number of </a:t>
            </a:r>
            <a:r>
              <a:rPr lang="en-US" sz="1600" dirty="0" err="1"/>
              <a:t>itemsets</a:t>
            </a:r>
            <a:r>
              <a:rPr lang="en-US" sz="1600" dirty="0"/>
              <a:t> for any computer to compute or store. </a:t>
            </a:r>
            <a:endParaRPr lang="en-US" sz="1600" dirty="0" smtClean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sz="1600" dirty="0" smtClean="0"/>
              <a:t>To </a:t>
            </a:r>
            <a:r>
              <a:rPr lang="en-US" sz="1600" dirty="0"/>
              <a:t>overcome this difficulty, </a:t>
            </a:r>
            <a:r>
              <a:rPr lang="en-US" sz="1600" dirty="0" smtClean="0"/>
              <a:t>practitioners introduce </a:t>
            </a:r>
            <a:r>
              <a:rPr lang="en-US" sz="1600" dirty="0"/>
              <a:t>the concepts of </a:t>
            </a:r>
            <a:r>
              <a:rPr lang="en-US" sz="1600" b="1" i="1" dirty="0"/>
              <a:t>closed frequent </a:t>
            </a:r>
            <a:r>
              <a:rPr lang="en-US" sz="1600" b="1" i="1" dirty="0" err="1"/>
              <a:t>itemset</a:t>
            </a:r>
            <a:r>
              <a:rPr lang="en-US" sz="1600" i="1" dirty="0"/>
              <a:t> </a:t>
            </a:r>
            <a:r>
              <a:rPr lang="en-US" sz="1600" dirty="0"/>
              <a:t>and </a:t>
            </a:r>
            <a:r>
              <a:rPr lang="en-US" sz="1600" b="1" i="1" dirty="0" smtClean="0"/>
              <a:t>maximal frequent </a:t>
            </a:r>
            <a:r>
              <a:rPr lang="en-US" sz="1600" b="1" i="1" dirty="0" err="1"/>
              <a:t>itemset</a:t>
            </a:r>
            <a:r>
              <a:rPr lang="en-US" sz="1600" dirty="0"/>
              <a:t>. </a:t>
            </a:r>
            <a:endParaRPr lang="en-US" sz="16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sz="1600" dirty="0"/>
              <a:t>An </a:t>
            </a:r>
            <a:r>
              <a:rPr lang="en-US" sz="1600" dirty="0" err="1"/>
              <a:t>itemset</a:t>
            </a:r>
            <a:r>
              <a:rPr lang="en-US" sz="1600" dirty="0"/>
              <a:t> </a:t>
            </a:r>
            <a:r>
              <a:rPr lang="en-US" sz="1600" i="1" dirty="0"/>
              <a:t>X </a:t>
            </a:r>
            <a:r>
              <a:rPr lang="en-US" sz="1600" dirty="0"/>
              <a:t>is </a:t>
            </a:r>
            <a:r>
              <a:rPr lang="en-US" sz="1600" b="1" dirty="0"/>
              <a:t>closed </a:t>
            </a:r>
            <a:r>
              <a:rPr lang="en-US" sz="1600" dirty="0"/>
              <a:t>in a data set </a:t>
            </a:r>
            <a:r>
              <a:rPr lang="en-US" sz="1600" i="1" dirty="0"/>
              <a:t>D </a:t>
            </a:r>
            <a:r>
              <a:rPr lang="en-US" sz="1600" dirty="0"/>
              <a:t>if there exists no proper super-</a:t>
            </a:r>
            <a:r>
              <a:rPr lang="en-US" sz="1600" dirty="0" err="1"/>
              <a:t>itemset</a:t>
            </a:r>
            <a:r>
              <a:rPr lang="en-US" sz="1600" dirty="0"/>
              <a:t> </a:t>
            </a:r>
            <a:r>
              <a:rPr lang="en-US" sz="1600" i="1" dirty="0" smtClean="0"/>
              <a:t>Y</a:t>
            </a:r>
            <a:r>
              <a:rPr lang="en-US" sz="1600" dirty="0" smtClean="0"/>
              <a:t> such that </a:t>
            </a:r>
            <a:r>
              <a:rPr lang="en-US" sz="1600" i="1" dirty="0"/>
              <a:t>Y </a:t>
            </a:r>
            <a:r>
              <a:rPr lang="en-US" sz="1600" dirty="0"/>
              <a:t>has the same support count as </a:t>
            </a:r>
            <a:r>
              <a:rPr lang="en-US" sz="1600" i="1" dirty="0"/>
              <a:t>X </a:t>
            </a:r>
            <a:r>
              <a:rPr lang="en-US" sz="1600" dirty="0"/>
              <a:t>in </a:t>
            </a:r>
            <a:r>
              <a:rPr lang="en-US" sz="1600" i="1" dirty="0"/>
              <a:t>D</a:t>
            </a:r>
            <a:r>
              <a:rPr lang="en-US" sz="1600" dirty="0"/>
              <a:t>. </a:t>
            </a:r>
            <a:endParaRPr lang="en-US" sz="16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sz="1600" dirty="0" smtClean="0"/>
              <a:t>An </a:t>
            </a:r>
            <a:r>
              <a:rPr lang="en-US" sz="1600" dirty="0" err="1"/>
              <a:t>itemset</a:t>
            </a:r>
            <a:r>
              <a:rPr lang="en-US" sz="1600" dirty="0"/>
              <a:t> </a:t>
            </a:r>
            <a:r>
              <a:rPr lang="en-US" sz="1600" i="1" dirty="0"/>
              <a:t>X </a:t>
            </a:r>
            <a:r>
              <a:rPr lang="en-US" sz="1600" dirty="0"/>
              <a:t>is a </a:t>
            </a:r>
            <a:r>
              <a:rPr lang="en-US" sz="1600" b="1" dirty="0"/>
              <a:t>closed frequent </a:t>
            </a:r>
            <a:r>
              <a:rPr lang="en-US" sz="1600" b="1" dirty="0" err="1"/>
              <a:t>itemset</a:t>
            </a:r>
            <a:r>
              <a:rPr lang="en-US" sz="1600" b="1" dirty="0"/>
              <a:t> </a:t>
            </a:r>
            <a:r>
              <a:rPr lang="en-US" sz="1600" dirty="0" smtClean="0"/>
              <a:t>in set </a:t>
            </a:r>
            <a:r>
              <a:rPr lang="en-US" sz="1600" i="1" dirty="0"/>
              <a:t>D </a:t>
            </a:r>
            <a:r>
              <a:rPr lang="en-US" sz="1600" dirty="0"/>
              <a:t>if </a:t>
            </a:r>
            <a:r>
              <a:rPr lang="en-US" sz="1600" i="1" dirty="0"/>
              <a:t>X </a:t>
            </a:r>
            <a:r>
              <a:rPr lang="en-US" sz="1600" dirty="0"/>
              <a:t>is both closed and frequent in </a:t>
            </a:r>
            <a:r>
              <a:rPr lang="en-US" sz="1600" i="1" dirty="0"/>
              <a:t>D</a:t>
            </a:r>
            <a:r>
              <a:rPr lang="en-US" sz="1600" dirty="0"/>
              <a:t>. </a:t>
            </a:r>
            <a:endParaRPr lang="en-US" sz="16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sz="1600" dirty="0" smtClean="0"/>
              <a:t>An </a:t>
            </a:r>
            <a:r>
              <a:rPr lang="en-US" sz="1600" dirty="0" err="1"/>
              <a:t>itemset</a:t>
            </a:r>
            <a:r>
              <a:rPr lang="en-US" sz="1600" dirty="0"/>
              <a:t> </a:t>
            </a:r>
            <a:r>
              <a:rPr lang="en-US" sz="1600" i="1" dirty="0"/>
              <a:t>X </a:t>
            </a:r>
            <a:r>
              <a:rPr lang="en-US" sz="1600" dirty="0"/>
              <a:t>is a </a:t>
            </a:r>
            <a:r>
              <a:rPr lang="en-US" sz="1600" b="1" dirty="0"/>
              <a:t>maximal frequent </a:t>
            </a:r>
            <a:r>
              <a:rPr lang="en-US" sz="1600" b="1" dirty="0" err="1" smtClean="0"/>
              <a:t>itemset</a:t>
            </a:r>
            <a:r>
              <a:rPr lang="en-US" sz="1600" b="1" dirty="0" smtClean="0"/>
              <a:t> </a:t>
            </a:r>
            <a:r>
              <a:rPr lang="en-US" sz="1600" dirty="0" smtClean="0"/>
              <a:t>(or </a:t>
            </a:r>
            <a:r>
              <a:rPr lang="en-US" sz="1600" b="1" dirty="0"/>
              <a:t>max-</a:t>
            </a:r>
            <a:r>
              <a:rPr lang="en-US" sz="1600" b="1" dirty="0" err="1"/>
              <a:t>itemset</a:t>
            </a:r>
            <a:r>
              <a:rPr lang="en-US" sz="1600" dirty="0"/>
              <a:t>) in a data set </a:t>
            </a:r>
            <a:r>
              <a:rPr lang="en-US" sz="1600" i="1" dirty="0"/>
              <a:t>D </a:t>
            </a:r>
            <a:r>
              <a:rPr lang="en-US" sz="1600" dirty="0"/>
              <a:t>if </a:t>
            </a:r>
            <a:r>
              <a:rPr lang="en-US" sz="1600" i="1" dirty="0"/>
              <a:t>X </a:t>
            </a:r>
            <a:r>
              <a:rPr lang="en-US" sz="1600" dirty="0"/>
              <a:t>is frequent, and there exists no super-</a:t>
            </a:r>
            <a:r>
              <a:rPr lang="en-US" sz="1600" dirty="0" err="1"/>
              <a:t>itemset</a:t>
            </a:r>
            <a:r>
              <a:rPr lang="en-US" sz="1600" dirty="0"/>
              <a:t> </a:t>
            </a:r>
            <a:r>
              <a:rPr lang="en-US" sz="1600" i="1" dirty="0" smtClean="0"/>
              <a:t>Y </a:t>
            </a:r>
            <a:r>
              <a:rPr lang="en-US" sz="1600" dirty="0" smtClean="0"/>
              <a:t>such </a:t>
            </a:r>
            <a:r>
              <a:rPr lang="en-US" sz="1600" dirty="0"/>
              <a:t>that </a:t>
            </a:r>
            <a:r>
              <a:rPr lang="en-US" sz="1600" i="1" dirty="0"/>
              <a:t>X </a:t>
            </a:r>
            <a:r>
              <a:rPr lang="en-US" sz="1600" dirty="0"/>
              <a:t>⊂ </a:t>
            </a:r>
            <a:r>
              <a:rPr lang="en-US" sz="1600" i="1" dirty="0"/>
              <a:t>Y </a:t>
            </a:r>
            <a:r>
              <a:rPr lang="en-US" sz="1600" dirty="0"/>
              <a:t>and </a:t>
            </a:r>
            <a:r>
              <a:rPr lang="en-US" sz="1600" i="1" dirty="0"/>
              <a:t>Y </a:t>
            </a:r>
            <a:r>
              <a:rPr lang="en-US" sz="1600" dirty="0"/>
              <a:t>is frequent in </a:t>
            </a:r>
            <a:r>
              <a:rPr lang="en-US" sz="1600" i="1" dirty="0" smtClean="0"/>
              <a:t>D.</a:t>
            </a:r>
            <a:r>
              <a:rPr lang="en-US" sz="1600" dirty="0" smtClean="0"/>
              <a:t>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2292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title"/>
          </p:nvPr>
        </p:nvSpPr>
        <p:spPr>
          <a:xfrm>
            <a:off x="114374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 smtClean="0"/>
              <a:t>Apriori</a:t>
            </a:r>
            <a:r>
              <a:rPr lang="en-US" dirty="0" smtClean="0"/>
              <a:t> Algorithm: Example</a:t>
            </a:r>
            <a:r>
              <a:rPr lang="en-US" dirty="0" smtClean="0"/>
              <a:t/>
            </a:r>
            <a:br>
              <a:rPr lang="en-US" dirty="0" smtClean="0"/>
            </a:br>
            <a:endParaRPr sz="1600" dirty="0"/>
          </a:p>
        </p:txBody>
      </p:sp>
      <p:sp>
        <p:nvSpPr>
          <p:cNvPr id="78" name="Google Shape;7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3" name="Picture 2" descr="Not Found">
            <a:extLst>
              <a:ext uri="{FF2B5EF4-FFF2-40B4-BE49-F238E27FC236}">
                <a16:creationId xmlns:a16="http://schemas.microsoft.com/office/drawing/2014/main" xmlns="" id="{A3D9D457-3B4F-320E-FE2E-3D8C7A4DA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786" y="0"/>
            <a:ext cx="728328" cy="77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707400"/>
            <a:ext cx="6354751" cy="427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38" rIns="92075" bIns="46038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489" y="863766"/>
            <a:ext cx="4960127" cy="37031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6082" y="1732495"/>
            <a:ext cx="35052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5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title"/>
          </p:nvPr>
        </p:nvSpPr>
        <p:spPr>
          <a:xfrm>
            <a:off x="114374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 smtClean="0"/>
              <a:t>Apriori</a:t>
            </a:r>
            <a:r>
              <a:rPr lang="en-US" dirty="0" smtClean="0"/>
              <a:t> Algorithm: Example</a:t>
            </a:r>
            <a:r>
              <a:rPr lang="en-US" dirty="0" smtClean="0"/>
              <a:t/>
            </a:r>
            <a:br>
              <a:rPr lang="en-US" dirty="0" smtClean="0"/>
            </a:br>
            <a:endParaRPr sz="1600" dirty="0"/>
          </a:p>
        </p:txBody>
      </p:sp>
      <p:sp>
        <p:nvSpPr>
          <p:cNvPr id="78" name="Google Shape;7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3" name="Picture 2" descr="Not Found">
            <a:extLst>
              <a:ext uri="{FF2B5EF4-FFF2-40B4-BE49-F238E27FC236}">
                <a16:creationId xmlns:a16="http://schemas.microsoft.com/office/drawing/2014/main" xmlns="" id="{A3D9D457-3B4F-320E-FE2E-3D8C7A4DA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786" y="0"/>
            <a:ext cx="728328" cy="77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0" y="707400"/>
            <a:ext cx="6354751" cy="427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38" rIns="92075" bIns="46038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60" y="1163050"/>
            <a:ext cx="3276332" cy="1743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7852" y="940124"/>
            <a:ext cx="23526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6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13557</TotalTime>
  <Words>455</Words>
  <Application>Microsoft Office PowerPoint</Application>
  <PresentationFormat>On-screen Show (16:9)</PresentationFormat>
  <Paragraphs>66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PT Sans Narrow</vt:lpstr>
      <vt:lpstr>Arial</vt:lpstr>
      <vt:lpstr>Open Sans</vt:lpstr>
      <vt:lpstr>Tropic</vt:lpstr>
      <vt:lpstr>Clip</vt:lpstr>
      <vt:lpstr>Data Mining</vt:lpstr>
      <vt:lpstr>Frequent Pattern Mining</vt:lpstr>
      <vt:lpstr>Market Basket Analysis</vt:lpstr>
      <vt:lpstr>Market basket analysis</vt:lpstr>
      <vt:lpstr>Association Rules  </vt:lpstr>
      <vt:lpstr>Frequent Itemsets, Closed Itemsets </vt:lpstr>
      <vt:lpstr>Frequent Itemsets, Closed Itemsets </vt:lpstr>
      <vt:lpstr>Apriori Algorithm: Example </vt:lpstr>
      <vt:lpstr>Apriori Algorithm: Example </vt:lpstr>
      <vt:lpstr>Apriori Algorithm: Example </vt:lpstr>
      <vt:lpstr>Apriori Algorithm: Example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Change Detection and Classification for Design Change Artifacts Generation</dc:title>
  <dc:creator>Amit Kumar</dc:creator>
  <cp:lastModifiedBy>Microsoft account</cp:lastModifiedBy>
  <cp:revision>293</cp:revision>
  <dcterms:modified xsi:type="dcterms:W3CDTF">2024-09-17T05:42:37Z</dcterms:modified>
</cp:coreProperties>
</file>