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14570550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DD35B5-4E75-44E3-B51A-25837166B6EC}" v="14" dt="2021-10-07T16:23:40.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BC49F-94FA-44B4-BA4A-BB7C25C8AE6B}"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7E507-80DD-46E3-8E80-1D0B66EA4F0F}" type="slidenum">
              <a:rPr lang="en-US" smtClean="0"/>
              <a:t>‹#›</a:t>
            </a:fld>
            <a:endParaRPr lang="en-US"/>
          </a:p>
        </p:txBody>
      </p:sp>
    </p:spTree>
    <p:extLst>
      <p:ext uri="{BB962C8B-B14F-4D97-AF65-F5344CB8AC3E}">
        <p14:creationId xmlns:p14="http://schemas.microsoft.com/office/powerpoint/2010/main" val="4203415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14986ce02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14986ce02_2_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77fa065f5_0_219_Solution_Groups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77fa065f5_0_219_Solution_Groups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77fa065f5_0_219_Solution_Groups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77fa065f5_0_219_Solution_Groups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a77fa065f5_0_219_Solution_Groups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a77fa065f5_0_219_Solution_Groups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a77fa065f5_0_219_Solution_Groups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a77fa065f5_0_219_Solution_Groups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a77fa065f5_0_219_Solution_Groups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a77fa065f5_0_219_Solution_Groups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a77fa065f5_0_219_Solution_Groups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a77fa065f5_0_219_Solution_Groups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a77fa065f5_0_219_Solution_Groups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a77fa065f5_0_219_Solution_Groups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a77fa065f5_0_219_Solution_Groups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a77fa065f5_0_219_Solution_Groups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77fa065f5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77fa065f5_0_1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77fa065f5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77fa065f5_0_5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8bf447cb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8bf447cb5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b9689ee51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b9689ee516_0_1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d4569fae6c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d4569fae6c_1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b9689ee5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b9689ee51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7fa065f5_0_0_Locations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7fa065f5_0_0_Locations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af9eb004ab_0_0_Locations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af9eb004ab_0_0_Locations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a77fa065f5_0_0_Solution_Groups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a77fa065f5_0_0_Solution_Groups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af9eb004ab_0_0_Solution_Groups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af9eb004ab_0_0_Solution_Groups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a77fa065f5_0_0_Solution_Groups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a77fa065f5_0_0_Solution_Groups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f9eb004ab_0_0_Solution_Groups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f9eb004ab_0_0_Solution_Groups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a77fa065f5_0_0_Solution_Groups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a77fa065f5_0_0_Solution_Groups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14986ce02_2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14986ce02_2_1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af9eb004ab_0_0_Solution_Groups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af9eb004ab_0_0_Solution_Groups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a77fa065f5_0_0_Solution_Groups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a77fa065f5_0_0_Solution_Groups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af9eb004ab_0_0_Solution_Groups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af9eb004ab_0_0_Solution_Groups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a77fa065f5_0_0_Solution_Groups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a77fa065f5_0_0_Solution_Groups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af9eb004ab_0_0_Solution_Groups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af9eb004ab_0_0_Solution_Groups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a77fa065f5_0_0_Solution_Groups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a77fa065f5_0_0_Solution_Groups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af9eb004ab_0_0_Solution_Groups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af9eb004ab_0_0_Solution_Groups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77fa065f5_0_0_Solution_Groups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77fa065f5_0_0_Solution_Groups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af9eb004ab_0_0_Solution_Groups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af9eb004ab_0_0_Solution_Groups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a77fa065f5_0_0_Solution_Groups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a77fa065f5_0_0_Solution_Groups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a14986ce02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a14986ce02_2_2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af9eb004ab_0_0_Solution_Groups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af9eb004ab_0_0_Solution_Groups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a77fa065f5_0_0_Solution_Groups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a77fa065f5_0_0_Solution_Groups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af9eb004ab_0_0_Solution_Groups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af9eb004ab_0_0_Solution_Groups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a77fa065f5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a77fa065f5_0_1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a77fa065f5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a77fa065f5_0_5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14986ce02_0_15_rId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14986ce02_0_15_rId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a14986ce0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a14986ce02_2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a14986ce02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a14986ce02_2_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77fa065f5_0_219_Locations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a77fa065f5_0_219_Locations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a77fa065f5_0_219_Solution_Groups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a77fa065f5_0_219_Solution_Groups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cxnSp>
        <p:nvCxnSpPr>
          <p:cNvPr id="10" name="Straight Connector 9"/>
          <p:cNvCxnSpPr/>
          <p:nvPr userDrawn="1"/>
        </p:nvCxnSpPr>
        <p:spPr bwMode="auto">
          <a:xfrm flipH="1">
            <a:off x="0" y="6217920"/>
            <a:ext cx="12192127" cy="0"/>
          </a:xfrm>
          <a:prstGeom prst="line">
            <a:avLst/>
          </a:prstGeom>
          <a:solidFill>
            <a:schemeClr val="accent1"/>
          </a:solidFill>
          <a:ln w="12700" cap="flat" cmpd="sng" algn="ctr">
            <a:solidFill>
              <a:schemeClr val="bg2"/>
            </a:solidFill>
            <a:prstDash val="solid"/>
            <a:miter lim="800000"/>
            <a:headEnd type="none" w="med" len="med"/>
            <a:tailEnd type="none" w="med" len="med"/>
          </a:ln>
          <a:effectLst/>
        </p:spPr>
      </p:cxnSp>
      <p:grpSp>
        <p:nvGrpSpPr>
          <p:cNvPr id="13" name="Group 12">
            <a:extLst>
              <a:ext uri="{FF2B5EF4-FFF2-40B4-BE49-F238E27FC236}">
                <a16:creationId xmlns:a16="http://schemas.microsoft.com/office/drawing/2014/main" id="{FEFF432B-C949-431E-A90D-355ED5904B67}"/>
              </a:ext>
            </a:extLst>
          </p:cNvPr>
          <p:cNvGrpSpPr/>
          <p:nvPr userDrawn="1"/>
        </p:nvGrpSpPr>
        <p:grpSpPr>
          <a:xfrm>
            <a:off x="10546241" y="6380404"/>
            <a:ext cx="1219595" cy="186117"/>
            <a:chOff x="10543493" y="6380401"/>
            <a:chExt cx="1219277" cy="186117"/>
          </a:xfrm>
        </p:grpSpPr>
        <p:sp>
          <p:nvSpPr>
            <p:cNvPr id="14" name="Freeform 6">
              <a:extLst>
                <a:ext uri="{FF2B5EF4-FFF2-40B4-BE49-F238E27FC236}">
                  <a16:creationId xmlns:a16="http://schemas.microsoft.com/office/drawing/2014/main" id="{2B027AD6-A159-4CB4-85EF-A4C9FF6DE8ED}"/>
                </a:ext>
              </a:extLst>
            </p:cNvPr>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endParaRPr lang="en-US" sz="6398">
                <a:latin typeface="+mj-lt"/>
              </a:endParaRPr>
            </a:p>
          </p:txBody>
        </p:sp>
        <p:sp>
          <p:nvSpPr>
            <p:cNvPr id="15" name="Freeform 7">
              <a:extLst>
                <a:ext uri="{FF2B5EF4-FFF2-40B4-BE49-F238E27FC236}">
                  <a16:creationId xmlns:a16="http://schemas.microsoft.com/office/drawing/2014/main" id="{E8181636-0E21-4B5B-83BC-1AF35BD9241A}"/>
                </a:ext>
              </a:extLst>
            </p:cNvPr>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endParaRPr lang="en-US" sz="6398">
                <a:latin typeface="+mj-lt"/>
              </a:endParaRPr>
            </a:p>
          </p:txBody>
        </p:sp>
        <p:sp>
          <p:nvSpPr>
            <p:cNvPr id="16" name="Freeform 8">
              <a:extLst>
                <a:ext uri="{FF2B5EF4-FFF2-40B4-BE49-F238E27FC236}">
                  <a16:creationId xmlns:a16="http://schemas.microsoft.com/office/drawing/2014/main" id="{621C224B-0D82-4D18-90FA-BF70ED26D41B}"/>
                </a:ext>
              </a:extLst>
            </p:cNvPr>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endParaRPr lang="en-US" sz="6398">
                <a:latin typeface="+mj-lt"/>
              </a:endParaRPr>
            </a:p>
          </p:txBody>
        </p:sp>
      </p:grpSp>
      <p:sp>
        <p:nvSpPr>
          <p:cNvPr id="17" name="Rectangle 16">
            <a:extLst>
              <a:ext uri="{FF2B5EF4-FFF2-40B4-BE49-F238E27FC236}">
                <a16:creationId xmlns:a16="http://schemas.microsoft.com/office/drawing/2014/main" id="{1E2E0DB3-A9B9-4D07-909C-6A78C78BAECB}"/>
              </a:ext>
            </a:extLst>
          </p:cNvPr>
          <p:cNvSpPr>
            <a:spLocks/>
          </p:cNvSpPr>
          <p:nvPr userDrawn="1"/>
        </p:nvSpPr>
        <p:spPr>
          <a:xfrm>
            <a:off x="8714462" y="6594130"/>
            <a:ext cx="3065740" cy="138499"/>
          </a:xfrm>
          <a:prstGeom prst="rect">
            <a:avLst/>
          </a:prstGeom>
          <a:noFill/>
          <a:ln>
            <a:noFill/>
          </a:ln>
        </p:spPr>
        <p:txBody>
          <a:bodyPr wrap="none" lIns="0" tIns="0" rIns="0" bIns="0" anchor="ctr" anchorCtr="0">
            <a:spAutoFit/>
          </a:bodyPr>
          <a:lstStyle/>
          <a:p>
            <a:pPr lvl="0" algn="r" defTabSz="1217248" rtl="0" eaLnBrk="1" fontAlgn="base" hangingPunct="1">
              <a:spcBef>
                <a:spcPct val="0"/>
              </a:spcBef>
              <a:spcAft>
                <a:spcPct val="0"/>
              </a:spcAft>
            </a:pPr>
            <a:r>
              <a:rPr lang="en-US" sz="900" kern="1200">
                <a:solidFill>
                  <a:schemeClr val="tx1">
                    <a:lumMod val="65000"/>
                    <a:lumOff val="35000"/>
                  </a:schemeClr>
                </a:solidFill>
                <a:latin typeface="+mj-lt"/>
                <a:ea typeface="+mn-ea"/>
                <a:cs typeface="Segoe UI" panose="020B0502040204020203" pitchFamily="34" charset="0"/>
              </a:rPr>
              <a:t>Copyright © 2020 HCL Technologies Limited  |  www.hcltech.com</a:t>
            </a:r>
          </a:p>
        </p:txBody>
      </p:sp>
      <p:sp>
        <p:nvSpPr>
          <p:cNvPr id="22" name="Rectangle 21">
            <a:extLst>
              <a:ext uri="{FF2B5EF4-FFF2-40B4-BE49-F238E27FC236}">
                <a16:creationId xmlns:a16="http://schemas.microsoft.com/office/drawing/2014/main" id="{C037EC87-4E7D-4E7A-8FAB-58ED54019398}"/>
              </a:ext>
            </a:extLst>
          </p:cNvPr>
          <p:cNvSpPr>
            <a:spLocks/>
          </p:cNvSpPr>
          <p:nvPr userDrawn="1"/>
        </p:nvSpPr>
        <p:spPr>
          <a:xfrm>
            <a:off x="242730" y="6594130"/>
            <a:ext cx="1874399" cy="138499"/>
          </a:xfrm>
          <a:prstGeom prst="rect">
            <a:avLst/>
          </a:prstGeom>
          <a:noFill/>
          <a:ln>
            <a:noFill/>
          </a:ln>
        </p:spPr>
        <p:txBody>
          <a:bodyPr wrap="none" lIns="0" tIns="0" rIns="0" bIns="0" anchor="ctr" anchorCtr="0">
            <a:spAutoFit/>
          </a:bodyPr>
          <a:lstStyle/>
          <a:p>
            <a:pPr lvl="0" algn="l" defTabSz="1217248" rtl="0" eaLnBrk="1" fontAlgn="base" hangingPunct="1">
              <a:spcBef>
                <a:spcPct val="0"/>
              </a:spcBef>
              <a:spcAft>
                <a:spcPct val="0"/>
              </a:spcAft>
            </a:pPr>
            <a:r>
              <a:rPr lang="en-US" sz="900" kern="1200">
                <a:solidFill>
                  <a:schemeClr val="tx1">
                    <a:lumMod val="65000"/>
                    <a:lumOff val="35000"/>
                  </a:schemeClr>
                </a:solidFill>
                <a:latin typeface="+mj-lt"/>
                <a:ea typeface="+mn-ea"/>
                <a:cs typeface="Segoe UI" panose="020B0502040204020203" pitchFamily="34" charset="0"/>
              </a:rPr>
              <a:t>Technology for the Next Decade, Today.</a:t>
            </a:r>
          </a:p>
        </p:txBody>
      </p:sp>
      <p:pic>
        <p:nvPicPr>
          <p:cNvPr id="2" name="Picture 1">
            <a:extLst>
              <a:ext uri="{FF2B5EF4-FFF2-40B4-BE49-F238E27FC236}">
                <a16:creationId xmlns:a16="http://schemas.microsoft.com/office/drawing/2014/main" id="{0A052F05-ED76-42AB-A679-5D3D9A7F75B0}"/>
              </a:ext>
            </a:extLst>
          </p:cNvPr>
          <p:cNvPicPr>
            <a:picLocks noChangeAspect="1"/>
          </p:cNvPicPr>
          <p:nvPr userDrawn="1"/>
        </p:nvPicPr>
        <p:blipFill>
          <a:blip r:embed="rId2"/>
          <a:stretch>
            <a:fillRect/>
          </a:stretch>
        </p:blipFill>
        <p:spPr>
          <a:xfrm>
            <a:off x="0" y="238617"/>
            <a:ext cx="5697434" cy="5791200"/>
          </a:xfrm>
          <a:prstGeom prst="rect">
            <a:avLst/>
          </a:prstGeom>
        </p:spPr>
      </p:pic>
    </p:spTree>
    <p:extLst>
      <p:ext uri="{BB962C8B-B14F-4D97-AF65-F5344CB8AC3E}">
        <p14:creationId xmlns:p14="http://schemas.microsoft.com/office/powerpoint/2010/main" val="268384561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8E4E-5F4D-493E-8757-8C6F9AC67D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24E705-FC3F-4F7A-8806-3275F2E3C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DB0D39-501D-4F5C-92D9-F15BC819A3FA}"/>
              </a:ext>
            </a:extLst>
          </p:cNvPr>
          <p:cNvSpPr>
            <a:spLocks noGrp="1"/>
          </p:cNvSpPr>
          <p:nvPr>
            <p:ph type="dt" sz="half" idx="10"/>
          </p:nvPr>
        </p:nvSpPr>
        <p:spPr/>
        <p:txBody>
          <a:bodyPr/>
          <a:lstStyle/>
          <a:p>
            <a:fld id="{0A589F59-6713-4852-854C-06C233A62C27}" type="datetimeFigureOut">
              <a:rPr lang="en-IN" smtClean="0"/>
              <a:t>07-10-2021</a:t>
            </a:fld>
            <a:endParaRPr lang="en-IN"/>
          </a:p>
        </p:txBody>
      </p:sp>
      <p:sp>
        <p:nvSpPr>
          <p:cNvPr id="5" name="Footer Placeholder 4">
            <a:extLst>
              <a:ext uri="{FF2B5EF4-FFF2-40B4-BE49-F238E27FC236}">
                <a16:creationId xmlns:a16="http://schemas.microsoft.com/office/drawing/2014/main" id="{10D598F4-DE61-428C-802B-7A442F709D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C271EF-F363-4112-BC04-A32B718DA684}"/>
              </a:ext>
            </a:extLst>
          </p:cNvPr>
          <p:cNvSpPr>
            <a:spLocks noGrp="1"/>
          </p:cNvSpPr>
          <p:nvPr>
            <p:ph type="sldNum" sz="quarter" idx="12"/>
          </p:nvPr>
        </p:nvSpPr>
        <p:spPr/>
        <p:txBody>
          <a:bodyPr/>
          <a:lstStyle/>
          <a:p>
            <a:fld id="{77854E3A-07CC-409D-94D1-863CC690B92E}" type="slidenum">
              <a:rPr lang="en-IN" smtClean="0"/>
              <a:t>‹#›</a:t>
            </a:fld>
            <a:endParaRPr lang="en-IN"/>
          </a:p>
        </p:txBody>
      </p:sp>
    </p:spTree>
    <p:extLst>
      <p:ext uri="{BB962C8B-B14F-4D97-AF65-F5344CB8AC3E}">
        <p14:creationId xmlns:p14="http://schemas.microsoft.com/office/powerpoint/2010/main" val="156579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9200D5-C9B1-4A1D-A4F8-70BFB48607BE}"/>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76105357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9200D5-C9B1-4A1D-A4F8-70BFB48607BE}"/>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87129735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422034" y="165295"/>
            <a:ext cx="10931769" cy="577045"/>
          </a:xfrm>
          <a:prstGeom prst="rect">
            <a:avLst/>
          </a:prstGeom>
        </p:spPr>
        <p:txBody>
          <a:bodyPr vert="horz" lIns="91440" tIns="45720" rIns="91440" bIns="45720" rtlCol="0" anchor="ctr">
            <a:normAutofit/>
          </a:bodyPr>
          <a:lstStyle/>
          <a:p>
            <a:r>
              <a:rPr lang="en-US" dirty="0"/>
              <a:t>CLICK TO EDIT MASTER TITLE STYLE</a:t>
            </a:r>
            <a:endParaRPr lang="en-GB" dirty="0"/>
          </a:p>
        </p:txBody>
      </p:sp>
    </p:spTree>
    <p:extLst>
      <p:ext uri="{BB962C8B-B14F-4D97-AF65-F5344CB8AC3E}">
        <p14:creationId xmlns:p14="http://schemas.microsoft.com/office/powerpoint/2010/main" val="124125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3_Plain">
  <p:cSld name="13_Plain">
    <p:spTree>
      <p:nvGrpSpPr>
        <p:cNvPr id="1" name="Shape 147"/>
        <p:cNvGrpSpPr/>
        <p:nvPr/>
      </p:nvGrpSpPr>
      <p:grpSpPr>
        <a:xfrm>
          <a:off x="0" y="0"/>
          <a:ext cx="0" cy="0"/>
          <a:chOff x="0" y="0"/>
          <a:chExt cx="0" cy="0"/>
        </a:xfrm>
      </p:grpSpPr>
      <p:pic>
        <p:nvPicPr>
          <p:cNvPr id="148" name="Google Shape;148;p25"/>
          <p:cNvPicPr preferRelativeResize="0"/>
          <p:nvPr/>
        </p:nvPicPr>
        <p:blipFill>
          <a:blip r:embed="rId2">
            <a:alphaModFix/>
          </a:blip>
          <a:stretch>
            <a:fillRect/>
          </a:stretch>
        </p:blipFill>
        <p:spPr>
          <a:xfrm>
            <a:off x="10703533" y="6477284"/>
            <a:ext cx="879142" cy="153817"/>
          </a:xfrm>
          <a:prstGeom prst="rect">
            <a:avLst/>
          </a:prstGeom>
          <a:noFill/>
          <a:ln>
            <a:noFill/>
          </a:ln>
        </p:spPr>
      </p:pic>
      <p:sp>
        <p:nvSpPr>
          <p:cNvPr id="149" name="Google Shape;149;p25"/>
          <p:cNvSpPr txBox="1"/>
          <p:nvPr/>
        </p:nvSpPr>
        <p:spPr>
          <a:xfrm>
            <a:off x="9016767" y="-401"/>
            <a:ext cx="2565600" cy="614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US" sz="800">
                <a:solidFill>
                  <a:srgbClr val="BDC1C6"/>
                </a:solidFill>
                <a:latin typeface="Google Sans"/>
                <a:ea typeface="Google Sans"/>
                <a:cs typeface="Google Sans"/>
                <a:sym typeface="Google Sans"/>
              </a:rPr>
              <a:t>Proprietary + Confidential</a:t>
            </a:r>
            <a:endParaRPr sz="800">
              <a:solidFill>
                <a:srgbClr val="BDC1C6"/>
              </a:solidFill>
              <a:latin typeface="Google Sans"/>
              <a:ea typeface="Google Sans"/>
              <a:cs typeface="Google Sans"/>
              <a:sym typeface="Google Sans"/>
            </a:endParaRPr>
          </a:p>
        </p:txBody>
      </p:sp>
    </p:spTree>
    <p:extLst>
      <p:ext uri="{BB962C8B-B14F-4D97-AF65-F5344CB8AC3E}">
        <p14:creationId xmlns:p14="http://schemas.microsoft.com/office/powerpoint/2010/main" val="3756894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496343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1856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9547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Rectangle 1"/>
          <p:cNvSpPr/>
          <p:nvPr userDrawn="1"/>
        </p:nvSpPr>
        <p:spPr bwMode="auto">
          <a:xfrm>
            <a:off x="2" y="735106"/>
            <a:ext cx="12192000" cy="259976"/>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416" tIns="45708" rIns="91416" bIns="45708" numCol="1" rtlCol="0" anchor="t" anchorCtr="0" compatLnSpc="1">
            <a:prstTxWarp prst="textNoShape">
              <a:avLst/>
            </a:prstTxWarp>
          </a:bodyPr>
          <a:lstStyle/>
          <a:p>
            <a:pPr marL="0" marR="0" indent="0" algn="l" defTabSz="914126" rtl="0" eaLnBrk="1" fontAlgn="base" latinLnBrk="0" hangingPunct="1">
              <a:lnSpc>
                <a:spcPct val="100000"/>
              </a:lnSpc>
              <a:spcBef>
                <a:spcPct val="0"/>
              </a:spcBef>
              <a:spcAft>
                <a:spcPct val="0"/>
              </a:spcAft>
              <a:buClrTx/>
              <a:buSzTx/>
              <a:buFontTx/>
              <a:buNone/>
              <a:tabLst/>
            </a:pPr>
            <a:endParaRPr kumimoji="0" lang="en-US" sz="3599"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4692084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247238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1_Blank">
    <p:bg>
      <p:bgPr>
        <a:solidFill>
          <a:schemeClr val="bg2"/>
        </a:solidFill>
        <a:effectLst/>
      </p:bgPr>
    </p:bg>
    <p:spTree>
      <p:nvGrpSpPr>
        <p:cNvPr id="1" name=""/>
        <p:cNvGrpSpPr/>
        <p:nvPr/>
      </p:nvGrpSpPr>
      <p:grpSpPr>
        <a:xfrm>
          <a:off x="0" y="0"/>
          <a:ext cx="0" cy="0"/>
          <a:chOff x="0" y="0"/>
          <a:chExt cx="0" cy="0"/>
        </a:xfrm>
      </p:grpSpPr>
      <p:grpSp>
        <p:nvGrpSpPr>
          <p:cNvPr id="21" name="Group 20"/>
          <p:cNvGrpSpPr/>
          <p:nvPr userDrawn="1"/>
        </p:nvGrpSpPr>
        <p:grpSpPr>
          <a:xfrm>
            <a:off x="4210028" y="2517504"/>
            <a:ext cx="3771942" cy="576062"/>
            <a:chOff x="3712599" y="617435"/>
            <a:chExt cx="1795090" cy="274151"/>
          </a:xfrm>
        </p:grpSpPr>
        <p:sp>
          <p:nvSpPr>
            <p:cNvPr id="22" name="Freeform 7"/>
            <p:cNvSpPr>
              <a:spLocks/>
            </p:cNvSpPr>
            <p:nvPr userDrawn="1"/>
          </p:nvSpPr>
          <p:spPr bwMode="auto">
            <a:xfrm>
              <a:off x="3712599"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8"/>
            </a:p>
          </p:txBody>
        </p:sp>
        <p:sp>
          <p:nvSpPr>
            <p:cNvPr id="23" name="Freeform 8"/>
            <p:cNvSpPr>
              <a:spLocks/>
            </p:cNvSpPr>
            <p:nvPr userDrawn="1"/>
          </p:nvSpPr>
          <p:spPr bwMode="auto">
            <a:xfrm>
              <a:off x="4368177" y="617435"/>
              <a:ext cx="650811"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8"/>
            </a:p>
          </p:txBody>
        </p:sp>
        <p:sp>
          <p:nvSpPr>
            <p:cNvPr id="24" name="Freeform 9"/>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8"/>
            </a:p>
          </p:txBody>
        </p:sp>
      </p:grpSp>
      <p:sp>
        <p:nvSpPr>
          <p:cNvPr id="54" name="TextBox 48"/>
          <p:cNvSpPr txBox="1">
            <a:spLocks noChangeArrowheads="1"/>
          </p:cNvSpPr>
          <p:nvPr userDrawn="1"/>
        </p:nvSpPr>
        <p:spPr bwMode="auto">
          <a:xfrm>
            <a:off x="3617274" y="5105410"/>
            <a:ext cx="49574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eaLnBrk="1" hangingPunct="1">
              <a:defRPr/>
            </a:pPr>
            <a:r>
              <a:rPr lang="en-US" sz="1600" b="0">
                <a:solidFill>
                  <a:schemeClr val="bg1"/>
                </a:solidFill>
                <a:latin typeface="+mj-lt"/>
              </a:rPr>
              <a:t>$9.9 BILLION | 150,000+ IDEAPRENEURS | 46 COUNTRIES</a:t>
            </a:r>
          </a:p>
        </p:txBody>
      </p:sp>
      <p:sp>
        <p:nvSpPr>
          <p:cNvPr id="51" name="TextBox 48">
            <a:extLst>
              <a:ext uri="{FF2B5EF4-FFF2-40B4-BE49-F238E27FC236}">
                <a16:creationId xmlns:a16="http://schemas.microsoft.com/office/drawing/2014/main" id="{DB897070-8CAB-4115-99EC-6A8691EBE57D}"/>
              </a:ext>
            </a:extLst>
          </p:cNvPr>
          <p:cNvSpPr txBox="1">
            <a:spLocks noChangeArrowheads="1"/>
          </p:cNvSpPr>
          <p:nvPr userDrawn="1"/>
        </p:nvSpPr>
        <p:spPr bwMode="auto">
          <a:xfrm>
            <a:off x="4596198" y="3429013"/>
            <a:ext cx="2999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eaLnBrk="1" hangingPunct="1">
              <a:defRPr/>
            </a:pPr>
            <a:r>
              <a:rPr lang="en-US" sz="2399" b="0" spc="300">
                <a:solidFill>
                  <a:schemeClr val="bg1"/>
                </a:solidFill>
                <a:latin typeface="+mj-lt"/>
              </a:rPr>
              <a:t>www.hcltech.com</a:t>
            </a:r>
          </a:p>
        </p:txBody>
      </p:sp>
    </p:spTree>
    <p:extLst>
      <p:ext uri="{BB962C8B-B14F-4D97-AF65-F5344CB8AC3E}">
        <p14:creationId xmlns:p14="http://schemas.microsoft.com/office/powerpoint/2010/main" val="30786275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849355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ong title slid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1065736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Big title </a:t>
            </a:r>
            <a:r>
              <a:rPr lang="en-US" sz="2800">
                <a:solidFill>
                  <a:srgbClr val="5EC1EF"/>
                </a:solidFill>
                <a:latin typeface="Gotham Book" panose="02000604040000020004" pitchFamily="2" charset="0"/>
              </a:rPr>
              <a:t>Infographic</a:t>
            </a:r>
            <a:r>
              <a:rPr lang="en-US" sz="2800">
                <a:solidFill>
                  <a:srgbClr val="4B4B4B"/>
                </a:solidFill>
                <a:latin typeface="Gotham Book" panose="02000604040000020004" pitchFamily="2" charset="0"/>
              </a:rPr>
              <a:t> slide</a:t>
            </a: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33BD878-8F07-024D-9040-4791952E4991}"/>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15" name="Slide Number Placeholder 5">
            <a:extLst>
              <a:ext uri="{FF2B5EF4-FFF2-40B4-BE49-F238E27FC236}">
                <a16:creationId xmlns:a16="http://schemas.microsoft.com/office/drawing/2014/main" id="{7A937FDC-DA78-FF44-ABFA-A117541D523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7" name="Graphic 16">
            <a:extLst>
              <a:ext uri="{FF2B5EF4-FFF2-40B4-BE49-F238E27FC236}">
                <a16:creationId xmlns:a16="http://schemas.microsoft.com/office/drawing/2014/main" id="{C216BA44-201C-984C-B141-0D97E04234C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9AB175F-B5E7-7D45-B153-F5410A39C714}"/>
              </a:ext>
            </a:extLst>
          </p:cNvPr>
          <p:cNvSpPr>
            <a:spLocks/>
          </p:cNvSpPr>
          <p:nvPr userDrawn="1"/>
        </p:nvSpPr>
        <p:spPr>
          <a:xfrm>
            <a:off x="1406425" y="6533946"/>
            <a:ext cx="2931252"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2021 HCL Technologies Limited  |  www.hcltechsw.com</a:t>
            </a:r>
          </a:p>
        </p:txBody>
      </p:sp>
    </p:spTree>
    <p:extLst>
      <p:ext uri="{BB962C8B-B14F-4D97-AF65-F5344CB8AC3E}">
        <p14:creationId xmlns:p14="http://schemas.microsoft.com/office/powerpoint/2010/main" val="104378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406402" y="1219201"/>
            <a:ext cx="11379200" cy="497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cxnSp>
        <p:nvCxnSpPr>
          <p:cNvPr id="3" name="Straight Connector 2"/>
          <p:cNvCxnSpPr/>
          <p:nvPr userDrawn="1"/>
        </p:nvCxnSpPr>
        <p:spPr bwMode="auto">
          <a:xfrm>
            <a:off x="0" y="868680"/>
            <a:ext cx="12192127" cy="0"/>
          </a:xfrm>
          <a:prstGeom prst="line">
            <a:avLst/>
          </a:prstGeom>
          <a:solidFill>
            <a:schemeClr val="accent1"/>
          </a:solidFill>
          <a:ln w="19050" cap="flat" cmpd="sng" algn="ctr">
            <a:solidFill>
              <a:schemeClr val="bg2"/>
            </a:solidFill>
            <a:prstDash val="solid"/>
            <a:miter lim="800000"/>
            <a:headEnd type="none" w="med" len="med"/>
            <a:tailEnd type="none" w="med" len="med"/>
          </a:ln>
          <a:effectLst/>
        </p:spPr>
      </p:cxnSp>
      <p:sp>
        <p:nvSpPr>
          <p:cNvPr id="1028" name="Rectangle 4"/>
          <p:cNvSpPr>
            <a:spLocks noGrp="1" noChangeArrowheads="1"/>
          </p:cNvSpPr>
          <p:nvPr>
            <p:ph type="title"/>
          </p:nvPr>
        </p:nvSpPr>
        <p:spPr bwMode="auto">
          <a:xfrm>
            <a:off x="406402" y="57076"/>
            <a:ext cx="11379200" cy="71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Autofit/>
          </a:bodyPr>
          <a:lstStyle/>
          <a:p>
            <a:pPr lvl="0"/>
            <a:r>
              <a:rPr lang="en-US"/>
              <a:t>Click to edit Master title style</a:t>
            </a:r>
          </a:p>
        </p:txBody>
      </p:sp>
      <p:sp>
        <p:nvSpPr>
          <p:cNvPr id="10" name="Rectangle 9">
            <a:extLst>
              <a:ext uri="{FF2B5EF4-FFF2-40B4-BE49-F238E27FC236}">
                <a16:creationId xmlns:a16="http://schemas.microsoft.com/office/drawing/2014/main" id="{66C7C26F-6025-4A9C-9147-02ACF2511635}"/>
              </a:ext>
            </a:extLst>
          </p:cNvPr>
          <p:cNvSpPr/>
          <p:nvPr userDrawn="1"/>
        </p:nvSpPr>
        <p:spPr>
          <a:xfrm>
            <a:off x="412815" y="6594130"/>
            <a:ext cx="134687" cy="138499"/>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r" eaLnBrk="1" hangingPunct="1"/>
            <a:fld id="{6859F80E-620D-49A1-BE04-AB53E30ABC2A}" type="slidenum">
              <a:rPr lang="it-IT" sz="900" smtClean="0">
                <a:solidFill>
                  <a:schemeClr val="tx1">
                    <a:lumMod val="65000"/>
                    <a:lumOff val="35000"/>
                  </a:schemeClr>
                </a:solidFill>
                <a:latin typeface="+mj-lt"/>
                <a:cs typeface="Segoe UI" panose="020B0502040204020203" pitchFamily="34" charset="0"/>
              </a:rPr>
              <a:pPr algn="r" eaLnBrk="1" hangingPunct="1"/>
              <a:t>‹#›</a:t>
            </a:fld>
            <a:endParaRPr lang="en-US" sz="900">
              <a:solidFill>
                <a:schemeClr val="tx1">
                  <a:lumMod val="65000"/>
                  <a:lumOff val="35000"/>
                </a:schemeClr>
              </a:solidFill>
              <a:latin typeface="+mj-lt"/>
              <a:cs typeface="Segoe UI" panose="020B0502040204020203" pitchFamily="34" charset="0"/>
            </a:endParaRPr>
          </a:p>
        </p:txBody>
      </p:sp>
      <p:sp>
        <p:nvSpPr>
          <p:cNvPr id="11" name="Rectangle 10">
            <a:extLst>
              <a:ext uri="{FF2B5EF4-FFF2-40B4-BE49-F238E27FC236}">
                <a16:creationId xmlns:a16="http://schemas.microsoft.com/office/drawing/2014/main" id="{B204D3DC-FAF4-45C0-958A-27B93C48168F}"/>
              </a:ext>
            </a:extLst>
          </p:cNvPr>
          <p:cNvSpPr>
            <a:spLocks/>
          </p:cNvSpPr>
          <p:nvPr userDrawn="1"/>
        </p:nvSpPr>
        <p:spPr>
          <a:xfrm>
            <a:off x="8714462" y="6594130"/>
            <a:ext cx="3065740" cy="138499"/>
          </a:xfrm>
          <a:prstGeom prst="rect">
            <a:avLst/>
          </a:prstGeom>
          <a:noFill/>
          <a:ln>
            <a:noFill/>
          </a:ln>
        </p:spPr>
        <p:txBody>
          <a:bodyPr wrap="none" lIns="0" tIns="0" rIns="0" bIns="0" anchor="ctr" anchorCtr="0">
            <a:spAutoFit/>
          </a:bodyPr>
          <a:lstStyle/>
          <a:p>
            <a:pPr lvl="0" algn="r" defTabSz="1217248" rtl="0" eaLnBrk="1" fontAlgn="base" hangingPunct="1">
              <a:spcBef>
                <a:spcPct val="0"/>
              </a:spcBef>
              <a:spcAft>
                <a:spcPct val="0"/>
              </a:spcAft>
            </a:pPr>
            <a:r>
              <a:rPr lang="en-US" sz="900" kern="1200">
                <a:solidFill>
                  <a:schemeClr val="tx1">
                    <a:lumMod val="65000"/>
                    <a:lumOff val="35000"/>
                  </a:schemeClr>
                </a:solidFill>
                <a:latin typeface="+mj-lt"/>
                <a:ea typeface="+mn-ea"/>
                <a:cs typeface="Segoe UI" panose="020B0502040204020203" pitchFamily="34" charset="0"/>
              </a:rPr>
              <a:t>Copyright © 2020 HCL Technologies Limited  |  www.hcltech.com</a:t>
            </a:r>
          </a:p>
        </p:txBody>
      </p:sp>
      <p:grpSp>
        <p:nvGrpSpPr>
          <p:cNvPr id="15" name="Group 14">
            <a:extLst>
              <a:ext uri="{FF2B5EF4-FFF2-40B4-BE49-F238E27FC236}">
                <a16:creationId xmlns:a16="http://schemas.microsoft.com/office/drawing/2014/main" id="{0887E8FC-6845-41F5-AF5A-D63CF7138495}"/>
              </a:ext>
            </a:extLst>
          </p:cNvPr>
          <p:cNvGrpSpPr/>
          <p:nvPr userDrawn="1"/>
        </p:nvGrpSpPr>
        <p:grpSpPr>
          <a:xfrm>
            <a:off x="10546241" y="6380404"/>
            <a:ext cx="1219595" cy="186117"/>
            <a:chOff x="10543493" y="6380401"/>
            <a:chExt cx="1219277" cy="186117"/>
          </a:xfrm>
        </p:grpSpPr>
        <p:sp>
          <p:nvSpPr>
            <p:cNvPr id="17" name="Freeform 6">
              <a:extLst>
                <a:ext uri="{FF2B5EF4-FFF2-40B4-BE49-F238E27FC236}">
                  <a16:creationId xmlns:a16="http://schemas.microsoft.com/office/drawing/2014/main" id="{90A4648C-7022-492E-B132-12914C2D83BA}"/>
                </a:ext>
              </a:extLst>
            </p:cNvPr>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endParaRPr lang="en-US" sz="6398">
                <a:latin typeface="+mj-lt"/>
              </a:endParaRPr>
            </a:p>
          </p:txBody>
        </p:sp>
        <p:sp>
          <p:nvSpPr>
            <p:cNvPr id="18" name="Freeform 7">
              <a:extLst>
                <a:ext uri="{FF2B5EF4-FFF2-40B4-BE49-F238E27FC236}">
                  <a16:creationId xmlns:a16="http://schemas.microsoft.com/office/drawing/2014/main" id="{D72D539E-5F7D-4473-8C43-2D773C46E83E}"/>
                </a:ext>
              </a:extLst>
            </p:cNvPr>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endParaRPr lang="en-US" sz="6398">
                <a:latin typeface="+mj-lt"/>
              </a:endParaRPr>
            </a:p>
          </p:txBody>
        </p:sp>
        <p:sp>
          <p:nvSpPr>
            <p:cNvPr id="19" name="Freeform 8">
              <a:extLst>
                <a:ext uri="{FF2B5EF4-FFF2-40B4-BE49-F238E27FC236}">
                  <a16:creationId xmlns:a16="http://schemas.microsoft.com/office/drawing/2014/main" id="{E78A5DF3-E550-4534-8122-29ABCEF74205}"/>
                </a:ext>
              </a:extLst>
            </p:cNvPr>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endParaRPr lang="en-US" sz="6398">
                <a:latin typeface="+mj-lt"/>
              </a:endParaRPr>
            </a:p>
          </p:txBody>
        </p:sp>
      </p:grpSp>
      <p:cxnSp>
        <p:nvCxnSpPr>
          <p:cNvPr id="21" name="Straight Connector 20">
            <a:extLst>
              <a:ext uri="{FF2B5EF4-FFF2-40B4-BE49-F238E27FC236}">
                <a16:creationId xmlns:a16="http://schemas.microsoft.com/office/drawing/2014/main" id="{EA3B2962-CA1A-458D-8B01-78B5AA543C70}"/>
              </a:ext>
            </a:extLst>
          </p:cNvPr>
          <p:cNvCxnSpPr/>
          <p:nvPr userDrawn="1"/>
        </p:nvCxnSpPr>
        <p:spPr bwMode="auto">
          <a:xfrm>
            <a:off x="612862" y="6602658"/>
            <a:ext cx="0" cy="121443"/>
          </a:xfrm>
          <a:prstGeom prst="line">
            <a:avLst/>
          </a:prstGeom>
          <a:solidFill>
            <a:schemeClr val="accent1"/>
          </a:solidFill>
          <a:ln w="9525" cap="rnd" cmpd="sng" algn="ctr">
            <a:solidFill>
              <a:schemeClr val="tx1">
                <a:lumMod val="65000"/>
                <a:lumOff val="35000"/>
              </a:schemeClr>
            </a:solidFill>
            <a:prstDash val="solid"/>
            <a:round/>
            <a:headEnd type="none" w="med" len="med"/>
            <a:tailEnd type="none" w="med" len="med"/>
          </a:ln>
          <a:effectLst/>
        </p:spPr>
      </p:cxnSp>
    </p:spTree>
    <p:extLst>
      <p:ext uri="{BB962C8B-B14F-4D97-AF65-F5344CB8AC3E}">
        <p14:creationId xmlns:p14="http://schemas.microsoft.com/office/powerpoint/2010/main" val="2131145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hf sldNum="0" hdr="0" ftr="0" dt="0"/>
  <p:txStyles>
    <p:titleStyle>
      <a:lvl1pPr algn="l" rtl="0" eaLnBrk="0" fontAlgn="base" hangingPunct="0">
        <a:spcBef>
          <a:spcPct val="0"/>
        </a:spcBef>
        <a:spcAft>
          <a:spcPct val="0"/>
        </a:spcAft>
        <a:defRPr sz="2399" b="1" cap="none" baseline="0">
          <a:solidFill>
            <a:schemeClr val="bg2"/>
          </a:solidFill>
          <a:latin typeface="+mj-lt"/>
          <a:ea typeface="+mj-ea"/>
          <a:cs typeface="+mj-cs"/>
        </a:defRPr>
      </a:lvl1pPr>
      <a:lvl2pPr algn="l" rtl="0" eaLnBrk="0" fontAlgn="base" hangingPunct="0">
        <a:spcBef>
          <a:spcPct val="0"/>
        </a:spcBef>
        <a:spcAft>
          <a:spcPct val="0"/>
        </a:spcAft>
        <a:defRPr sz="2399" b="1">
          <a:solidFill>
            <a:srgbClr val="00529B"/>
          </a:solidFill>
          <a:latin typeface="Novecento Book" pitchFamily="50" charset="0"/>
        </a:defRPr>
      </a:lvl2pPr>
      <a:lvl3pPr algn="l" rtl="0" eaLnBrk="0" fontAlgn="base" hangingPunct="0">
        <a:spcBef>
          <a:spcPct val="0"/>
        </a:spcBef>
        <a:spcAft>
          <a:spcPct val="0"/>
        </a:spcAft>
        <a:defRPr sz="2399" b="1">
          <a:solidFill>
            <a:srgbClr val="00529B"/>
          </a:solidFill>
          <a:latin typeface="Novecento Book" pitchFamily="50" charset="0"/>
        </a:defRPr>
      </a:lvl3pPr>
      <a:lvl4pPr algn="l" rtl="0" eaLnBrk="0" fontAlgn="base" hangingPunct="0">
        <a:spcBef>
          <a:spcPct val="0"/>
        </a:spcBef>
        <a:spcAft>
          <a:spcPct val="0"/>
        </a:spcAft>
        <a:defRPr sz="2399" b="1">
          <a:solidFill>
            <a:srgbClr val="00529B"/>
          </a:solidFill>
          <a:latin typeface="Novecento Book" pitchFamily="50" charset="0"/>
        </a:defRPr>
      </a:lvl4pPr>
      <a:lvl5pPr algn="l" rtl="0" eaLnBrk="0" fontAlgn="base" hangingPunct="0">
        <a:spcBef>
          <a:spcPct val="0"/>
        </a:spcBef>
        <a:spcAft>
          <a:spcPct val="0"/>
        </a:spcAft>
        <a:defRPr sz="2399" b="1">
          <a:solidFill>
            <a:srgbClr val="00529B"/>
          </a:solidFill>
          <a:latin typeface="Novecento Book" pitchFamily="50" charset="0"/>
        </a:defRPr>
      </a:lvl5pPr>
      <a:lvl6pPr marL="457063" algn="l" rtl="0" fontAlgn="base">
        <a:spcBef>
          <a:spcPct val="0"/>
        </a:spcBef>
        <a:spcAft>
          <a:spcPct val="0"/>
        </a:spcAft>
        <a:defRPr sz="2399" b="1">
          <a:solidFill>
            <a:schemeClr val="bg1"/>
          </a:solidFill>
          <a:latin typeface="Arial" charset="0"/>
        </a:defRPr>
      </a:lvl6pPr>
      <a:lvl7pPr marL="914126" algn="l" rtl="0" fontAlgn="base">
        <a:spcBef>
          <a:spcPct val="0"/>
        </a:spcBef>
        <a:spcAft>
          <a:spcPct val="0"/>
        </a:spcAft>
        <a:defRPr sz="2399" b="1">
          <a:solidFill>
            <a:schemeClr val="bg1"/>
          </a:solidFill>
          <a:latin typeface="Arial" charset="0"/>
        </a:defRPr>
      </a:lvl7pPr>
      <a:lvl8pPr marL="1371189" algn="l" rtl="0" fontAlgn="base">
        <a:spcBef>
          <a:spcPct val="0"/>
        </a:spcBef>
        <a:spcAft>
          <a:spcPct val="0"/>
        </a:spcAft>
        <a:defRPr sz="2399" b="1">
          <a:solidFill>
            <a:schemeClr val="bg1"/>
          </a:solidFill>
          <a:latin typeface="Arial" charset="0"/>
        </a:defRPr>
      </a:lvl8pPr>
      <a:lvl9pPr marL="1828251" algn="l" rtl="0" fontAlgn="base">
        <a:spcBef>
          <a:spcPct val="0"/>
        </a:spcBef>
        <a:spcAft>
          <a:spcPct val="0"/>
        </a:spcAft>
        <a:defRPr sz="2399" b="1">
          <a:solidFill>
            <a:schemeClr val="bg1"/>
          </a:solidFill>
          <a:latin typeface="Arial" charset="0"/>
        </a:defRPr>
      </a:lvl9pPr>
    </p:titleStyle>
    <p:bodyStyle>
      <a:lvl1pPr marL="233293" indent="-233293" algn="l" rtl="0" eaLnBrk="0" fontAlgn="base" hangingPunct="0">
        <a:spcBef>
          <a:spcPct val="100000"/>
        </a:spcBef>
        <a:spcAft>
          <a:spcPct val="0"/>
        </a:spcAft>
        <a:buClr>
          <a:schemeClr val="tx1"/>
        </a:buClr>
        <a:buFont typeface="Arial" panose="020B0604020202020204" pitchFamily="34" charset="0"/>
        <a:buChar char="•"/>
        <a:defRPr sz="1600">
          <a:solidFill>
            <a:schemeClr val="tx1"/>
          </a:solidFill>
          <a:latin typeface="+mj-lt"/>
          <a:ea typeface="+mn-ea"/>
          <a:cs typeface="+mn-cs"/>
        </a:defRPr>
      </a:lvl1pPr>
      <a:lvl2pPr marL="457063" indent="-228531" algn="l" rtl="0" eaLnBrk="0" fontAlgn="base" hangingPunct="0">
        <a:spcBef>
          <a:spcPct val="50000"/>
        </a:spcBef>
        <a:spcAft>
          <a:spcPct val="0"/>
        </a:spcAft>
        <a:buClr>
          <a:schemeClr val="tx1"/>
        </a:buClr>
        <a:buFont typeface="Calibri" panose="020F0502020204030204" pitchFamily="34" charset="0"/>
        <a:buChar char="−"/>
        <a:defRPr sz="1400">
          <a:solidFill>
            <a:schemeClr val="tx1"/>
          </a:solidFill>
          <a:latin typeface="+mj-lt"/>
        </a:defRPr>
      </a:lvl2pPr>
      <a:lvl3pPr marL="690356" indent="-233293" algn="l" rtl="0" eaLnBrk="0" fontAlgn="base" hangingPunct="0">
        <a:spcBef>
          <a:spcPct val="50000"/>
        </a:spcBef>
        <a:spcAft>
          <a:spcPct val="0"/>
        </a:spcAft>
        <a:buClr>
          <a:schemeClr val="tx1"/>
        </a:buClr>
        <a:buFont typeface="Calibri" panose="020F0502020204030204" pitchFamily="34" charset="0"/>
        <a:buChar char="▫"/>
        <a:defRPr sz="1400">
          <a:solidFill>
            <a:schemeClr val="tx1"/>
          </a:solidFill>
          <a:latin typeface="+mj-lt"/>
        </a:defRPr>
      </a:lvl3pPr>
      <a:lvl4pPr marL="904604" indent="-219009" algn="l" rtl="0" eaLnBrk="0" fontAlgn="base" hangingPunct="0">
        <a:spcBef>
          <a:spcPct val="50000"/>
        </a:spcBef>
        <a:spcAft>
          <a:spcPct val="0"/>
        </a:spcAft>
        <a:buClr>
          <a:schemeClr val="tx1"/>
        </a:buClr>
        <a:buFont typeface="Wingdings" pitchFamily="2" charset="2"/>
        <a:buChar char="§"/>
        <a:defRPr sz="1200">
          <a:solidFill>
            <a:schemeClr val="tx1"/>
          </a:solidFill>
          <a:latin typeface="+mn-lt"/>
        </a:defRPr>
      </a:lvl4pPr>
      <a:lvl5pPr marL="1133135" indent="-219009" algn="l" rtl="0" eaLnBrk="0" fontAlgn="base" hangingPunct="0">
        <a:spcBef>
          <a:spcPct val="50000"/>
        </a:spcBef>
        <a:spcAft>
          <a:spcPct val="0"/>
        </a:spcAft>
        <a:buClr>
          <a:schemeClr val="tx1"/>
        </a:buClr>
        <a:buFont typeface="Wingdings" pitchFamily="2" charset="2"/>
        <a:buChar char="§"/>
        <a:defRPr sz="1200">
          <a:solidFill>
            <a:schemeClr val="tx1"/>
          </a:solidFill>
          <a:latin typeface="+mn-lt"/>
        </a:defRPr>
      </a:lvl5pPr>
      <a:lvl6pPr marL="1590198" indent="-219009" algn="l" rtl="0" fontAlgn="base">
        <a:spcBef>
          <a:spcPct val="50000"/>
        </a:spcBef>
        <a:spcAft>
          <a:spcPct val="0"/>
        </a:spcAft>
        <a:buClr>
          <a:schemeClr val="tx1"/>
        </a:buClr>
        <a:buFont typeface="Wingdings" pitchFamily="2" charset="2"/>
        <a:buChar char="§"/>
        <a:defRPr sz="1400">
          <a:solidFill>
            <a:schemeClr val="tx1"/>
          </a:solidFill>
          <a:latin typeface="+mn-lt"/>
        </a:defRPr>
      </a:lvl6pPr>
      <a:lvl7pPr marL="2047261" indent="-219009" algn="l" rtl="0" fontAlgn="base">
        <a:spcBef>
          <a:spcPct val="50000"/>
        </a:spcBef>
        <a:spcAft>
          <a:spcPct val="0"/>
        </a:spcAft>
        <a:buClr>
          <a:schemeClr val="tx1"/>
        </a:buClr>
        <a:buFont typeface="Wingdings" pitchFamily="2" charset="2"/>
        <a:buChar char="§"/>
        <a:defRPr sz="1400">
          <a:solidFill>
            <a:schemeClr val="tx1"/>
          </a:solidFill>
          <a:latin typeface="+mn-lt"/>
        </a:defRPr>
      </a:lvl7pPr>
      <a:lvl8pPr marL="2504323" indent="-219009" algn="l" rtl="0" fontAlgn="base">
        <a:spcBef>
          <a:spcPct val="50000"/>
        </a:spcBef>
        <a:spcAft>
          <a:spcPct val="0"/>
        </a:spcAft>
        <a:buClr>
          <a:schemeClr val="tx1"/>
        </a:buClr>
        <a:buFont typeface="Wingdings" pitchFamily="2" charset="2"/>
        <a:buChar char="§"/>
        <a:defRPr sz="1400">
          <a:solidFill>
            <a:schemeClr val="tx1"/>
          </a:solidFill>
          <a:latin typeface="+mn-lt"/>
        </a:defRPr>
      </a:lvl8pPr>
      <a:lvl9pPr marL="2961386" indent="-219009" algn="l" rtl="0" fontAlgn="base">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91" name="Google Shape;191;p32"/>
          <p:cNvSpPr txBox="1">
            <a:spLocks noGrp="1"/>
          </p:cNvSpPr>
          <p:nvPr>
            <p:ph type="title" idx="4294967295"/>
          </p:nvPr>
        </p:nvSpPr>
        <p:spPr>
          <a:xfrm>
            <a:off x="0" y="823913"/>
            <a:ext cx="8205788" cy="2768600"/>
          </a:xfrm>
        </p:spPr>
        <p:txBody>
          <a:bodyPr spcFirstLastPara="1" wrap="square" lIns="0" tIns="0" rIns="121900" bIns="0" anchor="b" anchorCtr="0">
            <a:normAutofit/>
          </a:bodyPr>
          <a:lstStyle/>
          <a:p>
            <a:pPr marL="0" lvl="0" indent="0" rtl="0">
              <a:spcBef>
                <a:spcPts val="0"/>
              </a:spcBef>
              <a:spcAft>
                <a:spcPts val="0"/>
              </a:spcAft>
              <a:buNone/>
            </a:pPr>
            <a:r>
              <a:rPr lang="en-US" sz="5400" dirty="0"/>
              <a:t>                 Cloud assessment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1"/>
          <p:cNvSpPr txBox="1"/>
          <p:nvPr/>
        </p:nvSpPr>
        <p:spPr>
          <a:xfrm>
            <a:off x="609575" y="613675"/>
            <a:ext cx="107898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Findings for Apache</a:t>
            </a:r>
            <a:endParaRPr sz="2400">
              <a:solidFill>
                <a:srgbClr val="202124"/>
              </a:solidFill>
              <a:latin typeface="Google Sans Medium"/>
              <a:ea typeface="Google Sans Medium"/>
              <a:cs typeface="Google Sans Medium"/>
              <a:sym typeface="Google Sans Medium"/>
            </a:endParaRPr>
          </a:p>
        </p:txBody>
      </p:sp>
      <p:sp>
        <p:nvSpPr>
          <p:cNvPr id="364" name="Google Shape;364;p41"/>
          <p:cNvSpPr txBox="1"/>
          <p:nvPr/>
        </p:nvSpPr>
        <p:spPr>
          <a:xfrm>
            <a:off x="609575"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Assets age distribution</a:t>
            </a:r>
            <a:endParaRPr sz="1200">
              <a:solidFill>
                <a:srgbClr val="202124"/>
              </a:solidFill>
              <a:latin typeface="Google Sans Medium"/>
              <a:ea typeface="Google Sans Medium"/>
              <a:cs typeface="Google Sans Medium"/>
              <a:sym typeface="Google Sans Medium"/>
            </a:endParaRPr>
          </a:p>
        </p:txBody>
      </p:sp>
      <p:sp>
        <p:nvSpPr>
          <p:cNvPr id="365" name="Google Shape;365;p41"/>
          <p:cNvSpPr txBox="1"/>
          <p:nvPr/>
        </p:nvSpPr>
        <p:spPr>
          <a:xfrm rot="-5400000">
            <a:off x="465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366" name="Google Shape;366;p41"/>
          <p:cNvSpPr txBox="1"/>
          <p:nvPr/>
        </p:nvSpPr>
        <p:spPr>
          <a:xfrm>
            <a:off x="6166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Years</a:t>
            </a:r>
            <a:endParaRPr sz="900">
              <a:solidFill>
                <a:schemeClr val="lt1"/>
              </a:solidFill>
              <a:latin typeface="Google Sans"/>
              <a:ea typeface="Google Sans"/>
              <a:cs typeface="Google Sans"/>
              <a:sym typeface="Google Sans"/>
            </a:endParaRPr>
          </a:p>
        </p:txBody>
      </p:sp>
      <p:sp>
        <p:nvSpPr>
          <p:cNvPr id="367" name="Google Shape;367;p41"/>
          <p:cNvSpPr txBox="1"/>
          <p:nvPr/>
        </p:nvSpPr>
        <p:spPr>
          <a:xfrm>
            <a:off x="42914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latin typeface="Google Sans Medium"/>
                <a:ea typeface="Google Sans Medium"/>
                <a:cs typeface="Google Sans Medium"/>
                <a:sym typeface="Google Sans Medium"/>
              </a:rPr>
              <a:t>Operating Systems</a:t>
            </a:r>
            <a:endParaRPr sz="1200">
              <a:latin typeface="Google Sans Medium"/>
              <a:ea typeface="Google Sans Medium"/>
              <a:cs typeface="Google Sans Medium"/>
              <a:sym typeface="Google Sans Medium"/>
            </a:endParaRPr>
          </a:p>
          <a:p>
            <a:pPr marL="0" lvl="0" indent="0" algn="l" rtl="0">
              <a:spcBef>
                <a:spcPts val="0"/>
              </a:spcBef>
              <a:spcAft>
                <a:spcPts val="0"/>
              </a:spcAft>
              <a:buNone/>
            </a:pPr>
            <a:endParaRPr sz="1200"/>
          </a:p>
        </p:txBody>
      </p:sp>
      <p:graphicFrame>
        <p:nvGraphicFramePr>
          <p:cNvPr id="368" name="Google Shape;368;p41"/>
          <p:cNvGraphicFramePr/>
          <p:nvPr/>
        </p:nvGraphicFramePr>
        <p:xfrm>
          <a:off x="609575" y="3971778"/>
          <a:ext cx="5435850" cy="21037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Statistics</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Assets:</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354.3 GB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Asset 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5.8</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23 GB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69" name="Google Shape;369;p41"/>
          <p:cNvSpPr txBox="1"/>
          <p:nvPr/>
        </p:nvSpPr>
        <p:spPr>
          <a:xfrm>
            <a:off x="79935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Memory Distribution</a:t>
            </a:r>
            <a:endParaRPr sz="1200">
              <a:solidFill>
                <a:srgbClr val="202124"/>
              </a:solidFill>
              <a:latin typeface="Google Sans Medium"/>
              <a:ea typeface="Google Sans Medium"/>
              <a:cs typeface="Google Sans Medium"/>
              <a:sym typeface="Google Sans Medium"/>
            </a:endParaRPr>
          </a:p>
        </p:txBody>
      </p:sp>
      <p:sp>
        <p:nvSpPr>
          <p:cNvPr id="370" name="Google Shape;370;p41"/>
          <p:cNvSpPr txBox="1"/>
          <p:nvPr/>
        </p:nvSpPr>
        <p:spPr>
          <a:xfrm rot="-5400000">
            <a:off x="74234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371" name="Google Shape;371;p41"/>
          <p:cNvSpPr txBox="1"/>
          <p:nvPr/>
        </p:nvSpPr>
        <p:spPr>
          <a:xfrm>
            <a:off x="79935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Gigabytes of RAM</a:t>
            </a:r>
            <a:endParaRPr sz="900">
              <a:solidFill>
                <a:schemeClr val="lt1"/>
              </a:solidFill>
              <a:latin typeface="Google Sans"/>
              <a:ea typeface="Google Sans"/>
              <a:cs typeface="Google Sans"/>
              <a:sym typeface="Google Sans"/>
            </a:endParaRPr>
          </a:p>
        </p:txBody>
      </p:sp>
      <p:graphicFrame>
        <p:nvGraphicFramePr>
          <p:cNvPr id="372" name="Google Shape;372;p41"/>
          <p:cNvGraphicFramePr/>
          <p:nvPr/>
        </p:nvGraphicFramePr>
        <p:xfrm>
          <a:off x="6146825" y="3971778"/>
          <a:ext cx="5435850" cy="21096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Performance</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Used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213.1 GB</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1"/>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Used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98%</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2"/>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98%</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3"/>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6%</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4"/>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6%</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73" name="Google Shape;373;p41"/>
          <p:cNvPicPr preferRelativeResize="0"/>
          <p:nvPr/>
        </p:nvPicPr>
        <p:blipFill>
          <a:blip r:embed="rId3">
            <a:alphaModFix/>
          </a:blip>
          <a:stretch>
            <a:fillRect/>
          </a:stretch>
        </p:blipFill>
        <p:spPr>
          <a:xfrm>
            <a:off x="868680" y="1971986"/>
            <a:ext cx="2660999" cy="1469155"/>
          </a:xfrm>
          <a:prstGeom prst="rect">
            <a:avLst/>
          </a:prstGeom>
          <a:noFill/>
          <a:ln>
            <a:noFill/>
          </a:ln>
        </p:spPr>
      </p:pic>
      <p:pic>
        <p:nvPicPr>
          <p:cNvPr id="374" name="Google Shape;374;p41"/>
          <p:cNvPicPr preferRelativeResize="0"/>
          <p:nvPr/>
        </p:nvPicPr>
        <p:blipFill>
          <a:blip r:embed="rId4">
            <a:alphaModFix/>
          </a:blip>
          <a:stretch>
            <a:fillRect/>
          </a:stretch>
        </p:blipFill>
        <p:spPr>
          <a:xfrm>
            <a:off x="4465225" y="1792224"/>
            <a:ext cx="3029902" cy="1572900"/>
          </a:xfrm>
          <a:prstGeom prst="rect">
            <a:avLst/>
          </a:prstGeom>
          <a:noFill/>
          <a:ln>
            <a:noFill/>
          </a:ln>
        </p:spPr>
      </p:pic>
      <p:pic>
        <p:nvPicPr>
          <p:cNvPr id="375" name="Google Shape;375;p41"/>
          <p:cNvPicPr preferRelativeResize="0"/>
          <p:nvPr/>
        </p:nvPicPr>
        <p:blipFill>
          <a:blip r:embed="rId5">
            <a:alphaModFix/>
          </a:blip>
          <a:stretch>
            <a:fillRect/>
          </a:stretch>
        </p:blipFill>
        <p:spPr>
          <a:xfrm>
            <a:off x="8229600" y="1907978"/>
            <a:ext cx="2660999" cy="1469155"/>
          </a:xfrm>
          <a:prstGeom prst="rect">
            <a:avLst/>
          </a:prstGeom>
          <a:noFill/>
          <a:ln>
            <a:no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2"/>
          <p:cNvSpPr txBox="1"/>
          <p:nvPr/>
        </p:nvSpPr>
        <p:spPr>
          <a:xfrm>
            <a:off x="609575" y="613675"/>
            <a:ext cx="107898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Findings for Microsoft IIS</a:t>
            </a:r>
            <a:endParaRPr sz="2400">
              <a:solidFill>
                <a:srgbClr val="202124"/>
              </a:solidFill>
              <a:latin typeface="Google Sans Medium"/>
              <a:ea typeface="Google Sans Medium"/>
              <a:cs typeface="Google Sans Medium"/>
              <a:sym typeface="Google Sans Medium"/>
            </a:endParaRPr>
          </a:p>
        </p:txBody>
      </p:sp>
      <p:sp>
        <p:nvSpPr>
          <p:cNvPr id="381" name="Google Shape;381;p42"/>
          <p:cNvSpPr txBox="1"/>
          <p:nvPr/>
        </p:nvSpPr>
        <p:spPr>
          <a:xfrm>
            <a:off x="609575"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Assets age distribution</a:t>
            </a:r>
            <a:endParaRPr sz="1200">
              <a:solidFill>
                <a:srgbClr val="202124"/>
              </a:solidFill>
              <a:latin typeface="Google Sans Medium"/>
              <a:ea typeface="Google Sans Medium"/>
              <a:cs typeface="Google Sans Medium"/>
              <a:sym typeface="Google Sans Medium"/>
            </a:endParaRPr>
          </a:p>
        </p:txBody>
      </p:sp>
      <p:sp>
        <p:nvSpPr>
          <p:cNvPr id="382" name="Google Shape;382;p42"/>
          <p:cNvSpPr txBox="1"/>
          <p:nvPr/>
        </p:nvSpPr>
        <p:spPr>
          <a:xfrm rot="-5400000">
            <a:off x="465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383" name="Google Shape;383;p42"/>
          <p:cNvSpPr txBox="1"/>
          <p:nvPr/>
        </p:nvSpPr>
        <p:spPr>
          <a:xfrm>
            <a:off x="6166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Years</a:t>
            </a:r>
            <a:endParaRPr sz="900">
              <a:solidFill>
                <a:schemeClr val="lt1"/>
              </a:solidFill>
              <a:latin typeface="Google Sans"/>
              <a:ea typeface="Google Sans"/>
              <a:cs typeface="Google Sans"/>
              <a:sym typeface="Google Sans"/>
            </a:endParaRPr>
          </a:p>
        </p:txBody>
      </p:sp>
      <p:sp>
        <p:nvSpPr>
          <p:cNvPr id="384" name="Google Shape;384;p42"/>
          <p:cNvSpPr txBox="1"/>
          <p:nvPr/>
        </p:nvSpPr>
        <p:spPr>
          <a:xfrm>
            <a:off x="42914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latin typeface="Google Sans Medium"/>
                <a:ea typeface="Google Sans Medium"/>
                <a:cs typeface="Google Sans Medium"/>
                <a:sym typeface="Google Sans Medium"/>
              </a:rPr>
              <a:t>Operating Systems</a:t>
            </a:r>
            <a:endParaRPr sz="1200">
              <a:latin typeface="Google Sans Medium"/>
              <a:ea typeface="Google Sans Medium"/>
              <a:cs typeface="Google Sans Medium"/>
              <a:sym typeface="Google Sans Medium"/>
            </a:endParaRPr>
          </a:p>
          <a:p>
            <a:pPr marL="0" lvl="0" indent="0" algn="l" rtl="0">
              <a:spcBef>
                <a:spcPts val="0"/>
              </a:spcBef>
              <a:spcAft>
                <a:spcPts val="0"/>
              </a:spcAft>
              <a:buNone/>
            </a:pPr>
            <a:endParaRPr sz="1200"/>
          </a:p>
        </p:txBody>
      </p:sp>
      <p:graphicFrame>
        <p:nvGraphicFramePr>
          <p:cNvPr id="385" name="Google Shape;385;p42"/>
          <p:cNvGraphicFramePr/>
          <p:nvPr/>
        </p:nvGraphicFramePr>
        <p:xfrm>
          <a:off x="609575" y="3971778"/>
          <a:ext cx="5435850" cy="21037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Statistics</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Assets:</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34</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7.0 TB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Asset 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5.8</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17 GB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86" name="Google Shape;386;p42"/>
          <p:cNvSpPr txBox="1"/>
          <p:nvPr/>
        </p:nvSpPr>
        <p:spPr>
          <a:xfrm>
            <a:off x="79935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Memory Distribution</a:t>
            </a:r>
            <a:endParaRPr sz="1200">
              <a:solidFill>
                <a:srgbClr val="202124"/>
              </a:solidFill>
              <a:latin typeface="Google Sans Medium"/>
              <a:ea typeface="Google Sans Medium"/>
              <a:cs typeface="Google Sans Medium"/>
              <a:sym typeface="Google Sans Medium"/>
            </a:endParaRPr>
          </a:p>
        </p:txBody>
      </p:sp>
      <p:sp>
        <p:nvSpPr>
          <p:cNvPr id="387" name="Google Shape;387;p42"/>
          <p:cNvSpPr txBox="1"/>
          <p:nvPr/>
        </p:nvSpPr>
        <p:spPr>
          <a:xfrm rot="-5400000">
            <a:off x="74234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388" name="Google Shape;388;p42"/>
          <p:cNvSpPr txBox="1"/>
          <p:nvPr/>
        </p:nvSpPr>
        <p:spPr>
          <a:xfrm>
            <a:off x="79935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Gigabytes of RAM</a:t>
            </a:r>
            <a:endParaRPr sz="900">
              <a:solidFill>
                <a:schemeClr val="lt1"/>
              </a:solidFill>
              <a:latin typeface="Google Sans"/>
              <a:ea typeface="Google Sans"/>
              <a:cs typeface="Google Sans"/>
              <a:sym typeface="Google Sans"/>
            </a:endParaRPr>
          </a:p>
        </p:txBody>
      </p:sp>
      <p:graphicFrame>
        <p:nvGraphicFramePr>
          <p:cNvPr id="389" name="Google Shape;389;p42"/>
          <p:cNvGraphicFramePr/>
          <p:nvPr/>
        </p:nvGraphicFramePr>
        <p:xfrm>
          <a:off x="6146825" y="3971778"/>
          <a:ext cx="5435850" cy="21096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Performance</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Used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4.6 TB</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1"/>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Used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43%</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2"/>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43%</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3"/>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6%</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4"/>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7%</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90" name="Google Shape;390;p42"/>
          <p:cNvPicPr preferRelativeResize="0"/>
          <p:nvPr/>
        </p:nvPicPr>
        <p:blipFill>
          <a:blip r:embed="rId3">
            <a:alphaModFix/>
          </a:blip>
          <a:stretch>
            <a:fillRect/>
          </a:stretch>
        </p:blipFill>
        <p:spPr>
          <a:xfrm>
            <a:off x="868680" y="1971986"/>
            <a:ext cx="2660999" cy="1469155"/>
          </a:xfrm>
          <a:prstGeom prst="rect">
            <a:avLst/>
          </a:prstGeom>
          <a:noFill/>
          <a:ln>
            <a:noFill/>
          </a:ln>
        </p:spPr>
      </p:pic>
      <p:pic>
        <p:nvPicPr>
          <p:cNvPr id="391" name="Google Shape;391;p42"/>
          <p:cNvPicPr preferRelativeResize="0"/>
          <p:nvPr/>
        </p:nvPicPr>
        <p:blipFill>
          <a:blip r:embed="rId4">
            <a:alphaModFix/>
          </a:blip>
          <a:stretch>
            <a:fillRect/>
          </a:stretch>
        </p:blipFill>
        <p:spPr>
          <a:xfrm>
            <a:off x="4465225" y="1792224"/>
            <a:ext cx="3029902" cy="1572900"/>
          </a:xfrm>
          <a:prstGeom prst="rect">
            <a:avLst/>
          </a:prstGeom>
          <a:noFill/>
          <a:ln>
            <a:noFill/>
          </a:ln>
        </p:spPr>
      </p:pic>
      <p:pic>
        <p:nvPicPr>
          <p:cNvPr id="392" name="Google Shape;392;p42"/>
          <p:cNvPicPr preferRelativeResize="0"/>
          <p:nvPr/>
        </p:nvPicPr>
        <p:blipFill>
          <a:blip r:embed="rId5">
            <a:alphaModFix/>
          </a:blip>
          <a:stretch>
            <a:fillRect/>
          </a:stretch>
        </p:blipFill>
        <p:spPr>
          <a:xfrm>
            <a:off x="8229600" y="1907978"/>
            <a:ext cx="2660999" cy="1469155"/>
          </a:xfrm>
          <a:prstGeom prst="rect">
            <a:avLst/>
          </a:prstGeom>
          <a:noFill/>
          <a:ln>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3"/>
          <p:cNvSpPr txBox="1"/>
          <p:nvPr/>
        </p:nvSpPr>
        <p:spPr>
          <a:xfrm>
            <a:off x="609575" y="613675"/>
            <a:ext cx="107898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Findings for Microsoft MQ</a:t>
            </a:r>
            <a:endParaRPr sz="2400">
              <a:solidFill>
                <a:srgbClr val="202124"/>
              </a:solidFill>
              <a:latin typeface="Google Sans Medium"/>
              <a:ea typeface="Google Sans Medium"/>
              <a:cs typeface="Google Sans Medium"/>
              <a:sym typeface="Google Sans Medium"/>
            </a:endParaRPr>
          </a:p>
        </p:txBody>
      </p:sp>
      <p:sp>
        <p:nvSpPr>
          <p:cNvPr id="398" name="Google Shape;398;p43"/>
          <p:cNvSpPr txBox="1"/>
          <p:nvPr/>
        </p:nvSpPr>
        <p:spPr>
          <a:xfrm>
            <a:off x="609575"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Assets age distribution</a:t>
            </a:r>
            <a:endParaRPr sz="1200">
              <a:solidFill>
                <a:srgbClr val="202124"/>
              </a:solidFill>
              <a:latin typeface="Google Sans Medium"/>
              <a:ea typeface="Google Sans Medium"/>
              <a:cs typeface="Google Sans Medium"/>
              <a:sym typeface="Google Sans Medium"/>
            </a:endParaRPr>
          </a:p>
        </p:txBody>
      </p:sp>
      <p:sp>
        <p:nvSpPr>
          <p:cNvPr id="399" name="Google Shape;399;p43"/>
          <p:cNvSpPr txBox="1"/>
          <p:nvPr/>
        </p:nvSpPr>
        <p:spPr>
          <a:xfrm rot="-5400000">
            <a:off x="465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400" name="Google Shape;400;p43"/>
          <p:cNvSpPr txBox="1"/>
          <p:nvPr/>
        </p:nvSpPr>
        <p:spPr>
          <a:xfrm>
            <a:off x="6166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Years</a:t>
            </a:r>
            <a:endParaRPr sz="900">
              <a:solidFill>
                <a:schemeClr val="lt1"/>
              </a:solidFill>
              <a:latin typeface="Google Sans"/>
              <a:ea typeface="Google Sans"/>
              <a:cs typeface="Google Sans"/>
              <a:sym typeface="Google Sans"/>
            </a:endParaRPr>
          </a:p>
        </p:txBody>
      </p:sp>
      <p:sp>
        <p:nvSpPr>
          <p:cNvPr id="401" name="Google Shape;401;p43"/>
          <p:cNvSpPr txBox="1"/>
          <p:nvPr/>
        </p:nvSpPr>
        <p:spPr>
          <a:xfrm>
            <a:off x="42914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latin typeface="Google Sans Medium"/>
                <a:ea typeface="Google Sans Medium"/>
                <a:cs typeface="Google Sans Medium"/>
                <a:sym typeface="Google Sans Medium"/>
              </a:rPr>
              <a:t>Operating Systems</a:t>
            </a:r>
            <a:endParaRPr sz="1200">
              <a:latin typeface="Google Sans Medium"/>
              <a:ea typeface="Google Sans Medium"/>
              <a:cs typeface="Google Sans Medium"/>
              <a:sym typeface="Google Sans Medium"/>
            </a:endParaRPr>
          </a:p>
          <a:p>
            <a:pPr marL="0" lvl="0" indent="0" algn="l" rtl="0">
              <a:spcBef>
                <a:spcPts val="0"/>
              </a:spcBef>
              <a:spcAft>
                <a:spcPts val="0"/>
              </a:spcAft>
              <a:buNone/>
            </a:pPr>
            <a:endParaRPr sz="1200"/>
          </a:p>
        </p:txBody>
      </p:sp>
      <p:graphicFrame>
        <p:nvGraphicFramePr>
          <p:cNvPr id="402" name="Google Shape;402;p43"/>
          <p:cNvGraphicFramePr/>
          <p:nvPr/>
        </p:nvGraphicFramePr>
        <p:xfrm>
          <a:off x="609575" y="3971778"/>
          <a:ext cx="5435850" cy="21037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Statistics</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Assets:</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2</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874.4 GB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Asset 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5.8</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10 GB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03" name="Google Shape;403;p43"/>
          <p:cNvSpPr txBox="1"/>
          <p:nvPr/>
        </p:nvSpPr>
        <p:spPr>
          <a:xfrm>
            <a:off x="79935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Memory Distribution</a:t>
            </a:r>
            <a:endParaRPr sz="1200">
              <a:solidFill>
                <a:srgbClr val="202124"/>
              </a:solidFill>
              <a:latin typeface="Google Sans Medium"/>
              <a:ea typeface="Google Sans Medium"/>
              <a:cs typeface="Google Sans Medium"/>
              <a:sym typeface="Google Sans Medium"/>
            </a:endParaRPr>
          </a:p>
        </p:txBody>
      </p:sp>
      <p:sp>
        <p:nvSpPr>
          <p:cNvPr id="404" name="Google Shape;404;p43"/>
          <p:cNvSpPr txBox="1"/>
          <p:nvPr/>
        </p:nvSpPr>
        <p:spPr>
          <a:xfrm rot="-5400000">
            <a:off x="74234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405" name="Google Shape;405;p43"/>
          <p:cNvSpPr txBox="1"/>
          <p:nvPr/>
        </p:nvSpPr>
        <p:spPr>
          <a:xfrm>
            <a:off x="79935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Gigabytes of RAM</a:t>
            </a:r>
            <a:endParaRPr sz="900">
              <a:solidFill>
                <a:schemeClr val="lt1"/>
              </a:solidFill>
              <a:latin typeface="Google Sans"/>
              <a:ea typeface="Google Sans"/>
              <a:cs typeface="Google Sans"/>
              <a:sym typeface="Google Sans"/>
            </a:endParaRPr>
          </a:p>
        </p:txBody>
      </p:sp>
      <p:graphicFrame>
        <p:nvGraphicFramePr>
          <p:cNvPr id="406" name="Google Shape;406;p43"/>
          <p:cNvGraphicFramePr/>
          <p:nvPr/>
        </p:nvGraphicFramePr>
        <p:xfrm>
          <a:off x="6146825" y="3971778"/>
          <a:ext cx="5435850" cy="21096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Performance</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Used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423.1 GB</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1"/>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Used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61%</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2"/>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64%</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3"/>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8%</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4"/>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12%</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407" name="Google Shape;407;p43"/>
          <p:cNvPicPr preferRelativeResize="0"/>
          <p:nvPr/>
        </p:nvPicPr>
        <p:blipFill>
          <a:blip r:embed="rId3">
            <a:alphaModFix/>
          </a:blip>
          <a:stretch>
            <a:fillRect/>
          </a:stretch>
        </p:blipFill>
        <p:spPr>
          <a:xfrm>
            <a:off x="868680" y="1971986"/>
            <a:ext cx="2660999" cy="1469155"/>
          </a:xfrm>
          <a:prstGeom prst="rect">
            <a:avLst/>
          </a:prstGeom>
          <a:noFill/>
          <a:ln>
            <a:noFill/>
          </a:ln>
        </p:spPr>
      </p:pic>
      <p:pic>
        <p:nvPicPr>
          <p:cNvPr id="408" name="Google Shape;408;p43"/>
          <p:cNvPicPr preferRelativeResize="0"/>
          <p:nvPr/>
        </p:nvPicPr>
        <p:blipFill>
          <a:blip r:embed="rId4">
            <a:alphaModFix/>
          </a:blip>
          <a:stretch>
            <a:fillRect/>
          </a:stretch>
        </p:blipFill>
        <p:spPr>
          <a:xfrm>
            <a:off x="4465225" y="1792224"/>
            <a:ext cx="3029902" cy="1572900"/>
          </a:xfrm>
          <a:prstGeom prst="rect">
            <a:avLst/>
          </a:prstGeom>
          <a:noFill/>
          <a:ln>
            <a:noFill/>
          </a:ln>
        </p:spPr>
      </p:pic>
      <p:pic>
        <p:nvPicPr>
          <p:cNvPr id="409" name="Google Shape;409;p43"/>
          <p:cNvPicPr preferRelativeResize="0"/>
          <p:nvPr/>
        </p:nvPicPr>
        <p:blipFill>
          <a:blip r:embed="rId5">
            <a:alphaModFix/>
          </a:blip>
          <a:stretch>
            <a:fillRect/>
          </a:stretch>
        </p:blipFill>
        <p:spPr>
          <a:xfrm>
            <a:off x="8229600" y="1907978"/>
            <a:ext cx="2660999" cy="1469155"/>
          </a:xfrm>
          <a:prstGeom prst="rect">
            <a:avLst/>
          </a:prstGeom>
          <a:noFill/>
          <a:ln>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4"/>
          <p:cNvSpPr txBox="1"/>
          <p:nvPr/>
        </p:nvSpPr>
        <p:spPr>
          <a:xfrm>
            <a:off x="609575" y="613675"/>
            <a:ext cx="107898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Findings for MySQL</a:t>
            </a:r>
            <a:endParaRPr sz="2400">
              <a:solidFill>
                <a:srgbClr val="202124"/>
              </a:solidFill>
              <a:latin typeface="Google Sans Medium"/>
              <a:ea typeface="Google Sans Medium"/>
              <a:cs typeface="Google Sans Medium"/>
              <a:sym typeface="Google Sans Medium"/>
            </a:endParaRPr>
          </a:p>
        </p:txBody>
      </p:sp>
      <p:sp>
        <p:nvSpPr>
          <p:cNvPr id="415" name="Google Shape;415;p44"/>
          <p:cNvSpPr txBox="1"/>
          <p:nvPr/>
        </p:nvSpPr>
        <p:spPr>
          <a:xfrm>
            <a:off x="609575"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Assets age distribution</a:t>
            </a:r>
            <a:endParaRPr sz="1200">
              <a:solidFill>
                <a:srgbClr val="202124"/>
              </a:solidFill>
              <a:latin typeface="Google Sans Medium"/>
              <a:ea typeface="Google Sans Medium"/>
              <a:cs typeface="Google Sans Medium"/>
              <a:sym typeface="Google Sans Medium"/>
            </a:endParaRPr>
          </a:p>
        </p:txBody>
      </p:sp>
      <p:sp>
        <p:nvSpPr>
          <p:cNvPr id="416" name="Google Shape;416;p44"/>
          <p:cNvSpPr txBox="1"/>
          <p:nvPr/>
        </p:nvSpPr>
        <p:spPr>
          <a:xfrm rot="-5400000">
            <a:off x="465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417" name="Google Shape;417;p44"/>
          <p:cNvSpPr txBox="1"/>
          <p:nvPr/>
        </p:nvSpPr>
        <p:spPr>
          <a:xfrm>
            <a:off x="6166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Years</a:t>
            </a:r>
            <a:endParaRPr sz="900">
              <a:solidFill>
                <a:schemeClr val="lt1"/>
              </a:solidFill>
              <a:latin typeface="Google Sans"/>
              <a:ea typeface="Google Sans"/>
              <a:cs typeface="Google Sans"/>
              <a:sym typeface="Google Sans"/>
            </a:endParaRPr>
          </a:p>
        </p:txBody>
      </p:sp>
      <p:sp>
        <p:nvSpPr>
          <p:cNvPr id="418" name="Google Shape;418;p44"/>
          <p:cNvSpPr txBox="1"/>
          <p:nvPr/>
        </p:nvSpPr>
        <p:spPr>
          <a:xfrm>
            <a:off x="42914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latin typeface="Google Sans Medium"/>
                <a:ea typeface="Google Sans Medium"/>
                <a:cs typeface="Google Sans Medium"/>
                <a:sym typeface="Google Sans Medium"/>
              </a:rPr>
              <a:t>Operating Systems</a:t>
            </a:r>
            <a:endParaRPr sz="1200">
              <a:latin typeface="Google Sans Medium"/>
              <a:ea typeface="Google Sans Medium"/>
              <a:cs typeface="Google Sans Medium"/>
              <a:sym typeface="Google Sans Medium"/>
            </a:endParaRPr>
          </a:p>
          <a:p>
            <a:pPr marL="0" lvl="0" indent="0" algn="l" rtl="0">
              <a:spcBef>
                <a:spcPts val="0"/>
              </a:spcBef>
              <a:spcAft>
                <a:spcPts val="0"/>
              </a:spcAft>
              <a:buNone/>
            </a:pPr>
            <a:endParaRPr sz="1200"/>
          </a:p>
        </p:txBody>
      </p:sp>
      <p:graphicFrame>
        <p:nvGraphicFramePr>
          <p:cNvPr id="419" name="Google Shape;419;p44"/>
          <p:cNvGraphicFramePr/>
          <p:nvPr/>
        </p:nvGraphicFramePr>
        <p:xfrm>
          <a:off x="609575" y="3971778"/>
          <a:ext cx="5435850" cy="21037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Statistics</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Assets:</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429.7 GB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Asset 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5.8</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16 GB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20" name="Google Shape;420;p44"/>
          <p:cNvSpPr txBox="1"/>
          <p:nvPr/>
        </p:nvSpPr>
        <p:spPr>
          <a:xfrm>
            <a:off x="79935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Memory Distribution</a:t>
            </a:r>
            <a:endParaRPr sz="1200">
              <a:solidFill>
                <a:srgbClr val="202124"/>
              </a:solidFill>
              <a:latin typeface="Google Sans Medium"/>
              <a:ea typeface="Google Sans Medium"/>
              <a:cs typeface="Google Sans Medium"/>
              <a:sym typeface="Google Sans Medium"/>
            </a:endParaRPr>
          </a:p>
        </p:txBody>
      </p:sp>
      <p:sp>
        <p:nvSpPr>
          <p:cNvPr id="421" name="Google Shape;421;p44"/>
          <p:cNvSpPr txBox="1"/>
          <p:nvPr/>
        </p:nvSpPr>
        <p:spPr>
          <a:xfrm rot="-5400000">
            <a:off x="74234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422" name="Google Shape;422;p44"/>
          <p:cNvSpPr txBox="1"/>
          <p:nvPr/>
        </p:nvSpPr>
        <p:spPr>
          <a:xfrm>
            <a:off x="79935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Gigabytes of RAM</a:t>
            </a:r>
            <a:endParaRPr sz="900">
              <a:solidFill>
                <a:schemeClr val="lt1"/>
              </a:solidFill>
              <a:latin typeface="Google Sans"/>
              <a:ea typeface="Google Sans"/>
              <a:cs typeface="Google Sans"/>
              <a:sym typeface="Google Sans"/>
            </a:endParaRPr>
          </a:p>
        </p:txBody>
      </p:sp>
      <p:graphicFrame>
        <p:nvGraphicFramePr>
          <p:cNvPr id="423" name="Google Shape;423;p44"/>
          <p:cNvGraphicFramePr/>
          <p:nvPr/>
        </p:nvGraphicFramePr>
        <p:xfrm>
          <a:off x="6146825" y="3971778"/>
          <a:ext cx="5435850" cy="21096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Performance</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Used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297.1 GB</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1"/>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Used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45%</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2"/>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47%</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3"/>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6%</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4"/>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9%</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424" name="Google Shape;424;p44"/>
          <p:cNvPicPr preferRelativeResize="0"/>
          <p:nvPr/>
        </p:nvPicPr>
        <p:blipFill>
          <a:blip r:embed="rId3">
            <a:alphaModFix/>
          </a:blip>
          <a:stretch>
            <a:fillRect/>
          </a:stretch>
        </p:blipFill>
        <p:spPr>
          <a:xfrm>
            <a:off x="868680" y="1971986"/>
            <a:ext cx="2660999" cy="1469155"/>
          </a:xfrm>
          <a:prstGeom prst="rect">
            <a:avLst/>
          </a:prstGeom>
          <a:noFill/>
          <a:ln>
            <a:noFill/>
          </a:ln>
        </p:spPr>
      </p:pic>
      <p:pic>
        <p:nvPicPr>
          <p:cNvPr id="425" name="Google Shape;425;p44"/>
          <p:cNvPicPr preferRelativeResize="0"/>
          <p:nvPr/>
        </p:nvPicPr>
        <p:blipFill>
          <a:blip r:embed="rId4">
            <a:alphaModFix/>
          </a:blip>
          <a:stretch>
            <a:fillRect/>
          </a:stretch>
        </p:blipFill>
        <p:spPr>
          <a:xfrm>
            <a:off x="4465225" y="1792224"/>
            <a:ext cx="3029902" cy="1572900"/>
          </a:xfrm>
          <a:prstGeom prst="rect">
            <a:avLst/>
          </a:prstGeom>
          <a:noFill/>
          <a:ln>
            <a:noFill/>
          </a:ln>
        </p:spPr>
      </p:pic>
      <p:pic>
        <p:nvPicPr>
          <p:cNvPr id="426" name="Google Shape;426;p44"/>
          <p:cNvPicPr preferRelativeResize="0"/>
          <p:nvPr/>
        </p:nvPicPr>
        <p:blipFill>
          <a:blip r:embed="rId5">
            <a:alphaModFix/>
          </a:blip>
          <a:stretch>
            <a:fillRect/>
          </a:stretch>
        </p:blipFill>
        <p:spPr>
          <a:xfrm>
            <a:off x="8229600" y="1907978"/>
            <a:ext cx="2660999" cy="1469155"/>
          </a:xfrm>
          <a:prstGeom prst="rect">
            <a:avLst/>
          </a:prstGeom>
          <a:noFill/>
          <a:ln>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5"/>
          <p:cNvSpPr txBox="1"/>
          <p:nvPr/>
        </p:nvSpPr>
        <p:spPr>
          <a:xfrm>
            <a:off x="609575" y="613675"/>
            <a:ext cx="107898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Findings for Oracle</a:t>
            </a:r>
            <a:endParaRPr sz="2400">
              <a:solidFill>
                <a:srgbClr val="202124"/>
              </a:solidFill>
              <a:latin typeface="Google Sans Medium"/>
              <a:ea typeface="Google Sans Medium"/>
              <a:cs typeface="Google Sans Medium"/>
              <a:sym typeface="Google Sans Medium"/>
            </a:endParaRPr>
          </a:p>
        </p:txBody>
      </p:sp>
      <p:sp>
        <p:nvSpPr>
          <p:cNvPr id="432" name="Google Shape;432;p45"/>
          <p:cNvSpPr txBox="1"/>
          <p:nvPr/>
        </p:nvSpPr>
        <p:spPr>
          <a:xfrm>
            <a:off x="609575"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Assets age distribution</a:t>
            </a:r>
            <a:endParaRPr sz="1200">
              <a:solidFill>
                <a:srgbClr val="202124"/>
              </a:solidFill>
              <a:latin typeface="Google Sans Medium"/>
              <a:ea typeface="Google Sans Medium"/>
              <a:cs typeface="Google Sans Medium"/>
              <a:sym typeface="Google Sans Medium"/>
            </a:endParaRPr>
          </a:p>
        </p:txBody>
      </p:sp>
      <p:sp>
        <p:nvSpPr>
          <p:cNvPr id="433" name="Google Shape;433;p45"/>
          <p:cNvSpPr txBox="1"/>
          <p:nvPr/>
        </p:nvSpPr>
        <p:spPr>
          <a:xfrm rot="-5400000">
            <a:off x="465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434" name="Google Shape;434;p45"/>
          <p:cNvSpPr txBox="1"/>
          <p:nvPr/>
        </p:nvSpPr>
        <p:spPr>
          <a:xfrm>
            <a:off x="6166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Years</a:t>
            </a:r>
            <a:endParaRPr sz="900">
              <a:solidFill>
                <a:schemeClr val="lt1"/>
              </a:solidFill>
              <a:latin typeface="Google Sans"/>
              <a:ea typeface="Google Sans"/>
              <a:cs typeface="Google Sans"/>
              <a:sym typeface="Google Sans"/>
            </a:endParaRPr>
          </a:p>
        </p:txBody>
      </p:sp>
      <p:sp>
        <p:nvSpPr>
          <p:cNvPr id="435" name="Google Shape;435;p45"/>
          <p:cNvSpPr txBox="1"/>
          <p:nvPr/>
        </p:nvSpPr>
        <p:spPr>
          <a:xfrm>
            <a:off x="42914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latin typeface="Google Sans Medium"/>
                <a:ea typeface="Google Sans Medium"/>
                <a:cs typeface="Google Sans Medium"/>
                <a:sym typeface="Google Sans Medium"/>
              </a:rPr>
              <a:t>Operating Systems</a:t>
            </a:r>
            <a:endParaRPr sz="1200">
              <a:latin typeface="Google Sans Medium"/>
              <a:ea typeface="Google Sans Medium"/>
              <a:cs typeface="Google Sans Medium"/>
              <a:sym typeface="Google Sans Medium"/>
            </a:endParaRPr>
          </a:p>
          <a:p>
            <a:pPr marL="0" lvl="0" indent="0" algn="l" rtl="0">
              <a:spcBef>
                <a:spcPts val="0"/>
              </a:spcBef>
              <a:spcAft>
                <a:spcPts val="0"/>
              </a:spcAft>
              <a:buNone/>
            </a:pPr>
            <a:endParaRPr sz="1200"/>
          </a:p>
        </p:txBody>
      </p:sp>
      <p:graphicFrame>
        <p:nvGraphicFramePr>
          <p:cNvPr id="436" name="Google Shape;436;p45"/>
          <p:cNvGraphicFramePr/>
          <p:nvPr/>
        </p:nvGraphicFramePr>
        <p:xfrm>
          <a:off x="609575" y="3971778"/>
          <a:ext cx="5435850" cy="21037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Statistics</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Assets:</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18</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14.2 TB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Asset 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5.8</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18 GB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37" name="Google Shape;437;p45"/>
          <p:cNvSpPr txBox="1"/>
          <p:nvPr/>
        </p:nvSpPr>
        <p:spPr>
          <a:xfrm>
            <a:off x="79935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Memory Distribution</a:t>
            </a:r>
            <a:endParaRPr sz="1200">
              <a:solidFill>
                <a:srgbClr val="202124"/>
              </a:solidFill>
              <a:latin typeface="Google Sans Medium"/>
              <a:ea typeface="Google Sans Medium"/>
              <a:cs typeface="Google Sans Medium"/>
              <a:sym typeface="Google Sans Medium"/>
            </a:endParaRPr>
          </a:p>
        </p:txBody>
      </p:sp>
      <p:sp>
        <p:nvSpPr>
          <p:cNvPr id="438" name="Google Shape;438;p45"/>
          <p:cNvSpPr txBox="1"/>
          <p:nvPr/>
        </p:nvSpPr>
        <p:spPr>
          <a:xfrm rot="-5400000">
            <a:off x="74234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439" name="Google Shape;439;p45"/>
          <p:cNvSpPr txBox="1"/>
          <p:nvPr/>
        </p:nvSpPr>
        <p:spPr>
          <a:xfrm>
            <a:off x="79935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Gigabytes of RAM</a:t>
            </a:r>
            <a:endParaRPr sz="900">
              <a:solidFill>
                <a:schemeClr val="lt1"/>
              </a:solidFill>
              <a:latin typeface="Google Sans"/>
              <a:ea typeface="Google Sans"/>
              <a:cs typeface="Google Sans"/>
              <a:sym typeface="Google Sans"/>
            </a:endParaRPr>
          </a:p>
        </p:txBody>
      </p:sp>
      <p:graphicFrame>
        <p:nvGraphicFramePr>
          <p:cNvPr id="440" name="Google Shape;440;p45"/>
          <p:cNvGraphicFramePr/>
          <p:nvPr/>
        </p:nvGraphicFramePr>
        <p:xfrm>
          <a:off x="6146825" y="3971778"/>
          <a:ext cx="5435850" cy="21096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Performance</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Used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10.7 TB</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1"/>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Used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83%</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2"/>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85%</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3"/>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17%</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4"/>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28%</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441" name="Google Shape;441;p45"/>
          <p:cNvPicPr preferRelativeResize="0"/>
          <p:nvPr/>
        </p:nvPicPr>
        <p:blipFill>
          <a:blip r:embed="rId3">
            <a:alphaModFix/>
          </a:blip>
          <a:stretch>
            <a:fillRect/>
          </a:stretch>
        </p:blipFill>
        <p:spPr>
          <a:xfrm>
            <a:off x="868680" y="1971986"/>
            <a:ext cx="2660999" cy="1469155"/>
          </a:xfrm>
          <a:prstGeom prst="rect">
            <a:avLst/>
          </a:prstGeom>
          <a:noFill/>
          <a:ln>
            <a:noFill/>
          </a:ln>
        </p:spPr>
      </p:pic>
      <p:pic>
        <p:nvPicPr>
          <p:cNvPr id="442" name="Google Shape;442;p45"/>
          <p:cNvPicPr preferRelativeResize="0"/>
          <p:nvPr/>
        </p:nvPicPr>
        <p:blipFill>
          <a:blip r:embed="rId4">
            <a:alphaModFix/>
          </a:blip>
          <a:stretch>
            <a:fillRect/>
          </a:stretch>
        </p:blipFill>
        <p:spPr>
          <a:xfrm>
            <a:off x="4465225" y="1792224"/>
            <a:ext cx="3029902" cy="1572900"/>
          </a:xfrm>
          <a:prstGeom prst="rect">
            <a:avLst/>
          </a:prstGeom>
          <a:noFill/>
          <a:ln>
            <a:noFill/>
          </a:ln>
        </p:spPr>
      </p:pic>
      <p:pic>
        <p:nvPicPr>
          <p:cNvPr id="443" name="Google Shape;443;p45"/>
          <p:cNvPicPr preferRelativeResize="0"/>
          <p:nvPr/>
        </p:nvPicPr>
        <p:blipFill>
          <a:blip r:embed="rId5">
            <a:alphaModFix/>
          </a:blip>
          <a:stretch>
            <a:fillRect/>
          </a:stretch>
        </p:blipFill>
        <p:spPr>
          <a:xfrm>
            <a:off x="8229600" y="1907978"/>
            <a:ext cx="2660999" cy="1469155"/>
          </a:xfrm>
          <a:prstGeom prst="rect">
            <a:avLst/>
          </a:prstGeom>
          <a:noFill/>
          <a:ln>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6"/>
          <p:cNvSpPr txBox="1"/>
          <p:nvPr/>
        </p:nvSpPr>
        <p:spPr>
          <a:xfrm>
            <a:off x="609575" y="613675"/>
            <a:ext cx="107898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Findings for Postgres</a:t>
            </a:r>
            <a:endParaRPr sz="2400">
              <a:solidFill>
                <a:srgbClr val="202124"/>
              </a:solidFill>
              <a:latin typeface="Google Sans Medium"/>
              <a:ea typeface="Google Sans Medium"/>
              <a:cs typeface="Google Sans Medium"/>
              <a:sym typeface="Google Sans Medium"/>
            </a:endParaRPr>
          </a:p>
        </p:txBody>
      </p:sp>
      <p:sp>
        <p:nvSpPr>
          <p:cNvPr id="449" name="Google Shape;449;p46"/>
          <p:cNvSpPr txBox="1"/>
          <p:nvPr/>
        </p:nvSpPr>
        <p:spPr>
          <a:xfrm>
            <a:off x="609575"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Assets age distribution</a:t>
            </a:r>
            <a:endParaRPr sz="1200">
              <a:solidFill>
                <a:srgbClr val="202124"/>
              </a:solidFill>
              <a:latin typeface="Google Sans Medium"/>
              <a:ea typeface="Google Sans Medium"/>
              <a:cs typeface="Google Sans Medium"/>
              <a:sym typeface="Google Sans Medium"/>
            </a:endParaRPr>
          </a:p>
        </p:txBody>
      </p:sp>
      <p:sp>
        <p:nvSpPr>
          <p:cNvPr id="450" name="Google Shape;450;p46"/>
          <p:cNvSpPr txBox="1"/>
          <p:nvPr/>
        </p:nvSpPr>
        <p:spPr>
          <a:xfrm rot="-5400000">
            <a:off x="465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451" name="Google Shape;451;p46"/>
          <p:cNvSpPr txBox="1"/>
          <p:nvPr/>
        </p:nvSpPr>
        <p:spPr>
          <a:xfrm>
            <a:off x="6166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Years</a:t>
            </a:r>
            <a:endParaRPr sz="900">
              <a:solidFill>
                <a:schemeClr val="lt1"/>
              </a:solidFill>
              <a:latin typeface="Google Sans"/>
              <a:ea typeface="Google Sans"/>
              <a:cs typeface="Google Sans"/>
              <a:sym typeface="Google Sans"/>
            </a:endParaRPr>
          </a:p>
        </p:txBody>
      </p:sp>
      <p:sp>
        <p:nvSpPr>
          <p:cNvPr id="452" name="Google Shape;452;p46"/>
          <p:cNvSpPr txBox="1"/>
          <p:nvPr/>
        </p:nvSpPr>
        <p:spPr>
          <a:xfrm>
            <a:off x="42914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latin typeface="Google Sans Medium"/>
                <a:ea typeface="Google Sans Medium"/>
                <a:cs typeface="Google Sans Medium"/>
                <a:sym typeface="Google Sans Medium"/>
              </a:rPr>
              <a:t>Operating Systems</a:t>
            </a:r>
            <a:endParaRPr sz="1200">
              <a:latin typeface="Google Sans Medium"/>
              <a:ea typeface="Google Sans Medium"/>
              <a:cs typeface="Google Sans Medium"/>
              <a:sym typeface="Google Sans Medium"/>
            </a:endParaRPr>
          </a:p>
          <a:p>
            <a:pPr marL="0" lvl="0" indent="0" algn="l" rtl="0">
              <a:spcBef>
                <a:spcPts val="0"/>
              </a:spcBef>
              <a:spcAft>
                <a:spcPts val="0"/>
              </a:spcAft>
              <a:buNone/>
            </a:pPr>
            <a:endParaRPr sz="1200"/>
          </a:p>
        </p:txBody>
      </p:sp>
      <p:graphicFrame>
        <p:nvGraphicFramePr>
          <p:cNvPr id="453" name="Google Shape;453;p46"/>
          <p:cNvGraphicFramePr/>
          <p:nvPr/>
        </p:nvGraphicFramePr>
        <p:xfrm>
          <a:off x="609575" y="3971778"/>
          <a:ext cx="5435850" cy="21037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Statistics</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Assets:</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11</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8.8 TB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Asset 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5.8</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27 GB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54" name="Google Shape;454;p46"/>
          <p:cNvSpPr txBox="1"/>
          <p:nvPr/>
        </p:nvSpPr>
        <p:spPr>
          <a:xfrm>
            <a:off x="79935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Memory Distribution</a:t>
            </a:r>
            <a:endParaRPr sz="1200">
              <a:solidFill>
                <a:srgbClr val="202124"/>
              </a:solidFill>
              <a:latin typeface="Google Sans Medium"/>
              <a:ea typeface="Google Sans Medium"/>
              <a:cs typeface="Google Sans Medium"/>
              <a:sym typeface="Google Sans Medium"/>
            </a:endParaRPr>
          </a:p>
        </p:txBody>
      </p:sp>
      <p:sp>
        <p:nvSpPr>
          <p:cNvPr id="455" name="Google Shape;455;p46"/>
          <p:cNvSpPr txBox="1"/>
          <p:nvPr/>
        </p:nvSpPr>
        <p:spPr>
          <a:xfrm rot="-5400000">
            <a:off x="74234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456" name="Google Shape;456;p46"/>
          <p:cNvSpPr txBox="1"/>
          <p:nvPr/>
        </p:nvSpPr>
        <p:spPr>
          <a:xfrm>
            <a:off x="79935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Gigabytes of RAM</a:t>
            </a:r>
            <a:endParaRPr sz="900">
              <a:solidFill>
                <a:schemeClr val="lt1"/>
              </a:solidFill>
              <a:latin typeface="Google Sans"/>
              <a:ea typeface="Google Sans"/>
              <a:cs typeface="Google Sans"/>
              <a:sym typeface="Google Sans"/>
            </a:endParaRPr>
          </a:p>
        </p:txBody>
      </p:sp>
      <p:graphicFrame>
        <p:nvGraphicFramePr>
          <p:cNvPr id="457" name="Google Shape;457;p46"/>
          <p:cNvGraphicFramePr/>
          <p:nvPr/>
        </p:nvGraphicFramePr>
        <p:xfrm>
          <a:off x="6146825" y="3971778"/>
          <a:ext cx="5435850" cy="21096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Performance</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Used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6.1 TB</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1"/>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Used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70%</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2"/>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72%</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3"/>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19%</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4"/>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23%</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458" name="Google Shape;458;p46"/>
          <p:cNvPicPr preferRelativeResize="0"/>
          <p:nvPr/>
        </p:nvPicPr>
        <p:blipFill>
          <a:blip r:embed="rId3">
            <a:alphaModFix/>
          </a:blip>
          <a:stretch>
            <a:fillRect/>
          </a:stretch>
        </p:blipFill>
        <p:spPr>
          <a:xfrm>
            <a:off x="868680" y="1971986"/>
            <a:ext cx="2660999" cy="1469155"/>
          </a:xfrm>
          <a:prstGeom prst="rect">
            <a:avLst/>
          </a:prstGeom>
          <a:noFill/>
          <a:ln>
            <a:noFill/>
          </a:ln>
        </p:spPr>
      </p:pic>
      <p:pic>
        <p:nvPicPr>
          <p:cNvPr id="459" name="Google Shape;459;p46"/>
          <p:cNvPicPr preferRelativeResize="0"/>
          <p:nvPr/>
        </p:nvPicPr>
        <p:blipFill>
          <a:blip r:embed="rId4">
            <a:alphaModFix/>
          </a:blip>
          <a:stretch>
            <a:fillRect/>
          </a:stretch>
        </p:blipFill>
        <p:spPr>
          <a:xfrm>
            <a:off x="4465225" y="1792224"/>
            <a:ext cx="3029902" cy="1572900"/>
          </a:xfrm>
          <a:prstGeom prst="rect">
            <a:avLst/>
          </a:prstGeom>
          <a:noFill/>
          <a:ln>
            <a:noFill/>
          </a:ln>
        </p:spPr>
      </p:pic>
      <p:pic>
        <p:nvPicPr>
          <p:cNvPr id="460" name="Google Shape;460;p46"/>
          <p:cNvPicPr preferRelativeResize="0"/>
          <p:nvPr/>
        </p:nvPicPr>
        <p:blipFill>
          <a:blip r:embed="rId5">
            <a:alphaModFix/>
          </a:blip>
          <a:stretch>
            <a:fillRect/>
          </a:stretch>
        </p:blipFill>
        <p:spPr>
          <a:xfrm>
            <a:off x="8229600" y="1907978"/>
            <a:ext cx="2660999" cy="1469155"/>
          </a:xfrm>
          <a:prstGeom prst="rect">
            <a:avLst/>
          </a:prstGeom>
          <a:noFill/>
          <a:ln>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7"/>
          <p:cNvSpPr txBox="1"/>
          <p:nvPr/>
        </p:nvSpPr>
        <p:spPr>
          <a:xfrm>
            <a:off x="609575" y="613675"/>
            <a:ext cx="107898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Findings for SAP</a:t>
            </a:r>
            <a:endParaRPr sz="2400">
              <a:solidFill>
                <a:srgbClr val="202124"/>
              </a:solidFill>
              <a:latin typeface="Google Sans Medium"/>
              <a:ea typeface="Google Sans Medium"/>
              <a:cs typeface="Google Sans Medium"/>
              <a:sym typeface="Google Sans Medium"/>
            </a:endParaRPr>
          </a:p>
        </p:txBody>
      </p:sp>
      <p:sp>
        <p:nvSpPr>
          <p:cNvPr id="466" name="Google Shape;466;p47"/>
          <p:cNvSpPr txBox="1"/>
          <p:nvPr/>
        </p:nvSpPr>
        <p:spPr>
          <a:xfrm>
            <a:off x="609575"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Assets age distribution</a:t>
            </a:r>
            <a:endParaRPr sz="1200">
              <a:solidFill>
                <a:srgbClr val="202124"/>
              </a:solidFill>
              <a:latin typeface="Google Sans Medium"/>
              <a:ea typeface="Google Sans Medium"/>
              <a:cs typeface="Google Sans Medium"/>
              <a:sym typeface="Google Sans Medium"/>
            </a:endParaRPr>
          </a:p>
        </p:txBody>
      </p:sp>
      <p:sp>
        <p:nvSpPr>
          <p:cNvPr id="467" name="Google Shape;467;p47"/>
          <p:cNvSpPr txBox="1"/>
          <p:nvPr/>
        </p:nvSpPr>
        <p:spPr>
          <a:xfrm rot="-5400000">
            <a:off x="465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468" name="Google Shape;468;p47"/>
          <p:cNvSpPr txBox="1"/>
          <p:nvPr/>
        </p:nvSpPr>
        <p:spPr>
          <a:xfrm>
            <a:off x="6166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Years</a:t>
            </a:r>
            <a:endParaRPr sz="900">
              <a:solidFill>
                <a:schemeClr val="lt1"/>
              </a:solidFill>
              <a:latin typeface="Google Sans"/>
              <a:ea typeface="Google Sans"/>
              <a:cs typeface="Google Sans"/>
              <a:sym typeface="Google Sans"/>
            </a:endParaRPr>
          </a:p>
        </p:txBody>
      </p:sp>
      <p:sp>
        <p:nvSpPr>
          <p:cNvPr id="469" name="Google Shape;469;p47"/>
          <p:cNvSpPr txBox="1"/>
          <p:nvPr/>
        </p:nvSpPr>
        <p:spPr>
          <a:xfrm>
            <a:off x="42914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latin typeface="Google Sans Medium"/>
                <a:ea typeface="Google Sans Medium"/>
                <a:cs typeface="Google Sans Medium"/>
                <a:sym typeface="Google Sans Medium"/>
              </a:rPr>
              <a:t>Operating Systems</a:t>
            </a:r>
            <a:endParaRPr sz="1200">
              <a:latin typeface="Google Sans Medium"/>
              <a:ea typeface="Google Sans Medium"/>
              <a:cs typeface="Google Sans Medium"/>
              <a:sym typeface="Google Sans Medium"/>
            </a:endParaRPr>
          </a:p>
          <a:p>
            <a:pPr marL="0" lvl="0" indent="0" algn="l" rtl="0">
              <a:spcBef>
                <a:spcPts val="0"/>
              </a:spcBef>
              <a:spcAft>
                <a:spcPts val="0"/>
              </a:spcAft>
              <a:buNone/>
            </a:pPr>
            <a:endParaRPr sz="1200"/>
          </a:p>
        </p:txBody>
      </p:sp>
      <p:graphicFrame>
        <p:nvGraphicFramePr>
          <p:cNvPr id="470" name="Google Shape;470;p47"/>
          <p:cNvGraphicFramePr/>
          <p:nvPr/>
        </p:nvGraphicFramePr>
        <p:xfrm>
          <a:off x="609575" y="3971778"/>
          <a:ext cx="5435850" cy="21037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Statistics</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Assets:</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3.2 TB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Asset 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5.8</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757 GB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71" name="Google Shape;471;p47"/>
          <p:cNvSpPr txBox="1"/>
          <p:nvPr/>
        </p:nvSpPr>
        <p:spPr>
          <a:xfrm>
            <a:off x="79935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Memory Distribution</a:t>
            </a:r>
            <a:endParaRPr sz="1200">
              <a:solidFill>
                <a:srgbClr val="202124"/>
              </a:solidFill>
              <a:latin typeface="Google Sans Medium"/>
              <a:ea typeface="Google Sans Medium"/>
              <a:cs typeface="Google Sans Medium"/>
              <a:sym typeface="Google Sans Medium"/>
            </a:endParaRPr>
          </a:p>
        </p:txBody>
      </p:sp>
      <p:sp>
        <p:nvSpPr>
          <p:cNvPr id="472" name="Google Shape;472;p47"/>
          <p:cNvSpPr txBox="1"/>
          <p:nvPr/>
        </p:nvSpPr>
        <p:spPr>
          <a:xfrm rot="-5400000">
            <a:off x="74234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473" name="Google Shape;473;p47"/>
          <p:cNvSpPr txBox="1"/>
          <p:nvPr/>
        </p:nvSpPr>
        <p:spPr>
          <a:xfrm>
            <a:off x="79935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Gigabytes of RAM</a:t>
            </a:r>
            <a:endParaRPr sz="900">
              <a:solidFill>
                <a:schemeClr val="lt1"/>
              </a:solidFill>
              <a:latin typeface="Google Sans"/>
              <a:ea typeface="Google Sans"/>
              <a:cs typeface="Google Sans"/>
              <a:sym typeface="Google Sans"/>
            </a:endParaRPr>
          </a:p>
        </p:txBody>
      </p:sp>
      <p:graphicFrame>
        <p:nvGraphicFramePr>
          <p:cNvPr id="474" name="Google Shape;474;p47"/>
          <p:cNvGraphicFramePr/>
          <p:nvPr/>
        </p:nvGraphicFramePr>
        <p:xfrm>
          <a:off x="6146825" y="3971778"/>
          <a:ext cx="5435850" cy="21096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Performance</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Used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2.0 TB</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1"/>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Used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74%</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2"/>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74%</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3"/>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1%</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4"/>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1%</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475" name="Google Shape;475;p47"/>
          <p:cNvPicPr preferRelativeResize="0"/>
          <p:nvPr/>
        </p:nvPicPr>
        <p:blipFill>
          <a:blip r:embed="rId3">
            <a:alphaModFix/>
          </a:blip>
          <a:stretch>
            <a:fillRect/>
          </a:stretch>
        </p:blipFill>
        <p:spPr>
          <a:xfrm>
            <a:off x="868680" y="1971986"/>
            <a:ext cx="2660999" cy="1469155"/>
          </a:xfrm>
          <a:prstGeom prst="rect">
            <a:avLst/>
          </a:prstGeom>
          <a:noFill/>
          <a:ln>
            <a:noFill/>
          </a:ln>
        </p:spPr>
      </p:pic>
      <p:pic>
        <p:nvPicPr>
          <p:cNvPr id="476" name="Google Shape;476;p47"/>
          <p:cNvPicPr preferRelativeResize="0"/>
          <p:nvPr/>
        </p:nvPicPr>
        <p:blipFill>
          <a:blip r:embed="rId4">
            <a:alphaModFix/>
          </a:blip>
          <a:stretch>
            <a:fillRect/>
          </a:stretch>
        </p:blipFill>
        <p:spPr>
          <a:xfrm>
            <a:off x="4465225" y="1792224"/>
            <a:ext cx="3029902" cy="1572900"/>
          </a:xfrm>
          <a:prstGeom prst="rect">
            <a:avLst/>
          </a:prstGeom>
          <a:noFill/>
          <a:ln>
            <a:noFill/>
          </a:ln>
        </p:spPr>
      </p:pic>
      <p:pic>
        <p:nvPicPr>
          <p:cNvPr id="477" name="Google Shape;477;p47"/>
          <p:cNvPicPr preferRelativeResize="0"/>
          <p:nvPr/>
        </p:nvPicPr>
        <p:blipFill>
          <a:blip r:embed="rId5">
            <a:alphaModFix/>
          </a:blip>
          <a:stretch>
            <a:fillRect/>
          </a:stretch>
        </p:blipFill>
        <p:spPr>
          <a:xfrm>
            <a:off x="8229600" y="1907978"/>
            <a:ext cx="2660999" cy="1469155"/>
          </a:xfrm>
          <a:prstGeom prst="rect">
            <a:avLst/>
          </a:prstGeom>
          <a:noFill/>
          <a:ln>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8"/>
          <p:cNvSpPr txBox="1"/>
          <p:nvPr/>
        </p:nvSpPr>
        <p:spPr>
          <a:xfrm>
            <a:off x="609575" y="613675"/>
            <a:ext cx="107898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Findings for SQL Server</a:t>
            </a:r>
            <a:endParaRPr sz="2400">
              <a:solidFill>
                <a:srgbClr val="202124"/>
              </a:solidFill>
              <a:latin typeface="Google Sans Medium"/>
              <a:ea typeface="Google Sans Medium"/>
              <a:cs typeface="Google Sans Medium"/>
              <a:sym typeface="Google Sans Medium"/>
            </a:endParaRPr>
          </a:p>
        </p:txBody>
      </p:sp>
      <p:sp>
        <p:nvSpPr>
          <p:cNvPr id="483" name="Google Shape;483;p48"/>
          <p:cNvSpPr txBox="1"/>
          <p:nvPr/>
        </p:nvSpPr>
        <p:spPr>
          <a:xfrm>
            <a:off x="609575"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Assets age distribution</a:t>
            </a:r>
            <a:endParaRPr sz="1200">
              <a:solidFill>
                <a:srgbClr val="202124"/>
              </a:solidFill>
              <a:latin typeface="Google Sans Medium"/>
              <a:ea typeface="Google Sans Medium"/>
              <a:cs typeface="Google Sans Medium"/>
              <a:sym typeface="Google Sans Medium"/>
            </a:endParaRPr>
          </a:p>
        </p:txBody>
      </p:sp>
      <p:sp>
        <p:nvSpPr>
          <p:cNvPr id="484" name="Google Shape;484;p48"/>
          <p:cNvSpPr txBox="1"/>
          <p:nvPr/>
        </p:nvSpPr>
        <p:spPr>
          <a:xfrm rot="-5400000">
            <a:off x="465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485" name="Google Shape;485;p48"/>
          <p:cNvSpPr txBox="1"/>
          <p:nvPr/>
        </p:nvSpPr>
        <p:spPr>
          <a:xfrm>
            <a:off x="6166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Years</a:t>
            </a:r>
            <a:endParaRPr sz="900">
              <a:solidFill>
                <a:schemeClr val="lt1"/>
              </a:solidFill>
              <a:latin typeface="Google Sans"/>
              <a:ea typeface="Google Sans"/>
              <a:cs typeface="Google Sans"/>
              <a:sym typeface="Google Sans"/>
            </a:endParaRPr>
          </a:p>
        </p:txBody>
      </p:sp>
      <p:sp>
        <p:nvSpPr>
          <p:cNvPr id="486" name="Google Shape;486;p48"/>
          <p:cNvSpPr txBox="1"/>
          <p:nvPr/>
        </p:nvSpPr>
        <p:spPr>
          <a:xfrm>
            <a:off x="42914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latin typeface="Google Sans Medium"/>
                <a:ea typeface="Google Sans Medium"/>
                <a:cs typeface="Google Sans Medium"/>
                <a:sym typeface="Google Sans Medium"/>
              </a:rPr>
              <a:t>Operating Systems</a:t>
            </a:r>
            <a:endParaRPr sz="1200">
              <a:latin typeface="Google Sans Medium"/>
              <a:ea typeface="Google Sans Medium"/>
              <a:cs typeface="Google Sans Medium"/>
              <a:sym typeface="Google Sans Medium"/>
            </a:endParaRPr>
          </a:p>
          <a:p>
            <a:pPr marL="0" lvl="0" indent="0" algn="l" rtl="0">
              <a:spcBef>
                <a:spcPts val="0"/>
              </a:spcBef>
              <a:spcAft>
                <a:spcPts val="0"/>
              </a:spcAft>
              <a:buNone/>
            </a:pPr>
            <a:endParaRPr sz="1200"/>
          </a:p>
        </p:txBody>
      </p:sp>
      <p:graphicFrame>
        <p:nvGraphicFramePr>
          <p:cNvPr id="487" name="Google Shape;487;p48"/>
          <p:cNvGraphicFramePr/>
          <p:nvPr/>
        </p:nvGraphicFramePr>
        <p:xfrm>
          <a:off x="609575" y="3971778"/>
          <a:ext cx="5435850" cy="21037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Statistics</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Assets:</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19</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6.9 TB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Asset 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5.8</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23 GB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88" name="Google Shape;488;p48"/>
          <p:cNvSpPr txBox="1"/>
          <p:nvPr/>
        </p:nvSpPr>
        <p:spPr>
          <a:xfrm>
            <a:off x="79935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Memory Distribution</a:t>
            </a:r>
            <a:endParaRPr sz="1200">
              <a:solidFill>
                <a:srgbClr val="202124"/>
              </a:solidFill>
              <a:latin typeface="Google Sans Medium"/>
              <a:ea typeface="Google Sans Medium"/>
              <a:cs typeface="Google Sans Medium"/>
              <a:sym typeface="Google Sans Medium"/>
            </a:endParaRPr>
          </a:p>
        </p:txBody>
      </p:sp>
      <p:sp>
        <p:nvSpPr>
          <p:cNvPr id="489" name="Google Shape;489;p48"/>
          <p:cNvSpPr txBox="1"/>
          <p:nvPr/>
        </p:nvSpPr>
        <p:spPr>
          <a:xfrm rot="-5400000">
            <a:off x="74234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490" name="Google Shape;490;p48"/>
          <p:cNvSpPr txBox="1"/>
          <p:nvPr/>
        </p:nvSpPr>
        <p:spPr>
          <a:xfrm>
            <a:off x="79935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Gigabytes of RAM</a:t>
            </a:r>
            <a:endParaRPr sz="900">
              <a:solidFill>
                <a:schemeClr val="lt1"/>
              </a:solidFill>
              <a:latin typeface="Google Sans"/>
              <a:ea typeface="Google Sans"/>
              <a:cs typeface="Google Sans"/>
              <a:sym typeface="Google Sans"/>
            </a:endParaRPr>
          </a:p>
        </p:txBody>
      </p:sp>
      <p:graphicFrame>
        <p:nvGraphicFramePr>
          <p:cNvPr id="491" name="Google Shape;491;p48"/>
          <p:cNvGraphicFramePr/>
          <p:nvPr/>
        </p:nvGraphicFramePr>
        <p:xfrm>
          <a:off x="6146825" y="3971778"/>
          <a:ext cx="5435850" cy="21096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Performance</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Used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4.2 TB</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1"/>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Used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65%</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2"/>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67%</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3"/>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12%</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4"/>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23%</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492" name="Google Shape;492;p48"/>
          <p:cNvPicPr preferRelativeResize="0"/>
          <p:nvPr/>
        </p:nvPicPr>
        <p:blipFill>
          <a:blip r:embed="rId3">
            <a:alphaModFix/>
          </a:blip>
          <a:stretch>
            <a:fillRect/>
          </a:stretch>
        </p:blipFill>
        <p:spPr>
          <a:xfrm>
            <a:off x="868680" y="1971986"/>
            <a:ext cx="2660999" cy="1469155"/>
          </a:xfrm>
          <a:prstGeom prst="rect">
            <a:avLst/>
          </a:prstGeom>
          <a:noFill/>
          <a:ln>
            <a:noFill/>
          </a:ln>
        </p:spPr>
      </p:pic>
      <p:pic>
        <p:nvPicPr>
          <p:cNvPr id="493" name="Google Shape;493;p48"/>
          <p:cNvPicPr preferRelativeResize="0"/>
          <p:nvPr/>
        </p:nvPicPr>
        <p:blipFill>
          <a:blip r:embed="rId4">
            <a:alphaModFix/>
          </a:blip>
          <a:stretch>
            <a:fillRect/>
          </a:stretch>
        </p:blipFill>
        <p:spPr>
          <a:xfrm>
            <a:off x="4465225" y="1792224"/>
            <a:ext cx="3029902" cy="1572900"/>
          </a:xfrm>
          <a:prstGeom prst="rect">
            <a:avLst/>
          </a:prstGeom>
          <a:noFill/>
          <a:ln>
            <a:noFill/>
          </a:ln>
        </p:spPr>
      </p:pic>
      <p:pic>
        <p:nvPicPr>
          <p:cNvPr id="494" name="Google Shape;494;p48"/>
          <p:cNvPicPr preferRelativeResize="0"/>
          <p:nvPr/>
        </p:nvPicPr>
        <p:blipFill>
          <a:blip r:embed="rId5">
            <a:alphaModFix/>
          </a:blip>
          <a:stretch>
            <a:fillRect/>
          </a:stretch>
        </p:blipFill>
        <p:spPr>
          <a:xfrm>
            <a:off x="8229600" y="1907978"/>
            <a:ext cx="2660999" cy="1469155"/>
          </a:xfrm>
          <a:prstGeom prst="rect">
            <a:avLst/>
          </a:prstGeom>
          <a:noFill/>
          <a:ln>
            <a:noFill/>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9"/>
          <p:cNvSpPr/>
          <p:nvPr/>
        </p:nvSpPr>
        <p:spPr>
          <a:xfrm>
            <a:off x="7076250" y="867175"/>
            <a:ext cx="2312400" cy="5990700"/>
          </a:xfrm>
          <a:prstGeom prst="round2SameRect">
            <a:avLst>
              <a:gd name="adj1" fmla="val 50000"/>
              <a:gd name="adj2" fmla="val 0"/>
            </a:avLst>
          </a:prstGeom>
          <a:solidFill>
            <a:srgbClr val="CEE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9"/>
          <p:cNvSpPr/>
          <p:nvPr/>
        </p:nvSpPr>
        <p:spPr>
          <a:xfrm>
            <a:off x="7691274" y="2789447"/>
            <a:ext cx="886712" cy="587750"/>
          </a:xfrm>
          <a:custGeom>
            <a:avLst/>
            <a:gdLst/>
            <a:ahLst/>
            <a:cxnLst/>
            <a:rect l="l" t="t" r="r" b="b"/>
            <a:pathLst>
              <a:path w="1149" h="765" extrusionOk="0">
                <a:moveTo>
                  <a:pt x="928" y="288"/>
                </a:moveTo>
                <a:cubicBezTo>
                  <a:pt x="894" y="125"/>
                  <a:pt x="750" y="0"/>
                  <a:pt x="575" y="0"/>
                </a:cubicBezTo>
                <a:cubicBezTo>
                  <a:pt x="437" y="0"/>
                  <a:pt x="316" y="79"/>
                  <a:pt x="257" y="192"/>
                </a:cubicBezTo>
                <a:cubicBezTo>
                  <a:pt x="113" y="206"/>
                  <a:pt x="0" y="331"/>
                  <a:pt x="0" y="477"/>
                </a:cubicBezTo>
                <a:cubicBezTo>
                  <a:pt x="0" y="634"/>
                  <a:pt x="130" y="764"/>
                  <a:pt x="288" y="764"/>
                </a:cubicBezTo>
                <a:lnTo>
                  <a:pt x="908" y="764"/>
                </a:lnTo>
                <a:cubicBezTo>
                  <a:pt x="1041" y="764"/>
                  <a:pt x="1148" y="657"/>
                  <a:pt x="1148" y="525"/>
                </a:cubicBezTo>
                <a:cubicBezTo>
                  <a:pt x="1148" y="401"/>
                  <a:pt x="1052" y="297"/>
                  <a:pt x="928" y="288"/>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01" name="Google Shape;501;p49"/>
          <p:cNvSpPr txBox="1">
            <a:spLocks noGrp="1"/>
          </p:cNvSpPr>
          <p:nvPr>
            <p:ph type="title" idx="4294967295"/>
          </p:nvPr>
        </p:nvSpPr>
        <p:spPr>
          <a:xfrm>
            <a:off x="0" y="614363"/>
            <a:ext cx="5435600" cy="1331912"/>
          </a:xfrm>
          <a:prstGeom prst="rect">
            <a:avLst/>
          </a:prstGeom>
        </p:spPr>
        <p:txBody>
          <a:bodyPr spcFirstLastPara="1" wrap="square" lIns="0" tIns="0" rIns="121900" bIns="0" anchor="t" anchorCtr="0">
            <a:noAutofit/>
          </a:bodyPr>
          <a:lstStyle/>
          <a:p>
            <a:pPr marL="0" lvl="0" indent="0" algn="l" rtl="0">
              <a:lnSpc>
                <a:spcPct val="115000"/>
              </a:lnSpc>
              <a:spcBef>
                <a:spcPts val="0"/>
              </a:spcBef>
              <a:spcAft>
                <a:spcPts val="0"/>
              </a:spcAft>
              <a:buNone/>
            </a:pPr>
            <a:r>
              <a:rPr lang="en-US" sz="4800">
                <a:solidFill>
                  <a:srgbClr val="FFFFFF"/>
                </a:solidFill>
                <a:latin typeface="Google Sans"/>
                <a:ea typeface="Google Sans"/>
                <a:cs typeface="Google Sans"/>
                <a:sym typeface="Google Sans"/>
              </a:rPr>
              <a:t>Cloud Readiness</a:t>
            </a:r>
            <a:endParaRPr sz="4800">
              <a:solidFill>
                <a:srgbClr val="FFFFFF"/>
              </a:solidFill>
              <a:latin typeface="Google Sans"/>
              <a:ea typeface="Google Sans"/>
              <a:cs typeface="Google Sans"/>
              <a:sym typeface="Google Sans"/>
            </a:endParaRPr>
          </a:p>
        </p:txBody>
      </p:sp>
      <p:sp>
        <p:nvSpPr>
          <p:cNvPr id="502" name="Google Shape;502;p49"/>
          <p:cNvSpPr txBox="1">
            <a:spLocks noGrp="1"/>
          </p:cNvSpPr>
          <p:nvPr>
            <p:ph type="title" idx="4294967295"/>
          </p:nvPr>
        </p:nvSpPr>
        <p:spPr>
          <a:xfrm>
            <a:off x="0" y="2386013"/>
            <a:ext cx="4125913" cy="1333500"/>
          </a:xfrm>
          <a:prstGeom prst="rect">
            <a:avLst/>
          </a:prstGeom>
        </p:spPr>
        <p:txBody>
          <a:bodyPr spcFirstLastPara="1" wrap="square" lIns="0" tIns="0" rIns="121900" bIns="0" anchor="t" anchorCtr="0">
            <a:noAutofit/>
          </a:bodyPr>
          <a:lstStyle/>
          <a:p>
            <a:pPr marL="0" lvl="0" indent="0" algn="l" rtl="0">
              <a:lnSpc>
                <a:spcPct val="115000"/>
              </a:lnSpc>
              <a:spcBef>
                <a:spcPts val="0"/>
              </a:spcBef>
              <a:spcAft>
                <a:spcPts val="0"/>
              </a:spcAft>
              <a:buNone/>
            </a:pPr>
            <a:r>
              <a:rPr lang="en-US" sz="4300">
                <a:solidFill>
                  <a:schemeClr val="dk1"/>
                </a:solidFill>
              </a:rPr>
              <a:t>Cloud readiness</a:t>
            </a:r>
            <a:endParaRPr sz="3100">
              <a:solidFill>
                <a:schemeClr val="dk1"/>
              </a:solidFill>
            </a:endParaRPr>
          </a:p>
        </p:txBody>
      </p:sp>
      <p:sp>
        <p:nvSpPr>
          <p:cNvPr id="503" name="Google Shape;503;p49"/>
          <p:cNvSpPr/>
          <p:nvPr/>
        </p:nvSpPr>
        <p:spPr>
          <a:xfrm>
            <a:off x="9857748" y="3591427"/>
            <a:ext cx="1486500" cy="1486500"/>
          </a:xfrm>
          <a:prstGeom prst="ellipse">
            <a:avLst/>
          </a:prstGeom>
          <a:solidFill>
            <a:srgbClr val="D2E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9"/>
          <p:cNvSpPr/>
          <p:nvPr/>
        </p:nvSpPr>
        <p:spPr>
          <a:xfrm>
            <a:off x="8068753" y="3100831"/>
            <a:ext cx="1234200" cy="1234200"/>
          </a:xfrm>
          <a:prstGeom prst="arc">
            <a:avLst>
              <a:gd name="adj1" fmla="val 5960030"/>
              <a:gd name="adj2" fmla="val 17738482"/>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9"/>
          <p:cNvSpPr/>
          <p:nvPr/>
        </p:nvSpPr>
        <p:spPr>
          <a:xfrm rot="5400000">
            <a:off x="8763972" y="2561625"/>
            <a:ext cx="1136700" cy="1422600"/>
          </a:xfrm>
          <a:prstGeom prst="arc">
            <a:avLst>
              <a:gd name="adj1" fmla="val 6192687"/>
              <a:gd name="adj2" fmla="val 10324658"/>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9"/>
          <p:cNvSpPr/>
          <p:nvPr/>
        </p:nvSpPr>
        <p:spPr>
          <a:xfrm rot="10800000">
            <a:off x="9545653" y="3327931"/>
            <a:ext cx="1007100" cy="1007100"/>
          </a:xfrm>
          <a:prstGeom prst="arc">
            <a:avLst>
              <a:gd name="adj1" fmla="val 4246022"/>
              <a:gd name="adj2" fmla="val 15904376"/>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7" name="Google Shape;507;p49"/>
          <p:cNvCxnSpPr>
            <a:stCxn id="506" idx="2"/>
          </p:cNvCxnSpPr>
          <p:nvPr/>
        </p:nvCxnSpPr>
        <p:spPr>
          <a:xfrm rot="10800000">
            <a:off x="9777452" y="4333170"/>
            <a:ext cx="315000" cy="0"/>
          </a:xfrm>
          <a:prstGeom prst="straightConnector1">
            <a:avLst/>
          </a:prstGeom>
          <a:noFill/>
          <a:ln w="19050" cap="flat" cmpd="sng">
            <a:solidFill>
              <a:schemeClr val="accent4"/>
            </a:solidFill>
            <a:prstDash val="solid"/>
            <a:round/>
            <a:headEnd type="none" w="med" len="med"/>
            <a:tailEnd type="none" w="med" len="med"/>
          </a:ln>
        </p:spPr>
      </p:cxnSp>
      <p:cxnSp>
        <p:nvCxnSpPr>
          <p:cNvPr id="508" name="Google Shape;508;p49"/>
          <p:cNvCxnSpPr>
            <a:endCxn id="504" idx="0"/>
          </p:cNvCxnSpPr>
          <p:nvPr/>
        </p:nvCxnSpPr>
        <p:spPr>
          <a:xfrm rot="10800000">
            <a:off x="8585768" y="4326861"/>
            <a:ext cx="805800" cy="6300"/>
          </a:xfrm>
          <a:prstGeom prst="straightConnector1">
            <a:avLst/>
          </a:prstGeom>
          <a:noFill/>
          <a:ln w="19050" cap="flat" cmpd="sng">
            <a:solidFill>
              <a:srgbClr val="FFFFFF"/>
            </a:solidFill>
            <a:prstDash val="solid"/>
            <a:round/>
            <a:headEnd type="none" w="med" len="med"/>
            <a:tailEnd type="none" w="med" len="med"/>
          </a:ln>
        </p:spPr>
      </p:cxnSp>
      <p:sp>
        <p:nvSpPr>
          <p:cNvPr id="509" name="Google Shape;509;p49"/>
          <p:cNvSpPr/>
          <p:nvPr/>
        </p:nvSpPr>
        <p:spPr>
          <a:xfrm rot="5400000">
            <a:off x="8763972" y="2561625"/>
            <a:ext cx="1136700" cy="1422600"/>
          </a:xfrm>
          <a:prstGeom prst="arc">
            <a:avLst>
              <a:gd name="adj1" fmla="val 11137532"/>
              <a:gd name="adj2" fmla="val 16525673"/>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0"/>
          <p:cNvSpPr txBox="1"/>
          <p:nvPr/>
        </p:nvSpPr>
        <p:spPr>
          <a:xfrm>
            <a:off x="609575" y="613675"/>
            <a:ext cx="114300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Cloud readiness findings</a:t>
            </a:r>
            <a:endParaRPr sz="2400">
              <a:solidFill>
                <a:srgbClr val="202124"/>
              </a:solidFill>
              <a:latin typeface="Google Sans Medium"/>
              <a:ea typeface="Google Sans Medium"/>
              <a:cs typeface="Google Sans Medium"/>
              <a:sym typeface="Google Sans Medium"/>
            </a:endParaRPr>
          </a:p>
        </p:txBody>
      </p:sp>
      <p:sp>
        <p:nvSpPr>
          <p:cNvPr id="515" name="Google Shape;515;p50"/>
          <p:cNvSpPr txBox="1"/>
          <p:nvPr/>
        </p:nvSpPr>
        <p:spPr>
          <a:xfrm>
            <a:off x="609575" y="1256225"/>
            <a:ext cx="5410500" cy="16221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We conducted a cloud readiness analysis on each of the assets within your assessment scope. The resulting cloud readiness score is intended to capture the asset's fit in public cloud, based on specific infrastructure characteristics. These characteristics include capacity, performance, age, operating systems, and other machine-based attributes.</a:t>
            </a:r>
            <a:endParaRPr>
              <a:solidFill>
                <a:srgbClr val="202124"/>
              </a:solidFill>
              <a:latin typeface="Google Sans"/>
              <a:ea typeface="Google Sans"/>
              <a:cs typeface="Google Sans"/>
              <a:sym typeface="Google Sans"/>
            </a:endParaRPr>
          </a:p>
        </p:txBody>
      </p:sp>
      <p:cxnSp>
        <p:nvCxnSpPr>
          <p:cNvPr id="516" name="Google Shape;516;p50"/>
          <p:cNvCxnSpPr/>
          <p:nvPr/>
        </p:nvCxnSpPr>
        <p:spPr>
          <a:xfrm>
            <a:off x="4301531" y="9308400"/>
            <a:ext cx="8261700" cy="0"/>
          </a:xfrm>
          <a:prstGeom prst="straightConnector1">
            <a:avLst/>
          </a:prstGeom>
          <a:noFill/>
          <a:ln w="9525" cap="flat" cmpd="sng">
            <a:solidFill>
              <a:srgbClr val="AECBFA"/>
            </a:solidFill>
            <a:prstDash val="solid"/>
            <a:round/>
            <a:headEnd type="none" w="med" len="med"/>
            <a:tailEnd type="none" w="med" len="med"/>
          </a:ln>
        </p:spPr>
      </p:cxnSp>
      <p:sp>
        <p:nvSpPr>
          <p:cNvPr id="517" name="Google Shape;517;p50"/>
          <p:cNvSpPr txBox="1"/>
          <p:nvPr/>
        </p:nvSpPr>
        <p:spPr>
          <a:xfrm>
            <a:off x="6140650" y="1256225"/>
            <a:ext cx="5410500" cy="16221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Overall, this score describes the level of remediation your assets might require for a successful migration to public cloud (under a re-host migration). This score may impact the total cost of migrating certain assets to public cloud.  The cloud readiness score for all your selected build groups is shown below.</a:t>
            </a:r>
            <a:endParaRPr>
              <a:solidFill>
                <a:srgbClr val="202124"/>
              </a:solidFill>
              <a:latin typeface="Google Sans"/>
              <a:ea typeface="Google Sans"/>
              <a:cs typeface="Google Sans"/>
              <a:sym typeface="Google Sans"/>
            </a:endParaRPr>
          </a:p>
          <a:p>
            <a:pPr marL="0" marR="0" lvl="0" indent="0" algn="l" rtl="0">
              <a:lnSpc>
                <a:spcPct val="135000"/>
              </a:lnSpc>
              <a:spcBef>
                <a:spcPts val="0"/>
              </a:spcBef>
              <a:spcAft>
                <a:spcPts val="0"/>
              </a:spcAft>
              <a:buNone/>
            </a:pPr>
            <a:endParaRPr>
              <a:solidFill>
                <a:srgbClr val="202124"/>
              </a:solidFill>
              <a:latin typeface="Google Sans"/>
              <a:ea typeface="Google Sans"/>
              <a:cs typeface="Google Sans"/>
              <a:sym typeface="Google Sans"/>
            </a:endParaRPr>
          </a:p>
          <a:p>
            <a:pPr marL="0" marR="0" lvl="0" indent="0" algn="l" rtl="0">
              <a:lnSpc>
                <a:spcPct val="135000"/>
              </a:lnSpc>
              <a:spcBef>
                <a:spcPts val="0"/>
              </a:spcBef>
              <a:spcAft>
                <a:spcPts val="0"/>
              </a:spcAft>
              <a:buNone/>
            </a:pPr>
            <a:endParaRPr>
              <a:solidFill>
                <a:srgbClr val="202124"/>
              </a:solidFill>
              <a:latin typeface="Google Sans"/>
              <a:ea typeface="Google Sans"/>
              <a:cs typeface="Google Sans"/>
              <a:sym typeface="Google Sans"/>
            </a:endParaRPr>
          </a:p>
        </p:txBody>
      </p:sp>
      <p:sp>
        <p:nvSpPr>
          <p:cNvPr id="518" name="Google Shape;518;p50"/>
          <p:cNvSpPr txBox="1"/>
          <p:nvPr/>
        </p:nvSpPr>
        <p:spPr>
          <a:xfrm>
            <a:off x="609575" y="3268450"/>
            <a:ext cx="3181500" cy="2175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Medium"/>
                <a:ea typeface="Google Sans Medium"/>
                <a:cs typeface="Google Sans Medium"/>
                <a:sym typeface="Google Sans Medium"/>
              </a:rPr>
              <a:t>Cloud readiness score distribution </a:t>
            </a:r>
            <a:endParaRPr>
              <a:solidFill>
                <a:srgbClr val="202124"/>
              </a:solidFill>
              <a:latin typeface="Google Sans Medium"/>
              <a:ea typeface="Google Sans Medium"/>
              <a:cs typeface="Google Sans Medium"/>
              <a:sym typeface="Google Sans Medium"/>
            </a:endParaRPr>
          </a:p>
        </p:txBody>
      </p:sp>
      <p:sp>
        <p:nvSpPr>
          <p:cNvPr id="519" name="Google Shape;519;p50"/>
          <p:cNvSpPr txBox="1"/>
          <p:nvPr/>
        </p:nvSpPr>
        <p:spPr>
          <a:xfrm>
            <a:off x="6147500" y="3268450"/>
            <a:ext cx="3181500" cy="2175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Medium"/>
                <a:ea typeface="Google Sans Medium"/>
                <a:cs typeface="Google Sans Medium"/>
                <a:sym typeface="Google Sans Medium"/>
              </a:rPr>
              <a:t>Cloud readiness score distribution </a:t>
            </a:r>
            <a:endParaRPr>
              <a:solidFill>
                <a:srgbClr val="202124"/>
              </a:solidFill>
              <a:latin typeface="Google Sans Medium"/>
              <a:ea typeface="Google Sans Medium"/>
              <a:cs typeface="Google Sans Medium"/>
              <a:sym typeface="Google Sans Medium"/>
            </a:endParaRPr>
          </a:p>
        </p:txBody>
      </p:sp>
      <p:sp>
        <p:nvSpPr>
          <p:cNvPr id="520" name="Google Shape;520;p50"/>
          <p:cNvSpPr txBox="1"/>
          <p:nvPr/>
        </p:nvSpPr>
        <p:spPr>
          <a:xfrm rot="-5400000">
            <a:off x="5570500" y="4730238"/>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pic>
        <p:nvPicPr>
          <p:cNvPr id="521" name="Google Shape;521;p50"/>
          <p:cNvPicPr preferRelativeResize="0"/>
          <p:nvPr/>
        </p:nvPicPr>
        <p:blipFill>
          <a:blip r:embed="rId3">
            <a:alphaModFix/>
          </a:blip>
          <a:stretch>
            <a:fillRect/>
          </a:stretch>
        </p:blipFill>
        <p:spPr>
          <a:xfrm>
            <a:off x="640080" y="3834367"/>
            <a:ext cx="3413700" cy="2160966"/>
          </a:xfrm>
          <a:prstGeom prst="rect">
            <a:avLst/>
          </a:prstGeom>
          <a:noFill/>
          <a:ln>
            <a:noFill/>
          </a:ln>
        </p:spPr>
      </p:pic>
      <p:pic>
        <p:nvPicPr>
          <p:cNvPr id="522" name="Google Shape;522;p50"/>
          <p:cNvPicPr preferRelativeResize="0"/>
          <p:nvPr/>
        </p:nvPicPr>
        <p:blipFill>
          <a:blip r:embed="rId4">
            <a:alphaModFix/>
          </a:blip>
          <a:stretch>
            <a:fillRect/>
          </a:stretch>
        </p:blipFill>
        <p:spPr>
          <a:xfrm>
            <a:off x="6423781" y="3639300"/>
            <a:ext cx="5166034" cy="2670000"/>
          </a:xfrm>
          <a:prstGeom prst="rect">
            <a:avLst/>
          </a:prstGeom>
          <a:noFill/>
          <a:ln>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p:nvPr/>
        </p:nvSpPr>
        <p:spPr>
          <a:xfrm rot="-5400000">
            <a:off x="4003025" y="-2034950"/>
            <a:ext cx="4804500" cy="11586600"/>
          </a:xfrm>
          <a:prstGeom prst="round2SameRect">
            <a:avLst>
              <a:gd name="adj1" fmla="val 3323"/>
              <a:gd name="adj2" fmla="val 0"/>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3"/>
          <p:cNvSpPr txBox="1">
            <a:spLocks noGrp="1"/>
          </p:cNvSpPr>
          <p:nvPr>
            <p:ph type="title" idx="4294967295"/>
          </p:nvPr>
        </p:nvSpPr>
        <p:spPr>
          <a:xfrm>
            <a:off x="0" y="614363"/>
            <a:ext cx="5435600" cy="1331912"/>
          </a:xfrm>
          <a:prstGeom prst="rect">
            <a:avLst/>
          </a:prstGeom>
        </p:spPr>
        <p:txBody>
          <a:bodyPr spcFirstLastPara="1" wrap="square" lIns="0" tIns="0" rIns="121900" bIns="0" anchor="t" anchorCtr="0">
            <a:noAutofit/>
          </a:bodyPr>
          <a:lstStyle/>
          <a:p>
            <a:pPr marL="0" lvl="0" indent="0" algn="l" rtl="0">
              <a:spcBef>
                <a:spcPts val="0"/>
              </a:spcBef>
              <a:spcAft>
                <a:spcPts val="0"/>
              </a:spcAft>
              <a:buNone/>
            </a:pPr>
            <a:r>
              <a:rPr lang="en-US" dirty="0"/>
              <a:t>Table of contents</a:t>
            </a:r>
            <a:endParaRPr dirty="0"/>
          </a:p>
        </p:txBody>
      </p:sp>
      <p:sp>
        <p:nvSpPr>
          <p:cNvPr id="223" name="Google Shape;223;p33"/>
          <p:cNvSpPr txBox="1"/>
          <p:nvPr/>
        </p:nvSpPr>
        <p:spPr>
          <a:xfrm>
            <a:off x="1929320" y="1894783"/>
            <a:ext cx="3742800" cy="30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2000"/>
              </a:spcAft>
              <a:buNone/>
            </a:pPr>
            <a:r>
              <a:rPr lang="en-US" sz="1600">
                <a:solidFill>
                  <a:srgbClr val="202124"/>
                </a:solidFill>
                <a:latin typeface="Google Sans"/>
                <a:ea typeface="Google Sans"/>
                <a:cs typeface="Google Sans"/>
                <a:sym typeface="Google Sans"/>
              </a:rPr>
              <a:t>Our assessment and planning approach</a:t>
            </a:r>
            <a:endParaRPr sz="1600">
              <a:solidFill>
                <a:srgbClr val="202124"/>
              </a:solidFill>
              <a:latin typeface="Google Sans"/>
              <a:ea typeface="Google Sans"/>
              <a:cs typeface="Google Sans"/>
              <a:sym typeface="Google Sans"/>
            </a:endParaRPr>
          </a:p>
        </p:txBody>
      </p:sp>
      <p:sp>
        <p:nvSpPr>
          <p:cNvPr id="224" name="Google Shape;224;p33"/>
          <p:cNvSpPr txBox="1"/>
          <p:nvPr/>
        </p:nvSpPr>
        <p:spPr>
          <a:xfrm>
            <a:off x="1929320" y="2509825"/>
            <a:ext cx="3742800" cy="30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2000"/>
              </a:spcAft>
              <a:buNone/>
            </a:pPr>
            <a:r>
              <a:rPr lang="en-US" sz="1600">
                <a:solidFill>
                  <a:srgbClr val="202124"/>
                </a:solidFill>
                <a:latin typeface="Google Sans"/>
                <a:ea typeface="Google Sans"/>
                <a:cs typeface="Google Sans"/>
                <a:sym typeface="Google Sans"/>
              </a:rPr>
              <a:t>What we did for your assessment</a:t>
            </a:r>
            <a:endParaRPr sz="1600">
              <a:solidFill>
                <a:srgbClr val="202124"/>
              </a:solidFill>
              <a:latin typeface="Google Sans"/>
              <a:ea typeface="Google Sans"/>
              <a:cs typeface="Google Sans"/>
              <a:sym typeface="Google Sans"/>
            </a:endParaRPr>
          </a:p>
        </p:txBody>
      </p:sp>
      <p:sp>
        <p:nvSpPr>
          <p:cNvPr id="225" name="Google Shape;225;p33"/>
          <p:cNvSpPr txBox="1"/>
          <p:nvPr/>
        </p:nvSpPr>
        <p:spPr>
          <a:xfrm>
            <a:off x="1929320" y="3124868"/>
            <a:ext cx="3742800" cy="30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2000"/>
              </a:spcAft>
              <a:buNone/>
            </a:pPr>
            <a:r>
              <a:rPr lang="en-US" sz="1600">
                <a:solidFill>
                  <a:srgbClr val="202124"/>
                </a:solidFill>
                <a:latin typeface="Google Sans"/>
                <a:ea typeface="Google Sans"/>
                <a:cs typeface="Google Sans"/>
                <a:sym typeface="Google Sans"/>
              </a:rPr>
              <a:t>What we found at a high level</a:t>
            </a:r>
            <a:endParaRPr sz="1600">
              <a:solidFill>
                <a:srgbClr val="202124"/>
              </a:solidFill>
              <a:latin typeface="Google Sans"/>
              <a:ea typeface="Google Sans"/>
              <a:cs typeface="Google Sans"/>
              <a:sym typeface="Google Sans"/>
            </a:endParaRPr>
          </a:p>
        </p:txBody>
      </p:sp>
      <p:sp>
        <p:nvSpPr>
          <p:cNvPr id="226" name="Google Shape;226;p33"/>
          <p:cNvSpPr txBox="1"/>
          <p:nvPr/>
        </p:nvSpPr>
        <p:spPr>
          <a:xfrm>
            <a:off x="1929320" y="3739911"/>
            <a:ext cx="3742800" cy="30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2000"/>
              </a:spcAft>
              <a:buNone/>
            </a:pPr>
            <a:r>
              <a:rPr lang="en-US" sz="1600">
                <a:solidFill>
                  <a:srgbClr val="202124"/>
                </a:solidFill>
                <a:latin typeface="Google Sans"/>
                <a:ea typeface="Google Sans"/>
                <a:cs typeface="Google Sans"/>
                <a:sym typeface="Google Sans"/>
              </a:rPr>
              <a:t>Metrics by group</a:t>
            </a:r>
            <a:endParaRPr sz="1600">
              <a:solidFill>
                <a:srgbClr val="202124"/>
              </a:solidFill>
              <a:latin typeface="Google Sans"/>
              <a:ea typeface="Google Sans"/>
              <a:cs typeface="Google Sans"/>
              <a:sym typeface="Google Sans"/>
            </a:endParaRPr>
          </a:p>
        </p:txBody>
      </p:sp>
      <p:sp>
        <p:nvSpPr>
          <p:cNvPr id="227" name="Google Shape;227;p33"/>
          <p:cNvSpPr txBox="1"/>
          <p:nvPr/>
        </p:nvSpPr>
        <p:spPr>
          <a:xfrm>
            <a:off x="1929320" y="4354954"/>
            <a:ext cx="3742800" cy="30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2000"/>
              </a:spcAft>
              <a:buNone/>
            </a:pPr>
            <a:r>
              <a:rPr lang="en-US" sz="1600">
                <a:solidFill>
                  <a:srgbClr val="202124"/>
                </a:solidFill>
                <a:latin typeface="Google Sans"/>
                <a:ea typeface="Google Sans"/>
                <a:cs typeface="Google Sans"/>
                <a:sym typeface="Google Sans"/>
              </a:rPr>
              <a:t>IaaS cloud readiness</a:t>
            </a:r>
            <a:endParaRPr sz="1600">
              <a:solidFill>
                <a:srgbClr val="202124"/>
              </a:solidFill>
              <a:latin typeface="Google Sans"/>
              <a:ea typeface="Google Sans"/>
              <a:cs typeface="Google Sans"/>
              <a:sym typeface="Google Sans"/>
            </a:endParaRPr>
          </a:p>
        </p:txBody>
      </p:sp>
      <p:sp>
        <p:nvSpPr>
          <p:cNvPr id="228" name="Google Shape;228;p33"/>
          <p:cNvSpPr txBox="1"/>
          <p:nvPr/>
        </p:nvSpPr>
        <p:spPr>
          <a:xfrm>
            <a:off x="1929320" y="4969997"/>
            <a:ext cx="3742800" cy="30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2000"/>
              </a:spcAft>
              <a:buNone/>
            </a:pPr>
            <a:r>
              <a:rPr lang="en-US" sz="1600">
                <a:solidFill>
                  <a:srgbClr val="202124"/>
                </a:solidFill>
                <a:latin typeface="Google Sans"/>
                <a:ea typeface="Google Sans"/>
                <a:cs typeface="Google Sans"/>
                <a:sym typeface="Google Sans"/>
              </a:rPr>
              <a:t>Platform-as-a-Services (PaaS) fit</a:t>
            </a:r>
            <a:endParaRPr sz="1600">
              <a:solidFill>
                <a:srgbClr val="202124"/>
              </a:solidFill>
              <a:latin typeface="Google Sans"/>
              <a:ea typeface="Google Sans"/>
              <a:cs typeface="Google Sans"/>
              <a:sym typeface="Google Sans"/>
            </a:endParaRPr>
          </a:p>
        </p:txBody>
      </p:sp>
      <p:sp>
        <p:nvSpPr>
          <p:cNvPr id="229" name="Google Shape;229;p33"/>
          <p:cNvSpPr txBox="1"/>
          <p:nvPr/>
        </p:nvSpPr>
        <p:spPr>
          <a:xfrm>
            <a:off x="7044970" y="1892089"/>
            <a:ext cx="3742800" cy="30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2000"/>
              </a:spcAft>
              <a:buNone/>
            </a:pPr>
            <a:r>
              <a:rPr lang="en-US" sz="1600">
                <a:solidFill>
                  <a:srgbClr val="202124"/>
                </a:solidFill>
                <a:latin typeface="Google Sans"/>
                <a:ea typeface="Google Sans"/>
                <a:cs typeface="Google Sans"/>
                <a:sym typeface="Google Sans"/>
              </a:rPr>
              <a:t>Candidates</a:t>
            </a:r>
            <a:endParaRPr sz="1600">
              <a:solidFill>
                <a:srgbClr val="202124"/>
              </a:solidFill>
              <a:latin typeface="Google Sans"/>
              <a:ea typeface="Google Sans"/>
              <a:cs typeface="Google Sans"/>
              <a:sym typeface="Google Sans"/>
            </a:endParaRPr>
          </a:p>
        </p:txBody>
      </p:sp>
      <p:sp>
        <p:nvSpPr>
          <p:cNvPr id="230" name="Google Shape;230;p33"/>
          <p:cNvSpPr txBox="1"/>
          <p:nvPr/>
        </p:nvSpPr>
        <p:spPr>
          <a:xfrm>
            <a:off x="7044970" y="2507132"/>
            <a:ext cx="3742800" cy="30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600">
                <a:solidFill>
                  <a:srgbClr val="202124"/>
                </a:solidFill>
                <a:latin typeface="Google Sans"/>
                <a:ea typeface="Google Sans"/>
                <a:cs typeface="Google Sans"/>
                <a:sym typeface="Google Sans"/>
              </a:rPr>
              <a:t>Financial comparison</a:t>
            </a:r>
            <a:endParaRPr sz="1600">
              <a:solidFill>
                <a:srgbClr val="202124"/>
              </a:solidFill>
              <a:latin typeface="Google Sans"/>
              <a:ea typeface="Google Sans"/>
              <a:cs typeface="Google Sans"/>
              <a:sym typeface="Google Sans"/>
            </a:endParaRPr>
          </a:p>
          <a:p>
            <a:pPr marL="0" lvl="0" indent="0" algn="l" rtl="0">
              <a:spcBef>
                <a:spcPts val="1000"/>
              </a:spcBef>
              <a:spcAft>
                <a:spcPts val="500"/>
              </a:spcAft>
              <a:buNone/>
            </a:pPr>
            <a:endParaRPr>
              <a:solidFill>
                <a:srgbClr val="808080"/>
              </a:solidFill>
              <a:latin typeface="Google Sans"/>
              <a:ea typeface="Google Sans"/>
              <a:cs typeface="Google Sans"/>
              <a:sym typeface="Google Sans"/>
            </a:endParaRPr>
          </a:p>
        </p:txBody>
      </p:sp>
      <p:sp>
        <p:nvSpPr>
          <p:cNvPr id="231" name="Google Shape;231;p33"/>
          <p:cNvSpPr txBox="1"/>
          <p:nvPr/>
        </p:nvSpPr>
        <p:spPr>
          <a:xfrm>
            <a:off x="7044970" y="3136392"/>
            <a:ext cx="3742800" cy="30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2000"/>
              </a:spcAft>
              <a:buNone/>
            </a:pPr>
            <a:r>
              <a:rPr lang="en-US" sz="1600">
                <a:solidFill>
                  <a:srgbClr val="202124"/>
                </a:solidFill>
                <a:latin typeface="Google Sans"/>
                <a:ea typeface="Google Sans"/>
                <a:cs typeface="Google Sans"/>
                <a:sym typeface="Google Sans"/>
              </a:rPr>
              <a:t>Next steps discussion</a:t>
            </a:r>
            <a:endParaRPr sz="1600">
              <a:solidFill>
                <a:srgbClr val="202124"/>
              </a:solidFill>
              <a:latin typeface="Google Sans"/>
              <a:ea typeface="Google Sans"/>
              <a:cs typeface="Google Sans"/>
              <a:sym typeface="Google Sans"/>
            </a:endParaRPr>
          </a:p>
        </p:txBody>
      </p:sp>
      <p:sp>
        <p:nvSpPr>
          <p:cNvPr id="232" name="Google Shape;232;p33"/>
          <p:cNvSpPr/>
          <p:nvPr/>
        </p:nvSpPr>
        <p:spPr>
          <a:xfrm>
            <a:off x="1418750" y="1862088"/>
            <a:ext cx="338700" cy="3387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1</a:t>
            </a:r>
            <a:endParaRPr sz="1200">
              <a:solidFill>
                <a:schemeClr val="accent1"/>
              </a:solidFill>
              <a:latin typeface="Google Sans Medium"/>
              <a:ea typeface="Google Sans Medium"/>
              <a:cs typeface="Google Sans Medium"/>
              <a:sym typeface="Google Sans Medium"/>
            </a:endParaRPr>
          </a:p>
        </p:txBody>
      </p:sp>
      <p:sp>
        <p:nvSpPr>
          <p:cNvPr id="233" name="Google Shape;233;p33"/>
          <p:cNvSpPr/>
          <p:nvPr/>
        </p:nvSpPr>
        <p:spPr>
          <a:xfrm>
            <a:off x="1418750" y="2477130"/>
            <a:ext cx="338700" cy="3387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2</a:t>
            </a:r>
            <a:endParaRPr sz="1200">
              <a:solidFill>
                <a:schemeClr val="accent1"/>
              </a:solidFill>
              <a:latin typeface="Google Sans Medium"/>
              <a:ea typeface="Google Sans Medium"/>
              <a:cs typeface="Google Sans Medium"/>
              <a:sym typeface="Google Sans Medium"/>
            </a:endParaRPr>
          </a:p>
        </p:txBody>
      </p:sp>
      <p:sp>
        <p:nvSpPr>
          <p:cNvPr id="234" name="Google Shape;234;p33"/>
          <p:cNvSpPr/>
          <p:nvPr/>
        </p:nvSpPr>
        <p:spPr>
          <a:xfrm>
            <a:off x="1418750" y="3092173"/>
            <a:ext cx="338700" cy="3387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3</a:t>
            </a:r>
            <a:endParaRPr sz="1200">
              <a:solidFill>
                <a:schemeClr val="accent1"/>
              </a:solidFill>
              <a:latin typeface="Google Sans Medium"/>
              <a:ea typeface="Google Sans Medium"/>
              <a:cs typeface="Google Sans Medium"/>
              <a:sym typeface="Google Sans Medium"/>
            </a:endParaRPr>
          </a:p>
        </p:txBody>
      </p:sp>
      <p:sp>
        <p:nvSpPr>
          <p:cNvPr id="235" name="Google Shape;235;p33"/>
          <p:cNvSpPr/>
          <p:nvPr/>
        </p:nvSpPr>
        <p:spPr>
          <a:xfrm>
            <a:off x="1418750" y="3707216"/>
            <a:ext cx="338700" cy="3387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4</a:t>
            </a:r>
            <a:endParaRPr sz="1200">
              <a:solidFill>
                <a:schemeClr val="accent1"/>
              </a:solidFill>
              <a:latin typeface="Google Sans Medium"/>
              <a:ea typeface="Google Sans Medium"/>
              <a:cs typeface="Google Sans Medium"/>
              <a:sym typeface="Google Sans Medium"/>
            </a:endParaRPr>
          </a:p>
        </p:txBody>
      </p:sp>
      <p:sp>
        <p:nvSpPr>
          <p:cNvPr id="236" name="Google Shape;236;p33"/>
          <p:cNvSpPr/>
          <p:nvPr/>
        </p:nvSpPr>
        <p:spPr>
          <a:xfrm>
            <a:off x="1418750" y="4322259"/>
            <a:ext cx="338700" cy="3387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5</a:t>
            </a:r>
            <a:endParaRPr sz="1200">
              <a:solidFill>
                <a:schemeClr val="accent1"/>
              </a:solidFill>
              <a:latin typeface="Google Sans Medium"/>
              <a:ea typeface="Google Sans Medium"/>
              <a:cs typeface="Google Sans Medium"/>
              <a:sym typeface="Google Sans Medium"/>
            </a:endParaRPr>
          </a:p>
        </p:txBody>
      </p:sp>
      <p:sp>
        <p:nvSpPr>
          <p:cNvPr id="237" name="Google Shape;237;p33"/>
          <p:cNvSpPr/>
          <p:nvPr/>
        </p:nvSpPr>
        <p:spPr>
          <a:xfrm>
            <a:off x="1418750" y="4937302"/>
            <a:ext cx="338700" cy="3387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6</a:t>
            </a:r>
            <a:endParaRPr sz="1200">
              <a:solidFill>
                <a:schemeClr val="accent1"/>
              </a:solidFill>
              <a:latin typeface="Google Sans Medium"/>
              <a:ea typeface="Google Sans Medium"/>
              <a:cs typeface="Google Sans Medium"/>
              <a:sym typeface="Google Sans Medium"/>
            </a:endParaRPr>
          </a:p>
        </p:txBody>
      </p:sp>
      <p:sp>
        <p:nvSpPr>
          <p:cNvPr id="238" name="Google Shape;238;p33"/>
          <p:cNvSpPr/>
          <p:nvPr/>
        </p:nvSpPr>
        <p:spPr>
          <a:xfrm>
            <a:off x="6534400" y="1859394"/>
            <a:ext cx="338700" cy="3387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7</a:t>
            </a:r>
            <a:endParaRPr sz="1200">
              <a:solidFill>
                <a:schemeClr val="accent1"/>
              </a:solidFill>
              <a:latin typeface="Google Sans Medium"/>
              <a:ea typeface="Google Sans Medium"/>
              <a:cs typeface="Google Sans Medium"/>
              <a:sym typeface="Google Sans Medium"/>
            </a:endParaRPr>
          </a:p>
        </p:txBody>
      </p:sp>
      <p:sp>
        <p:nvSpPr>
          <p:cNvPr id="239" name="Google Shape;239;p33"/>
          <p:cNvSpPr/>
          <p:nvPr/>
        </p:nvSpPr>
        <p:spPr>
          <a:xfrm>
            <a:off x="6534400" y="2474437"/>
            <a:ext cx="338700" cy="3387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8</a:t>
            </a:r>
            <a:endParaRPr sz="1200">
              <a:solidFill>
                <a:schemeClr val="accent1"/>
              </a:solidFill>
              <a:latin typeface="Google Sans Medium"/>
              <a:ea typeface="Google Sans Medium"/>
              <a:cs typeface="Google Sans Medium"/>
              <a:sym typeface="Google Sans Medium"/>
            </a:endParaRPr>
          </a:p>
        </p:txBody>
      </p:sp>
      <p:sp>
        <p:nvSpPr>
          <p:cNvPr id="240" name="Google Shape;240;p33"/>
          <p:cNvSpPr/>
          <p:nvPr/>
        </p:nvSpPr>
        <p:spPr>
          <a:xfrm>
            <a:off x="6534400" y="3099816"/>
            <a:ext cx="338700" cy="3387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9</a:t>
            </a:r>
            <a:endParaRPr sz="1200">
              <a:solidFill>
                <a:schemeClr val="accent1"/>
              </a:solidFill>
              <a:latin typeface="Google Sans Medium"/>
              <a:ea typeface="Google Sans Medium"/>
              <a:cs typeface="Google Sans Medium"/>
              <a:sym typeface="Google Sans Medium"/>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51"/>
          <p:cNvSpPr/>
          <p:nvPr/>
        </p:nvSpPr>
        <p:spPr>
          <a:xfrm>
            <a:off x="576072" y="3264408"/>
            <a:ext cx="11172000" cy="339000"/>
          </a:xfrm>
          <a:prstGeom prst="round2SameRect">
            <a:avLst>
              <a:gd name="adj1" fmla="val 30981"/>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1"/>
          <p:cNvSpPr txBox="1"/>
          <p:nvPr/>
        </p:nvSpPr>
        <p:spPr>
          <a:xfrm>
            <a:off x="609575" y="613675"/>
            <a:ext cx="114300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Cloud readiness preferences</a:t>
            </a:r>
            <a:endParaRPr sz="2400">
              <a:solidFill>
                <a:srgbClr val="202124"/>
              </a:solidFill>
              <a:latin typeface="Google Sans Medium"/>
              <a:ea typeface="Google Sans Medium"/>
              <a:cs typeface="Google Sans Medium"/>
              <a:sym typeface="Google Sans Medium"/>
            </a:endParaRPr>
          </a:p>
        </p:txBody>
      </p:sp>
      <p:cxnSp>
        <p:nvCxnSpPr>
          <p:cNvPr id="529" name="Google Shape;529;p51"/>
          <p:cNvCxnSpPr/>
          <p:nvPr/>
        </p:nvCxnSpPr>
        <p:spPr>
          <a:xfrm>
            <a:off x="4301531" y="9308400"/>
            <a:ext cx="8261700" cy="0"/>
          </a:xfrm>
          <a:prstGeom prst="straightConnector1">
            <a:avLst/>
          </a:prstGeom>
          <a:noFill/>
          <a:ln w="9525" cap="flat" cmpd="sng">
            <a:solidFill>
              <a:srgbClr val="AECBFA"/>
            </a:solidFill>
            <a:prstDash val="solid"/>
            <a:round/>
            <a:headEnd type="none" w="med" len="med"/>
            <a:tailEnd type="none" w="med" len="med"/>
          </a:ln>
        </p:spPr>
      </p:cxnSp>
      <p:graphicFrame>
        <p:nvGraphicFramePr>
          <p:cNvPr id="530" name="Google Shape;530;p51"/>
          <p:cNvGraphicFramePr/>
          <p:nvPr/>
        </p:nvGraphicFramePr>
        <p:xfrm>
          <a:off x="575098" y="3264408"/>
          <a:ext cx="11173950" cy="2380900"/>
        </p:xfrm>
        <a:graphic>
          <a:graphicData uri="http://schemas.openxmlformats.org/drawingml/2006/table">
            <a:tbl>
              <a:tblPr firstRow="1" bandRow="1">
                <a:noFill/>
              </a:tblPr>
              <a:tblGrid>
                <a:gridCol w="5586975">
                  <a:extLst>
                    <a:ext uri="{9D8B030D-6E8A-4147-A177-3AD203B41FA5}">
                      <a16:colId xmlns:a16="http://schemas.microsoft.com/office/drawing/2014/main" val="20000"/>
                    </a:ext>
                  </a:extLst>
                </a:gridCol>
                <a:gridCol w="5586975">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Cloud Readiness Characteristic</a:t>
                      </a:r>
                      <a:endParaRPr sz="1000" b="0">
                        <a:solidFill>
                          <a:srgbClr val="FFFFFF"/>
                        </a:solidFill>
                        <a:latin typeface="Google Sans Medium"/>
                        <a:ea typeface="Google Sans Medium"/>
                        <a:cs typeface="Google Sans Medium"/>
                        <a:sym typeface="Google Sans Medium"/>
                      </a:endParaRPr>
                    </a:p>
                  </a:txBody>
                  <a:tcPr marL="9142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Your Indicated Importance</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extLst>
                  <a:ext uri="{0D108BD9-81ED-4DB2-BD59-A6C34878D82A}">
                    <a16:rowId xmlns:a16="http://schemas.microsoft.com/office/drawing/2014/main" val="10000"/>
                  </a:ext>
                </a:extLst>
              </a:tr>
              <a:tr h="300300">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Your preference regarding high-performance assets</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rgbClr val="E8F0F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Maybe</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rgbClr val="E8F0F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00300">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Your ability to exit a selected public cloud provider</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rgbClr val="E8F0FE"/>
                      </a:solidFill>
                      <a:prstDash val="solid"/>
                      <a:round/>
                      <a:headEnd type="none" w="sm" len="sm"/>
                      <a:tailEnd type="none" w="sm" len="sm"/>
                    </a:lnT>
                    <a:lnB w="12700" cap="flat" cmpd="sng">
                      <a:solidFill>
                        <a:srgbClr val="E8F0FE"/>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Somewhat</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rgbClr val="E8F0FE"/>
                      </a:solidFill>
                      <a:prstDash val="solid"/>
                      <a:round/>
                      <a:headEnd type="none" w="sm" len="sm"/>
                      <a:tailEnd type="none" w="sm" len="sm"/>
                    </a:lnT>
                    <a:lnB w="12700" cap="flat" cmpd="sng">
                      <a:solidFill>
                        <a:srgbClr val="E8F0FE"/>
                      </a:solidFill>
                      <a:prstDash val="solid"/>
                      <a:round/>
                      <a:headEnd type="none" w="sm" len="sm"/>
                      <a:tailEnd type="none" w="sm" len="sm"/>
                    </a:lnB>
                    <a:solidFill>
                      <a:srgbClr val="E8F0FE"/>
                    </a:solidFill>
                  </a:tcPr>
                </a:tc>
                <a:extLst>
                  <a:ext uri="{0D108BD9-81ED-4DB2-BD59-A6C34878D82A}">
                    <a16:rowId xmlns:a16="http://schemas.microsoft.com/office/drawing/2014/main" val="10002"/>
                  </a:ext>
                </a:extLst>
              </a:tr>
              <a:tr h="300300">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Your preference regarding older assets</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rgbClr val="E8F0FE"/>
                      </a:solidFill>
                      <a:prstDash val="solid"/>
                      <a:round/>
                      <a:headEnd type="none" w="sm" len="sm"/>
                      <a:tailEnd type="none" w="sm" len="sm"/>
                    </a:lnT>
                    <a:lnB w="12700" cap="flat" cmpd="sng">
                      <a:solidFill>
                        <a:srgbClr val="E8F0F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Somewhat</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rgbClr val="E8F0FE"/>
                      </a:solidFill>
                      <a:prstDash val="solid"/>
                      <a:round/>
                      <a:headEnd type="none" w="sm" len="sm"/>
                      <a:tailEnd type="none" w="sm" len="sm"/>
                    </a:lnT>
                    <a:lnB w="12700" cap="flat" cmpd="sng">
                      <a:solidFill>
                        <a:srgbClr val="E8F0F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00300">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Your preference to migrate certain higher-risk roles (ex: DB Server)</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rgbClr val="E8F0FE"/>
                      </a:solidFill>
                      <a:prstDash val="solid"/>
                      <a:round/>
                      <a:headEnd type="none" w="sm" len="sm"/>
                      <a:tailEnd type="none" w="sm" len="sm"/>
                    </a:lnT>
                    <a:lnB w="12700" cap="flat" cmpd="sng">
                      <a:solidFill>
                        <a:srgbClr val="E8F0FE"/>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Maybe</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rgbClr val="E8F0FE"/>
                      </a:solidFill>
                      <a:prstDash val="solid"/>
                      <a:round/>
                      <a:headEnd type="none" w="sm" len="sm"/>
                      <a:tailEnd type="none" w="sm" len="sm"/>
                    </a:lnT>
                    <a:lnB w="12700" cap="flat" cmpd="sng">
                      <a:solidFill>
                        <a:srgbClr val="E8F0FE"/>
                      </a:solidFill>
                      <a:prstDash val="solid"/>
                      <a:round/>
                      <a:headEnd type="none" w="sm" len="sm"/>
                      <a:tailEnd type="none" w="sm" len="sm"/>
                    </a:lnB>
                    <a:solidFill>
                      <a:srgbClr val="E8F0FE"/>
                    </a:solidFill>
                  </a:tcPr>
                </a:tc>
                <a:extLst>
                  <a:ext uri="{0D108BD9-81ED-4DB2-BD59-A6C34878D82A}">
                    <a16:rowId xmlns:a16="http://schemas.microsoft.com/office/drawing/2014/main" val="10004"/>
                  </a:ext>
                </a:extLst>
              </a:tr>
              <a:tr h="300300">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Your desire to move assets with high network dependency</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rgbClr val="E8F0FE"/>
                      </a:solidFill>
                      <a:prstDash val="solid"/>
                      <a:round/>
                      <a:headEnd type="none" w="sm" len="sm"/>
                      <a:tailEnd type="none" w="sm" len="sm"/>
                    </a:lnT>
                    <a:lnB w="12700" cap="flat" cmpd="sng">
                      <a:solidFill>
                        <a:srgbClr val="E8F0F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Yes</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rgbClr val="E8F0FE"/>
                      </a:solidFill>
                      <a:prstDash val="solid"/>
                      <a:round/>
                      <a:headEnd type="none" w="sm" len="sm"/>
                      <a:tailEnd type="none" w="sm" len="sm"/>
                    </a:lnT>
                    <a:lnB w="12700" cap="flat" cmpd="sng">
                      <a:solidFill>
                        <a:srgbClr val="E8F0F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00300">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Your preference regarding remediating unsupported OS’s</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rgbClr val="E8F0FE"/>
                      </a:solidFill>
                      <a:prstDash val="solid"/>
                      <a:round/>
                      <a:headEnd type="none" w="sm" len="sm"/>
                      <a:tailEnd type="none" w="sm" len="sm"/>
                    </a:lnT>
                    <a:lnB w="12700" cap="flat" cmpd="sng">
                      <a:solidFill>
                        <a:srgbClr val="E8F0FE"/>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Yes</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rgbClr val="E8F0FE"/>
                      </a:solidFill>
                      <a:prstDash val="solid"/>
                      <a:round/>
                      <a:headEnd type="none" w="sm" len="sm"/>
                      <a:tailEnd type="none" w="sm" len="sm"/>
                    </a:lnT>
                    <a:lnB w="12700" cap="flat" cmpd="sng">
                      <a:solidFill>
                        <a:srgbClr val="E8F0FE"/>
                      </a:solidFill>
                      <a:prstDash val="solid"/>
                      <a:round/>
                      <a:headEnd type="none" w="sm" len="sm"/>
                      <a:tailEnd type="none" w="sm" len="sm"/>
                    </a:lnB>
                    <a:solidFill>
                      <a:srgbClr val="E8F0FE"/>
                    </a:solidFill>
                  </a:tcPr>
                </a:tc>
                <a:extLst>
                  <a:ext uri="{0D108BD9-81ED-4DB2-BD59-A6C34878D82A}">
                    <a16:rowId xmlns:a16="http://schemas.microsoft.com/office/drawing/2014/main" val="10006"/>
                  </a:ext>
                </a:extLst>
              </a:tr>
              <a:tr h="0">
                <a:tc>
                  <a:txBody>
                    <a:bodyPr/>
                    <a:lstStyle/>
                    <a:p>
                      <a:pPr marL="0" marR="0" lvl="0" indent="0" algn="l" rtl="0">
                        <a:lnSpc>
                          <a:spcPct val="100000"/>
                        </a:lnSpc>
                        <a:spcBef>
                          <a:spcPts val="0"/>
                        </a:spcBef>
                        <a:spcAft>
                          <a:spcPts val="0"/>
                        </a:spcAft>
                        <a:buNone/>
                      </a:pPr>
                      <a:endParaRPr sz="1000" u="none" strike="noStrike" cap="none">
                        <a:solidFill>
                          <a:srgbClr val="80808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rgbClr val="E8F0FE"/>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solidFill>
                          <a:srgbClr val="80808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rgbClr val="E8F0FE"/>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531" name="Google Shape;531;p51"/>
          <p:cNvSpPr txBox="1"/>
          <p:nvPr/>
        </p:nvSpPr>
        <p:spPr>
          <a:xfrm>
            <a:off x="609575" y="1256225"/>
            <a:ext cx="5410500" cy="16221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The cloud readiness score is impacted by your response to questions in the StratoZone® portal.  The table below shows the parameters that are taken into consideration for the basic cloud </a:t>
            </a:r>
            <a:endParaRPr>
              <a:solidFill>
                <a:srgbClr val="202124"/>
              </a:solidFill>
              <a:latin typeface="Google Sans"/>
              <a:ea typeface="Google Sans"/>
              <a:cs typeface="Google Sans"/>
              <a:sym typeface="Google Sans"/>
            </a:endParaRPr>
          </a:p>
          <a:p>
            <a:pPr marL="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readiness scoring along with your indicated preference for each</a:t>
            </a:r>
            <a:endParaRPr>
              <a:solidFill>
                <a:srgbClr val="202124"/>
              </a:solidFill>
              <a:latin typeface="Google Sans"/>
              <a:ea typeface="Google Sans"/>
              <a:cs typeface="Google Sans"/>
              <a:sym typeface="Google Sans"/>
            </a:endParaRPr>
          </a:p>
        </p:txBody>
      </p:sp>
      <p:sp>
        <p:nvSpPr>
          <p:cNvPr id="532" name="Google Shape;532;p51"/>
          <p:cNvSpPr txBox="1"/>
          <p:nvPr/>
        </p:nvSpPr>
        <p:spPr>
          <a:xfrm>
            <a:off x="6140650" y="1256225"/>
            <a:ext cx="5410500" cy="16221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parameter. If you did not modify these, the defaults are used.</a:t>
            </a:r>
            <a:endParaRPr>
              <a:solidFill>
                <a:srgbClr val="202124"/>
              </a:solidFill>
              <a:latin typeface="Google Sans"/>
              <a:ea typeface="Google Sans"/>
              <a:cs typeface="Google Sans"/>
              <a:sym typeface="Google Sans"/>
            </a:endParaRPr>
          </a:p>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The StratoZone® pricing engine can be used to further analyze the impact of effort and cost, as well as a services engagement with StratoZone® or your delivery partner.</a:t>
            </a:r>
            <a:endParaRPr>
              <a:solidFill>
                <a:srgbClr val="202124"/>
              </a:solidFill>
              <a:latin typeface="Google Sans"/>
              <a:ea typeface="Google Sans"/>
              <a:cs typeface="Google Sans"/>
              <a:sym typeface="Google Sans"/>
            </a:endParaRPr>
          </a:p>
          <a:p>
            <a:pPr marL="0" marR="0" lvl="0" indent="0" algn="l" rtl="0">
              <a:lnSpc>
                <a:spcPct val="135000"/>
              </a:lnSpc>
              <a:spcBef>
                <a:spcPts val="0"/>
              </a:spcBef>
              <a:spcAft>
                <a:spcPts val="0"/>
              </a:spcAft>
              <a:buNone/>
            </a:pPr>
            <a:endParaRPr>
              <a:solidFill>
                <a:srgbClr val="202124"/>
              </a:solidFill>
              <a:latin typeface="Google Sans"/>
              <a:ea typeface="Google Sans"/>
              <a:cs typeface="Google Sans"/>
              <a:sym typeface="Google Sans"/>
            </a:endParaRPr>
          </a:p>
          <a:p>
            <a:pPr marL="0" marR="0" lvl="0" indent="0" algn="l" rtl="0">
              <a:lnSpc>
                <a:spcPct val="135000"/>
              </a:lnSpc>
              <a:spcBef>
                <a:spcPts val="0"/>
              </a:spcBef>
              <a:spcAft>
                <a:spcPts val="0"/>
              </a:spcAft>
              <a:buNone/>
            </a:pPr>
            <a:endParaRPr>
              <a:solidFill>
                <a:srgbClr val="202124"/>
              </a:solidFill>
              <a:latin typeface="Google Sans"/>
              <a:ea typeface="Google Sans"/>
              <a:cs typeface="Google Sans"/>
              <a:sym typeface="Google Sans"/>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2"/>
          <p:cNvSpPr/>
          <p:nvPr/>
        </p:nvSpPr>
        <p:spPr>
          <a:xfrm>
            <a:off x="577506" y="2372669"/>
            <a:ext cx="11172000" cy="582566"/>
          </a:xfrm>
          <a:prstGeom prst="round2SameRect">
            <a:avLst>
              <a:gd name="adj1" fmla="val 30981"/>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2"/>
          <p:cNvSpPr txBox="1"/>
          <p:nvPr/>
        </p:nvSpPr>
        <p:spPr>
          <a:xfrm>
            <a:off x="609575" y="613675"/>
            <a:ext cx="114300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chemeClr val="dk1"/>
                </a:solidFill>
                <a:latin typeface="Google Sans Medium"/>
                <a:ea typeface="Google Sans Medium"/>
                <a:cs typeface="Google Sans Medium"/>
                <a:sym typeface="Google Sans Medium"/>
              </a:rPr>
              <a:t>Google Cloud Platform Solutions - Top 10</a:t>
            </a:r>
            <a:endParaRPr sz="900">
              <a:solidFill>
                <a:schemeClr val="accent2"/>
              </a:solidFill>
              <a:latin typeface="Google Sans Medium"/>
              <a:ea typeface="Google Sans Medium"/>
              <a:cs typeface="Google Sans Medium"/>
              <a:sym typeface="Google Sans Medium"/>
            </a:endParaRPr>
          </a:p>
        </p:txBody>
      </p:sp>
      <p:sp>
        <p:nvSpPr>
          <p:cNvPr id="539" name="Google Shape;539;p52"/>
          <p:cNvSpPr txBox="1"/>
          <p:nvPr/>
        </p:nvSpPr>
        <p:spPr>
          <a:xfrm>
            <a:off x="609575" y="1097025"/>
            <a:ext cx="11024400" cy="9513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dirty="0">
                <a:solidFill>
                  <a:srgbClr val="202124"/>
                </a:solidFill>
                <a:latin typeface="Google Sans"/>
                <a:ea typeface="Google Sans"/>
                <a:cs typeface="Google Sans"/>
                <a:sym typeface="Google Sans"/>
              </a:rPr>
              <a:t>This assessment identified assets that qualify for direct migration to Google Cloud Platform Solutions.  The detailed breakdown of  workloads is shown in your </a:t>
            </a:r>
            <a:r>
              <a:rPr lang="en-US" dirty="0" err="1">
                <a:solidFill>
                  <a:srgbClr val="202124"/>
                </a:solidFill>
                <a:latin typeface="Google Sans"/>
                <a:ea typeface="Google Sans"/>
                <a:cs typeface="Google Sans"/>
                <a:sym typeface="Google Sans"/>
              </a:rPr>
              <a:t>StratoZone</a:t>
            </a:r>
            <a:r>
              <a:rPr lang="en-US" dirty="0">
                <a:solidFill>
                  <a:srgbClr val="202124"/>
                </a:solidFill>
                <a:latin typeface="Google Sans"/>
                <a:ea typeface="Google Sans"/>
                <a:cs typeface="Google Sans"/>
                <a:sym typeface="Google Sans"/>
              </a:rPr>
              <a:t>® portal.  Further analysis is necessary to determine the associated cost, risk, and effort level required to migrate these assets to specific GCP Solutions</a:t>
            </a:r>
            <a:endParaRPr dirty="0">
              <a:solidFill>
                <a:srgbClr val="202124"/>
              </a:solidFill>
              <a:latin typeface="Google Sans"/>
              <a:ea typeface="Google Sans"/>
              <a:cs typeface="Google Sans"/>
              <a:sym typeface="Google Sans"/>
            </a:endParaRPr>
          </a:p>
        </p:txBody>
      </p:sp>
      <p:cxnSp>
        <p:nvCxnSpPr>
          <p:cNvPr id="540" name="Google Shape;540;p52"/>
          <p:cNvCxnSpPr/>
          <p:nvPr/>
        </p:nvCxnSpPr>
        <p:spPr>
          <a:xfrm>
            <a:off x="4301531" y="9308400"/>
            <a:ext cx="8261700" cy="0"/>
          </a:xfrm>
          <a:prstGeom prst="straightConnector1">
            <a:avLst/>
          </a:prstGeom>
          <a:noFill/>
          <a:ln w="9525" cap="flat" cmpd="sng">
            <a:solidFill>
              <a:srgbClr val="AECBFA"/>
            </a:solidFill>
            <a:prstDash val="solid"/>
            <a:round/>
            <a:headEnd type="none" w="med" len="med"/>
            <a:tailEnd type="none" w="med" len="med"/>
          </a:ln>
        </p:spPr>
      </p:cxnSp>
      <p:graphicFrame>
        <p:nvGraphicFramePr>
          <p:cNvPr id="541" name="Google Shape;541;p52"/>
          <p:cNvGraphicFramePr/>
          <p:nvPr>
            <p:extLst>
              <p:ext uri="{D42A27DB-BD31-4B8C-83A1-F6EECF244321}">
                <p14:modId xmlns:p14="http://schemas.microsoft.com/office/powerpoint/2010/main" val="305308451"/>
              </p:ext>
            </p:extLst>
          </p:nvPr>
        </p:nvGraphicFramePr>
        <p:xfrm>
          <a:off x="564922" y="2542169"/>
          <a:ext cx="11183150" cy="3416250"/>
        </p:xfrm>
        <a:graphic>
          <a:graphicData uri="http://schemas.openxmlformats.org/drawingml/2006/table">
            <a:tbl>
              <a:tblPr firstRow="1" bandRow="1">
                <a:noFill/>
              </a:tblPr>
              <a:tblGrid>
                <a:gridCol w="474925">
                  <a:extLst>
                    <a:ext uri="{9D8B030D-6E8A-4147-A177-3AD203B41FA5}">
                      <a16:colId xmlns:a16="http://schemas.microsoft.com/office/drawing/2014/main" val="20000"/>
                    </a:ext>
                  </a:extLst>
                </a:gridCol>
                <a:gridCol w="3136950">
                  <a:extLst>
                    <a:ext uri="{9D8B030D-6E8A-4147-A177-3AD203B41FA5}">
                      <a16:colId xmlns:a16="http://schemas.microsoft.com/office/drawing/2014/main" val="20001"/>
                    </a:ext>
                  </a:extLst>
                </a:gridCol>
                <a:gridCol w="1223900">
                  <a:extLst>
                    <a:ext uri="{9D8B030D-6E8A-4147-A177-3AD203B41FA5}">
                      <a16:colId xmlns:a16="http://schemas.microsoft.com/office/drawing/2014/main" val="20002"/>
                    </a:ext>
                  </a:extLst>
                </a:gridCol>
                <a:gridCol w="1378700">
                  <a:extLst>
                    <a:ext uri="{9D8B030D-6E8A-4147-A177-3AD203B41FA5}">
                      <a16:colId xmlns:a16="http://schemas.microsoft.com/office/drawing/2014/main" val="20003"/>
                    </a:ext>
                  </a:extLst>
                </a:gridCol>
                <a:gridCol w="996375">
                  <a:extLst>
                    <a:ext uri="{9D8B030D-6E8A-4147-A177-3AD203B41FA5}">
                      <a16:colId xmlns:a16="http://schemas.microsoft.com/office/drawing/2014/main" val="20004"/>
                    </a:ext>
                  </a:extLst>
                </a:gridCol>
                <a:gridCol w="1597875">
                  <a:extLst>
                    <a:ext uri="{9D8B030D-6E8A-4147-A177-3AD203B41FA5}">
                      <a16:colId xmlns:a16="http://schemas.microsoft.com/office/drawing/2014/main" val="20005"/>
                    </a:ext>
                  </a:extLst>
                </a:gridCol>
                <a:gridCol w="2374425">
                  <a:extLst>
                    <a:ext uri="{9D8B030D-6E8A-4147-A177-3AD203B41FA5}">
                      <a16:colId xmlns:a16="http://schemas.microsoft.com/office/drawing/2014/main" val="20006"/>
                    </a:ext>
                  </a:extLst>
                </a:gridCol>
              </a:tblGrid>
              <a:tr h="341625">
                <a:tc>
                  <a:txBody>
                    <a:bodyPr/>
                    <a:lstStyle/>
                    <a:p>
                      <a:pPr marL="0" marR="0" lvl="0" indent="0" algn="l" rtl="0">
                        <a:lnSpc>
                          <a:spcPct val="100000"/>
                        </a:lnSpc>
                        <a:spcBef>
                          <a:spcPts val="0"/>
                        </a:spcBef>
                        <a:spcAft>
                          <a:spcPts val="0"/>
                        </a:spcAft>
                        <a:buNone/>
                      </a:pPr>
                      <a:endParaRPr sz="1000">
                        <a:solidFill>
                          <a:srgbClr val="FFFFFF"/>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dirty="0">
                          <a:solidFill>
                            <a:srgbClr val="FFFFFF"/>
                          </a:solidFill>
                          <a:latin typeface="Google Sans"/>
                          <a:ea typeface="Google Sans"/>
                          <a:cs typeface="Google Sans"/>
                          <a:sym typeface="Google Sans"/>
                        </a:rPr>
                        <a:t>Identified Solution</a:t>
                      </a:r>
                      <a:endParaRPr sz="1000" dirty="0">
                        <a:solidFill>
                          <a:srgbClr val="FFFFFF"/>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FFFFFF"/>
                          </a:solidFill>
                          <a:latin typeface="Google Sans"/>
                          <a:ea typeface="Google Sans"/>
                          <a:cs typeface="Google Sans"/>
                          <a:sym typeface="Google Sans"/>
                        </a:rPr>
                        <a:t>Assets found</a:t>
                      </a:r>
                      <a:endParaRPr sz="1000" u="none" strike="noStrike" cap="none">
                        <a:solidFill>
                          <a:srgbClr val="FFFFFF"/>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FFFFFF"/>
                          </a:solidFill>
                          <a:latin typeface="Google Sans"/>
                          <a:ea typeface="Google Sans"/>
                          <a:cs typeface="Google Sans"/>
                          <a:sym typeface="Google Sans"/>
                        </a:rPr>
                        <a:t>vCPU</a:t>
                      </a:r>
                      <a:endParaRPr sz="1000" u="none" strike="noStrike" cap="none">
                        <a:solidFill>
                          <a:srgbClr val="FFFFFF"/>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FFFFFF"/>
                          </a:solidFill>
                          <a:latin typeface="Google Sans"/>
                          <a:ea typeface="Google Sans"/>
                          <a:cs typeface="Google Sans"/>
                          <a:sym typeface="Google Sans"/>
                        </a:rPr>
                        <a:t>Memory (GB)</a:t>
                      </a:r>
                      <a:endParaRPr sz="1000">
                        <a:solidFill>
                          <a:srgbClr val="FFFFFF"/>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FFFFFF"/>
                          </a:solidFill>
                          <a:latin typeface="Google Sans"/>
                          <a:ea typeface="Google Sans"/>
                          <a:cs typeface="Google Sans"/>
                          <a:sym typeface="Google Sans"/>
                        </a:rPr>
                        <a:t>Storage (TB)</a:t>
                      </a:r>
                      <a:endParaRPr sz="1000">
                        <a:solidFill>
                          <a:srgbClr val="FFFFFF"/>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US" sz="1000">
                          <a:solidFill>
                            <a:srgbClr val="FFFFFF"/>
                          </a:solidFill>
                          <a:latin typeface="Google Sans"/>
                          <a:ea typeface="Google Sans"/>
                          <a:cs typeface="Google Sans"/>
                          <a:sym typeface="Google Sans"/>
                        </a:rPr>
                        <a:t>GCP Recommended Solution</a:t>
                      </a:r>
                      <a:endParaRPr sz="1000">
                        <a:solidFill>
                          <a:srgbClr val="FFFFFF"/>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0"/>
                  </a:ext>
                </a:extLst>
              </a:tr>
              <a:tr h="341625">
                <a:tc>
                  <a:txBody>
                    <a:bodyPr/>
                    <a:lstStyle/>
                    <a:p>
                      <a:pPr marL="0" lvl="0" indent="0" algn="l" rtl="0">
                        <a:spcBef>
                          <a:spcPts val="0"/>
                        </a:spcBef>
                        <a:spcAft>
                          <a:spcPts val="0"/>
                        </a:spcAft>
                        <a:buNone/>
                      </a:pPr>
                      <a:r>
                        <a:rPr lang="en-US" sz="900">
                          <a:solidFill>
                            <a:schemeClr val="accent1"/>
                          </a:solidFill>
                          <a:latin typeface="Google Sans"/>
                          <a:ea typeface="Google Sans"/>
                          <a:cs typeface="Google Sans"/>
                          <a:sym typeface="Google Sans"/>
                        </a:rPr>
                        <a:t>1</a:t>
                      </a:r>
                      <a:endParaRPr sz="900">
                        <a:solidFill>
                          <a:schemeClr val="accent1"/>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Microsoft IIS</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34</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112</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326.8</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6.9</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Google App Engine</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341625">
                <a:tc>
                  <a:txBody>
                    <a:bodyPr/>
                    <a:lstStyle/>
                    <a:p>
                      <a:pPr marL="0" lvl="0" indent="0" algn="l" rtl="0">
                        <a:spcBef>
                          <a:spcPts val="0"/>
                        </a:spcBef>
                        <a:spcAft>
                          <a:spcPts val="0"/>
                        </a:spcAft>
                        <a:buNone/>
                      </a:pPr>
                      <a:r>
                        <a:rPr lang="en-US" sz="900">
                          <a:solidFill>
                            <a:schemeClr val="accent1"/>
                          </a:solidFill>
                          <a:latin typeface="Google Sans"/>
                          <a:ea typeface="Google Sans"/>
                          <a:cs typeface="Google Sans"/>
                          <a:sym typeface="Google Sans"/>
                        </a:rPr>
                        <a:t>2</a:t>
                      </a:r>
                      <a:endParaRPr sz="900">
                        <a:solidFill>
                          <a:schemeClr val="accent1"/>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SQL Server</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19</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24</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189.8</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6.4</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Cloud SQL for SQL Server</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2"/>
                  </a:ext>
                </a:extLst>
              </a:tr>
              <a:tr h="341625">
                <a:tc>
                  <a:txBody>
                    <a:bodyPr/>
                    <a:lstStyle/>
                    <a:p>
                      <a:pPr marL="0" lvl="0" indent="0" algn="l" rtl="0">
                        <a:spcBef>
                          <a:spcPts val="0"/>
                        </a:spcBef>
                        <a:spcAft>
                          <a:spcPts val="0"/>
                        </a:spcAft>
                        <a:buNone/>
                      </a:pPr>
                      <a:r>
                        <a:rPr lang="en-US" sz="900">
                          <a:solidFill>
                            <a:schemeClr val="accent1"/>
                          </a:solidFill>
                          <a:latin typeface="Google Sans"/>
                          <a:ea typeface="Google Sans"/>
                          <a:cs typeface="Google Sans"/>
                          <a:sym typeface="Google Sans"/>
                        </a:rPr>
                        <a:t>3</a:t>
                      </a:r>
                      <a:endParaRPr sz="900">
                        <a:solidFill>
                          <a:schemeClr val="accent1"/>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Oracle</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18</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31</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373.5</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16.0</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Oracle Bare Metal Solution</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3"/>
                  </a:ext>
                </a:extLst>
              </a:tr>
              <a:tr h="341625">
                <a:tc>
                  <a:txBody>
                    <a:bodyPr/>
                    <a:lstStyle/>
                    <a:p>
                      <a:pPr marL="0" lvl="0" indent="0" algn="l" rtl="0">
                        <a:spcBef>
                          <a:spcPts val="0"/>
                        </a:spcBef>
                        <a:spcAft>
                          <a:spcPts val="0"/>
                        </a:spcAft>
                        <a:buNone/>
                      </a:pPr>
                      <a:r>
                        <a:rPr lang="en-US" sz="900">
                          <a:solidFill>
                            <a:schemeClr val="accent1"/>
                          </a:solidFill>
                          <a:latin typeface="Google Sans"/>
                          <a:ea typeface="Google Sans"/>
                          <a:cs typeface="Google Sans"/>
                          <a:sym typeface="Google Sans"/>
                        </a:rPr>
                        <a:t>4</a:t>
                      </a:r>
                      <a:endParaRPr sz="900">
                        <a:solidFill>
                          <a:schemeClr val="accent1"/>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Postgres</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11</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29</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338.0</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9.2</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Cloud SQL for PostgreSQL</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4"/>
                  </a:ext>
                </a:extLst>
              </a:tr>
              <a:tr h="341625">
                <a:tc>
                  <a:txBody>
                    <a:bodyPr/>
                    <a:lstStyle/>
                    <a:p>
                      <a:pPr marL="0" lvl="0" indent="0" algn="l" rtl="0">
                        <a:spcBef>
                          <a:spcPts val="0"/>
                        </a:spcBef>
                        <a:spcAft>
                          <a:spcPts val="0"/>
                        </a:spcAft>
                        <a:buNone/>
                      </a:pPr>
                      <a:r>
                        <a:rPr lang="en-US" sz="900">
                          <a:solidFill>
                            <a:schemeClr val="accent1"/>
                          </a:solidFill>
                          <a:latin typeface="Google Sans"/>
                          <a:ea typeface="Google Sans"/>
                          <a:cs typeface="Google Sans"/>
                          <a:sym typeface="Google Sans"/>
                        </a:rPr>
                        <a:t>5</a:t>
                      </a:r>
                      <a:endParaRPr sz="900">
                        <a:solidFill>
                          <a:schemeClr val="accent1"/>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.NET Core</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3</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4</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69.5</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1.4</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Google Kubernetes Engine (GKE)</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r h="341625">
                <a:tc>
                  <a:txBody>
                    <a:bodyPr/>
                    <a:lstStyle/>
                    <a:p>
                      <a:pPr marL="0" lvl="0" indent="0" algn="l" rtl="0">
                        <a:spcBef>
                          <a:spcPts val="0"/>
                        </a:spcBef>
                        <a:spcAft>
                          <a:spcPts val="0"/>
                        </a:spcAft>
                        <a:buNone/>
                      </a:pPr>
                      <a:r>
                        <a:rPr lang="en-US" sz="900">
                          <a:solidFill>
                            <a:schemeClr val="accent1"/>
                          </a:solidFill>
                          <a:latin typeface="Google Sans"/>
                          <a:ea typeface="Google Sans"/>
                          <a:cs typeface="Google Sans"/>
                          <a:sym typeface="Google Sans"/>
                        </a:rPr>
                        <a:t>6</a:t>
                      </a:r>
                      <a:endParaRPr sz="900">
                        <a:solidFill>
                          <a:schemeClr val="accent1"/>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Microsoft MQ</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2</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2</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12.8</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0.6</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GCP Pub/Sub</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6"/>
                  </a:ext>
                </a:extLst>
              </a:tr>
              <a:tr h="341625">
                <a:tc>
                  <a:txBody>
                    <a:bodyPr/>
                    <a:lstStyle/>
                    <a:p>
                      <a:pPr marL="0" lvl="0" indent="0" algn="l" rtl="0">
                        <a:spcBef>
                          <a:spcPts val="0"/>
                        </a:spcBef>
                        <a:spcAft>
                          <a:spcPts val="0"/>
                        </a:spcAft>
                        <a:buNone/>
                      </a:pPr>
                      <a:r>
                        <a:rPr lang="en-US" sz="900">
                          <a:solidFill>
                            <a:schemeClr val="accent1"/>
                          </a:solidFill>
                          <a:latin typeface="Google Sans"/>
                          <a:ea typeface="Google Sans"/>
                          <a:cs typeface="Google Sans"/>
                          <a:sym typeface="Google Sans"/>
                        </a:rPr>
                        <a:t>7</a:t>
                      </a:r>
                      <a:endParaRPr sz="900">
                        <a:solidFill>
                          <a:schemeClr val="accent1"/>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SAP</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702.8</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3.0</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GCP SAP Certified Shapes</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7"/>
                  </a:ext>
                </a:extLst>
              </a:tr>
              <a:tr h="341625">
                <a:tc>
                  <a:txBody>
                    <a:bodyPr/>
                    <a:lstStyle/>
                    <a:p>
                      <a:pPr marL="0" lvl="0" indent="0" algn="l" rtl="0">
                        <a:spcBef>
                          <a:spcPts val="0"/>
                        </a:spcBef>
                        <a:spcAft>
                          <a:spcPts val="0"/>
                        </a:spcAft>
                        <a:buNone/>
                      </a:pPr>
                      <a:r>
                        <a:rPr lang="en-US" sz="900">
                          <a:solidFill>
                            <a:schemeClr val="accent1"/>
                          </a:solidFill>
                          <a:latin typeface="Google Sans"/>
                          <a:ea typeface="Google Sans"/>
                          <a:cs typeface="Google Sans"/>
                          <a:sym typeface="Google Sans"/>
                        </a:rPr>
                        <a:t>8</a:t>
                      </a:r>
                      <a:endParaRPr sz="900">
                        <a:solidFill>
                          <a:schemeClr val="accent1"/>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Apache</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29.0</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0.3</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Google App Engine</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8"/>
                  </a:ext>
                </a:extLst>
              </a:tr>
              <a:tr h="341625">
                <a:tc>
                  <a:txBody>
                    <a:bodyPr/>
                    <a:lstStyle/>
                    <a:p>
                      <a:pPr marL="0" lvl="0" indent="0" algn="l" rtl="0">
                        <a:spcBef>
                          <a:spcPts val="0"/>
                        </a:spcBef>
                        <a:spcAft>
                          <a:spcPts val="0"/>
                        </a:spcAft>
                        <a:buNone/>
                      </a:pPr>
                      <a:r>
                        <a:rPr lang="en-US" sz="900">
                          <a:solidFill>
                            <a:schemeClr val="accent1"/>
                          </a:solidFill>
                          <a:latin typeface="Google Sans"/>
                          <a:ea typeface="Google Sans"/>
                          <a:cs typeface="Google Sans"/>
                          <a:sym typeface="Google Sans"/>
                        </a:rPr>
                        <a:t>9</a:t>
                      </a:r>
                      <a:endParaRPr sz="900">
                        <a:solidFill>
                          <a:schemeClr val="accent1"/>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dirty="0">
                          <a:solidFill>
                            <a:srgbClr val="202124"/>
                          </a:solidFill>
                          <a:latin typeface="Google Sans"/>
                          <a:ea typeface="Google Sans"/>
                          <a:cs typeface="Google Sans"/>
                          <a:sym typeface="Google Sans"/>
                        </a:rPr>
                        <a:t>MySQL</a:t>
                      </a:r>
                      <a:endParaRPr sz="1000" dirty="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dirty="0">
                          <a:solidFill>
                            <a:srgbClr val="202124"/>
                          </a:solidFill>
                          <a:latin typeface="Google Sans"/>
                          <a:ea typeface="Google Sans"/>
                          <a:cs typeface="Google Sans"/>
                          <a:sym typeface="Google Sans"/>
                        </a:rPr>
                        <a:t>1</a:t>
                      </a:r>
                      <a:endParaRPr sz="1000" dirty="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9.3</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0.4</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dirty="0">
                          <a:solidFill>
                            <a:srgbClr val="202124"/>
                          </a:solidFill>
                          <a:latin typeface="Google Sans"/>
                          <a:ea typeface="Google Sans"/>
                          <a:cs typeface="Google Sans"/>
                          <a:sym typeface="Google Sans"/>
                        </a:rPr>
                        <a:t>Cloud SQL for MySQL</a:t>
                      </a:r>
                      <a:endParaRPr sz="1000" u="none" strike="noStrike" cap="none" dirty="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542" name="Google Shape;542;p52"/>
          <p:cNvSpPr txBox="1"/>
          <p:nvPr/>
        </p:nvSpPr>
        <p:spPr>
          <a:xfrm>
            <a:off x="7997975" y="6397975"/>
            <a:ext cx="3816900" cy="338700"/>
          </a:xfrm>
          <a:prstGeom prst="rect">
            <a:avLst/>
          </a:prstGeom>
          <a:noFill/>
          <a:ln>
            <a:noFill/>
          </a:ln>
        </p:spPr>
        <p:txBody>
          <a:bodyPr spcFirstLastPara="1" wrap="square" lIns="91425" tIns="91425" rIns="91425" bIns="91425" anchor="t" anchorCtr="0">
            <a:spAutoFit/>
          </a:bodyPr>
          <a:lstStyle/>
          <a:p>
            <a:pPr marL="457200" lvl="0" indent="0" algn="r" rtl="0">
              <a:lnSpc>
                <a:spcPct val="135000"/>
              </a:lnSpc>
              <a:spcBef>
                <a:spcPts val="0"/>
              </a:spcBef>
              <a:spcAft>
                <a:spcPts val="0"/>
              </a:spcAft>
              <a:buNone/>
            </a:pPr>
            <a:r>
              <a:rPr lang="en-US" sz="1000">
                <a:solidFill>
                  <a:srgbClr val="202124"/>
                </a:solidFill>
                <a:latin typeface="Google Sans"/>
                <a:ea typeface="Google Sans"/>
                <a:cs typeface="Google Sans"/>
                <a:sym typeface="Google Sans"/>
              </a:rPr>
              <a:t>* Solution breakdown in detailed inventory reports</a:t>
            </a:r>
            <a:endParaRPr sz="1000">
              <a:solidFill>
                <a:srgbClr val="FFFFFF"/>
              </a:solidFill>
              <a:latin typeface="Google Sans Medium"/>
              <a:ea typeface="Google Sans Medium"/>
              <a:cs typeface="Google Sans Medium"/>
              <a:sym typeface="Google Sans Medium"/>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3"/>
          <p:cNvSpPr txBox="1"/>
          <p:nvPr/>
        </p:nvSpPr>
        <p:spPr>
          <a:xfrm>
            <a:off x="609575" y="613675"/>
            <a:ext cx="89046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Financial comparison</a:t>
            </a:r>
            <a:endParaRPr sz="2400" b="1">
              <a:solidFill>
                <a:srgbClr val="202124"/>
              </a:solidFill>
              <a:latin typeface="Google Sans"/>
              <a:ea typeface="Google Sans"/>
              <a:cs typeface="Google Sans"/>
              <a:sym typeface="Google Sans"/>
            </a:endParaRPr>
          </a:p>
        </p:txBody>
      </p:sp>
      <p:sp>
        <p:nvSpPr>
          <p:cNvPr id="548" name="Google Shape;548;p53"/>
          <p:cNvSpPr txBox="1"/>
          <p:nvPr/>
        </p:nvSpPr>
        <p:spPr>
          <a:xfrm>
            <a:off x="605850" y="1240525"/>
            <a:ext cx="10341300" cy="4977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We conducted a basic financial comparison for each of your assets within the designated groups. This comparison is conducted at the infrastructure-level, using the process shown below:</a:t>
            </a:r>
            <a:endParaRPr>
              <a:solidFill>
                <a:srgbClr val="202124"/>
              </a:solidFill>
              <a:latin typeface="Google Sans"/>
              <a:ea typeface="Google Sans"/>
              <a:cs typeface="Google Sans"/>
              <a:sym typeface="Google Sans"/>
            </a:endParaRPr>
          </a:p>
          <a:p>
            <a:pPr marL="0" marR="0" lvl="0" indent="0" algn="l" rtl="0">
              <a:lnSpc>
                <a:spcPct val="135000"/>
              </a:lnSpc>
              <a:spcBef>
                <a:spcPts val="1000"/>
              </a:spcBef>
              <a:spcAft>
                <a:spcPts val="0"/>
              </a:spcAft>
              <a:buNone/>
            </a:pPr>
            <a:endParaRPr>
              <a:solidFill>
                <a:srgbClr val="202124"/>
              </a:solidFill>
              <a:latin typeface="Google Sans"/>
              <a:ea typeface="Google Sans"/>
              <a:cs typeface="Google Sans"/>
              <a:sym typeface="Google Sans"/>
            </a:endParaRPr>
          </a:p>
          <a:p>
            <a:pPr marL="0" marR="0" lvl="0" indent="0" algn="l" rtl="0">
              <a:lnSpc>
                <a:spcPct val="135000"/>
              </a:lnSpc>
              <a:spcBef>
                <a:spcPts val="1000"/>
              </a:spcBef>
              <a:spcAft>
                <a:spcPts val="1000"/>
              </a:spcAft>
              <a:buNone/>
            </a:pPr>
            <a:endParaRPr>
              <a:solidFill>
                <a:srgbClr val="202124"/>
              </a:solidFill>
              <a:latin typeface="Google Sans"/>
              <a:ea typeface="Google Sans"/>
              <a:cs typeface="Google Sans"/>
              <a:sym typeface="Google Sans"/>
            </a:endParaRPr>
          </a:p>
        </p:txBody>
      </p:sp>
      <p:sp>
        <p:nvSpPr>
          <p:cNvPr id="549" name="Google Shape;549;p53"/>
          <p:cNvSpPr/>
          <p:nvPr/>
        </p:nvSpPr>
        <p:spPr>
          <a:xfrm rot="-5400000">
            <a:off x="5329775" y="-2606900"/>
            <a:ext cx="2442600" cy="11883000"/>
          </a:xfrm>
          <a:prstGeom prst="round2SameRect">
            <a:avLst>
              <a:gd name="adj1" fmla="val 5226"/>
              <a:gd name="adj2" fmla="val 0"/>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3"/>
          <p:cNvSpPr txBox="1"/>
          <p:nvPr/>
        </p:nvSpPr>
        <p:spPr>
          <a:xfrm>
            <a:off x="1038575" y="2544900"/>
            <a:ext cx="3243600" cy="18396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sz="1200" dirty="0">
                <a:solidFill>
                  <a:schemeClr val="accent1"/>
                </a:solidFill>
                <a:latin typeface="Google Sans Medium"/>
                <a:ea typeface="Google Sans Medium"/>
                <a:cs typeface="Google Sans Medium"/>
                <a:sym typeface="Google Sans Medium"/>
              </a:rPr>
              <a:t>Step 1</a:t>
            </a:r>
            <a:endParaRPr sz="1200" dirty="0">
              <a:solidFill>
                <a:schemeClr val="accent1"/>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0"/>
              </a:spcAft>
              <a:buNone/>
            </a:pPr>
            <a:r>
              <a:rPr lang="en-US" sz="1200" dirty="0">
                <a:solidFill>
                  <a:srgbClr val="202124"/>
                </a:solidFill>
                <a:latin typeface="Google Sans Medium"/>
                <a:ea typeface="Google Sans Medium"/>
                <a:cs typeface="Google Sans Medium"/>
                <a:sym typeface="Google Sans Medium"/>
              </a:rPr>
              <a:t>Performance-based right-sizing</a:t>
            </a:r>
            <a:endParaRPr sz="1200" dirty="0">
              <a:solidFill>
                <a:srgbClr val="202124"/>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800"/>
              </a:spcAft>
              <a:buNone/>
            </a:pPr>
            <a:r>
              <a:rPr lang="en-US" sz="1200" dirty="0">
                <a:solidFill>
                  <a:srgbClr val="202124"/>
                </a:solidFill>
                <a:latin typeface="Google Sans"/>
                <a:ea typeface="Google Sans"/>
                <a:cs typeface="Google Sans"/>
                <a:sym typeface="Google Sans"/>
              </a:rPr>
              <a:t>We optimize each asset’s capacity for a public-cloud metered model.  Asset capacity includes CPU, memory, bandwidth, up-time, OS licensing, and storage performance.</a:t>
            </a:r>
            <a:endParaRPr sz="1200" dirty="0">
              <a:solidFill>
                <a:srgbClr val="202124"/>
              </a:solidFill>
              <a:latin typeface="Google Sans"/>
              <a:ea typeface="Google Sans"/>
              <a:cs typeface="Google Sans"/>
              <a:sym typeface="Google Sans"/>
            </a:endParaRPr>
          </a:p>
        </p:txBody>
      </p:sp>
      <p:sp>
        <p:nvSpPr>
          <p:cNvPr id="551" name="Google Shape;551;p53"/>
          <p:cNvSpPr txBox="1"/>
          <p:nvPr/>
        </p:nvSpPr>
        <p:spPr>
          <a:xfrm>
            <a:off x="4529125" y="2544900"/>
            <a:ext cx="3243600" cy="7386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sz="1200">
                <a:solidFill>
                  <a:schemeClr val="accent4"/>
                </a:solidFill>
                <a:latin typeface="Google Sans Medium"/>
                <a:ea typeface="Google Sans Medium"/>
                <a:cs typeface="Google Sans Medium"/>
                <a:sym typeface="Google Sans Medium"/>
              </a:rPr>
              <a:t>Step 2</a:t>
            </a:r>
            <a:endParaRPr sz="1200">
              <a:solidFill>
                <a:schemeClr val="accent4"/>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0"/>
              </a:spcAft>
              <a:buNone/>
            </a:pPr>
            <a:r>
              <a:rPr lang="en-US" sz="1200">
                <a:solidFill>
                  <a:srgbClr val="202124"/>
                </a:solidFill>
                <a:latin typeface="Google Sans Medium"/>
                <a:ea typeface="Google Sans Medium"/>
                <a:cs typeface="Google Sans Medium"/>
                <a:sym typeface="Google Sans Medium"/>
              </a:rPr>
              <a:t>Selection of best-fit public cloud product</a:t>
            </a:r>
            <a:endParaRPr sz="1200">
              <a:solidFill>
                <a:srgbClr val="202124"/>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0"/>
              </a:spcAft>
              <a:buNone/>
            </a:pPr>
            <a:r>
              <a:rPr lang="en-US" sz="1200">
                <a:solidFill>
                  <a:srgbClr val="202124"/>
                </a:solidFill>
                <a:latin typeface="Google Sans"/>
                <a:ea typeface="Google Sans"/>
                <a:cs typeface="Google Sans"/>
                <a:sym typeface="Google Sans"/>
              </a:rPr>
              <a:t>We select the best-fit cloud products from each of your designated vendor catalogs, based on capacity, performance, and price.</a:t>
            </a:r>
            <a:endParaRPr sz="1200">
              <a:solidFill>
                <a:srgbClr val="202124"/>
              </a:solidFill>
              <a:latin typeface="Google Sans"/>
              <a:ea typeface="Google Sans"/>
              <a:cs typeface="Google Sans"/>
              <a:sym typeface="Google Sans"/>
            </a:endParaRPr>
          </a:p>
          <a:p>
            <a:pPr marL="0" marR="0" lvl="0" indent="0" algn="l" rtl="0">
              <a:lnSpc>
                <a:spcPct val="135000"/>
              </a:lnSpc>
              <a:spcBef>
                <a:spcPts val="500"/>
              </a:spcBef>
              <a:spcAft>
                <a:spcPts val="500"/>
              </a:spcAft>
              <a:buNone/>
            </a:pPr>
            <a:endParaRPr sz="1200">
              <a:solidFill>
                <a:srgbClr val="202124"/>
              </a:solidFill>
              <a:latin typeface="Google Sans"/>
              <a:ea typeface="Google Sans"/>
              <a:cs typeface="Google Sans"/>
              <a:sym typeface="Google Sans"/>
            </a:endParaRPr>
          </a:p>
        </p:txBody>
      </p:sp>
      <p:sp>
        <p:nvSpPr>
          <p:cNvPr id="552" name="Google Shape;552;p53"/>
          <p:cNvSpPr/>
          <p:nvPr/>
        </p:nvSpPr>
        <p:spPr>
          <a:xfrm rot="-5400000">
            <a:off x="1025225" y="1847200"/>
            <a:ext cx="497700" cy="497700"/>
          </a:xfrm>
          <a:prstGeom prst="pie">
            <a:avLst>
              <a:gd name="adj1" fmla="val 53889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3"/>
          <p:cNvSpPr/>
          <p:nvPr/>
        </p:nvSpPr>
        <p:spPr>
          <a:xfrm rot="-5400000">
            <a:off x="1125477" y="1952367"/>
            <a:ext cx="297300" cy="297300"/>
          </a:xfrm>
          <a:prstGeom prst="ellipse">
            <a:avLst/>
          </a:prstGeom>
          <a:solidFill>
            <a:srgbClr val="FFFFFF"/>
          </a:solidFill>
          <a:ln>
            <a:noFill/>
          </a:ln>
          <a:effectLst>
            <a:outerShdw blurRad="114300" dist="19050" dir="5400000" algn="bl" rotWithShape="0">
              <a:srgbClr val="000000">
                <a:alpha val="18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accent1"/>
              </a:solidFill>
              <a:latin typeface="Google Sans"/>
              <a:ea typeface="Google Sans"/>
              <a:cs typeface="Google Sans"/>
              <a:sym typeface="Google Sans"/>
            </a:endParaRPr>
          </a:p>
        </p:txBody>
      </p:sp>
      <p:sp>
        <p:nvSpPr>
          <p:cNvPr id="554" name="Google Shape;554;p53"/>
          <p:cNvSpPr txBox="1"/>
          <p:nvPr/>
        </p:nvSpPr>
        <p:spPr>
          <a:xfrm>
            <a:off x="1125475" y="1952375"/>
            <a:ext cx="297300" cy="297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1"/>
                </a:solidFill>
                <a:latin typeface="Google Sans"/>
                <a:ea typeface="Google Sans"/>
                <a:cs typeface="Google Sans"/>
                <a:sym typeface="Google Sans"/>
              </a:rPr>
              <a:t>1</a:t>
            </a:r>
            <a:endParaRPr>
              <a:latin typeface="Google Sans"/>
              <a:ea typeface="Google Sans"/>
              <a:cs typeface="Google Sans"/>
              <a:sym typeface="Google Sans"/>
            </a:endParaRPr>
          </a:p>
        </p:txBody>
      </p:sp>
      <p:sp>
        <p:nvSpPr>
          <p:cNvPr id="555" name="Google Shape;555;p53"/>
          <p:cNvSpPr/>
          <p:nvPr/>
        </p:nvSpPr>
        <p:spPr>
          <a:xfrm rot="-5400000">
            <a:off x="4508325" y="1847216"/>
            <a:ext cx="497700" cy="497700"/>
          </a:xfrm>
          <a:prstGeom prst="pie">
            <a:avLst>
              <a:gd name="adj1" fmla="val 53889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3"/>
          <p:cNvSpPr/>
          <p:nvPr/>
        </p:nvSpPr>
        <p:spPr>
          <a:xfrm rot="-5400000">
            <a:off x="4608577" y="1952383"/>
            <a:ext cx="297300" cy="297300"/>
          </a:xfrm>
          <a:prstGeom prst="ellipse">
            <a:avLst/>
          </a:prstGeom>
          <a:solidFill>
            <a:srgbClr val="FFFFFF"/>
          </a:solidFill>
          <a:ln>
            <a:noFill/>
          </a:ln>
          <a:effectLst>
            <a:outerShdw blurRad="114300" dist="19050" dir="5400000" algn="bl" rotWithShape="0">
              <a:srgbClr val="000000">
                <a:alpha val="18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accent1"/>
              </a:solidFill>
              <a:latin typeface="Google Sans"/>
              <a:ea typeface="Google Sans"/>
              <a:cs typeface="Google Sans"/>
              <a:sym typeface="Google Sans"/>
            </a:endParaRPr>
          </a:p>
        </p:txBody>
      </p:sp>
      <p:sp>
        <p:nvSpPr>
          <p:cNvPr id="557" name="Google Shape;557;p53"/>
          <p:cNvSpPr txBox="1"/>
          <p:nvPr/>
        </p:nvSpPr>
        <p:spPr>
          <a:xfrm>
            <a:off x="4608575" y="1952391"/>
            <a:ext cx="297300" cy="297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4"/>
                </a:solidFill>
                <a:latin typeface="Google Sans"/>
                <a:ea typeface="Google Sans"/>
                <a:cs typeface="Google Sans"/>
                <a:sym typeface="Google Sans"/>
              </a:rPr>
              <a:t>2</a:t>
            </a:r>
            <a:endParaRPr>
              <a:solidFill>
                <a:schemeClr val="accent4"/>
              </a:solidFill>
              <a:latin typeface="Google Sans"/>
              <a:ea typeface="Google Sans"/>
              <a:cs typeface="Google Sans"/>
              <a:sym typeface="Google Sans"/>
            </a:endParaRPr>
          </a:p>
        </p:txBody>
      </p:sp>
      <p:sp>
        <p:nvSpPr>
          <p:cNvPr id="558" name="Google Shape;558;p53"/>
          <p:cNvSpPr txBox="1"/>
          <p:nvPr/>
        </p:nvSpPr>
        <p:spPr>
          <a:xfrm>
            <a:off x="8215700" y="2544900"/>
            <a:ext cx="3243600" cy="7386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sz="1200">
                <a:solidFill>
                  <a:schemeClr val="accent3"/>
                </a:solidFill>
                <a:latin typeface="Google Sans Medium"/>
                <a:ea typeface="Google Sans Medium"/>
                <a:cs typeface="Google Sans Medium"/>
                <a:sym typeface="Google Sans Medium"/>
              </a:rPr>
              <a:t>Step 3</a:t>
            </a:r>
            <a:endParaRPr sz="1200">
              <a:solidFill>
                <a:schemeClr val="accent3"/>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0"/>
              </a:spcAft>
              <a:buNone/>
            </a:pPr>
            <a:r>
              <a:rPr lang="en-US" sz="1200">
                <a:solidFill>
                  <a:srgbClr val="202124"/>
                </a:solidFill>
                <a:latin typeface="Google Sans Medium"/>
                <a:ea typeface="Google Sans Medium"/>
                <a:cs typeface="Google Sans Medium"/>
                <a:sym typeface="Google Sans Medium"/>
              </a:rPr>
              <a:t>Compare to benchmark environment</a:t>
            </a:r>
            <a:endParaRPr sz="1200">
              <a:solidFill>
                <a:srgbClr val="202124"/>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0"/>
              </a:spcAft>
              <a:buNone/>
            </a:pPr>
            <a:r>
              <a:rPr lang="en-US" sz="1200">
                <a:solidFill>
                  <a:srgbClr val="202124"/>
                </a:solidFill>
                <a:latin typeface="Google Sans"/>
                <a:ea typeface="Google Sans"/>
                <a:cs typeface="Google Sans"/>
                <a:sym typeface="Google Sans"/>
              </a:rPr>
              <a:t>We compare your assets to the best-match benchmark t-shirt sizes and selected the closest match from your cloud providers for each as-is asset.</a:t>
            </a:r>
            <a:endParaRPr sz="1200">
              <a:solidFill>
                <a:srgbClr val="202124"/>
              </a:solidFill>
              <a:latin typeface="Google Sans"/>
              <a:ea typeface="Google Sans"/>
              <a:cs typeface="Google Sans"/>
              <a:sym typeface="Google Sans"/>
            </a:endParaRPr>
          </a:p>
          <a:p>
            <a:pPr marL="0" marR="0" lvl="0" indent="0" algn="l" rtl="0">
              <a:lnSpc>
                <a:spcPct val="135000"/>
              </a:lnSpc>
              <a:spcBef>
                <a:spcPts val="500"/>
              </a:spcBef>
              <a:spcAft>
                <a:spcPts val="500"/>
              </a:spcAft>
              <a:buNone/>
            </a:pPr>
            <a:endParaRPr sz="1200">
              <a:solidFill>
                <a:srgbClr val="202124"/>
              </a:solidFill>
              <a:latin typeface="Google Sans"/>
              <a:ea typeface="Google Sans"/>
              <a:cs typeface="Google Sans"/>
              <a:sym typeface="Google Sans"/>
            </a:endParaRPr>
          </a:p>
        </p:txBody>
      </p:sp>
      <p:sp>
        <p:nvSpPr>
          <p:cNvPr id="559" name="Google Shape;559;p53"/>
          <p:cNvSpPr/>
          <p:nvPr/>
        </p:nvSpPr>
        <p:spPr>
          <a:xfrm rot="-5400000">
            <a:off x="8194900" y="1847216"/>
            <a:ext cx="497700" cy="497700"/>
          </a:xfrm>
          <a:prstGeom prst="pie">
            <a:avLst>
              <a:gd name="adj1" fmla="val 53889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rot="-5400000">
            <a:off x="8295152" y="1952383"/>
            <a:ext cx="297300" cy="297300"/>
          </a:xfrm>
          <a:prstGeom prst="ellipse">
            <a:avLst/>
          </a:prstGeom>
          <a:solidFill>
            <a:srgbClr val="FFFFFF"/>
          </a:solidFill>
          <a:ln>
            <a:noFill/>
          </a:ln>
          <a:effectLst>
            <a:outerShdw blurRad="114300" dist="19050" dir="5400000" algn="bl" rotWithShape="0">
              <a:srgbClr val="000000">
                <a:alpha val="18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accent1"/>
              </a:solidFill>
              <a:latin typeface="Google Sans"/>
              <a:ea typeface="Google Sans"/>
              <a:cs typeface="Google Sans"/>
              <a:sym typeface="Google Sans"/>
            </a:endParaRPr>
          </a:p>
        </p:txBody>
      </p:sp>
      <p:sp>
        <p:nvSpPr>
          <p:cNvPr id="561" name="Google Shape;561;p53"/>
          <p:cNvSpPr txBox="1"/>
          <p:nvPr/>
        </p:nvSpPr>
        <p:spPr>
          <a:xfrm>
            <a:off x="8295150" y="1952391"/>
            <a:ext cx="297300" cy="297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3"/>
                </a:solidFill>
                <a:latin typeface="Google Sans"/>
                <a:ea typeface="Google Sans"/>
                <a:cs typeface="Google Sans"/>
                <a:sym typeface="Google Sans"/>
              </a:rPr>
              <a:t>2</a:t>
            </a:r>
            <a:endParaRPr>
              <a:solidFill>
                <a:schemeClr val="accent3"/>
              </a:solidFill>
              <a:latin typeface="Google Sans"/>
              <a:ea typeface="Google Sans"/>
              <a:cs typeface="Google Sans"/>
              <a:sym typeface="Google Sans"/>
            </a:endParaRPr>
          </a:p>
        </p:txBody>
      </p:sp>
      <p:sp>
        <p:nvSpPr>
          <p:cNvPr id="562" name="Google Shape;562;p53"/>
          <p:cNvSpPr txBox="1"/>
          <p:nvPr/>
        </p:nvSpPr>
        <p:spPr>
          <a:xfrm>
            <a:off x="605850" y="4814400"/>
            <a:ext cx="5439600" cy="4977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1000"/>
              </a:spcAft>
              <a:buNone/>
            </a:pPr>
            <a:r>
              <a:rPr lang="en-US" sz="1200">
                <a:solidFill>
                  <a:srgbClr val="202124"/>
                </a:solidFill>
                <a:latin typeface="Google Sans"/>
                <a:ea typeface="Google Sans"/>
                <a:cs typeface="Google Sans"/>
                <a:sym typeface="Google Sans"/>
              </a:rPr>
              <a:t>The financial comparison results, with associated assumptions, are shown on the following page(s). At this stage, the financial comparison does not account for all cost-of-ownership components. Excluded items typically relate to third-party products (such as DR or monitoring) that are sometimes required to operate assets in public cloud. Additionally, this analysis does not take into </a:t>
            </a:r>
            <a:endParaRPr sz="1200">
              <a:solidFill>
                <a:srgbClr val="202124"/>
              </a:solidFill>
              <a:latin typeface="Google Sans"/>
              <a:ea typeface="Google Sans"/>
              <a:cs typeface="Google Sans"/>
              <a:sym typeface="Google Sans"/>
            </a:endParaRPr>
          </a:p>
        </p:txBody>
      </p:sp>
      <p:sp>
        <p:nvSpPr>
          <p:cNvPr id="563" name="Google Shape;563;p53"/>
          <p:cNvSpPr txBox="1"/>
          <p:nvPr/>
        </p:nvSpPr>
        <p:spPr>
          <a:xfrm>
            <a:off x="6143750" y="4814400"/>
            <a:ext cx="5439600" cy="4977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1000"/>
              </a:spcAft>
              <a:buNone/>
            </a:pPr>
            <a:endParaRPr sz="1200">
              <a:solidFill>
                <a:srgbClr val="202124"/>
              </a:solidFill>
              <a:latin typeface="Google Sans"/>
              <a:ea typeface="Google Sans"/>
              <a:cs typeface="Google Sans"/>
              <a:sym typeface="Google Sans"/>
            </a:endParaRPr>
          </a:p>
        </p:txBody>
      </p:sp>
      <p:sp>
        <p:nvSpPr>
          <p:cNvPr id="564" name="Google Shape;564;p53"/>
          <p:cNvSpPr txBox="1"/>
          <p:nvPr/>
        </p:nvSpPr>
        <p:spPr>
          <a:xfrm>
            <a:off x="6143750" y="4814400"/>
            <a:ext cx="5439600" cy="4977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1000"/>
              </a:spcAft>
              <a:buNone/>
            </a:pPr>
            <a:r>
              <a:rPr lang="en-US" sz="1200">
                <a:solidFill>
                  <a:srgbClr val="202124"/>
                </a:solidFill>
                <a:latin typeface="Google Sans"/>
                <a:ea typeface="Google Sans"/>
                <a:cs typeface="Google Sans"/>
                <a:sym typeface="Google Sans"/>
              </a:rPr>
              <a:t>consideration application modernization, platform-as-a-service migrations, or other cloud–native enhancements that may be available to your asset inventory.  Using the StratoZone® pricing engine, or by engaging your delivery partner, we can conduct additional analysis to determine total cost of ownership and return on investment, on a multi-year basis.</a:t>
            </a:r>
            <a:endParaRPr sz="1200">
              <a:solidFill>
                <a:srgbClr val="202124"/>
              </a:solidFill>
              <a:latin typeface="Google Sans"/>
              <a:ea typeface="Google Sans"/>
              <a:cs typeface="Google Sans"/>
              <a:sym typeface="Google Sans"/>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4"/>
          <p:cNvSpPr/>
          <p:nvPr/>
        </p:nvSpPr>
        <p:spPr>
          <a:xfrm>
            <a:off x="612648" y="1408176"/>
            <a:ext cx="11055000" cy="339000"/>
          </a:xfrm>
          <a:prstGeom prst="round2SameRect">
            <a:avLst>
              <a:gd name="adj1" fmla="val 30981"/>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4"/>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Locations: DRC3</a:t>
            </a:r>
            <a:endParaRPr sz="2400">
              <a:solidFill>
                <a:srgbClr val="202124"/>
              </a:solidFill>
              <a:latin typeface="Google Sans Medium"/>
              <a:ea typeface="Google Sans Medium"/>
              <a:cs typeface="Google Sans Medium"/>
              <a:sym typeface="Google Sans Medium"/>
            </a:endParaRPr>
          </a:p>
        </p:txBody>
      </p:sp>
      <p:graphicFrame>
        <p:nvGraphicFramePr>
          <p:cNvPr id="571" name="Google Shape;571;p54"/>
          <p:cNvGraphicFramePr/>
          <p:nvPr/>
        </p:nvGraphicFramePr>
        <p:xfrm>
          <a:off x="612648" y="1408176"/>
          <a:ext cx="11055125" cy="2917561"/>
        </p:xfrm>
        <a:graphic>
          <a:graphicData uri="http://schemas.openxmlformats.org/drawingml/2006/table">
            <a:tbl>
              <a:tblPr firstRow="1" bandRow="1">
                <a:noFill/>
              </a:tblPr>
              <a:tblGrid>
                <a:gridCol w="2409525">
                  <a:extLst>
                    <a:ext uri="{9D8B030D-6E8A-4147-A177-3AD203B41FA5}">
                      <a16:colId xmlns:a16="http://schemas.microsoft.com/office/drawing/2014/main" val="20000"/>
                    </a:ext>
                  </a:extLst>
                </a:gridCol>
                <a:gridCol w="2161400">
                  <a:extLst>
                    <a:ext uri="{9D8B030D-6E8A-4147-A177-3AD203B41FA5}">
                      <a16:colId xmlns:a16="http://schemas.microsoft.com/office/drawing/2014/main" val="20001"/>
                    </a:ext>
                  </a:extLst>
                </a:gridCol>
                <a:gridCol w="2161400">
                  <a:extLst>
                    <a:ext uri="{9D8B030D-6E8A-4147-A177-3AD203B41FA5}">
                      <a16:colId xmlns:a16="http://schemas.microsoft.com/office/drawing/2014/main" val="20002"/>
                    </a:ext>
                  </a:extLst>
                </a:gridCol>
                <a:gridCol w="2161400">
                  <a:extLst>
                    <a:ext uri="{9D8B030D-6E8A-4147-A177-3AD203B41FA5}">
                      <a16:colId xmlns:a16="http://schemas.microsoft.com/office/drawing/2014/main" val="20003"/>
                    </a:ext>
                  </a:extLst>
                </a:gridCol>
                <a:gridCol w="2161400">
                  <a:extLst>
                    <a:ext uri="{9D8B030D-6E8A-4147-A177-3AD203B41FA5}">
                      <a16:colId xmlns:a16="http://schemas.microsoft.com/office/drawing/2014/main" val="20004"/>
                    </a:ext>
                  </a:extLst>
                </a:gridCol>
              </a:tblGrid>
              <a:tr h="254000">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Cost Component (Monthly)</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Private Data Center</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(3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(1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(On-demand)</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extLst>
                  <a:ext uri="{0D108BD9-81ED-4DB2-BD59-A6C34878D82A}">
                    <a16:rowId xmlns:a16="http://schemas.microsoft.com/office/drawing/2014/main" val="10000"/>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Hosting Location:</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Europe</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Compute: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$122,361.50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$36,039.40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$50,798.91</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$72,829.16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2"/>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Operating System:</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$2,106.34</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$32,740.50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$32,740.50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$32,606.18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3"/>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Storage: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$15,363.30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$4,959.43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$4,959.43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$4,959.43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4"/>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Egress: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$2,448.85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$2,448.85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$2,448.85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Other Costs: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6"/>
                  </a:ext>
                </a:extLst>
              </a:tr>
              <a:tr h="254000">
                <a:tc>
                  <a:txBody>
                    <a:bodyPr/>
                    <a:lstStyle/>
                    <a:p>
                      <a:pPr marL="0" lvl="0" indent="0" algn="l" rtl="0">
                        <a:spcBef>
                          <a:spcPts val="0"/>
                        </a:spcBef>
                        <a:spcAft>
                          <a:spcPts val="0"/>
                        </a:spcAft>
                        <a:buNone/>
                      </a:pPr>
                      <a:r>
                        <a:rPr lang="en-US" sz="1000">
                          <a:solidFill>
                            <a:srgbClr val="202124"/>
                          </a:solidFill>
                          <a:latin typeface="Google Sans"/>
                          <a:ea typeface="Google Sans"/>
                          <a:cs typeface="Google Sans"/>
                          <a:sym typeface="Google Sans"/>
                        </a:rPr>
                        <a:t>Total Monthly Cost:</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$139,831.15</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$76,188.19</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$90,947.69</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$112,843.62</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7"/>
                  </a:ext>
                </a:extLst>
              </a:tr>
              <a:tr h="254000">
                <a:tc>
                  <a:txBody>
                    <a:bodyPr/>
                    <a:lstStyle/>
                    <a:p>
                      <a:pPr marL="0" lvl="0" indent="0" algn="l" rtl="0">
                        <a:lnSpc>
                          <a:spcPct val="115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Monthly Savings:</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15000"/>
                        </a:lnSpc>
                        <a:spcBef>
                          <a:spcPts val="0"/>
                        </a:spcBef>
                        <a:spcAft>
                          <a:spcPts val="0"/>
                        </a:spcAft>
                        <a:buNone/>
                      </a:pPr>
                      <a:endParaRPr sz="1000" u="none" strike="noStrike" cap="none">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$63,642.96</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45.5%</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$48,883.46</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35.0%</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$26,987.53</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19.3%</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54000">
                <a:tc gridSpan="5">
                  <a:txBody>
                    <a:bodyPr/>
                    <a:lstStyle/>
                    <a:p>
                      <a:pPr marL="457200" lvl="0" indent="0" algn="r" rtl="0">
                        <a:lnSpc>
                          <a:spcPct val="135000"/>
                        </a:lnSpc>
                        <a:spcBef>
                          <a:spcPts val="0"/>
                        </a:spcBef>
                        <a:spcAft>
                          <a:spcPts val="0"/>
                        </a:spcAft>
                        <a:buNone/>
                      </a:pPr>
                      <a:r>
                        <a:rPr lang="en-US" sz="1000">
                          <a:solidFill>
                            <a:srgbClr val="202124"/>
                          </a:solidFill>
                          <a:latin typeface="Google Sans"/>
                          <a:ea typeface="Google Sans"/>
                          <a:cs typeface="Google Sans"/>
                          <a:sym typeface="Google Sans"/>
                        </a:rPr>
                        <a:t>* Detailed assumptions on the following slide</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572" name="Google Shape;572;p54"/>
          <p:cNvSpPr txBox="1"/>
          <p:nvPr/>
        </p:nvSpPr>
        <p:spPr>
          <a:xfrm>
            <a:off x="612648" y="996696"/>
            <a:ext cx="11430000" cy="4572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611 Assets</a:t>
            </a:r>
            <a:endParaRPr>
              <a:solidFill>
                <a:srgbClr val="202124"/>
              </a:solidFill>
              <a:latin typeface="Google Sans"/>
              <a:ea typeface="Google Sans"/>
              <a:cs typeface="Google Sans"/>
              <a:sym typeface="Google Sans"/>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55"/>
          <p:cNvSpPr/>
          <p:nvPr/>
        </p:nvSpPr>
        <p:spPr>
          <a:xfrm rot="10800000" flipH="1">
            <a:off x="612648" y="4690872"/>
            <a:ext cx="6986100" cy="259800"/>
          </a:xfrm>
          <a:prstGeom prst="round2SameRect">
            <a:avLst>
              <a:gd name="adj1" fmla="val 0"/>
              <a:gd name="adj2" fmla="val 2668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78" name="Google Shape;578;p55"/>
          <p:cNvGraphicFramePr/>
          <p:nvPr/>
        </p:nvGraphicFramePr>
        <p:xfrm>
          <a:off x="7997952" y="1527048"/>
          <a:ext cx="3694200" cy="1369530"/>
        </p:xfrm>
        <a:graphic>
          <a:graphicData uri="http://schemas.openxmlformats.org/drawingml/2006/table">
            <a:tbl>
              <a:tblPr>
                <a:noFill/>
              </a:tblPr>
              <a:tblGrid>
                <a:gridCol w="923550">
                  <a:extLst>
                    <a:ext uri="{9D8B030D-6E8A-4147-A177-3AD203B41FA5}">
                      <a16:colId xmlns:a16="http://schemas.microsoft.com/office/drawing/2014/main" val="20000"/>
                    </a:ext>
                  </a:extLst>
                </a:gridCol>
                <a:gridCol w="923550">
                  <a:extLst>
                    <a:ext uri="{9D8B030D-6E8A-4147-A177-3AD203B41FA5}">
                      <a16:colId xmlns:a16="http://schemas.microsoft.com/office/drawing/2014/main" val="20001"/>
                    </a:ext>
                  </a:extLst>
                </a:gridCol>
                <a:gridCol w="923550">
                  <a:extLst>
                    <a:ext uri="{9D8B030D-6E8A-4147-A177-3AD203B41FA5}">
                      <a16:colId xmlns:a16="http://schemas.microsoft.com/office/drawing/2014/main" val="20002"/>
                    </a:ext>
                  </a:extLst>
                </a:gridCol>
                <a:gridCol w="9235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Machine Uptime</a:t>
                      </a:r>
                      <a:endParaRPr sz="1300">
                        <a:latin typeface="Google Sans"/>
                        <a:ea typeface="Google Sans"/>
                        <a:cs typeface="Google Sans"/>
                        <a:sym typeface="Google Sans"/>
                      </a:endParaRPr>
                    </a:p>
                  </a:txBody>
                  <a:tcPr marL="0" marR="0" marT="0"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All machines assumed to be running full time (730 hours, on average, per month)</a:t>
                      </a:r>
                      <a:endParaRPr b="1">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Operating System Licensing Strategy</a:t>
                      </a:r>
                      <a:endParaRPr sz="1300" b="1">
                        <a:solidFill>
                          <a:schemeClr val="dk1"/>
                        </a:solidFill>
                        <a:latin typeface="Google Sans"/>
                        <a:ea typeface="Google Sans"/>
                        <a:cs typeface="Google Sans"/>
                        <a:sym typeface="Google Sans"/>
                      </a:endParaRPr>
                    </a:p>
                  </a:txBody>
                  <a:tcPr marL="0" marR="0" marT="91425"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Current on-premise operating system licenses to be brought to cloud, where possible</a:t>
                      </a:r>
                      <a:endParaRPr sz="1200">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579" name="Google Shape;579;p55"/>
          <p:cNvGraphicFramePr/>
          <p:nvPr/>
        </p:nvGraphicFramePr>
        <p:xfrm>
          <a:off x="612648" y="1527048"/>
          <a:ext cx="7086600" cy="2838670"/>
        </p:xfrm>
        <a:graphic>
          <a:graphicData uri="http://schemas.openxmlformats.org/drawingml/2006/table">
            <a:tbl>
              <a:tblPr>
                <a:noFill/>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Sizing and Requirements</a:t>
                      </a:r>
                      <a:endParaRPr>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Machines were sized based on the following performance metrics based on </a:t>
                      </a:r>
                      <a:r>
                        <a:rPr lang="en-US" sz="1100" b="1">
                          <a:solidFill>
                            <a:schemeClr val="dk1"/>
                          </a:solidFill>
                          <a:latin typeface="Google Sans"/>
                          <a:ea typeface="Google Sans"/>
                          <a:cs typeface="Google Sans"/>
                          <a:sym typeface="Google Sans"/>
                        </a:rPr>
                        <a:t>average</a:t>
                      </a:r>
                      <a:r>
                        <a:rPr lang="en-US" sz="1100">
                          <a:solidFill>
                            <a:schemeClr val="dk1"/>
                          </a:solidFill>
                          <a:latin typeface="Google Sans"/>
                          <a:ea typeface="Google Sans"/>
                          <a:cs typeface="Google Sans"/>
                          <a:sym typeface="Google Sans"/>
                        </a:rPr>
                        <a:t> performance data:</a:t>
                      </a:r>
                      <a:endParaRPr sz="13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457200" lvl="0"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CPU utilization target of 50% (cloud assets would utilize up to </a:t>
                      </a:r>
                      <a:r>
                        <a:rPr lang="en-US" sz="1000" b="1">
                          <a:solidFill>
                            <a:schemeClr val="dk1"/>
                          </a:solidFill>
                          <a:latin typeface="Google Sans"/>
                          <a:ea typeface="Google Sans"/>
                          <a:cs typeface="Google Sans"/>
                          <a:sym typeface="Google Sans"/>
                        </a:rPr>
                        <a:t>50%</a:t>
                      </a:r>
                      <a:r>
                        <a:rPr lang="en-US" sz="1000">
                          <a:solidFill>
                            <a:schemeClr val="dk1"/>
                          </a:solidFill>
                          <a:latin typeface="Google Sans"/>
                          <a:ea typeface="Google Sans"/>
                          <a:cs typeface="Google Sans"/>
                          <a:sym typeface="Google Sans"/>
                        </a:rPr>
                        <a:t> of CPU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RAM utilization target of 80% (cloud assets would utilize up to </a:t>
                      </a:r>
                      <a:r>
                        <a:rPr lang="en-US" sz="1000" b="1">
                          <a:solidFill>
                            <a:schemeClr val="dk1"/>
                          </a:solidFill>
                          <a:latin typeface="Google Sans"/>
                          <a:ea typeface="Google Sans"/>
                          <a:cs typeface="Google Sans"/>
                          <a:sym typeface="Google Sans"/>
                        </a:rPr>
                        <a:t>80%</a:t>
                      </a:r>
                      <a:r>
                        <a:rPr lang="en-US" sz="1000">
                          <a:solidFill>
                            <a:schemeClr val="dk1"/>
                          </a:solidFill>
                          <a:latin typeface="Google Sans"/>
                          <a:ea typeface="Google Sans"/>
                          <a:cs typeface="Google Sans"/>
                          <a:sym typeface="Google Sans"/>
                        </a:rPr>
                        <a:t> of RAM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Target drive type (e.g. SSD vs. Standard) determined based on a detected IOPS threshold of </a:t>
                      </a:r>
                      <a:r>
                        <a:rPr lang="en-US" sz="1000" b="1">
                          <a:solidFill>
                            <a:schemeClr val="dk1"/>
                          </a:solidFill>
                          <a:latin typeface="Google Sans"/>
                          <a:ea typeface="Google Sans"/>
                          <a:cs typeface="Google Sans"/>
                          <a:sym typeface="Google Sans"/>
                        </a:rPr>
                        <a:t>500 IOPS</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54000">
                <a:tc gridSpan="4">
                  <a:txBody>
                    <a:bodyPr/>
                    <a:lstStyle/>
                    <a:p>
                      <a:pPr marL="457200" lvl="1" indent="-285750" algn="l" rtl="0">
                        <a:spcBef>
                          <a:spcPts val="0"/>
                        </a:spcBef>
                        <a:spcAft>
                          <a:spcPts val="0"/>
                        </a:spcAft>
                        <a:buClr>
                          <a:schemeClr val="dk1"/>
                        </a:buClr>
                        <a:buSzPts val="900"/>
                        <a:buChar char="●"/>
                      </a:pPr>
                      <a:r>
                        <a:rPr lang="en-US" sz="1100">
                          <a:solidFill>
                            <a:schemeClr val="dk1"/>
                          </a:solidFill>
                          <a:latin typeface="Google Sans"/>
                          <a:ea typeface="Google Sans"/>
                          <a:cs typeface="Google Sans"/>
                          <a:sym typeface="Google Sans"/>
                        </a:rPr>
                        <a:t> Storage amount based on </a:t>
                      </a:r>
                      <a:r>
                        <a:rPr lang="en-US" sz="1100" b="1">
                          <a:solidFill>
                            <a:schemeClr val="dk1"/>
                          </a:solidFill>
                          <a:latin typeface="Google Sans"/>
                          <a:ea typeface="Google Sans"/>
                          <a:cs typeface="Google Sans"/>
                          <a:sym typeface="Google Sans"/>
                        </a:rPr>
                        <a:t>used storage </a:t>
                      </a:r>
                      <a:r>
                        <a:rPr lang="en-US" sz="1100">
                          <a:solidFill>
                            <a:schemeClr val="dk1"/>
                          </a:solidFill>
                          <a:latin typeface="Google Sans"/>
                          <a:ea typeface="Google Sans"/>
                          <a:cs typeface="Google Sans"/>
                          <a:sym typeface="Google Sans"/>
                        </a:rPr>
                        <a:t>with a </a:t>
                      </a:r>
                      <a:r>
                        <a:rPr lang="en-US" sz="1100" b="1">
                          <a:solidFill>
                            <a:schemeClr val="dk1"/>
                          </a:solidFill>
                          <a:latin typeface="Google Sans"/>
                          <a:ea typeface="Google Sans"/>
                          <a:cs typeface="Google Sans"/>
                          <a:sym typeface="Google Sans"/>
                        </a:rPr>
                        <a:t>50%</a:t>
                      </a:r>
                      <a:r>
                        <a:rPr lang="en-US" sz="1100">
                          <a:solidFill>
                            <a:schemeClr val="dk1"/>
                          </a:solidFill>
                          <a:latin typeface="Google Sans"/>
                          <a:ea typeface="Google Sans"/>
                          <a:cs typeface="Google Sans"/>
                          <a:sym typeface="Google Sans"/>
                        </a:rPr>
                        <a:t> uplift</a:t>
                      </a:r>
                      <a:endParaRPr sz="11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Estimated outbound bandwidth incurring egress charges based on </a:t>
                      </a:r>
                      <a:r>
                        <a:rPr lang="en-US" sz="1100" b="1">
                          <a:solidFill>
                            <a:schemeClr val="dk1"/>
                          </a:solidFill>
                          <a:latin typeface="Google Sans"/>
                          <a:ea typeface="Google Sans"/>
                          <a:cs typeface="Google Sans"/>
                          <a:sym typeface="Google Sans"/>
                        </a:rPr>
                        <a:t>10% </a:t>
                      </a:r>
                      <a:r>
                        <a:rPr lang="en-US" sz="1100">
                          <a:solidFill>
                            <a:schemeClr val="dk1"/>
                          </a:solidFill>
                          <a:latin typeface="Google Sans"/>
                          <a:ea typeface="Google Sans"/>
                          <a:cs typeface="Google Sans"/>
                          <a:sym typeface="Google Sans"/>
                        </a:rPr>
                        <a:t>of total outbound detected network traffic </a:t>
                      </a:r>
                      <a:endParaRPr sz="1000">
                        <a:solidFill>
                          <a:schemeClr val="dk1"/>
                        </a:solidFill>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Target cloud provider CPU performance will meet at least </a:t>
                      </a:r>
                      <a:r>
                        <a:rPr lang="en-US" sz="1100" b="1">
                          <a:solidFill>
                            <a:schemeClr val="dk1"/>
                          </a:solidFill>
                          <a:latin typeface="Google Sans"/>
                          <a:ea typeface="Google Sans"/>
                          <a:cs typeface="Google Sans"/>
                          <a:sym typeface="Google Sans"/>
                        </a:rPr>
                        <a:t>100%</a:t>
                      </a:r>
                      <a:r>
                        <a:rPr lang="en-US" sz="1100">
                          <a:solidFill>
                            <a:schemeClr val="dk1"/>
                          </a:solidFill>
                          <a:latin typeface="Google Sans"/>
                          <a:ea typeface="Google Sans"/>
                          <a:cs typeface="Google Sans"/>
                          <a:sym typeface="Google Sans"/>
                        </a:rPr>
                        <a:t> of the detected CPU benchmark of the machine</a:t>
                      </a:r>
                      <a:endParaRPr sz="11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Catalogs</a:t>
                      </a:r>
                      <a:endParaRPr sz="1000">
                        <a:solidFill>
                          <a:schemeClr val="dk1"/>
                        </a:solidFill>
                        <a:latin typeface="Google Sans"/>
                        <a:ea typeface="Google Sans"/>
                        <a:cs typeface="Google Sans"/>
                        <a:sym typeface="Google Sans"/>
                      </a:endParaRPr>
                    </a:p>
                  </a:txBody>
                  <a:tcPr marL="0" marR="0" marT="91425"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000">
                <a:tc gridSpan="4">
                  <a:txBody>
                    <a:bodyPr/>
                    <a:lstStyle/>
                    <a:p>
                      <a:pPr marL="0" lvl="0" indent="0" algn="l" rtl="0">
                        <a:lnSpc>
                          <a:spcPct val="115000"/>
                        </a:lnSpc>
                        <a:spcBef>
                          <a:spcPts val="0"/>
                        </a:spcBef>
                        <a:spcAft>
                          <a:spcPts val="0"/>
                        </a:spcAft>
                        <a:buNone/>
                      </a:pPr>
                      <a:r>
                        <a:rPr lang="en-US" sz="1100">
                          <a:solidFill>
                            <a:schemeClr val="dk1"/>
                          </a:solidFill>
                          <a:latin typeface="Google Sans"/>
                          <a:ea typeface="Google Sans"/>
                          <a:cs typeface="Google Sans"/>
                          <a:sym typeface="Google Sans"/>
                        </a:rPr>
                        <a:t>Google On-Demand catalogs include </a:t>
                      </a:r>
                      <a:r>
                        <a:rPr lang="en-US" sz="1100" b="1">
                          <a:solidFill>
                            <a:schemeClr val="dk1"/>
                          </a:solidFill>
                          <a:latin typeface="Google Sans"/>
                          <a:ea typeface="Google Sans"/>
                          <a:cs typeface="Google Sans"/>
                          <a:sym typeface="Google Sans"/>
                        </a:rPr>
                        <a:t>Sustained Use Discounts</a:t>
                      </a:r>
                      <a:r>
                        <a:rPr lang="en-US" sz="1100">
                          <a:solidFill>
                            <a:schemeClr val="dk1"/>
                          </a:solidFill>
                          <a:latin typeface="Google Sans"/>
                          <a:ea typeface="Google Sans"/>
                          <a:cs typeface="Google Sans"/>
                          <a:sym typeface="Google Sans"/>
                        </a:rPr>
                        <a:t> based on runtime, where applicable</a:t>
                      </a:r>
                      <a:endParaRPr sz="1000">
                        <a:solidFill>
                          <a:schemeClr val="dk1"/>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The following categories of machines were excluded for comparison:</a:t>
                      </a:r>
                      <a:endParaRPr sz="1100">
                        <a:solidFill>
                          <a:schemeClr val="dk1"/>
                        </a:solidFill>
                        <a:latin typeface="Google Sans"/>
                        <a:ea typeface="Google Sans"/>
                        <a:cs typeface="Google Sans"/>
                        <a:sym typeface="Google Sans"/>
                      </a:endParaRPr>
                    </a:p>
                  </a:txBody>
                  <a:tcPr marL="0" marR="0" marT="0" marB="54850"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580" name="Google Shape;580;p55"/>
          <p:cNvSpPr txBox="1"/>
          <p:nvPr/>
        </p:nvSpPr>
        <p:spPr>
          <a:xfrm>
            <a:off x="5461000" y="6311900"/>
            <a:ext cx="12699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1" name="Google Shape;581;p55"/>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rgbClr val="202124"/>
                </a:solidFill>
                <a:latin typeface="Google Sans Medium"/>
                <a:ea typeface="Google Sans Medium"/>
                <a:cs typeface="Google Sans Medium"/>
                <a:sym typeface="Google Sans Medium"/>
              </a:rPr>
              <a:t>Locations: DRC3</a:t>
            </a:r>
            <a:endParaRPr sz="3200">
              <a:solidFill>
                <a:srgbClr val="1E90FF"/>
              </a:solidFill>
            </a:endParaRPr>
          </a:p>
        </p:txBody>
      </p:sp>
      <p:sp>
        <p:nvSpPr>
          <p:cNvPr id="582" name="Google Shape;582;p55"/>
          <p:cNvSpPr txBox="1"/>
          <p:nvPr/>
        </p:nvSpPr>
        <p:spPr>
          <a:xfrm>
            <a:off x="612648" y="996696"/>
            <a:ext cx="11430000" cy="4551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Financial Assumptions, based on Moderate-level optimization</a:t>
            </a:r>
            <a:endParaRPr b="1" i="1">
              <a:solidFill>
                <a:srgbClr val="1E90FF"/>
              </a:solidFill>
              <a:latin typeface="Google Sans"/>
              <a:ea typeface="Google Sans"/>
              <a:cs typeface="Google Sans"/>
              <a:sym typeface="Google Sans"/>
            </a:endParaRPr>
          </a:p>
        </p:txBody>
      </p:sp>
      <p:graphicFrame>
        <p:nvGraphicFramePr>
          <p:cNvPr id="583" name="Google Shape;583;p55"/>
          <p:cNvGraphicFramePr/>
          <p:nvPr/>
        </p:nvGraphicFramePr>
        <p:xfrm>
          <a:off x="612648" y="4695125"/>
          <a:ext cx="6985100" cy="1305520"/>
        </p:xfrm>
        <a:graphic>
          <a:graphicData uri="http://schemas.openxmlformats.org/drawingml/2006/table">
            <a:tbl>
              <a:tblPr>
                <a:noFill/>
              </a:tblPr>
              <a:tblGrid>
                <a:gridCol w="1746275">
                  <a:extLst>
                    <a:ext uri="{9D8B030D-6E8A-4147-A177-3AD203B41FA5}">
                      <a16:colId xmlns:a16="http://schemas.microsoft.com/office/drawing/2014/main" val="20000"/>
                    </a:ext>
                  </a:extLst>
                </a:gridCol>
                <a:gridCol w="1746275">
                  <a:extLst>
                    <a:ext uri="{9D8B030D-6E8A-4147-A177-3AD203B41FA5}">
                      <a16:colId xmlns:a16="http://schemas.microsoft.com/office/drawing/2014/main" val="20001"/>
                    </a:ext>
                  </a:extLst>
                </a:gridCol>
                <a:gridCol w="1746275">
                  <a:extLst>
                    <a:ext uri="{9D8B030D-6E8A-4147-A177-3AD203B41FA5}">
                      <a16:colId xmlns:a16="http://schemas.microsoft.com/office/drawing/2014/main" val="20002"/>
                    </a:ext>
                  </a:extLst>
                </a:gridCol>
                <a:gridCol w="1746275">
                  <a:extLst>
                    <a:ext uri="{9D8B030D-6E8A-4147-A177-3AD203B41FA5}">
                      <a16:colId xmlns:a16="http://schemas.microsoft.com/office/drawing/2014/main" val="20003"/>
                    </a:ext>
                  </a:extLst>
                </a:gridCol>
              </a:tblGrid>
              <a:tr h="254000">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Private Data Center</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(3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(1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(On-demand)</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extLst>
                  <a:ext uri="{0D108BD9-81ED-4DB2-BD59-A6C34878D82A}">
                    <a16:rowId xmlns:a16="http://schemas.microsoft.com/office/drawing/2014/main" val="10000"/>
                  </a:ext>
                </a:extLst>
              </a:tr>
              <a:tr h="254000">
                <a:tc>
                  <a:txBody>
                    <a:bodyPr/>
                    <a:lstStyle/>
                    <a:p>
                      <a:pPr marL="0" lvl="0" indent="0" algn="l" rtl="0">
                        <a:lnSpc>
                          <a:spcPct val="100000"/>
                        </a:lnSpc>
                        <a:spcBef>
                          <a:spcPts val="0"/>
                        </a:spcBef>
                        <a:spcAft>
                          <a:spcPts val="0"/>
                        </a:spcAft>
                        <a:buNone/>
                      </a:pPr>
                      <a:endParaRPr sz="900">
                        <a:solidFill>
                          <a:schemeClr val="dk1"/>
                        </a:solidFill>
                        <a:latin typeface="Google Sans"/>
                        <a:ea typeface="Google Sans"/>
                        <a:cs typeface="Google Sans"/>
                        <a:sym typeface="Google Sans"/>
                      </a:endParaRPr>
                    </a:p>
                    <a:p>
                      <a:pPr marL="0" lvl="0" indent="0" algn="ctr" rtl="0">
                        <a:lnSpc>
                          <a:spcPct val="100000"/>
                        </a:lnSpc>
                        <a:spcBef>
                          <a:spcPts val="0"/>
                        </a:spcBef>
                        <a:spcAft>
                          <a:spcPts val="0"/>
                        </a:spcAft>
                        <a:buNone/>
                      </a:pPr>
                      <a:r>
                        <a:rPr lang="en-US" sz="900" i="1">
                          <a:solidFill>
                            <a:srgbClr val="CCCCCC"/>
                          </a:solidFill>
                          <a:latin typeface="Google Sans"/>
                          <a:ea typeface="Google Sans"/>
                          <a:cs typeface="Google Sans"/>
                          <a:sym typeface="Google Sans"/>
                        </a:rPr>
                        <a:t>None</a:t>
                      </a:r>
                      <a:endParaRPr sz="900" b="1" i="1">
                        <a:solidFill>
                          <a:srgbClr val="CCCCCC"/>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6"/>
          <p:cNvSpPr/>
          <p:nvPr/>
        </p:nvSpPr>
        <p:spPr>
          <a:xfrm>
            <a:off x="612648" y="1408176"/>
            <a:ext cx="11055000" cy="339000"/>
          </a:xfrm>
          <a:prstGeom prst="round2SameRect">
            <a:avLst>
              <a:gd name="adj1" fmla="val 30981"/>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6"/>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.NET Core</a:t>
            </a:r>
            <a:endParaRPr sz="2400">
              <a:solidFill>
                <a:srgbClr val="202124"/>
              </a:solidFill>
              <a:latin typeface="Google Sans Medium"/>
              <a:ea typeface="Google Sans Medium"/>
              <a:cs typeface="Google Sans Medium"/>
              <a:sym typeface="Google Sans Medium"/>
            </a:endParaRPr>
          </a:p>
        </p:txBody>
      </p:sp>
      <p:graphicFrame>
        <p:nvGraphicFramePr>
          <p:cNvPr id="590" name="Google Shape;590;p56"/>
          <p:cNvGraphicFramePr/>
          <p:nvPr/>
        </p:nvGraphicFramePr>
        <p:xfrm>
          <a:off x="612648" y="1408176"/>
          <a:ext cx="11055125" cy="2917561"/>
        </p:xfrm>
        <a:graphic>
          <a:graphicData uri="http://schemas.openxmlformats.org/drawingml/2006/table">
            <a:tbl>
              <a:tblPr firstRow="1" bandRow="1">
                <a:noFill/>
              </a:tblPr>
              <a:tblGrid>
                <a:gridCol w="2409525">
                  <a:extLst>
                    <a:ext uri="{9D8B030D-6E8A-4147-A177-3AD203B41FA5}">
                      <a16:colId xmlns:a16="http://schemas.microsoft.com/office/drawing/2014/main" val="20000"/>
                    </a:ext>
                  </a:extLst>
                </a:gridCol>
                <a:gridCol w="2161400">
                  <a:extLst>
                    <a:ext uri="{9D8B030D-6E8A-4147-A177-3AD203B41FA5}">
                      <a16:colId xmlns:a16="http://schemas.microsoft.com/office/drawing/2014/main" val="20001"/>
                    </a:ext>
                  </a:extLst>
                </a:gridCol>
                <a:gridCol w="2161400">
                  <a:extLst>
                    <a:ext uri="{9D8B030D-6E8A-4147-A177-3AD203B41FA5}">
                      <a16:colId xmlns:a16="http://schemas.microsoft.com/office/drawing/2014/main" val="20002"/>
                    </a:ext>
                  </a:extLst>
                </a:gridCol>
                <a:gridCol w="2161400">
                  <a:extLst>
                    <a:ext uri="{9D8B030D-6E8A-4147-A177-3AD203B41FA5}">
                      <a16:colId xmlns:a16="http://schemas.microsoft.com/office/drawing/2014/main" val="20003"/>
                    </a:ext>
                  </a:extLst>
                </a:gridCol>
                <a:gridCol w="2161400">
                  <a:extLst>
                    <a:ext uri="{9D8B030D-6E8A-4147-A177-3AD203B41FA5}">
                      <a16:colId xmlns:a16="http://schemas.microsoft.com/office/drawing/2014/main" val="20004"/>
                    </a:ext>
                  </a:extLst>
                </a:gridCol>
              </a:tblGrid>
              <a:tr h="254000">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Cost Component (Monthly)</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Private Data Center</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(3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(1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(On-demand)</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extLst>
                  <a:ext uri="{0D108BD9-81ED-4DB2-BD59-A6C34878D82A}">
                    <a16:rowId xmlns:a16="http://schemas.microsoft.com/office/drawing/2014/main" val="10000"/>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Hosting Location:</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Europe</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Compute: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$661.82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$355.66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$397.83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$415.91</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2"/>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Operating System:</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$23.58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$134.32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$134.32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$134.32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3"/>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Storage: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$210.45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$67.34</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$67.34</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$67.34</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4"/>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Egress: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$2.55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$2.55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$2.55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Other Costs: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6"/>
                  </a:ext>
                </a:extLst>
              </a:tr>
              <a:tr h="254000">
                <a:tc>
                  <a:txBody>
                    <a:bodyPr/>
                    <a:lstStyle/>
                    <a:p>
                      <a:pPr marL="0" lvl="0" indent="0" algn="l" rtl="0">
                        <a:spcBef>
                          <a:spcPts val="0"/>
                        </a:spcBef>
                        <a:spcAft>
                          <a:spcPts val="0"/>
                        </a:spcAft>
                        <a:buNone/>
                      </a:pPr>
                      <a:r>
                        <a:rPr lang="en-US" sz="1000">
                          <a:solidFill>
                            <a:srgbClr val="202124"/>
                          </a:solidFill>
                          <a:latin typeface="Google Sans"/>
                          <a:ea typeface="Google Sans"/>
                          <a:cs typeface="Google Sans"/>
                          <a:sym typeface="Google Sans"/>
                        </a:rPr>
                        <a:t>Total Monthly Cost:</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$895.85</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$559.87</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$602.04</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$620.12</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7"/>
                  </a:ext>
                </a:extLst>
              </a:tr>
              <a:tr h="254000">
                <a:tc>
                  <a:txBody>
                    <a:bodyPr/>
                    <a:lstStyle/>
                    <a:p>
                      <a:pPr marL="0" lvl="0" indent="0" algn="l" rtl="0">
                        <a:lnSpc>
                          <a:spcPct val="115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Monthly Savings:</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15000"/>
                        </a:lnSpc>
                        <a:spcBef>
                          <a:spcPts val="0"/>
                        </a:spcBef>
                        <a:spcAft>
                          <a:spcPts val="0"/>
                        </a:spcAft>
                        <a:buNone/>
                      </a:pPr>
                      <a:endParaRPr sz="1000" u="none" strike="noStrike" cap="none">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$335.97</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37.5%</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$293.81</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32.8%</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$275.72</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30.8%</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54000">
                <a:tc gridSpan="5">
                  <a:txBody>
                    <a:bodyPr/>
                    <a:lstStyle/>
                    <a:p>
                      <a:pPr marL="457200" lvl="0" indent="0" algn="r" rtl="0">
                        <a:lnSpc>
                          <a:spcPct val="135000"/>
                        </a:lnSpc>
                        <a:spcBef>
                          <a:spcPts val="0"/>
                        </a:spcBef>
                        <a:spcAft>
                          <a:spcPts val="0"/>
                        </a:spcAft>
                        <a:buNone/>
                      </a:pPr>
                      <a:r>
                        <a:rPr lang="en-US" sz="1000">
                          <a:solidFill>
                            <a:srgbClr val="202124"/>
                          </a:solidFill>
                          <a:latin typeface="Google Sans"/>
                          <a:ea typeface="Google Sans"/>
                          <a:cs typeface="Google Sans"/>
                          <a:sym typeface="Google Sans"/>
                        </a:rPr>
                        <a:t>* Detailed assumptions on the following slide</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591" name="Google Shape;591;p56"/>
          <p:cNvSpPr txBox="1"/>
          <p:nvPr/>
        </p:nvSpPr>
        <p:spPr>
          <a:xfrm>
            <a:off x="612648" y="996696"/>
            <a:ext cx="11430000" cy="4572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3 Assets</a:t>
            </a:r>
            <a:endParaRPr>
              <a:solidFill>
                <a:srgbClr val="202124"/>
              </a:solidFill>
              <a:latin typeface="Google Sans"/>
              <a:ea typeface="Google Sans"/>
              <a:cs typeface="Google Sans"/>
              <a:sym typeface="Google Sans"/>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7"/>
          <p:cNvSpPr/>
          <p:nvPr/>
        </p:nvSpPr>
        <p:spPr>
          <a:xfrm rot="10800000" flipH="1">
            <a:off x="612648" y="4690872"/>
            <a:ext cx="6986100" cy="259800"/>
          </a:xfrm>
          <a:prstGeom prst="round2SameRect">
            <a:avLst>
              <a:gd name="adj1" fmla="val 0"/>
              <a:gd name="adj2" fmla="val 2668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97" name="Google Shape;597;p57"/>
          <p:cNvGraphicFramePr/>
          <p:nvPr/>
        </p:nvGraphicFramePr>
        <p:xfrm>
          <a:off x="7997952" y="1527048"/>
          <a:ext cx="3694200" cy="1369530"/>
        </p:xfrm>
        <a:graphic>
          <a:graphicData uri="http://schemas.openxmlformats.org/drawingml/2006/table">
            <a:tbl>
              <a:tblPr>
                <a:noFill/>
              </a:tblPr>
              <a:tblGrid>
                <a:gridCol w="923550">
                  <a:extLst>
                    <a:ext uri="{9D8B030D-6E8A-4147-A177-3AD203B41FA5}">
                      <a16:colId xmlns:a16="http://schemas.microsoft.com/office/drawing/2014/main" val="20000"/>
                    </a:ext>
                  </a:extLst>
                </a:gridCol>
                <a:gridCol w="923550">
                  <a:extLst>
                    <a:ext uri="{9D8B030D-6E8A-4147-A177-3AD203B41FA5}">
                      <a16:colId xmlns:a16="http://schemas.microsoft.com/office/drawing/2014/main" val="20001"/>
                    </a:ext>
                  </a:extLst>
                </a:gridCol>
                <a:gridCol w="923550">
                  <a:extLst>
                    <a:ext uri="{9D8B030D-6E8A-4147-A177-3AD203B41FA5}">
                      <a16:colId xmlns:a16="http://schemas.microsoft.com/office/drawing/2014/main" val="20002"/>
                    </a:ext>
                  </a:extLst>
                </a:gridCol>
                <a:gridCol w="9235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Machine Uptime</a:t>
                      </a:r>
                      <a:endParaRPr sz="1300">
                        <a:latin typeface="Google Sans"/>
                        <a:ea typeface="Google Sans"/>
                        <a:cs typeface="Google Sans"/>
                        <a:sym typeface="Google Sans"/>
                      </a:endParaRPr>
                    </a:p>
                  </a:txBody>
                  <a:tcPr marL="0" marR="0" marT="0"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All machines assumed to be running full time (730 hours, on average, per month)</a:t>
                      </a:r>
                      <a:endParaRPr b="1">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Operating System Licensing Strategy</a:t>
                      </a:r>
                      <a:endParaRPr sz="1300" b="1">
                        <a:solidFill>
                          <a:schemeClr val="dk1"/>
                        </a:solidFill>
                        <a:latin typeface="Google Sans"/>
                        <a:ea typeface="Google Sans"/>
                        <a:cs typeface="Google Sans"/>
                        <a:sym typeface="Google Sans"/>
                      </a:endParaRPr>
                    </a:p>
                  </a:txBody>
                  <a:tcPr marL="0" marR="0" marT="91425"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Current on-premise operating system licenses to be brought to cloud, where possible</a:t>
                      </a:r>
                      <a:endParaRPr sz="1200">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598" name="Google Shape;598;p57"/>
          <p:cNvGraphicFramePr/>
          <p:nvPr/>
        </p:nvGraphicFramePr>
        <p:xfrm>
          <a:off x="612648" y="1527048"/>
          <a:ext cx="7086600" cy="2838670"/>
        </p:xfrm>
        <a:graphic>
          <a:graphicData uri="http://schemas.openxmlformats.org/drawingml/2006/table">
            <a:tbl>
              <a:tblPr>
                <a:noFill/>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Sizing and Requirements</a:t>
                      </a:r>
                      <a:endParaRPr>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Machines were sized based on the following performance metrics based on </a:t>
                      </a:r>
                      <a:r>
                        <a:rPr lang="en-US" sz="1100" b="1">
                          <a:solidFill>
                            <a:schemeClr val="dk1"/>
                          </a:solidFill>
                          <a:latin typeface="Google Sans"/>
                          <a:ea typeface="Google Sans"/>
                          <a:cs typeface="Google Sans"/>
                          <a:sym typeface="Google Sans"/>
                        </a:rPr>
                        <a:t>average</a:t>
                      </a:r>
                      <a:r>
                        <a:rPr lang="en-US" sz="1100">
                          <a:solidFill>
                            <a:schemeClr val="dk1"/>
                          </a:solidFill>
                          <a:latin typeface="Google Sans"/>
                          <a:ea typeface="Google Sans"/>
                          <a:cs typeface="Google Sans"/>
                          <a:sym typeface="Google Sans"/>
                        </a:rPr>
                        <a:t> performance data:</a:t>
                      </a:r>
                      <a:endParaRPr sz="13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457200" lvl="0"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CPU utilization target of 50% (cloud assets would utilize up to </a:t>
                      </a:r>
                      <a:r>
                        <a:rPr lang="en-US" sz="1000" b="1">
                          <a:solidFill>
                            <a:schemeClr val="dk1"/>
                          </a:solidFill>
                          <a:latin typeface="Google Sans"/>
                          <a:ea typeface="Google Sans"/>
                          <a:cs typeface="Google Sans"/>
                          <a:sym typeface="Google Sans"/>
                        </a:rPr>
                        <a:t>50%</a:t>
                      </a:r>
                      <a:r>
                        <a:rPr lang="en-US" sz="1000">
                          <a:solidFill>
                            <a:schemeClr val="dk1"/>
                          </a:solidFill>
                          <a:latin typeface="Google Sans"/>
                          <a:ea typeface="Google Sans"/>
                          <a:cs typeface="Google Sans"/>
                          <a:sym typeface="Google Sans"/>
                        </a:rPr>
                        <a:t> of CPU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RAM utilization target of 80% (cloud assets would utilize up to </a:t>
                      </a:r>
                      <a:r>
                        <a:rPr lang="en-US" sz="1000" b="1">
                          <a:solidFill>
                            <a:schemeClr val="dk1"/>
                          </a:solidFill>
                          <a:latin typeface="Google Sans"/>
                          <a:ea typeface="Google Sans"/>
                          <a:cs typeface="Google Sans"/>
                          <a:sym typeface="Google Sans"/>
                        </a:rPr>
                        <a:t>80%</a:t>
                      </a:r>
                      <a:r>
                        <a:rPr lang="en-US" sz="1000">
                          <a:solidFill>
                            <a:schemeClr val="dk1"/>
                          </a:solidFill>
                          <a:latin typeface="Google Sans"/>
                          <a:ea typeface="Google Sans"/>
                          <a:cs typeface="Google Sans"/>
                          <a:sym typeface="Google Sans"/>
                        </a:rPr>
                        <a:t> of RAM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Target drive type (e.g. SSD vs. Standard) determined based on a detected IOPS threshold of </a:t>
                      </a:r>
                      <a:r>
                        <a:rPr lang="en-US" sz="1000" b="1">
                          <a:solidFill>
                            <a:schemeClr val="dk1"/>
                          </a:solidFill>
                          <a:latin typeface="Google Sans"/>
                          <a:ea typeface="Google Sans"/>
                          <a:cs typeface="Google Sans"/>
                          <a:sym typeface="Google Sans"/>
                        </a:rPr>
                        <a:t>500 IOPS</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54000">
                <a:tc gridSpan="4">
                  <a:txBody>
                    <a:bodyPr/>
                    <a:lstStyle/>
                    <a:p>
                      <a:pPr marL="457200" lvl="1" indent="-285750" algn="l" rtl="0">
                        <a:spcBef>
                          <a:spcPts val="0"/>
                        </a:spcBef>
                        <a:spcAft>
                          <a:spcPts val="0"/>
                        </a:spcAft>
                        <a:buClr>
                          <a:schemeClr val="dk1"/>
                        </a:buClr>
                        <a:buSzPts val="900"/>
                        <a:buChar char="●"/>
                      </a:pPr>
                      <a:r>
                        <a:rPr lang="en-US" sz="1100">
                          <a:solidFill>
                            <a:schemeClr val="dk1"/>
                          </a:solidFill>
                          <a:latin typeface="Google Sans"/>
                          <a:ea typeface="Google Sans"/>
                          <a:cs typeface="Google Sans"/>
                          <a:sym typeface="Google Sans"/>
                        </a:rPr>
                        <a:t> Storage amount based on </a:t>
                      </a:r>
                      <a:r>
                        <a:rPr lang="en-US" sz="1100" b="1">
                          <a:solidFill>
                            <a:schemeClr val="dk1"/>
                          </a:solidFill>
                          <a:latin typeface="Google Sans"/>
                          <a:ea typeface="Google Sans"/>
                          <a:cs typeface="Google Sans"/>
                          <a:sym typeface="Google Sans"/>
                        </a:rPr>
                        <a:t>used storage </a:t>
                      </a:r>
                      <a:r>
                        <a:rPr lang="en-US" sz="1100">
                          <a:solidFill>
                            <a:schemeClr val="dk1"/>
                          </a:solidFill>
                          <a:latin typeface="Google Sans"/>
                          <a:ea typeface="Google Sans"/>
                          <a:cs typeface="Google Sans"/>
                          <a:sym typeface="Google Sans"/>
                        </a:rPr>
                        <a:t>with a </a:t>
                      </a:r>
                      <a:r>
                        <a:rPr lang="en-US" sz="1100" b="1">
                          <a:solidFill>
                            <a:schemeClr val="dk1"/>
                          </a:solidFill>
                          <a:latin typeface="Google Sans"/>
                          <a:ea typeface="Google Sans"/>
                          <a:cs typeface="Google Sans"/>
                          <a:sym typeface="Google Sans"/>
                        </a:rPr>
                        <a:t>50%</a:t>
                      </a:r>
                      <a:r>
                        <a:rPr lang="en-US" sz="1100">
                          <a:solidFill>
                            <a:schemeClr val="dk1"/>
                          </a:solidFill>
                          <a:latin typeface="Google Sans"/>
                          <a:ea typeface="Google Sans"/>
                          <a:cs typeface="Google Sans"/>
                          <a:sym typeface="Google Sans"/>
                        </a:rPr>
                        <a:t> uplift</a:t>
                      </a:r>
                      <a:endParaRPr sz="11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Estimated outbound bandwidth incurring egress charges based on </a:t>
                      </a:r>
                      <a:r>
                        <a:rPr lang="en-US" sz="1100" b="1">
                          <a:solidFill>
                            <a:schemeClr val="dk1"/>
                          </a:solidFill>
                          <a:latin typeface="Google Sans"/>
                          <a:ea typeface="Google Sans"/>
                          <a:cs typeface="Google Sans"/>
                          <a:sym typeface="Google Sans"/>
                        </a:rPr>
                        <a:t>10% </a:t>
                      </a:r>
                      <a:r>
                        <a:rPr lang="en-US" sz="1100">
                          <a:solidFill>
                            <a:schemeClr val="dk1"/>
                          </a:solidFill>
                          <a:latin typeface="Google Sans"/>
                          <a:ea typeface="Google Sans"/>
                          <a:cs typeface="Google Sans"/>
                          <a:sym typeface="Google Sans"/>
                        </a:rPr>
                        <a:t>of total outbound detected network traffic </a:t>
                      </a:r>
                      <a:endParaRPr sz="1000">
                        <a:solidFill>
                          <a:schemeClr val="dk1"/>
                        </a:solidFill>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Target cloud provider CPU performance will meet at least </a:t>
                      </a:r>
                      <a:r>
                        <a:rPr lang="en-US" sz="1100" b="1">
                          <a:solidFill>
                            <a:schemeClr val="dk1"/>
                          </a:solidFill>
                          <a:latin typeface="Google Sans"/>
                          <a:ea typeface="Google Sans"/>
                          <a:cs typeface="Google Sans"/>
                          <a:sym typeface="Google Sans"/>
                        </a:rPr>
                        <a:t>100%</a:t>
                      </a:r>
                      <a:r>
                        <a:rPr lang="en-US" sz="1100">
                          <a:solidFill>
                            <a:schemeClr val="dk1"/>
                          </a:solidFill>
                          <a:latin typeface="Google Sans"/>
                          <a:ea typeface="Google Sans"/>
                          <a:cs typeface="Google Sans"/>
                          <a:sym typeface="Google Sans"/>
                        </a:rPr>
                        <a:t> of the detected CPU benchmark of the machine</a:t>
                      </a:r>
                      <a:endParaRPr sz="11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Catalogs</a:t>
                      </a:r>
                      <a:endParaRPr sz="1000">
                        <a:solidFill>
                          <a:schemeClr val="dk1"/>
                        </a:solidFill>
                        <a:latin typeface="Google Sans"/>
                        <a:ea typeface="Google Sans"/>
                        <a:cs typeface="Google Sans"/>
                        <a:sym typeface="Google Sans"/>
                      </a:endParaRPr>
                    </a:p>
                  </a:txBody>
                  <a:tcPr marL="0" marR="0" marT="91425"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000">
                <a:tc gridSpan="4">
                  <a:txBody>
                    <a:bodyPr/>
                    <a:lstStyle/>
                    <a:p>
                      <a:pPr marL="0" lvl="0" indent="0" algn="l" rtl="0">
                        <a:lnSpc>
                          <a:spcPct val="115000"/>
                        </a:lnSpc>
                        <a:spcBef>
                          <a:spcPts val="0"/>
                        </a:spcBef>
                        <a:spcAft>
                          <a:spcPts val="0"/>
                        </a:spcAft>
                        <a:buNone/>
                      </a:pPr>
                      <a:r>
                        <a:rPr lang="en-US" sz="1100">
                          <a:solidFill>
                            <a:schemeClr val="dk1"/>
                          </a:solidFill>
                          <a:latin typeface="Google Sans"/>
                          <a:ea typeface="Google Sans"/>
                          <a:cs typeface="Google Sans"/>
                          <a:sym typeface="Google Sans"/>
                        </a:rPr>
                        <a:t>Google On-Demand catalogs include </a:t>
                      </a:r>
                      <a:r>
                        <a:rPr lang="en-US" sz="1100" b="1">
                          <a:solidFill>
                            <a:schemeClr val="dk1"/>
                          </a:solidFill>
                          <a:latin typeface="Google Sans"/>
                          <a:ea typeface="Google Sans"/>
                          <a:cs typeface="Google Sans"/>
                          <a:sym typeface="Google Sans"/>
                        </a:rPr>
                        <a:t>Sustained Use Discounts</a:t>
                      </a:r>
                      <a:r>
                        <a:rPr lang="en-US" sz="1100">
                          <a:solidFill>
                            <a:schemeClr val="dk1"/>
                          </a:solidFill>
                          <a:latin typeface="Google Sans"/>
                          <a:ea typeface="Google Sans"/>
                          <a:cs typeface="Google Sans"/>
                          <a:sym typeface="Google Sans"/>
                        </a:rPr>
                        <a:t> based on runtime, where applicable</a:t>
                      </a:r>
                      <a:endParaRPr sz="1000">
                        <a:solidFill>
                          <a:schemeClr val="dk1"/>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The following categories of machines were excluded for comparison:</a:t>
                      </a:r>
                      <a:endParaRPr sz="1100">
                        <a:solidFill>
                          <a:schemeClr val="dk1"/>
                        </a:solidFill>
                        <a:latin typeface="Google Sans"/>
                        <a:ea typeface="Google Sans"/>
                        <a:cs typeface="Google Sans"/>
                        <a:sym typeface="Google Sans"/>
                      </a:endParaRPr>
                    </a:p>
                  </a:txBody>
                  <a:tcPr marL="0" marR="0" marT="0" marB="54850"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599" name="Google Shape;599;p57"/>
          <p:cNvSpPr txBox="1"/>
          <p:nvPr/>
        </p:nvSpPr>
        <p:spPr>
          <a:xfrm>
            <a:off x="5461000" y="6311900"/>
            <a:ext cx="12699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0" name="Google Shape;600;p57"/>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.NET Core</a:t>
            </a:r>
            <a:endParaRPr sz="3200">
              <a:solidFill>
                <a:srgbClr val="1E90FF"/>
              </a:solidFill>
            </a:endParaRPr>
          </a:p>
        </p:txBody>
      </p:sp>
      <p:sp>
        <p:nvSpPr>
          <p:cNvPr id="601" name="Google Shape;601;p57"/>
          <p:cNvSpPr txBox="1"/>
          <p:nvPr/>
        </p:nvSpPr>
        <p:spPr>
          <a:xfrm>
            <a:off x="612648" y="996696"/>
            <a:ext cx="11430000" cy="4551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Financial Assumptions, based on Moderate-level optimization</a:t>
            </a:r>
            <a:endParaRPr b="1" i="1">
              <a:solidFill>
                <a:srgbClr val="1E90FF"/>
              </a:solidFill>
              <a:latin typeface="Google Sans"/>
              <a:ea typeface="Google Sans"/>
              <a:cs typeface="Google Sans"/>
              <a:sym typeface="Google Sans"/>
            </a:endParaRPr>
          </a:p>
        </p:txBody>
      </p:sp>
      <p:graphicFrame>
        <p:nvGraphicFramePr>
          <p:cNvPr id="602" name="Google Shape;602;p57"/>
          <p:cNvGraphicFramePr/>
          <p:nvPr/>
        </p:nvGraphicFramePr>
        <p:xfrm>
          <a:off x="612648" y="4695125"/>
          <a:ext cx="6985100" cy="1305520"/>
        </p:xfrm>
        <a:graphic>
          <a:graphicData uri="http://schemas.openxmlformats.org/drawingml/2006/table">
            <a:tbl>
              <a:tblPr>
                <a:noFill/>
              </a:tblPr>
              <a:tblGrid>
                <a:gridCol w="1746275">
                  <a:extLst>
                    <a:ext uri="{9D8B030D-6E8A-4147-A177-3AD203B41FA5}">
                      <a16:colId xmlns:a16="http://schemas.microsoft.com/office/drawing/2014/main" val="20000"/>
                    </a:ext>
                  </a:extLst>
                </a:gridCol>
                <a:gridCol w="1746275">
                  <a:extLst>
                    <a:ext uri="{9D8B030D-6E8A-4147-A177-3AD203B41FA5}">
                      <a16:colId xmlns:a16="http://schemas.microsoft.com/office/drawing/2014/main" val="20001"/>
                    </a:ext>
                  </a:extLst>
                </a:gridCol>
                <a:gridCol w="1746275">
                  <a:extLst>
                    <a:ext uri="{9D8B030D-6E8A-4147-A177-3AD203B41FA5}">
                      <a16:colId xmlns:a16="http://schemas.microsoft.com/office/drawing/2014/main" val="20002"/>
                    </a:ext>
                  </a:extLst>
                </a:gridCol>
                <a:gridCol w="1746275">
                  <a:extLst>
                    <a:ext uri="{9D8B030D-6E8A-4147-A177-3AD203B41FA5}">
                      <a16:colId xmlns:a16="http://schemas.microsoft.com/office/drawing/2014/main" val="20003"/>
                    </a:ext>
                  </a:extLst>
                </a:gridCol>
              </a:tblGrid>
              <a:tr h="254000">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Private Data Center</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(3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(1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(On-demand)</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extLst>
                  <a:ext uri="{0D108BD9-81ED-4DB2-BD59-A6C34878D82A}">
                    <a16:rowId xmlns:a16="http://schemas.microsoft.com/office/drawing/2014/main" val="10000"/>
                  </a:ext>
                </a:extLst>
              </a:tr>
              <a:tr h="254000">
                <a:tc>
                  <a:txBody>
                    <a:bodyPr/>
                    <a:lstStyle/>
                    <a:p>
                      <a:pPr marL="0" lvl="0" indent="0" algn="l" rtl="0">
                        <a:lnSpc>
                          <a:spcPct val="100000"/>
                        </a:lnSpc>
                        <a:spcBef>
                          <a:spcPts val="0"/>
                        </a:spcBef>
                        <a:spcAft>
                          <a:spcPts val="0"/>
                        </a:spcAft>
                        <a:buNone/>
                      </a:pPr>
                      <a:endParaRPr sz="900">
                        <a:solidFill>
                          <a:schemeClr val="dk1"/>
                        </a:solidFill>
                        <a:latin typeface="Google Sans"/>
                        <a:ea typeface="Google Sans"/>
                        <a:cs typeface="Google Sans"/>
                        <a:sym typeface="Google Sans"/>
                      </a:endParaRPr>
                    </a:p>
                    <a:p>
                      <a:pPr marL="0" lvl="0" indent="0" algn="ctr" rtl="0">
                        <a:lnSpc>
                          <a:spcPct val="100000"/>
                        </a:lnSpc>
                        <a:spcBef>
                          <a:spcPts val="0"/>
                        </a:spcBef>
                        <a:spcAft>
                          <a:spcPts val="0"/>
                        </a:spcAft>
                        <a:buNone/>
                      </a:pPr>
                      <a:r>
                        <a:rPr lang="en-US" sz="900" i="1">
                          <a:solidFill>
                            <a:srgbClr val="CCCCCC"/>
                          </a:solidFill>
                          <a:latin typeface="Google Sans"/>
                          <a:ea typeface="Google Sans"/>
                          <a:cs typeface="Google Sans"/>
                          <a:sym typeface="Google Sans"/>
                        </a:rPr>
                        <a:t>None</a:t>
                      </a:r>
                      <a:endParaRPr sz="900" b="1" i="1">
                        <a:solidFill>
                          <a:srgbClr val="CCCCCC"/>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8"/>
          <p:cNvSpPr/>
          <p:nvPr/>
        </p:nvSpPr>
        <p:spPr>
          <a:xfrm>
            <a:off x="612648" y="1408176"/>
            <a:ext cx="11055000" cy="339000"/>
          </a:xfrm>
          <a:prstGeom prst="round2SameRect">
            <a:avLst>
              <a:gd name="adj1" fmla="val 30981"/>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8"/>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Apache</a:t>
            </a:r>
            <a:endParaRPr sz="2400">
              <a:solidFill>
                <a:srgbClr val="202124"/>
              </a:solidFill>
              <a:latin typeface="Google Sans Medium"/>
              <a:ea typeface="Google Sans Medium"/>
              <a:cs typeface="Google Sans Medium"/>
              <a:sym typeface="Google Sans Medium"/>
            </a:endParaRPr>
          </a:p>
        </p:txBody>
      </p:sp>
      <p:graphicFrame>
        <p:nvGraphicFramePr>
          <p:cNvPr id="609" name="Google Shape;609;p58"/>
          <p:cNvGraphicFramePr/>
          <p:nvPr/>
        </p:nvGraphicFramePr>
        <p:xfrm>
          <a:off x="612648" y="1408176"/>
          <a:ext cx="11162009" cy="2917561"/>
        </p:xfrm>
        <a:graphic>
          <a:graphicData uri="http://schemas.openxmlformats.org/drawingml/2006/table">
            <a:tbl>
              <a:tblPr firstRow="1" bandRow="1">
                <a:noFill/>
              </a:tblPr>
              <a:tblGrid>
                <a:gridCol w="2432821">
                  <a:extLst>
                    <a:ext uri="{9D8B030D-6E8A-4147-A177-3AD203B41FA5}">
                      <a16:colId xmlns:a16="http://schemas.microsoft.com/office/drawing/2014/main" val="20000"/>
                    </a:ext>
                  </a:extLst>
                </a:gridCol>
                <a:gridCol w="2182297">
                  <a:extLst>
                    <a:ext uri="{9D8B030D-6E8A-4147-A177-3AD203B41FA5}">
                      <a16:colId xmlns:a16="http://schemas.microsoft.com/office/drawing/2014/main" val="20001"/>
                    </a:ext>
                  </a:extLst>
                </a:gridCol>
                <a:gridCol w="2182297">
                  <a:extLst>
                    <a:ext uri="{9D8B030D-6E8A-4147-A177-3AD203B41FA5}">
                      <a16:colId xmlns:a16="http://schemas.microsoft.com/office/drawing/2014/main" val="20002"/>
                    </a:ext>
                  </a:extLst>
                </a:gridCol>
                <a:gridCol w="2182297">
                  <a:extLst>
                    <a:ext uri="{9D8B030D-6E8A-4147-A177-3AD203B41FA5}">
                      <a16:colId xmlns:a16="http://schemas.microsoft.com/office/drawing/2014/main" val="20003"/>
                    </a:ext>
                  </a:extLst>
                </a:gridCol>
                <a:gridCol w="2182297">
                  <a:extLst>
                    <a:ext uri="{9D8B030D-6E8A-4147-A177-3AD203B41FA5}">
                      <a16:colId xmlns:a16="http://schemas.microsoft.com/office/drawing/2014/main" val="20004"/>
                    </a:ext>
                  </a:extLst>
                </a:gridCol>
              </a:tblGrid>
              <a:tr h="254000">
                <a:tc>
                  <a:txBody>
                    <a:bodyPr/>
                    <a:lstStyle/>
                    <a:p>
                      <a:pPr marL="45720" marR="0" lvl="0" indent="0" algn="l" rtl="0">
                        <a:lnSpc>
                          <a:spcPct val="100000"/>
                        </a:lnSpc>
                        <a:spcBef>
                          <a:spcPts val="0"/>
                        </a:spcBef>
                        <a:spcAft>
                          <a:spcPts val="0"/>
                        </a:spcAft>
                        <a:buNone/>
                      </a:pPr>
                      <a:r>
                        <a:rPr lang="en-US" sz="1000" b="0" dirty="0">
                          <a:solidFill>
                            <a:srgbClr val="FFFFFF"/>
                          </a:solidFill>
                          <a:latin typeface="Google Sans Medium"/>
                          <a:ea typeface="Google Sans Medium"/>
                          <a:cs typeface="Google Sans Medium"/>
                          <a:sym typeface="Google Sans Medium"/>
                        </a:rPr>
                        <a:t>Cost Component (Monthly)</a:t>
                      </a:r>
                      <a:endParaRPr sz="1000" b="0" dirty="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Private Data Center</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(3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(1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(On-demand)</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extLst>
                  <a:ext uri="{0D108BD9-81ED-4DB2-BD59-A6C34878D82A}">
                    <a16:rowId xmlns:a16="http://schemas.microsoft.com/office/drawing/2014/main" val="10000"/>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Hosting Location:</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dirty="0">
                          <a:solidFill>
                            <a:srgbClr val="000000"/>
                          </a:solidFill>
                          <a:latin typeface="Google Sans"/>
                          <a:ea typeface="Google Sans"/>
                          <a:cs typeface="Google Sans"/>
                          <a:sym typeface="Google Sans"/>
                        </a:rPr>
                        <a:t>Europe</a:t>
                      </a:r>
                      <a:endParaRPr sz="1000" u="none" strike="noStrike" cap="none" dirty="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Compute: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$198.05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$72.79</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$101.91</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$161.79</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2"/>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Operating System:</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3"/>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Storage: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$48.00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$15.36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$15.36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$15.36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4"/>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Egress: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$7.65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$7.65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$7.65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Other Costs: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6"/>
                  </a:ext>
                </a:extLst>
              </a:tr>
              <a:tr h="254000">
                <a:tc>
                  <a:txBody>
                    <a:bodyPr/>
                    <a:lstStyle/>
                    <a:p>
                      <a:pPr marL="0" lvl="0" indent="0" algn="l" rtl="0">
                        <a:spcBef>
                          <a:spcPts val="0"/>
                        </a:spcBef>
                        <a:spcAft>
                          <a:spcPts val="0"/>
                        </a:spcAft>
                        <a:buNone/>
                      </a:pPr>
                      <a:r>
                        <a:rPr lang="en-US" sz="1000">
                          <a:solidFill>
                            <a:srgbClr val="202124"/>
                          </a:solidFill>
                          <a:latin typeface="Google Sans"/>
                          <a:ea typeface="Google Sans"/>
                          <a:cs typeface="Google Sans"/>
                          <a:sym typeface="Google Sans"/>
                        </a:rPr>
                        <a:t>Total Monthly Cost:</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$246.05</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$95.80</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$124.92</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$184.80</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7"/>
                  </a:ext>
                </a:extLst>
              </a:tr>
              <a:tr h="254000">
                <a:tc>
                  <a:txBody>
                    <a:bodyPr/>
                    <a:lstStyle/>
                    <a:p>
                      <a:pPr marL="0" lvl="0" indent="0" algn="l" rtl="0">
                        <a:lnSpc>
                          <a:spcPct val="115000"/>
                        </a:lnSpc>
                        <a:spcBef>
                          <a:spcPts val="0"/>
                        </a:spcBef>
                        <a:spcAft>
                          <a:spcPts val="0"/>
                        </a:spcAft>
                        <a:buNone/>
                      </a:pPr>
                      <a:r>
                        <a:rPr lang="en-US" sz="1000" dirty="0">
                          <a:solidFill>
                            <a:srgbClr val="FFFFFF"/>
                          </a:solidFill>
                          <a:latin typeface="Google Sans Medium"/>
                          <a:ea typeface="Google Sans Medium"/>
                          <a:cs typeface="Google Sans Medium"/>
                          <a:sym typeface="Google Sans Medium"/>
                        </a:rPr>
                        <a:t>Monthly Savings:</a:t>
                      </a:r>
                      <a:endParaRPr sz="1000" dirty="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15000"/>
                        </a:lnSpc>
                        <a:spcBef>
                          <a:spcPts val="0"/>
                        </a:spcBef>
                        <a:spcAft>
                          <a:spcPts val="0"/>
                        </a:spcAft>
                        <a:buNone/>
                      </a:pPr>
                      <a:endParaRPr sz="1000" u="none" strike="noStrike" cap="none">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$150.25</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61.1%</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$121.13</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49.2%</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$61.25</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24.9%</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54000">
                <a:tc gridSpan="5">
                  <a:txBody>
                    <a:bodyPr/>
                    <a:lstStyle/>
                    <a:p>
                      <a:pPr marL="457200" lvl="0" indent="0" algn="r" rtl="0">
                        <a:lnSpc>
                          <a:spcPct val="135000"/>
                        </a:lnSpc>
                        <a:spcBef>
                          <a:spcPts val="0"/>
                        </a:spcBef>
                        <a:spcAft>
                          <a:spcPts val="0"/>
                        </a:spcAft>
                        <a:buNone/>
                      </a:pPr>
                      <a:r>
                        <a:rPr lang="en-US" sz="1000" dirty="0">
                          <a:solidFill>
                            <a:srgbClr val="202124"/>
                          </a:solidFill>
                          <a:latin typeface="Google Sans"/>
                          <a:ea typeface="Google Sans"/>
                          <a:cs typeface="Google Sans"/>
                          <a:sym typeface="Google Sans"/>
                        </a:rPr>
                        <a:t>* Detailed assumptions on the following slide</a:t>
                      </a:r>
                      <a:endParaRPr sz="1000" dirty="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610" name="Google Shape;610;p58"/>
          <p:cNvSpPr txBox="1"/>
          <p:nvPr/>
        </p:nvSpPr>
        <p:spPr>
          <a:xfrm>
            <a:off x="612648" y="996696"/>
            <a:ext cx="11430000" cy="4572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1 Asset</a:t>
            </a:r>
            <a:endParaRPr>
              <a:solidFill>
                <a:srgbClr val="202124"/>
              </a:solidFill>
              <a:latin typeface="Google Sans"/>
              <a:ea typeface="Google Sans"/>
              <a:cs typeface="Google Sans"/>
              <a:sym typeface="Google Sans"/>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59"/>
          <p:cNvSpPr/>
          <p:nvPr/>
        </p:nvSpPr>
        <p:spPr>
          <a:xfrm rot="10800000" flipH="1">
            <a:off x="612648" y="4690872"/>
            <a:ext cx="6986100" cy="259800"/>
          </a:xfrm>
          <a:prstGeom prst="round2SameRect">
            <a:avLst>
              <a:gd name="adj1" fmla="val 0"/>
              <a:gd name="adj2" fmla="val 2668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16" name="Google Shape;616;p59"/>
          <p:cNvGraphicFramePr/>
          <p:nvPr/>
        </p:nvGraphicFramePr>
        <p:xfrm>
          <a:off x="7997952" y="1527048"/>
          <a:ext cx="3694200" cy="1369530"/>
        </p:xfrm>
        <a:graphic>
          <a:graphicData uri="http://schemas.openxmlformats.org/drawingml/2006/table">
            <a:tbl>
              <a:tblPr>
                <a:noFill/>
              </a:tblPr>
              <a:tblGrid>
                <a:gridCol w="923550">
                  <a:extLst>
                    <a:ext uri="{9D8B030D-6E8A-4147-A177-3AD203B41FA5}">
                      <a16:colId xmlns:a16="http://schemas.microsoft.com/office/drawing/2014/main" val="20000"/>
                    </a:ext>
                  </a:extLst>
                </a:gridCol>
                <a:gridCol w="923550">
                  <a:extLst>
                    <a:ext uri="{9D8B030D-6E8A-4147-A177-3AD203B41FA5}">
                      <a16:colId xmlns:a16="http://schemas.microsoft.com/office/drawing/2014/main" val="20001"/>
                    </a:ext>
                  </a:extLst>
                </a:gridCol>
                <a:gridCol w="923550">
                  <a:extLst>
                    <a:ext uri="{9D8B030D-6E8A-4147-A177-3AD203B41FA5}">
                      <a16:colId xmlns:a16="http://schemas.microsoft.com/office/drawing/2014/main" val="20002"/>
                    </a:ext>
                  </a:extLst>
                </a:gridCol>
                <a:gridCol w="9235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Machine Uptime</a:t>
                      </a:r>
                      <a:endParaRPr sz="1300">
                        <a:latin typeface="Google Sans"/>
                        <a:ea typeface="Google Sans"/>
                        <a:cs typeface="Google Sans"/>
                        <a:sym typeface="Google Sans"/>
                      </a:endParaRPr>
                    </a:p>
                  </a:txBody>
                  <a:tcPr marL="0" marR="0" marT="0"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All machines assumed to be running full time (730 hours, on average, per month)</a:t>
                      </a:r>
                      <a:endParaRPr b="1">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Operating System Licensing Strategy</a:t>
                      </a:r>
                      <a:endParaRPr sz="1300" b="1">
                        <a:solidFill>
                          <a:schemeClr val="dk1"/>
                        </a:solidFill>
                        <a:latin typeface="Google Sans"/>
                        <a:ea typeface="Google Sans"/>
                        <a:cs typeface="Google Sans"/>
                        <a:sym typeface="Google Sans"/>
                      </a:endParaRPr>
                    </a:p>
                  </a:txBody>
                  <a:tcPr marL="0" marR="0" marT="91425"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Current on-premise operating system licenses to be brought to cloud, where possible</a:t>
                      </a:r>
                      <a:endParaRPr sz="1200">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617" name="Google Shape;617;p59"/>
          <p:cNvGraphicFramePr/>
          <p:nvPr/>
        </p:nvGraphicFramePr>
        <p:xfrm>
          <a:off x="612648" y="1527048"/>
          <a:ext cx="7086600" cy="2838670"/>
        </p:xfrm>
        <a:graphic>
          <a:graphicData uri="http://schemas.openxmlformats.org/drawingml/2006/table">
            <a:tbl>
              <a:tblPr>
                <a:noFill/>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Sizing and Requirements</a:t>
                      </a:r>
                      <a:endParaRPr>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Machines were sized based on the following performance metrics based on </a:t>
                      </a:r>
                      <a:r>
                        <a:rPr lang="en-US" sz="1100" b="1">
                          <a:solidFill>
                            <a:schemeClr val="dk1"/>
                          </a:solidFill>
                          <a:latin typeface="Google Sans"/>
                          <a:ea typeface="Google Sans"/>
                          <a:cs typeface="Google Sans"/>
                          <a:sym typeface="Google Sans"/>
                        </a:rPr>
                        <a:t>average</a:t>
                      </a:r>
                      <a:r>
                        <a:rPr lang="en-US" sz="1100">
                          <a:solidFill>
                            <a:schemeClr val="dk1"/>
                          </a:solidFill>
                          <a:latin typeface="Google Sans"/>
                          <a:ea typeface="Google Sans"/>
                          <a:cs typeface="Google Sans"/>
                          <a:sym typeface="Google Sans"/>
                        </a:rPr>
                        <a:t> performance data:</a:t>
                      </a:r>
                      <a:endParaRPr sz="13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457200" lvl="0"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CPU utilization target of 50% (cloud assets would utilize up to </a:t>
                      </a:r>
                      <a:r>
                        <a:rPr lang="en-US" sz="1000" b="1">
                          <a:solidFill>
                            <a:schemeClr val="dk1"/>
                          </a:solidFill>
                          <a:latin typeface="Google Sans"/>
                          <a:ea typeface="Google Sans"/>
                          <a:cs typeface="Google Sans"/>
                          <a:sym typeface="Google Sans"/>
                        </a:rPr>
                        <a:t>50%</a:t>
                      </a:r>
                      <a:r>
                        <a:rPr lang="en-US" sz="1000">
                          <a:solidFill>
                            <a:schemeClr val="dk1"/>
                          </a:solidFill>
                          <a:latin typeface="Google Sans"/>
                          <a:ea typeface="Google Sans"/>
                          <a:cs typeface="Google Sans"/>
                          <a:sym typeface="Google Sans"/>
                        </a:rPr>
                        <a:t> of CPU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RAM utilization target of 80% (cloud assets would utilize up to </a:t>
                      </a:r>
                      <a:r>
                        <a:rPr lang="en-US" sz="1000" b="1">
                          <a:solidFill>
                            <a:schemeClr val="dk1"/>
                          </a:solidFill>
                          <a:latin typeface="Google Sans"/>
                          <a:ea typeface="Google Sans"/>
                          <a:cs typeface="Google Sans"/>
                          <a:sym typeface="Google Sans"/>
                        </a:rPr>
                        <a:t>80%</a:t>
                      </a:r>
                      <a:r>
                        <a:rPr lang="en-US" sz="1000">
                          <a:solidFill>
                            <a:schemeClr val="dk1"/>
                          </a:solidFill>
                          <a:latin typeface="Google Sans"/>
                          <a:ea typeface="Google Sans"/>
                          <a:cs typeface="Google Sans"/>
                          <a:sym typeface="Google Sans"/>
                        </a:rPr>
                        <a:t> of RAM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Target drive type (e.g. SSD vs. Standard) determined based on a detected IOPS threshold of </a:t>
                      </a:r>
                      <a:r>
                        <a:rPr lang="en-US" sz="1000" b="1">
                          <a:solidFill>
                            <a:schemeClr val="dk1"/>
                          </a:solidFill>
                          <a:latin typeface="Google Sans"/>
                          <a:ea typeface="Google Sans"/>
                          <a:cs typeface="Google Sans"/>
                          <a:sym typeface="Google Sans"/>
                        </a:rPr>
                        <a:t>500 IOPS</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54000">
                <a:tc gridSpan="4">
                  <a:txBody>
                    <a:bodyPr/>
                    <a:lstStyle/>
                    <a:p>
                      <a:pPr marL="457200" lvl="1" indent="-285750" algn="l" rtl="0">
                        <a:spcBef>
                          <a:spcPts val="0"/>
                        </a:spcBef>
                        <a:spcAft>
                          <a:spcPts val="0"/>
                        </a:spcAft>
                        <a:buClr>
                          <a:schemeClr val="dk1"/>
                        </a:buClr>
                        <a:buSzPts val="900"/>
                        <a:buChar char="●"/>
                      </a:pPr>
                      <a:r>
                        <a:rPr lang="en-US" sz="1100">
                          <a:solidFill>
                            <a:schemeClr val="dk1"/>
                          </a:solidFill>
                          <a:latin typeface="Google Sans"/>
                          <a:ea typeface="Google Sans"/>
                          <a:cs typeface="Google Sans"/>
                          <a:sym typeface="Google Sans"/>
                        </a:rPr>
                        <a:t> Storage amount based on </a:t>
                      </a:r>
                      <a:r>
                        <a:rPr lang="en-US" sz="1100" b="1">
                          <a:solidFill>
                            <a:schemeClr val="dk1"/>
                          </a:solidFill>
                          <a:latin typeface="Google Sans"/>
                          <a:ea typeface="Google Sans"/>
                          <a:cs typeface="Google Sans"/>
                          <a:sym typeface="Google Sans"/>
                        </a:rPr>
                        <a:t>used storage </a:t>
                      </a:r>
                      <a:r>
                        <a:rPr lang="en-US" sz="1100">
                          <a:solidFill>
                            <a:schemeClr val="dk1"/>
                          </a:solidFill>
                          <a:latin typeface="Google Sans"/>
                          <a:ea typeface="Google Sans"/>
                          <a:cs typeface="Google Sans"/>
                          <a:sym typeface="Google Sans"/>
                        </a:rPr>
                        <a:t>with a </a:t>
                      </a:r>
                      <a:r>
                        <a:rPr lang="en-US" sz="1100" b="1">
                          <a:solidFill>
                            <a:schemeClr val="dk1"/>
                          </a:solidFill>
                          <a:latin typeface="Google Sans"/>
                          <a:ea typeface="Google Sans"/>
                          <a:cs typeface="Google Sans"/>
                          <a:sym typeface="Google Sans"/>
                        </a:rPr>
                        <a:t>50%</a:t>
                      </a:r>
                      <a:r>
                        <a:rPr lang="en-US" sz="1100">
                          <a:solidFill>
                            <a:schemeClr val="dk1"/>
                          </a:solidFill>
                          <a:latin typeface="Google Sans"/>
                          <a:ea typeface="Google Sans"/>
                          <a:cs typeface="Google Sans"/>
                          <a:sym typeface="Google Sans"/>
                        </a:rPr>
                        <a:t> uplift</a:t>
                      </a:r>
                      <a:endParaRPr sz="11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Estimated outbound bandwidth incurring egress charges based on </a:t>
                      </a:r>
                      <a:r>
                        <a:rPr lang="en-US" sz="1100" b="1">
                          <a:solidFill>
                            <a:schemeClr val="dk1"/>
                          </a:solidFill>
                          <a:latin typeface="Google Sans"/>
                          <a:ea typeface="Google Sans"/>
                          <a:cs typeface="Google Sans"/>
                          <a:sym typeface="Google Sans"/>
                        </a:rPr>
                        <a:t>10% </a:t>
                      </a:r>
                      <a:r>
                        <a:rPr lang="en-US" sz="1100">
                          <a:solidFill>
                            <a:schemeClr val="dk1"/>
                          </a:solidFill>
                          <a:latin typeface="Google Sans"/>
                          <a:ea typeface="Google Sans"/>
                          <a:cs typeface="Google Sans"/>
                          <a:sym typeface="Google Sans"/>
                        </a:rPr>
                        <a:t>of total outbound detected network traffic </a:t>
                      </a:r>
                      <a:endParaRPr sz="1000">
                        <a:solidFill>
                          <a:schemeClr val="dk1"/>
                        </a:solidFill>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Target cloud provider CPU performance will meet at least </a:t>
                      </a:r>
                      <a:r>
                        <a:rPr lang="en-US" sz="1100" b="1">
                          <a:solidFill>
                            <a:schemeClr val="dk1"/>
                          </a:solidFill>
                          <a:latin typeface="Google Sans"/>
                          <a:ea typeface="Google Sans"/>
                          <a:cs typeface="Google Sans"/>
                          <a:sym typeface="Google Sans"/>
                        </a:rPr>
                        <a:t>100%</a:t>
                      </a:r>
                      <a:r>
                        <a:rPr lang="en-US" sz="1100">
                          <a:solidFill>
                            <a:schemeClr val="dk1"/>
                          </a:solidFill>
                          <a:latin typeface="Google Sans"/>
                          <a:ea typeface="Google Sans"/>
                          <a:cs typeface="Google Sans"/>
                          <a:sym typeface="Google Sans"/>
                        </a:rPr>
                        <a:t> of the detected CPU benchmark of the machine</a:t>
                      </a:r>
                      <a:endParaRPr sz="11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Catalogs</a:t>
                      </a:r>
                      <a:endParaRPr sz="1000">
                        <a:solidFill>
                          <a:schemeClr val="dk1"/>
                        </a:solidFill>
                        <a:latin typeface="Google Sans"/>
                        <a:ea typeface="Google Sans"/>
                        <a:cs typeface="Google Sans"/>
                        <a:sym typeface="Google Sans"/>
                      </a:endParaRPr>
                    </a:p>
                  </a:txBody>
                  <a:tcPr marL="0" marR="0" marT="91425"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000">
                <a:tc gridSpan="4">
                  <a:txBody>
                    <a:bodyPr/>
                    <a:lstStyle/>
                    <a:p>
                      <a:pPr marL="0" lvl="0" indent="0" algn="l" rtl="0">
                        <a:lnSpc>
                          <a:spcPct val="115000"/>
                        </a:lnSpc>
                        <a:spcBef>
                          <a:spcPts val="0"/>
                        </a:spcBef>
                        <a:spcAft>
                          <a:spcPts val="0"/>
                        </a:spcAft>
                        <a:buNone/>
                      </a:pPr>
                      <a:r>
                        <a:rPr lang="en-US" sz="1100">
                          <a:solidFill>
                            <a:schemeClr val="dk1"/>
                          </a:solidFill>
                          <a:latin typeface="Google Sans"/>
                          <a:ea typeface="Google Sans"/>
                          <a:cs typeface="Google Sans"/>
                          <a:sym typeface="Google Sans"/>
                        </a:rPr>
                        <a:t>Google On-Demand catalogs include </a:t>
                      </a:r>
                      <a:r>
                        <a:rPr lang="en-US" sz="1100" b="1">
                          <a:solidFill>
                            <a:schemeClr val="dk1"/>
                          </a:solidFill>
                          <a:latin typeface="Google Sans"/>
                          <a:ea typeface="Google Sans"/>
                          <a:cs typeface="Google Sans"/>
                          <a:sym typeface="Google Sans"/>
                        </a:rPr>
                        <a:t>Sustained Use Discounts</a:t>
                      </a:r>
                      <a:r>
                        <a:rPr lang="en-US" sz="1100">
                          <a:solidFill>
                            <a:schemeClr val="dk1"/>
                          </a:solidFill>
                          <a:latin typeface="Google Sans"/>
                          <a:ea typeface="Google Sans"/>
                          <a:cs typeface="Google Sans"/>
                          <a:sym typeface="Google Sans"/>
                        </a:rPr>
                        <a:t> based on runtime, where applicable</a:t>
                      </a:r>
                      <a:endParaRPr sz="1000">
                        <a:solidFill>
                          <a:schemeClr val="dk1"/>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The following categories of machines were excluded for comparison:</a:t>
                      </a:r>
                      <a:endParaRPr sz="1100">
                        <a:solidFill>
                          <a:schemeClr val="dk1"/>
                        </a:solidFill>
                        <a:latin typeface="Google Sans"/>
                        <a:ea typeface="Google Sans"/>
                        <a:cs typeface="Google Sans"/>
                        <a:sym typeface="Google Sans"/>
                      </a:endParaRPr>
                    </a:p>
                  </a:txBody>
                  <a:tcPr marL="0" marR="0" marT="0" marB="54850"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618" name="Google Shape;618;p59"/>
          <p:cNvSpPr txBox="1"/>
          <p:nvPr/>
        </p:nvSpPr>
        <p:spPr>
          <a:xfrm>
            <a:off x="5461000" y="6311900"/>
            <a:ext cx="12699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9" name="Google Shape;619;p59"/>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Apache</a:t>
            </a:r>
            <a:endParaRPr sz="3200">
              <a:solidFill>
                <a:srgbClr val="1E90FF"/>
              </a:solidFill>
            </a:endParaRPr>
          </a:p>
        </p:txBody>
      </p:sp>
      <p:sp>
        <p:nvSpPr>
          <p:cNvPr id="620" name="Google Shape;620;p59"/>
          <p:cNvSpPr txBox="1"/>
          <p:nvPr/>
        </p:nvSpPr>
        <p:spPr>
          <a:xfrm>
            <a:off x="612648" y="996696"/>
            <a:ext cx="11430000" cy="4551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Financial Assumptions, based on Moderate-level optimization</a:t>
            </a:r>
            <a:endParaRPr b="1" i="1">
              <a:solidFill>
                <a:srgbClr val="1E90FF"/>
              </a:solidFill>
              <a:latin typeface="Google Sans"/>
              <a:ea typeface="Google Sans"/>
              <a:cs typeface="Google Sans"/>
              <a:sym typeface="Google Sans"/>
            </a:endParaRPr>
          </a:p>
        </p:txBody>
      </p:sp>
      <p:graphicFrame>
        <p:nvGraphicFramePr>
          <p:cNvPr id="621" name="Google Shape;621;p59"/>
          <p:cNvGraphicFramePr/>
          <p:nvPr/>
        </p:nvGraphicFramePr>
        <p:xfrm>
          <a:off x="612648" y="4695125"/>
          <a:ext cx="6985100" cy="1305520"/>
        </p:xfrm>
        <a:graphic>
          <a:graphicData uri="http://schemas.openxmlformats.org/drawingml/2006/table">
            <a:tbl>
              <a:tblPr>
                <a:noFill/>
              </a:tblPr>
              <a:tblGrid>
                <a:gridCol w="1746275">
                  <a:extLst>
                    <a:ext uri="{9D8B030D-6E8A-4147-A177-3AD203B41FA5}">
                      <a16:colId xmlns:a16="http://schemas.microsoft.com/office/drawing/2014/main" val="20000"/>
                    </a:ext>
                  </a:extLst>
                </a:gridCol>
                <a:gridCol w="1746275">
                  <a:extLst>
                    <a:ext uri="{9D8B030D-6E8A-4147-A177-3AD203B41FA5}">
                      <a16:colId xmlns:a16="http://schemas.microsoft.com/office/drawing/2014/main" val="20001"/>
                    </a:ext>
                  </a:extLst>
                </a:gridCol>
                <a:gridCol w="1746275">
                  <a:extLst>
                    <a:ext uri="{9D8B030D-6E8A-4147-A177-3AD203B41FA5}">
                      <a16:colId xmlns:a16="http://schemas.microsoft.com/office/drawing/2014/main" val="20002"/>
                    </a:ext>
                  </a:extLst>
                </a:gridCol>
                <a:gridCol w="1746275">
                  <a:extLst>
                    <a:ext uri="{9D8B030D-6E8A-4147-A177-3AD203B41FA5}">
                      <a16:colId xmlns:a16="http://schemas.microsoft.com/office/drawing/2014/main" val="20003"/>
                    </a:ext>
                  </a:extLst>
                </a:gridCol>
              </a:tblGrid>
              <a:tr h="254000">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Private Data Center</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(3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(1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(On-demand)</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extLst>
                  <a:ext uri="{0D108BD9-81ED-4DB2-BD59-A6C34878D82A}">
                    <a16:rowId xmlns:a16="http://schemas.microsoft.com/office/drawing/2014/main" val="10000"/>
                  </a:ext>
                </a:extLst>
              </a:tr>
              <a:tr h="254000">
                <a:tc>
                  <a:txBody>
                    <a:bodyPr/>
                    <a:lstStyle/>
                    <a:p>
                      <a:pPr marL="0" lvl="0" indent="0" algn="l" rtl="0">
                        <a:lnSpc>
                          <a:spcPct val="100000"/>
                        </a:lnSpc>
                        <a:spcBef>
                          <a:spcPts val="0"/>
                        </a:spcBef>
                        <a:spcAft>
                          <a:spcPts val="0"/>
                        </a:spcAft>
                        <a:buNone/>
                      </a:pPr>
                      <a:endParaRPr sz="900">
                        <a:solidFill>
                          <a:schemeClr val="dk1"/>
                        </a:solidFill>
                        <a:latin typeface="Google Sans"/>
                        <a:ea typeface="Google Sans"/>
                        <a:cs typeface="Google Sans"/>
                        <a:sym typeface="Google Sans"/>
                      </a:endParaRPr>
                    </a:p>
                    <a:p>
                      <a:pPr marL="0" lvl="0" indent="0" algn="ctr" rtl="0">
                        <a:lnSpc>
                          <a:spcPct val="100000"/>
                        </a:lnSpc>
                        <a:spcBef>
                          <a:spcPts val="0"/>
                        </a:spcBef>
                        <a:spcAft>
                          <a:spcPts val="0"/>
                        </a:spcAft>
                        <a:buNone/>
                      </a:pPr>
                      <a:r>
                        <a:rPr lang="en-US" sz="900" i="1">
                          <a:solidFill>
                            <a:srgbClr val="CCCCCC"/>
                          </a:solidFill>
                          <a:latin typeface="Google Sans"/>
                          <a:ea typeface="Google Sans"/>
                          <a:cs typeface="Google Sans"/>
                          <a:sym typeface="Google Sans"/>
                        </a:rPr>
                        <a:t>None</a:t>
                      </a:r>
                      <a:endParaRPr sz="900" b="1" i="1">
                        <a:solidFill>
                          <a:srgbClr val="CCCCCC"/>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60"/>
          <p:cNvSpPr/>
          <p:nvPr/>
        </p:nvSpPr>
        <p:spPr>
          <a:xfrm>
            <a:off x="612648" y="1408176"/>
            <a:ext cx="11055000" cy="339000"/>
          </a:xfrm>
          <a:prstGeom prst="round2SameRect">
            <a:avLst>
              <a:gd name="adj1" fmla="val 30981"/>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0"/>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Microsoft IIS</a:t>
            </a:r>
            <a:endParaRPr sz="2400">
              <a:solidFill>
                <a:srgbClr val="202124"/>
              </a:solidFill>
              <a:latin typeface="Google Sans Medium"/>
              <a:ea typeface="Google Sans Medium"/>
              <a:cs typeface="Google Sans Medium"/>
              <a:sym typeface="Google Sans Medium"/>
            </a:endParaRPr>
          </a:p>
        </p:txBody>
      </p:sp>
      <p:graphicFrame>
        <p:nvGraphicFramePr>
          <p:cNvPr id="628" name="Google Shape;628;p60"/>
          <p:cNvGraphicFramePr/>
          <p:nvPr/>
        </p:nvGraphicFramePr>
        <p:xfrm>
          <a:off x="612648" y="1408176"/>
          <a:ext cx="11055125" cy="2917561"/>
        </p:xfrm>
        <a:graphic>
          <a:graphicData uri="http://schemas.openxmlformats.org/drawingml/2006/table">
            <a:tbl>
              <a:tblPr firstRow="1" bandRow="1">
                <a:noFill/>
              </a:tblPr>
              <a:tblGrid>
                <a:gridCol w="2409525">
                  <a:extLst>
                    <a:ext uri="{9D8B030D-6E8A-4147-A177-3AD203B41FA5}">
                      <a16:colId xmlns:a16="http://schemas.microsoft.com/office/drawing/2014/main" val="20000"/>
                    </a:ext>
                  </a:extLst>
                </a:gridCol>
                <a:gridCol w="2161400">
                  <a:extLst>
                    <a:ext uri="{9D8B030D-6E8A-4147-A177-3AD203B41FA5}">
                      <a16:colId xmlns:a16="http://schemas.microsoft.com/office/drawing/2014/main" val="20001"/>
                    </a:ext>
                  </a:extLst>
                </a:gridCol>
                <a:gridCol w="2161400">
                  <a:extLst>
                    <a:ext uri="{9D8B030D-6E8A-4147-A177-3AD203B41FA5}">
                      <a16:colId xmlns:a16="http://schemas.microsoft.com/office/drawing/2014/main" val="20002"/>
                    </a:ext>
                  </a:extLst>
                </a:gridCol>
                <a:gridCol w="2161400">
                  <a:extLst>
                    <a:ext uri="{9D8B030D-6E8A-4147-A177-3AD203B41FA5}">
                      <a16:colId xmlns:a16="http://schemas.microsoft.com/office/drawing/2014/main" val="20003"/>
                    </a:ext>
                  </a:extLst>
                </a:gridCol>
                <a:gridCol w="2161400">
                  <a:extLst>
                    <a:ext uri="{9D8B030D-6E8A-4147-A177-3AD203B41FA5}">
                      <a16:colId xmlns:a16="http://schemas.microsoft.com/office/drawing/2014/main" val="20004"/>
                    </a:ext>
                  </a:extLst>
                </a:gridCol>
              </a:tblGrid>
              <a:tr h="254000">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Cost Component (Monthly)</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Private Data Center</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(3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(1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(On-demand)</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extLst>
                  <a:ext uri="{0D108BD9-81ED-4DB2-BD59-A6C34878D82A}">
                    <a16:rowId xmlns:a16="http://schemas.microsoft.com/office/drawing/2014/main" val="10000"/>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Hosting Location:</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Europe</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Compute: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$6,583.36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$1,535.36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$2,117.75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$3,246.66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2"/>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Operating System:</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$194.98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$3,760.96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$3,760.96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$3,760.96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3"/>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Storage: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$1,060.05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$339.22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$339.22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$339.22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4"/>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Egress: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$35.70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$35.70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$35.70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Other Costs: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6"/>
                  </a:ext>
                </a:extLst>
              </a:tr>
              <a:tr h="254000">
                <a:tc>
                  <a:txBody>
                    <a:bodyPr/>
                    <a:lstStyle/>
                    <a:p>
                      <a:pPr marL="0" lvl="0" indent="0" algn="l" rtl="0">
                        <a:spcBef>
                          <a:spcPts val="0"/>
                        </a:spcBef>
                        <a:spcAft>
                          <a:spcPts val="0"/>
                        </a:spcAft>
                        <a:buNone/>
                      </a:pPr>
                      <a:r>
                        <a:rPr lang="en-US" sz="1000">
                          <a:solidFill>
                            <a:srgbClr val="202124"/>
                          </a:solidFill>
                          <a:latin typeface="Google Sans"/>
                          <a:ea typeface="Google Sans"/>
                          <a:cs typeface="Google Sans"/>
                          <a:sym typeface="Google Sans"/>
                        </a:rPr>
                        <a:t>Total Monthly Cost:</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$7,838.39</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$5,671.23</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$6,253.63</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$7,382.53</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7"/>
                  </a:ext>
                </a:extLst>
              </a:tr>
              <a:tr h="254000">
                <a:tc>
                  <a:txBody>
                    <a:bodyPr/>
                    <a:lstStyle/>
                    <a:p>
                      <a:pPr marL="0" lvl="0" indent="0" algn="l" rtl="0">
                        <a:lnSpc>
                          <a:spcPct val="115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Monthly Savings:</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15000"/>
                        </a:lnSpc>
                        <a:spcBef>
                          <a:spcPts val="0"/>
                        </a:spcBef>
                        <a:spcAft>
                          <a:spcPts val="0"/>
                        </a:spcAft>
                        <a:buNone/>
                      </a:pPr>
                      <a:endParaRPr sz="1000" u="none" strike="noStrike" cap="none">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$2,167.16</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27.6%</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$1,584.77</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20.2%</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$455.86</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5.8%</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54000">
                <a:tc gridSpan="5">
                  <a:txBody>
                    <a:bodyPr/>
                    <a:lstStyle/>
                    <a:p>
                      <a:pPr marL="457200" lvl="0" indent="0" algn="r" rtl="0">
                        <a:lnSpc>
                          <a:spcPct val="135000"/>
                        </a:lnSpc>
                        <a:spcBef>
                          <a:spcPts val="0"/>
                        </a:spcBef>
                        <a:spcAft>
                          <a:spcPts val="0"/>
                        </a:spcAft>
                        <a:buNone/>
                      </a:pPr>
                      <a:r>
                        <a:rPr lang="en-US" sz="1000">
                          <a:solidFill>
                            <a:srgbClr val="202124"/>
                          </a:solidFill>
                          <a:latin typeface="Google Sans"/>
                          <a:ea typeface="Google Sans"/>
                          <a:cs typeface="Google Sans"/>
                          <a:sym typeface="Google Sans"/>
                        </a:rPr>
                        <a:t>* Detailed assumptions on the following slide</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629" name="Google Shape;629;p60"/>
          <p:cNvSpPr txBox="1"/>
          <p:nvPr/>
        </p:nvSpPr>
        <p:spPr>
          <a:xfrm>
            <a:off x="612648" y="996696"/>
            <a:ext cx="11430000" cy="4572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34 Assets</a:t>
            </a:r>
            <a:endParaRPr>
              <a:solidFill>
                <a:srgbClr val="202124"/>
              </a:solidFill>
              <a:latin typeface="Google Sans"/>
              <a:ea typeface="Google Sans"/>
              <a:cs typeface="Google Sans"/>
              <a:sym typeface="Google San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p:nvPr/>
        </p:nvSpPr>
        <p:spPr>
          <a:xfrm>
            <a:off x="609575" y="613675"/>
            <a:ext cx="114300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2400" i="0" u="none" strike="noStrike" cap="none">
                <a:solidFill>
                  <a:srgbClr val="202124"/>
                </a:solidFill>
                <a:latin typeface="Google Sans Medium"/>
                <a:ea typeface="Google Sans Medium"/>
                <a:cs typeface="Google Sans Medium"/>
                <a:sym typeface="Google Sans Medium"/>
              </a:rPr>
              <a:t>Our </a:t>
            </a:r>
            <a:r>
              <a:rPr lang="en-US" sz="2400">
                <a:solidFill>
                  <a:srgbClr val="202124"/>
                </a:solidFill>
                <a:latin typeface="Google Sans Medium"/>
                <a:ea typeface="Google Sans Medium"/>
                <a:cs typeface="Google Sans Medium"/>
                <a:sym typeface="Google Sans Medium"/>
              </a:rPr>
              <a:t>a</a:t>
            </a:r>
            <a:r>
              <a:rPr lang="en-US" sz="2400" i="0" u="none" strike="noStrike" cap="none">
                <a:solidFill>
                  <a:srgbClr val="202124"/>
                </a:solidFill>
                <a:latin typeface="Google Sans Medium"/>
                <a:ea typeface="Google Sans Medium"/>
                <a:cs typeface="Google Sans Medium"/>
                <a:sym typeface="Google Sans Medium"/>
              </a:rPr>
              <a:t>ssessment and </a:t>
            </a:r>
            <a:r>
              <a:rPr lang="en-US" sz="2400">
                <a:solidFill>
                  <a:srgbClr val="202124"/>
                </a:solidFill>
                <a:latin typeface="Google Sans Medium"/>
                <a:ea typeface="Google Sans Medium"/>
                <a:cs typeface="Google Sans Medium"/>
                <a:sym typeface="Google Sans Medium"/>
              </a:rPr>
              <a:t>p</a:t>
            </a:r>
            <a:r>
              <a:rPr lang="en-US" sz="2400" i="0" u="none" strike="noStrike" cap="none">
                <a:solidFill>
                  <a:srgbClr val="202124"/>
                </a:solidFill>
                <a:latin typeface="Google Sans Medium"/>
                <a:ea typeface="Google Sans Medium"/>
                <a:cs typeface="Google Sans Medium"/>
                <a:sym typeface="Google Sans Medium"/>
              </a:rPr>
              <a:t>lanning </a:t>
            </a:r>
            <a:r>
              <a:rPr lang="en-US" sz="2400">
                <a:solidFill>
                  <a:srgbClr val="202124"/>
                </a:solidFill>
                <a:latin typeface="Google Sans Medium"/>
                <a:ea typeface="Google Sans Medium"/>
                <a:cs typeface="Google Sans Medium"/>
                <a:sym typeface="Google Sans Medium"/>
              </a:rPr>
              <a:t>a</a:t>
            </a:r>
            <a:r>
              <a:rPr lang="en-US" sz="2400" i="0" u="none" strike="noStrike" cap="none">
                <a:solidFill>
                  <a:srgbClr val="202124"/>
                </a:solidFill>
                <a:latin typeface="Google Sans Medium"/>
                <a:ea typeface="Google Sans Medium"/>
                <a:cs typeface="Google Sans Medium"/>
                <a:sym typeface="Google Sans Medium"/>
              </a:rPr>
              <a:t>pproach</a:t>
            </a:r>
            <a:endParaRPr sz="2400" i="0" u="none" strike="noStrike" cap="none">
              <a:solidFill>
                <a:srgbClr val="202124"/>
              </a:solidFill>
              <a:latin typeface="Google Sans Medium"/>
              <a:ea typeface="Google Sans Medium"/>
              <a:cs typeface="Google Sans Medium"/>
              <a:sym typeface="Google Sans Medium"/>
            </a:endParaRPr>
          </a:p>
        </p:txBody>
      </p:sp>
      <p:sp>
        <p:nvSpPr>
          <p:cNvPr id="246" name="Google Shape;246;p34"/>
          <p:cNvSpPr txBox="1"/>
          <p:nvPr/>
        </p:nvSpPr>
        <p:spPr>
          <a:xfrm>
            <a:off x="609575" y="3474725"/>
            <a:ext cx="5318100" cy="13851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Clr>
                <a:srgbClr val="000000"/>
              </a:buClr>
              <a:buSzPts val="1400"/>
              <a:buFont typeface="Arial"/>
              <a:buNone/>
            </a:pPr>
            <a:r>
              <a:rPr lang="en-US" sz="1400" i="0" u="none" strike="noStrike" cap="none" dirty="0">
                <a:solidFill>
                  <a:srgbClr val="202124"/>
                </a:solidFill>
                <a:latin typeface="Google Sans"/>
                <a:ea typeface="Google Sans"/>
                <a:cs typeface="Google Sans"/>
                <a:sym typeface="Google Sans"/>
              </a:rPr>
              <a:t>Our proven assessment and planning approach shown below was employed for your engagement and integrated the data collection, analytics, and brokerage capabilities of the </a:t>
            </a:r>
            <a:r>
              <a:rPr lang="en-US" sz="1400" i="0" u="none" strike="noStrike" cap="none" dirty="0" err="1">
                <a:solidFill>
                  <a:srgbClr val="202124"/>
                </a:solidFill>
                <a:latin typeface="Google Sans"/>
                <a:ea typeface="Google Sans"/>
                <a:cs typeface="Google Sans"/>
                <a:sym typeface="Google Sans"/>
              </a:rPr>
              <a:t>StratoZone</a:t>
            </a:r>
            <a:r>
              <a:rPr lang="en-US" sz="1400" i="0" u="none" strike="noStrike" cap="none" baseline="30000" dirty="0">
                <a:solidFill>
                  <a:srgbClr val="202124"/>
                </a:solidFill>
                <a:latin typeface="Google Sans"/>
                <a:ea typeface="Google Sans"/>
                <a:cs typeface="Google Sans"/>
                <a:sym typeface="Google Sans"/>
              </a:rPr>
              <a:t>®</a:t>
            </a:r>
            <a:r>
              <a:rPr lang="en-US" sz="1400" i="0" u="none" strike="noStrike" cap="none" dirty="0">
                <a:solidFill>
                  <a:srgbClr val="202124"/>
                </a:solidFill>
                <a:latin typeface="Google Sans"/>
                <a:ea typeface="Google Sans"/>
                <a:cs typeface="Google Sans"/>
                <a:sym typeface="Google Sans"/>
              </a:rPr>
              <a:t> platform.</a:t>
            </a:r>
            <a:endParaRPr sz="1400" i="0" u="none" strike="noStrike" cap="none" dirty="0">
              <a:solidFill>
                <a:srgbClr val="202124"/>
              </a:solidFill>
              <a:latin typeface="Google Sans"/>
              <a:ea typeface="Google Sans"/>
              <a:cs typeface="Google Sans"/>
              <a:sym typeface="Google Sans"/>
            </a:endParaRPr>
          </a:p>
          <a:p>
            <a:pPr marL="0" marR="0" lvl="0" indent="0" algn="l" rtl="0">
              <a:lnSpc>
                <a:spcPct val="135000"/>
              </a:lnSpc>
              <a:spcBef>
                <a:spcPts val="1000"/>
              </a:spcBef>
              <a:spcAft>
                <a:spcPts val="1000"/>
              </a:spcAft>
              <a:buClr>
                <a:srgbClr val="000000"/>
              </a:buClr>
              <a:buSzPts val="1400"/>
              <a:buFont typeface="Arial"/>
              <a:buNone/>
            </a:pPr>
            <a:r>
              <a:rPr lang="en-US" sz="1400" i="0" u="none" strike="noStrike" cap="none" dirty="0">
                <a:solidFill>
                  <a:srgbClr val="202124"/>
                </a:solidFill>
                <a:latin typeface="Google Sans"/>
                <a:ea typeface="Google Sans"/>
                <a:cs typeface="Google Sans"/>
                <a:sym typeface="Google Sans"/>
              </a:rPr>
              <a:t>A critical component of any cloud assessment or planning service is to collect and rely on accurate and timely data. As the first step of your assessment, the </a:t>
            </a:r>
            <a:r>
              <a:rPr lang="en-US" sz="1400" i="0" u="none" strike="noStrike" cap="none" dirty="0" err="1">
                <a:solidFill>
                  <a:srgbClr val="202124"/>
                </a:solidFill>
                <a:latin typeface="Google Sans"/>
                <a:ea typeface="Google Sans"/>
                <a:cs typeface="Google Sans"/>
                <a:sym typeface="Google Sans"/>
              </a:rPr>
              <a:t>StratoProbe</a:t>
            </a:r>
            <a:r>
              <a:rPr lang="en-US" sz="1400" i="0" u="none" strike="noStrike" cap="none" baseline="30000" dirty="0">
                <a:solidFill>
                  <a:srgbClr val="202124"/>
                </a:solidFill>
                <a:latin typeface="Google Sans"/>
                <a:ea typeface="Google Sans"/>
                <a:cs typeface="Google Sans"/>
                <a:sym typeface="Google Sans"/>
              </a:rPr>
              <a:t>®</a:t>
            </a:r>
            <a:r>
              <a:rPr lang="en-US" sz="1400" i="0" u="none" strike="noStrike" cap="none" dirty="0">
                <a:solidFill>
                  <a:srgbClr val="202124"/>
                </a:solidFill>
                <a:latin typeface="Google Sans"/>
                <a:ea typeface="Google Sans"/>
                <a:cs typeface="Google Sans"/>
                <a:sym typeface="Google Sans"/>
              </a:rPr>
              <a:t> data collection application is deployed to retrieve and analyze data from your environments.</a:t>
            </a:r>
            <a:endParaRPr sz="1400" i="0" u="none" strike="noStrike" cap="none" dirty="0">
              <a:solidFill>
                <a:srgbClr val="202124"/>
              </a:solidFill>
              <a:latin typeface="Google Sans"/>
              <a:ea typeface="Google Sans"/>
              <a:cs typeface="Google Sans"/>
              <a:sym typeface="Google Sans"/>
            </a:endParaRPr>
          </a:p>
        </p:txBody>
      </p:sp>
      <p:sp>
        <p:nvSpPr>
          <p:cNvPr id="247" name="Google Shape;247;p34"/>
          <p:cNvSpPr txBox="1"/>
          <p:nvPr/>
        </p:nvSpPr>
        <p:spPr>
          <a:xfrm>
            <a:off x="6155750" y="3474725"/>
            <a:ext cx="5318100" cy="13851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Clr>
                <a:srgbClr val="000000"/>
              </a:buClr>
              <a:buSzPts val="1400"/>
              <a:buFont typeface="Arial"/>
              <a:buNone/>
            </a:pPr>
            <a:r>
              <a:rPr lang="en-US" sz="1400" i="0" u="none" strike="noStrike" cap="none">
                <a:solidFill>
                  <a:srgbClr val="000000"/>
                </a:solidFill>
                <a:latin typeface="Google Sans"/>
                <a:ea typeface="Google Sans"/>
                <a:cs typeface="Google Sans"/>
                <a:sym typeface="Google Sans"/>
              </a:rPr>
              <a:t>Once discovery is completed, the StratoZone</a:t>
            </a:r>
            <a:r>
              <a:rPr lang="en-US" sz="1400" i="0" u="none" strike="noStrike" cap="none" baseline="30000">
                <a:solidFill>
                  <a:srgbClr val="000000"/>
                </a:solidFill>
                <a:latin typeface="Google Sans"/>
                <a:ea typeface="Google Sans"/>
                <a:cs typeface="Google Sans"/>
                <a:sym typeface="Google Sans"/>
              </a:rPr>
              <a:t>®</a:t>
            </a:r>
            <a:r>
              <a:rPr lang="en-US" sz="1400" i="0" u="none" strike="noStrike" cap="none">
                <a:solidFill>
                  <a:srgbClr val="000000"/>
                </a:solidFill>
                <a:latin typeface="Google Sans"/>
                <a:ea typeface="Google Sans"/>
                <a:cs typeface="Google Sans"/>
                <a:sym typeface="Google Sans"/>
              </a:rPr>
              <a:t> platform is used to analyze data relating to your IT assets that are deemed to be in scope. This analysis is a combination of proprietary technical methodologies combined with robust industry benchmark data, and real-time pricing from the cloud-providers you selected for your assessment.</a:t>
            </a:r>
            <a:endParaRPr sz="1400" i="0" u="none" strike="noStrike" cap="none">
              <a:solidFill>
                <a:srgbClr val="000000"/>
              </a:solidFill>
              <a:latin typeface="Google Sans"/>
              <a:ea typeface="Google Sans"/>
              <a:cs typeface="Google Sans"/>
              <a:sym typeface="Google Sans"/>
            </a:endParaRPr>
          </a:p>
          <a:p>
            <a:pPr marL="0" marR="0" lvl="0" indent="0" algn="l" rtl="0">
              <a:lnSpc>
                <a:spcPct val="135000"/>
              </a:lnSpc>
              <a:spcBef>
                <a:spcPts val="1000"/>
              </a:spcBef>
              <a:spcAft>
                <a:spcPts val="1000"/>
              </a:spcAft>
              <a:buClr>
                <a:srgbClr val="000000"/>
              </a:buClr>
              <a:buSzPts val="1400"/>
              <a:buFont typeface="Arial"/>
              <a:buNone/>
            </a:pPr>
            <a:r>
              <a:rPr lang="en-US" sz="1400" i="0" u="none" strike="noStrike" cap="none">
                <a:solidFill>
                  <a:srgbClr val="000000"/>
                </a:solidFill>
                <a:latin typeface="Google Sans"/>
                <a:ea typeface="Google Sans"/>
                <a:cs typeface="Google Sans"/>
                <a:sym typeface="Google Sans"/>
              </a:rPr>
              <a:t>The findings, analysis, and recommendations are made available to you within your StratoZone</a:t>
            </a:r>
            <a:r>
              <a:rPr lang="en-US" sz="1400" i="0" u="none" strike="noStrike" cap="none" baseline="30000">
                <a:solidFill>
                  <a:srgbClr val="000000"/>
                </a:solidFill>
                <a:latin typeface="Google Sans"/>
                <a:ea typeface="Google Sans"/>
                <a:cs typeface="Google Sans"/>
                <a:sym typeface="Google Sans"/>
              </a:rPr>
              <a:t>®</a:t>
            </a:r>
            <a:r>
              <a:rPr lang="en-US" sz="1400" i="0" u="none" strike="noStrike" cap="none">
                <a:solidFill>
                  <a:srgbClr val="000000"/>
                </a:solidFill>
                <a:latin typeface="Google Sans"/>
                <a:ea typeface="Google Sans"/>
                <a:cs typeface="Google Sans"/>
                <a:sym typeface="Google Sans"/>
              </a:rPr>
              <a:t> portal and summarized in this report.</a:t>
            </a:r>
            <a:endParaRPr sz="1400" i="0" u="none" strike="noStrike" cap="none">
              <a:solidFill>
                <a:srgbClr val="000000"/>
              </a:solidFill>
              <a:latin typeface="Google Sans"/>
              <a:ea typeface="Google Sans"/>
              <a:cs typeface="Google Sans"/>
              <a:sym typeface="Google Sans"/>
            </a:endParaRPr>
          </a:p>
        </p:txBody>
      </p:sp>
      <p:sp>
        <p:nvSpPr>
          <p:cNvPr id="248" name="Google Shape;248;p34"/>
          <p:cNvSpPr/>
          <p:nvPr/>
        </p:nvSpPr>
        <p:spPr>
          <a:xfrm rot="-5400000">
            <a:off x="5729375" y="-3406125"/>
            <a:ext cx="1349700" cy="11589300"/>
          </a:xfrm>
          <a:prstGeom prst="round2SameRect">
            <a:avLst>
              <a:gd name="adj1" fmla="val 15961"/>
              <a:gd name="adj2" fmla="val 0"/>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txBox="1"/>
          <p:nvPr/>
        </p:nvSpPr>
        <p:spPr>
          <a:xfrm>
            <a:off x="1074850" y="2305025"/>
            <a:ext cx="2162100" cy="6771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1000"/>
              </a:spcAft>
              <a:buClr>
                <a:srgbClr val="000000"/>
              </a:buClr>
              <a:buSzPts val="1400"/>
              <a:buFont typeface="Arial"/>
              <a:buNone/>
            </a:pPr>
            <a:r>
              <a:rPr lang="en-US" dirty="0">
                <a:solidFill>
                  <a:srgbClr val="202124"/>
                </a:solidFill>
                <a:latin typeface="Google Sans"/>
                <a:ea typeface="Google Sans"/>
                <a:cs typeface="Google Sans"/>
                <a:sym typeface="Google Sans"/>
              </a:rPr>
              <a:t>Understand your environment and needs</a:t>
            </a:r>
            <a:endParaRPr sz="1400" i="0" u="none" strike="noStrike" cap="none" dirty="0">
              <a:solidFill>
                <a:srgbClr val="202124"/>
              </a:solidFill>
              <a:latin typeface="Google Sans"/>
              <a:ea typeface="Google Sans"/>
              <a:cs typeface="Google Sans"/>
              <a:sym typeface="Google Sans"/>
            </a:endParaRPr>
          </a:p>
        </p:txBody>
      </p:sp>
      <p:sp>
        <p:nvSpPr>
          <p:cNvPr id="250" name="Google Shape;250;p34"/>
          <p:cNvSpPr txBox="1"/>
          <p:nvPr/>
        </p:nvSpPr>
        <p:spPr>
          <a:xfrm>
            <a:off x="3792425" y="2305025"/>
            <a:ext cx="2162100" cy="6771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1000"/>
              </a:spcAft>
              <a:buClr>
                <a:srgbClr val="000000"/>
              </a:buClr>
              <a:buSzPts val="1400"/>
              <a:buFont typeface="Arial"/>
              <a:buNone/>
            </a:pPr>
            <a:r>
              <a:rPr lang="en-US">
                <a:solidFill>
                  <a:srgbClr val="202124"/>
                </a:solidFill>
                <a:latin typeface="Google Sans"/>
                <a:ea typeface="Google Sans"/>
                <a:cs typeface="Google Sans"/>
                <a:sym typeface="Google Sans"/>
              </a:rPr>
              <a:t>Plan requirements and create your roadmap</a:t>
            </a:r>
            <a:endParaRPr sz="1400" i="0" u="none" strike="noStrike" cap="none">
              <a:solidFill>
                <a:srgbClr val="202124"/>
              </a:solidFill>
              <a:latin typeface="Google Sans"/>
              <a:ea typeface="Google Sans"/>
              <a:cs typeface="Google Sans"/>
              <a:sym typeface="Google Sans"/>
            </a:endParaRPr>
          </a:p>
        </p:txBody>
      </p:sp>
      <p:sp>
        <p:nvSpPr>
          <p:cNvPr id="251" name="Google Shape;251;p34"/>
          <p:cNvSpPr txBox="1"/>
          <p:nvPr/>
        </p:nvSpPr>
        <p:spPr>
          <a:xfrm>
            <a:off x="6510000" y="2305025"/>
            <a:ext cx="2162100" cy="6771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1000"/>
              </a:spcAft>
              <a:buClr>
                <a:srgbClr val="000000"/>
              </a:buClr>
              <a:buSzPts val="1400"/>
              <a:buFont typeface="Arial"/>
              <a:buNone/>
            </a:pPr>
            <a:r>
              <a:rPr lang="en-US">
                <a:solidFill>
                  <a:srgbClr val="202124"/>
                </a:solidFill>
                <a:latin typeface="Google Sans"/>
                <a:ea typeface="Google Sans"/>
                <a:cs typeface="Google Sans"/>
                <a:sym typeface="Google Sans"/>
              </a:rPr>
              <a:t>Identify cost savings and best-fit products</a:t>
            </a:r>
            <a:endParaRPr sz="1400" i="0" u="none" strike="noStrike" cap="none">
              <a:solidFill>
                <a:srgbClr val="202124"/>
              </a:solidFill>
              <a:latin typeface="Google Sans"/>
              <a:ea typeface="Google Sans"/>
              <a:cs typeface="Google Sans"/>
              <a:sym typeface="Google Sans"/>
            </a:endParaRPr>
          </a:p>
        </p:txBody>
      </p:sp>
      <p:sp>
        <p:nvSpPr>
          <p:cNvPr id="252" name="Google Shape;252;p34"/>
          <p:cNvSpPr txBox="1"/>
          <p:nvPr/>
        </p:nvSpPr>
        <p:spPr>
          <a:xfrm>
            <a:off x="9227575" y="2305025"/>
            <a:ext cx="2162100" cy="6771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1000"/>
              </a:spcAft>
              <a:buClr>
                <a:srgbClr val="000000"/>
              </a:buClr>
              <a:buSzPts val="1400"/>
              <a:buFont typeface="Arial"/>
              <a:buNone/>
            </a:pPr>
            <a:r>
              <a:rPr lang="en-US">
                <a:solidFill>
                  <a:srgbClr val="202124"/>
                </a:solidFill>
                <a:latin typeface="Google Sans"/>
                <a:ea typeface="Google Sans"/>
                <a:cs typeface="Google Sans"/>
                <a:sym typeface="Google Sans"/>
              </a:rPr>
              <a:t>Create your migration plan and cloud architecture</a:t>
            </a:r>
            <a:endParaRPr sz="1400" i="0" u="none" strike="noStrike" cap="none">
              <a:solidFill>
                <a:srgbClr val="202124"/>
              </a:solidFill>
              <a:latin typeface="Google Sans"/>
              <a:ea typeface="Google Sans"/>
              <a:cs typeface="Google Sans"/>
              <a:sym typeface="Google Sans"/>
            </a:endParaRPr>
          </a:p>
        </p:txBody>
      </p:sp>
      <p:sp>
        <p:nvSpPr>
          <p:cNvPr id="253" name="Google Shape;253;p34"/>
          <p:cNvSpPr/>
          <p:nvPr/>
        </p:nvSpPr>
        <p:spPr>
          <a:xfrm>
            <a:off x="1074850" y="1424725"/>
            <a:ext cx="586800" cy="5868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3792425" y="1424725"/>
            <a:ext cx="586800" cy="586800"/>
          </a:xfrm>
          <a:prstGeom prst="ellipse">
            <a:avLst/>
          </a:prstGeom>
          <a:solidFill>
            <a:srgbClr val="FFFFFF"/>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6510000" y="1424725"/>
            <a:ext cx="586800" cy="586800"/>
          </a:xfrm>
          <a:prstGeom prst="ellipse">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9227575" y="1424725"/>
            <a:ext cx="586800" cy="586800"/>
          </a:xfrm>
          <a:prstGeom prst="ellipse">
            <a:avLst/>
          </a:pr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34"/>
          <p:cNvCxnSpPr>
            <a:stCxn id="253" idx="6"/>
            <a:endCxn id="254" idx="2"/>
          </p:cNvCxnSpPr>
          <p:nvPr/>
        </p:nvCxnSpPr>
        <p:spPr>
          <a:xfrm>
            <a:off x="1661650" y="1718125"/>
            <a:ext cx="2130900" cy="0"/>
          </a:xfrm>
          <a:prstGeom prst="straightConnector1">
            <a:avLst/>
          </a:prstGeom>
          <a:noFill/>
          <a:ln w="9525" cap="flat" cmpd="sng">
            <a:solidFill>
              <a:schemeClr val="accent1"/>
            </a:solidFill>
            <a:prstDash val="solid"/>
            <a:round/>
            <a:headEnd type="none" w="med" len="med"/>
            <a:tailEnd type="triangle" w="med" len="med"/>
          </a:ln>
        </p:spPr>
      </p:cxnSp>
      <p:cxnSp>
        <p:nvCxnSpPr>
          <p:cNvPr id="258" name="Google Shape;258;p34"/>
          <p:cNvCxnSpPr>
            <a:stCxn id="254" idx="6"/>
            <a:endCxn id="255" idx="2"/>
          </p:cNvCxnSpPr>
          <p:nvPr/>
        </p:nvCxnSpPr>
        <p:spPr>
          <a:xfrm>
            <a:off x="4379225" y="1718125"/>
            <a:ext cx="2130900" cy="0"/>
          </a:xfrm>
          <a:prstGeom prst="straightConnector1">
            <a:avLst/>
          </a:prstGeom>
          <a:noFill/>
          <a:ln w="9525" cap="flat" cmpd="sng">
            <a:solidFill>
              <a:schemeClr val="accent2"/>
            </a:solidFill>
            <a:prstDash val="solid"/>
            <a:round/>
            <a:headEnd type="none" w="med" len="med"/>
            <a:tailEnd type="triangle" w="med" len="med"/>
          </a:ln>
        </p:spPr>
      </p:cxnSp>
      <p:cxnSp>
        <p:nvCxnSpPr>
          <p:cNvPr id="259" name="Google Shape;259;p34"/>
          <p:cNvCxnSpPr>
            <a:stCxn id="255" idx="6"/>
            <a:endCxn id="256" idx="2"/>
          </p:cNvCxnSpPr>
          <p:nvPr/>
        </p:nvCxnSpPr>
        <p:spPr>
          <a:xfrm>
            <a:off x="7096800" y="1718125"/>
            <a:ext cx="2130900" cy="0"/>
          </a:xfrm>
          <a:prstGeom prst="straightConnector1">
            <a:avLst/>
          </a:prstGeom>
          <a:noFill/>
          <a:ln w="9525" cap="flat" cmpd="sng">
            <a:solidFill>
              <a:schemeClr val="accent3"/>
            </a:solidFill>
            <a:prstDash val="solid"/>
            <a:round/>
            <a:headEnd type="none" w="med" len="med"/>
            <a:tailEnd type="triangle" w="med" len="med"/>
          </a:ln>
        </p:spPr>
      </p:cxnSp>
      <p:sp>
        <p:nvSpPr>
          <p:cNvPr id="260" name="Google Shape;260;p34"/>
          <p:cNvSpPr/>
          <p:nvPr/>
        </p:nvSpPr>
        <p:spPr>
          <a:xfrm>
            <a:off x="3967475" y="1600261"/>
            <a:ext cx="236825" cy="235726"/>
          </a:xfrm>
          <a:custGeom>
            <a:avLst/>
            <a:gdLst/>
            <a:ahLst/>
            <a:cxnLst/>
            <a:rect l="l" t="t" r="r" b="b"/>
            <a:pathLst>
              <a:path w="966" h="960" extrusionOk="0">
                <a:moveTo>
                  <a:pt x="937" y="0"/>
                </a:moveTo>
                <a:cubicBezTo>
                  <a:pt x="954" y="0"/>
                  <a:pt x="965" y="11"/>
                  <a:pt x="962" y="25"/>
                </a:cubicBezTo>
                <a:lnTo>
                  <a:pt x="962" y="832"/>
                </a:lnTo>
                <a:cubicBezTo>
                  <a:pt x="962" y="844"/>
                  <a:pt x="954" y="855"/>
                  <a:pt x="942" y="858"/>
                </a:cubicBezTo>
                <a:lnTo>
                  <a:pt x="640" y="959"/>
                </a:lnTo>
                <a:lnTo>
                  <a:pt x="319" y="846"/>
                </a:lnTo>
                <a:lnTo>
                  <a:pt x="34" y="956"/>
                </a:lnTo>
                <a:lnTo>
                  <a:pt x="25" y="959"/>
                </a:lnTo>
                <a:cubicBezTo>
                  <a:pt x="11" y="959"/>
                  <a:pt x="0" y="948"/>
                  <a:pt x="0" y="934"/>
                </a:cubicBezTo>
                <a:lnTo>
                  <a:pt x="0" y="127"/>
                </a:lnTo>
                <a:cubicBezTo>
                  <a:pt x="0" y="116"/>
                  <a:pt x="8" y="104"/>
                  <a:pt x="20" y="101"/>
                </a:cubicBezTo>
                <a:lnTo>
                  <a:pt x="322" y="0"/>
                </a:lnTo>
                <a:lnTo>
                  <a:pt x="643" y="113"/>
                </a:lnTo>
                <a:lnTo>
                  <a:pt x="928" y="3"/>
                </a:lnTo>
                <a:lnTo>
                  <a:pt x="937" y="0"/>
                </a:lnTo>
                <a:close/>
                <a:moveTo>
                  <a:pt x="643" y="852"/>
                </a:moveTo>
                <a:lnTo>
                  <a:pt x="643" y="217"/>
                </a:lnTo>
                <a:lnTo>
                  <a:pt x="322" y="104"/>
                </a:lnTo>
                <a:lnTo>
                  <a:pt x="322" y="739"/>
                </a:lnTo>
                <a:lnTo>
                  <a:pt x="643" y="85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1" name="Google Shape;261;p34"/>
          <p:cNvSpPr/>
          <p:nvPr/>
        </p:nvSpPr>
        <p:spPr>
          <a:xfrm>
            <a:off x="9378835" y="1623911"/>
            <a:ext cx="284274" cy="188425"/>
          </a:xfrm>
          <a:custGeom>
            <a:avLst/>
            <a:gdLst/>
            <a:ahLst/>
            <a:cxnLst/>
            <a:rect l="l" t="t" r="r" b="b"/>
            <a:pathLst>
              <a:path w="1149" h="765" extrusionOk="0">
                <a:moveTo>
                  <a:pt x="928" y="288"/>
                </a:moveTo>
                <a:cubicBezTo>
                  <a:pt x="894" y="125"/>
                  <a:pt x="750" y="0"/>
                  <a:pt x="575" y="0"/>
                </a:cubicBezTo>
                <a:cubicBezTo>
                  <a:pt x="437" y="0"/>
                  <a:pt x="316" y="79"/>
                  <a:pt x="257" y="192"/>
                </a:cubicBezTo>
                <a:cubicBezTo>
                  <a:pt x="113" y="206"/>
                  <a:pt x="0" y="331"/>
                  <a:pt x="0" y="477"/>
                </a:cubicBezTo>
                <a:cubicBezTo>
                  <a:pt x="0" y="634"/>
                  <a:pt x="130" y="764"/>
                  <a:pt x="288" y="764"/>
                </a:cubicBezTo>
                <a:lnTo>
                  <a:pt x="908" y="764"/>
                </a:lnTo>
                <a:cubicBezTo>
                  <a:pt x="1041" y="764"/>
                  <a:pt x="1148" y="657"/>
                  <a:pt x="1148" y="525"/>
                </a:cubicBezTo>
                <a:cubicBezTo>
                  <a:pt x="1148" y="401"/>
                  <a:pt x="1052" y="297"/>
                  <a:pt x="928" y="288"/>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2" name="Google Shape;262;p34"/>
          <p:cNvSpPr/>
          <p:nvPr/>
        </p:nvSpPr>
        <p:spPr>
          <a:xfrm>
            <a:off x="1249899" y="1599701"/>
            <a:ext cx="236826" cy="236845"/>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i="0" u="none" strike="noStrike" cap="none">
              <a:solidFill>
                <a:srgbClr val="000000"/>
              </a:solidFill>
              <a:latin typeface="Calibri"/>
              <a:ea typeface="Calibri"/>
              <a:cs typeface="Calibri"/>
              <a:sym typeface="Calibri"/>
            </a:endParaRPr>
          </a:p>
        </p:txBody>
      </p:sp>
      <p:sp>
        <p:nvSpPr>
          <p:cNvPr id="263" name="Google Shape;263;p34"/>
          <p:cNvSpPr/>
          <p:nvPr/>
        </p:nvSpPr>
        <p:spPr>
          <a:xfrm>
            <a:off x="6661326" y="1596074"/>
            <a:ext cx="284274" cy="244107"/>
          </a:xfrm>
          <a:custGeom>
            <a:avLst/>
            <a:gdLst/>
            <a:ahLst/>
            <a:cxnLst/>
            <a:rect l="l" t="t" r="r" b="b"/>
            <a:pathLst>
              <a:path w="1155" h="994" extrusionOk="0">
                <a:moveTo>
                  <a:pt x="846" y="367"/>
                </a:moveTo>
                <a:lnTo>
                  <a:pt x="618" y="23"/>
                </a:lnTo>
                <a:cubicBezTo>
                  <a:pt x="607" y="8"/>
                  <a:pt x="593" y="0"/>
                  <a:pt x="576" y="0"/>
                </a:cubicBezTo>
                <a:cubicBezTo>
                  <a:pt x="560" y="0"/>
                  <a:pt x="542" y="8"/>
                  <a:pt x="533" y="23"/>
                </a:cubicBezTo>
                <a:lnTo>
                  <a:pt x="305" y="364"/>
                </a:lnTo>
                <a:lnTo>
                  <a:pt x="53" y="364"/>
                </a:lnTo>
                <a:cubicBezTo>
                  <a:pt x="25" y="364"/>
                  <a:pt x="0" y="387"/>
                  <a:pt x="0" y="418"/>
                </a:cubicBezTo>
                <a:cubicBezTo>
                  <a:pt x="0" y="423"/>
                  <a:pt x="0" y="426"/>
                  <a:pt x="3" y="432"/>
                </a:cubicBezTo>
                <a:lnTo>
                  <a:pt x="135" y="917"/>
                </a:lnTo>
                <a:cubicBezTo>
                  <a:pt x="147" y="962"/>
                  <a:pt x="189" y="993"/>
                  <a:pt x="237" y="993"/>
                </a:cubicBezTo>
                <a:lnTo>
                  <a:pt x="917" y="993"/>
                </a:lnTo>
                <a:cubicBezTo>
                  <a:pt x="965" y="993"/>
                  <a:pt x="1005" y="962"/>
                  <a:pt x="1019" y="917"/>
                </a:cubicBezTo>
                <a:lnTo>
                  <a:pt x="1151" y="432"/>
                </a:lnTo>
                <a:lnTo>
                  <a:pt x="1154" y="418"/>
                </a:lnTo>
                <a:cubicBezTo>
                  <a:pt x="1154" y="389"/>
                  <a:pt x="1132" y="364"/>
                  <a:pt x="1100" y="364"/>
                </a:cubicBezTo>
                <a:lnTo>
                  <a:pt x="846" y="364"/>
                </a:lnTo>
                <a:lnTo>
                  <a:pt x="846" y="367"/>
                </a:lnTo>
                <a:close/>
                <a:moveTo>
                  <a:pt x="418" y="367"/>
                </a:moveTo>
                <a:lnTo>
                  <a:pt x="576" y="135"/>
                </a:lnTo>
                <a:lnTo>
                  <a:pt x="734" y="367"/>
                </a:lnTo>
                <a:lnTo>
                  <a:pt x="418" y="367"/>
                </a:lnTo>
                <a:close/>
                <a:moveTo>
                  <a:pt x="573" y="785"/>
                </a:moveTo>
                <a:cubicBezTo>
                  <a:pt x="516" y="785"/>
                  <a:pt x="468" y="737"/>
                  <a:pt x="468" y="680"/>
                </a:cubicBezTo>
                <a:cubicBezTo>
                  <a:pt x="468" y="624"/>
                  <a:pt x="517" y="576"/>
                  <a:pt x="573" y="576"/>
                </a:cubicBezTo>
                <a:cubicBezTo>
                  <a:pt x="630" y="576"/>
                  <a:pt x="677" y="624"/>
                  <a:pt x="677" y="680"/>
                </a:cubicBezTo>
                <a:cubicBezTo>
                  <a:pt x="677" y="737"/>
                  <a:pt x="632" y="785"/>
                  <a:pt x="573" y="78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61"/>
          <p:cNvSpPr/>
          <p:nvPr/>
        </p:nvSpPr>
        <p:spPr>
          <a:xfrm rot="10800000" flipH="1">
            <a:off x="612648" y="4690872"/>
            <a:ext cx="6986100" cy="259800"/>
          </a:xfrm>
          <a:prstGeom prst="round2SameRect">
            <a:avLst>
              <a:gd name="adj1" fmla="val 0"/>
              <a:gd name="adj2" fmla="val 2668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5" name="Google Shape;635;p61"/>
          <p:cNvGraphicFramePr/>
          <p:nvPr/>
        </p:nvGraphicFramePr>
        <p:xfrm>
          <a:off x="7997952" y="1527048"/>
          <a:ext cx="3694200" cy="1369530"/>
        </p:xfrm>
        <a:graphic>
          <a:graphicData uri="http://schemas.openxmlformats.org/drawingml/2006/table">
            <a:tbl>
              <a:tblPr>
                <a:noFill/>
              </a:tblPr>
              <a:tblGrid>
                <a:gridCol w="923550">
                  <a:extLst>
                    <a:ext uri="{9D8B030D-6E8A-4147-A177-3AD203B41FA5}">
                      <a16:colId xmlns:a16="http://schemas.microsoft.com/office/drawing/2014/main" val="20000"/>
                    </a:ext>
                  </a:extLst>
                </a:gridCol>
                <a:gridCol w="923550">
                  <a:extLst>
                    <a:ext uri="{9D8B030D-6E8A-4147-A177-3AD203B41FA5}">
                      <a16:colId xmlns:a16="http://schemas.microsoft.com/office/drawing/2014/main" val="20001"/>
                    </a:ext>
                  </a:extLst>
                </a:gridCol>
                <a:gridCol w="923550">
                  <a:extLst>
                    <a:ext uri="{9D8B030D-6E8A-4147-A177-3AD203B41FA5}">
                      <a16:colId xmlns:a16="http://schemas.microsoft.com/office/drawing/2014/main" val="20002"/>
                    </a:ext>
                  </a:extLst>
                </a:gridCol>
                <a:gridCol w="9235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Machine Uptime</a:t>
                      </a:r>
                      <a:endParaRPr sz="1300">
                        <a:latin typeface="Google Sans"/>
                        <a:ea typeface="Google Sans"/>
                        <a:cs typeface="Google Sans"/>
                        <a:sym typeface="Google Sans"/>
                      </a:endParaRPr>
                    </a:p>
                  </a:txBody>
                  <a:tcPr marL="0" marR="0" marT="0"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All machines assumed to be running full time (730 hours, on average, per month)</a:t>
                      </a:r>
                      <a:endParaRPr b="1">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Operating System Licensing Strategy</a:t>
                      </a:r>
                      <a:endParaRPr sz="1300" b="1">
                        <a:solidFill>
                          <a:schemeClr val="dk1"/>
                        </a:solidFill>
                        <a:latin typeface="Google Sans"/>
                        <a:ea typeface="Google Sans"/>
                        <a:cs typeface="Google Sans"/>
                        <a:sym typeface="Google Sans"/>
                      </a:endParaRPr>
                    </a:p>
                  </a:txBody>
                  <a:tcPr marL="0" marR="0" marT="91425"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Current on-premise operating system licenses to be brought to cloud, where possible</a:t>
                      </a:r>
                      <a:endParaRPr sz="1200">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636" name="Google Shape;636;p61"/>
          <p:cNvGraphicFramePr/>
          <p:nvPr/>
        </p:nvGraphicFramePr>
        <p:xfrm>
          <a:off x="612648" y="1527048"/>
          <a:ext cx="7086600" cy="2838670"/>
        </p:xfrm>
        <a:graphic>
          <a:graphicData uri="http://schemas.openxmlformats.org/drawingml/2006/table">
            <a:tbl>
              <a:tblPr>
                <a:noFill/>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Sizing and Requirements</a:t>
                      </a:r>
                      <a:endParaRPr>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Machines were sized based on the following performance metrics based on </a:t>
                      </a:r>
                      <a:r>
                        <a:rPr lang="en-US" sz="1100" b="1">
                          <a:solidFill>
                            <a:schemeClr val="dk1"/>
                          </a:solidFill>
                          <a:latin typeface="Google Sans"/>
                          <a:ea typeface="Google Sans"/>
                          <a:cs typeface="Google Sans"/>
                          <a:sym typeface="Google Sans"/>
                        </a:rPr>
                        <a:t>average</a:t>
                      </a:r>
                      <a:r>
                        <a:rPr lang="en-US" sz="1100">
                          <a:solidFill>
                            <a:schemeClr val="dk1"/>
                          </a:solidFill>
                          <a:latin typeface="Google Sans"/>
                          <a:ea typeface="Google Sans"/>
                          <a:cs typeface="Google Sans"/>
                          <a:sym typeface="Google Sans"/>
                        </a:rPr>
                        <a:t> performance data:</a:t>
                      </a:r>
                      <a:endParaRPr sz="13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457200" lvl="0"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CPU utilization target of 50% (cloud assets would utilize up to </a:t>
                      </a:r>
                      <a:r>
                        <a:rPr lang="en-US" sz="1000" b="1">
                          <a:solidFill>
                            <a:schemeClr val="dk1"/>
                          </a:solidFill>
                          <a:latin typeface="Google Sans"/>
                          <a:ea typeface="Google Sans"/>
                          <a:cs typeface="Google Sans"/>
                          <a:sym typeface="Google Sans"/>
                        </a:rPr>
                        <a:t>50%</a:t>
                      </a:r>
                      <a:r>
                        <a:rPr lang="en-US" sz="1000">
                          <a:solidFill>
                            <a:schemeClr val="dk1"/>
                          </a:solidFill>
                          <a:latin typeface="Google Sans"/>
                          <a:ea typeface="Google Sans"/>
                          <a:cs typeface="Google Sans"/>
                          <a:sym typeface="Google Sans"/>
                        </a:rPr>
                        <a:t> of CPU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RAM utilization target of 80% (cloud assets would utilize up to </a:t>
                      </a:r>
                      <a:r>
                        <a:rPr lang="en-US" sz="1000" b="1">
                          <a:solidFill>
                            <a:schemeClr val="dk1"/>
                          </a:solidFill>
                          <a:latin typeface="Google Sans"/>
                          <a:ea typeface="Google Sans"/>
                          <a:cs typeface="Google Sans"/>
                          <a:sym typeface="Google Sans"/>
                        </a:rPr>
                        <a:t>80%</a:t>
                      </a:r>
                      <a:r>
                        <a:rPr lang="en-US" sz="1000">
                          <a:solidFill>
                            <a:schemeClr val="dk1"/>
                          </a:solidFill>
                          <a:latin typeface="Google Sans"/>
                          <a:ea typeface="Google Sans"/>
                          <a:cs typeface="Google Sans"/>
                          <a:sym typeface="Google Sans"/>
                        </a:rPr>
                        <a:t> of RAM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Target drive type (e.g. SSD vs. Standard) determined based on a detected IOPS threshold of </a:t>
                      </a:r>
                      <a:r>
                        <a:rPr lang="en-US" sz="1000" b="1">
                          <a:solidFill>
                            <a:schemeClr val="dk1"/>
                          </a:solidFill>
                          <a:latin typeface="Google Sans"/>
                          <a:ea typeface="Google Sans"/>
                          <a:cs typeface="Google Sans"/>
                          <a:sym typeface="Google Sans"/>
                        </a:rPr>
                        <a:t>500 IOPS</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54000">
                <a:tc gridSpan="4">
                  <a:txBody>
                    <a:bodyPr/>
                    <a:lstStyle/>
                    <a:p>
                      <a:pPr marL="457200" lvl="1" indent="-285750" algn="l" rtl="0">
                        <a:spcBef>
                          <a:spcPts val="0"/>
                        </a:spcBef>
                        <a:spcAft>
                          <a:spcPts val="0"/>
                        </a:spcAft>
                        <a:buClr>
                          <a:schemeClr val="dk1"/>
                        </a:buClr>
                        <a:buSzPts val="900"/>
                        <a:buChar char="●"/>
                      </a:pPr>
                      <a:r>
                        <a:rPr lang="en-US" sz="1100">
                          <a:solidFill>
                            <a:schemeClr val="dk1"/>
                          </a:solidFill>
                          <a:latin typeface="Google Sans"/>
                          <a:ea typeface="Google Sans"/>
                          <a:cs typeface="Google Sans"/>
                          <a:sym typeface="Google Sans"/>
                        </a:rPr>
                        <a:t> Storage amount based on </a:t>
                      </a:r>
                      <a:r>
                        <a:rPr lang="en-US" sz="1100" b="1">
                          <a:solidFill>
                            <a:schemeClr val="dk1"/>
                          </a:solidFill>
                          <a:latin typeface="Google Sans"/>
                          <a:ea typeface="Google Sans"/>
                          <a:cs typeface="Google Sans"/>
                          <a:sym typeface="Google Sans"/>
                        </a:rPr>
                        <a:t>used storage </a:t>
                      </a:r>
                      <a:r>
                        <a:rPr lang="en-US" sz="1100">
                          <a:solidFill>
                            <a:schemeClr val="dk1"/>
                          </a:solidFill>
                          <a:latin typeface="Google Sans"/>
                          <a:ea typeface="Google Sans"/>
                          <a:cs typeface="Google Sans"/>
                          <a:sym typeface="Google Sans"/>
                        </a:rPr>
                        <a:t>with a </a:t>
                      </a:r>
                      <a:r>
                        <a:rPr lang="en-US" sz="1100" b="1">
                          <a:solidFill>
                            <a:schemeClr val="dk1"/>
                          </a:solidFill>
                          <a:latin typeface="Google Sans"/>
                          <a:ea typeface="Google Sans"/>
                          <a:cs typeface="Google Sans"/>
                          <a:sym typeface="Google Sans"/>
                        </a:rPr>
                        <a:t>50%</a:t>
                      </a:r>
                      <a:r>
                        <a:rPr lang="en-US" sz="1100">
                          <a:solidFill>
                            <a:schemeClr val="dk1"/>
                          </a:solidFill>
                          <a:latin typeface="Google Sans"/>
                          <a:ea typeface="Google Sans"/>
                          <a:cs typeface="Google Sans"/>
                          <a:sym typeface="Google Sans"/>
                        </a:rPr>
                        <a:t> uplift</a:t>
                      </a:r>
                      <a:endParaRPr sz="11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Estimated outbound bandwidth incurring egress charges based on </a:t>
                      </a:r>
                      <a:r>
                        <a:rPr lang="en-US" sz="1100" b="1">
                          <a:solidFill>
                            <a:schemeClr val="dk1"/>
                          </a:solidFill>
                          <a:latin typeface="Google Sans"/>
                          <a:ea typeface="Google Sans"/>
                          <a:cs typeface="Google Sans"/>
                          <a:sym typeface="Google Sans"/>
                        </a:rPr>
                        <a:t>10% </a:t>
                      </a:r>
                      <a:r>
                        <a:rPr lang="en-US" sz="1100">
                          <a:solidFill>
                            <a:schemeClr val="dk1"/>
                          </a:solidFill>
                          <a:latin typeface="Google Sans"/>
                          <a:ea typeface="Google Sans"/>
                          <a:cs typeface="Google Sans"/>
                          <a:sym typeface="Google Sans"/>
                        </a:rPr>
                        <a:t>of total outbound detected network traffic </a:t>
                      </a:r>
                      <a:endParaRPr sz="1000">
                        <a:solidFill>
                          <a:schemeClr val="dk1"/>
                        </a:solidFill>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Target cloud provider CPU performance will meet at least </a:t>
                      </a:r>
                      <a:r>
                        <a:rPr lang="en-US" sz="1100" b="1">
                          <a:solidFill>
                            <a:schemeClr val="dk1"/>
                          </a:solidFill>
                          <a:latin typeface="Google Sans"/>
                          <a:ea typeface="Google Sans"/>
                          <a:cs typeface="Google Sans"/>
                          <a:sym typeface="Google Sans"/>
                        </a:rPr>
                        <a:t>100%</a:t>
                      </a:r>
                      <a:r>
                        <a:rPr lang="en-US" sz="1100">
                          <a:solidFill>
                            <a:schemeClr val="dk1"/>
                          </a:solidFill>
                          <a:latin typeface="Google Sans"/>
                          <a:ea typeface="Google Sans"/>
                          <a:cs typeface="Google Sans"/>
                          <a:sym typeface="Google Sans"/>
                        </a:rPr>
                        <a:t> of the detected CPU benchmark of the machine</a:t>
                      </a:r>
                      <a:endParaRPr sz="11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Catalogs</a:t>
                      </a:r>
                      <a:endParaRPr sz="1000">
                        <a:solidFill>
                          <a:schemeClr val="dk1"/>
                        </a:solidFill>
                        <a:latin typeface="Google Sans"/>
                        <a:ea typeface="Google Sans"/>
                        <a:cs typeface="Google Sans"/>
                        <a:sym typeface="Google Sans"/>
                      </a:endParaRPr>
                    </a:p>
                  </a:txBody>
                  <a:tcPr marL="0" marR="0" marT="91425"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000">
                <a:tc gridSpan="4">
                  <a:txBody>
                    <a:bodyPr/>
                    <a:lstStyle/>
                    <a:p>
                      <a:pPr marL="0" lvl="0" indent="0" algn="l" rtl="0">
                        <a:lnSpc>
                          <a:spcPct val="115000"/>
                        </a:lnSpc>
                        <a:spcBef>
                          <a:spcPts val="0"/>
                        </a:spcBef>
                        <a:spcAft>
                          <a:spcPts val="0"/>
                        </a:spcAft>
                        <a:buNone/>
                      </a:pPr>
                      <a:r>
                        <a:rPr lang="en-US" sz="1100">
                          <a:solidFill>
                            <a:schemeClr val="dk1"/>
                          </a:solidFill>
                          <a:latin typeface="Google Sans"/>
                          <a:ea typeface="Google Sans"/>
                          <a:cs typeface="Google Sans"/>
                          <a:sym typeface="Google Sans"/>
                        </a:rPr>
                        <a:t>Google On-Demand catalogs include </a:t>
                      </a:r>
                      <a:r>
                        <a:rPr lang="en-US" sz="1100" b="1">
                          <a:solidFill>
                            <a:schemeClr val="dk1"/>
                          </a:solidFill>
                          <a:latin typeface="Google Sans"/>
                          <a:ea typeface="Google Sans"/>
                          <a:cs typeface="Google Sans"/>
                          <a:sym typeface="Google Sans"/>
                        </a:rPr>
                        <a:t>Sustained Use Discounts</a:t>
                      </a:r>
                      <a:r>
                        <a:rPr lang="en-US" sz="1100">
                          <a:solidFill>
                            <a:schemeClr val="dk1"/>
                          </a:solidFill>
                          <a:latin typeface="Google Sans"/>
                          <a:ea typeface="Google Sans"/>
                          <a:cs typeface="Google Sans"/>
                          <a:sym typeface="Google Sans"/>
                        </a:rPr>
                        <a:t> based on runtime, where applicable</a:t>
                      </a:r>
                      <a:endParaRPr sz="1000">
                        <a:solidFill>
                          <a:schemeClr val="dk1"/>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The following categories of machines were excluded for comparison:</a:t>
                      </a:r>
                      <a:endParaRPr sz="1100">
                        <a:solidFill>
                          <a:schemeClr val="dk1"/>
                        </a:solidFill>
                        <a:latin typeface="Google Sans"/>
                        <a:ea typeface="Google Sans"/>
                        <a:cs typeface="Google Sans"/>
                        <a:sym typeface="Google Sans"/>
                      </a:endParaRPr>
                    </a:p>
                  </a:txBody>
                  <a:tcPr marL="0" marR="0" marT="0" marB="54850"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637" name="Google Shape;637;p61"/>
          <p:cNvSpPr txBox="1"/>
          <p:nvPr/>
        </p:nvSpPr>
        <p:spPr>
          <a:xfrm>
            <a:off x="5461000" y="6311900"/>
            <a:ext cx="12699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8" name="Google Shape;638;p61"/>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Microsoft IIS</a:t>
            </a:r>
            <a:endParaRPr sz="3200">
              <a:solidFill>
                <a:srgbClr val="1E90FF"/>
              </a:solidFill>
            </a:endParaRPr>
          </a:p>
        </p:txBody>
      </p:sp>
      <p:sp>
        <p:nvSpPr>
          <p:cNvPr id="639" name="Google Shape;639;p61"/>
          <p:cNvSpPr txBox="1"/>
          <p:nvPr/>
        </p:nvSpPr>
        <p:spPr>
          <a:xfrm>
            <a:off x="612648" y="996696"/>
            <a:ext cx="11430000" cy="4551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Financial Assumptions, based on Moderate-level optimization</a:t>
            </a:r>
            <a:endParaRPr b="1" i="1">
              <a:solidFill>
                <a:srgbClr val="1E90FF"/>
              </a:solidFill>
              <a:latin typeface="Google Sans"/>
              <a:ea typeface="Google Sans"/>
              <a:cs typeface="Google Sans"/>
              <a:sym typeface="Google Sans"/>
            </a:endParaRPr>
          </a:p>
        </p:txBody>
      </p:sp>
      <p:graphicFrame>
        <p:nvGraphicFramePr>
          <p:cNvPr id="640" name="Google Shape;640;p61"/>
          <p:cNvGraphicFramePr/>
          <p:nvPr/>
        </p:nvGraphicFramePr>
        <p:xfrm>
          <a:off x="612648" y="4695125"/>
          <a:ext cx="6985100" cy="1305520"/>
        </p:xfrm>
        <a:graphic>
          <a:graphicData uri="http://schemas.openxmlformats.org/drawingml/2006/table">
            <a:tbl>
              <a:tblPr>
                <a:noFill/>
              </a:tblPr>
              <a:tblGrid>
                <a:gridCol w="1746275">
                  <a:extLst>
                    <a:ext uri="{9D8B030D-6E8A-4147-A177-3AD203B41FA5}">
                      <a16:colId xmlns:a16="http://schemas.microsoft.com/office/drawing/2014/main" val="20000"/>
                    </a:ext>
                  </a:extLst>
                </a:gridCol>
                <a:gridCol w="1746275">
                  <a:extLst>
                    <a:ext uri="{9D8B030D-6E8A-4147-A177-3AD203B41FA5}">
                      <a16:colId xmlns:a16="http://schemas.microsoft.com/office/drawing/2014/main" val="20001"/>
                    </a:ext>
                  </a:extLst>
                </a:gridCol>
                <a:gridCol w="1746275">
                  <a:extLst>
                    <a:ext uri="{9D8B030D-6E8A-4147-A177-3AD203B41FA5}">
                      <a16:colId xmlns:a16="http://schemas.microsoft.com/office/drawing/2014/main" val="20002"/>
                    </a:ext>
                  </a:extLst>
                </a:gridCol>
                <a:gridCol w="1746275">
                  <a:extLst>
                    <a:ext uri="{9D8B030D-6E8A-4147-A177-3AD203B41FA5}">
                      <a16:colId xmlns:a16="http://schemas.microsoft.com/office/drawing/2014/main" val="20003"/>
                    </a:ext>
                  </a:extLst>
                </a:gridCol>
              </a:tblGrid>
              <a:tr h="254000">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Private Data Center</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(3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(1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(On-demand)</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extLst>
                  <a:ext uri="{0D108BD9-81ED-4DB2-BD59-A6C34878D82A}">
                    <a16:rowId xmlns:a16="http://schemas.microsoft.com/office/drawing/2014/main" val="10000"/>
                  </a:ext>
                </a:extLst>
              </a:tr>
              <a:tr h="254000">
                <a:tc>
                  <a:txBody>
                    <a:bodyPr/>
                    <a:lstStyle/>
                    <a:p>
                      <a:pPr marL="0" lvl="0" indent="0" algn="l" rtl="0">
                        <a:lnSpc>
                          <a:spcPct val="100000"/>
                        </a:lnSpc>
                        <a:spcBef>
                          <a:spcPts val="0"/>
                        </a:spcBef>
                        <a:spcAft>
                          <a:spcPts val="0"/>
                        </a:spcAft>
                        <a:buNone/>
                      </a:pPr>
                      <a:endParaRPr sz="900">
                        <a:solidFill>
                          <a:schemeClr val="dk1"/>
                        </a:solidFill>
                        <a:latin typeface="Google Sans"/>
                        <a:ea typeface="Google Sans"/>
                        <a:cs typeface="Google Sans"/>
                        <a:sym typeface="Google Sans"/>
                      </a:endParaRPr>
                    </a:p>
                    <a:p>
                      <a:pPr marL="0" lvl="0" indent="0" algn="ctr" rtl="0">
                        <a:lnSpc>
                          <a:spcPct val="100000"/>
                        </a:lnSpc>
                        <a:spcBef>
                          <a:spcPts val="0"/>
                        </a:spcBef>
                        <a:spcAft>
                          <a:spcPts val="0"/>
                        </a:spcAft>
                        <a:buNone/>
                      </a:pPr>
                      <a:r>
                        <a:rPr lang="en-US" sz="900" i="1">
                          <a:solidFill>
                            <a:srgbClr val="CCCCCC"/>
                          </a:solidFill>
                          <a:latin typeface="Google Sans"/>
                          <a:ea typeface="Google Sans"/>
                          <a:cs typeface="Google Sans"/>
                          <a:sym typeface="Google Sans"/>
                        </a:rPr>
                        <a:t>None</a:t>
                      </a:r>
                      <a:endParaRPr sz="900" b="1" i="1">
                        <a:solidFill>
                          <a:srgbClr val="CCCCCC"/>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2"/>
          <p:cNvSpPr/>
          <p:nvPr/>
        </p:nvSpPr>
        <p:spPr>
          <a:xfrm>
            <a:off x="612648" y="1408176"/>
            <a:ext cx="11055000" cy="339000"/>
          </a:xfrm>
          <a:prstGeom prst="round2SameRect">
            <a:avLst>
              <a:gd name="adj1" fmla="val 30981"/>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2"/>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Microsoft MQ</a:t>
            </a:r>
            <a:endParaRPr sz="2400">
              <a:solidFill>
                <a:srgbClr val="202124"/>
              </a:solidFill>
              <a:latin typeface="Google Sans Medium"/>
              <a:ea typeface="Google Sans Medium"/>
              <a:cs typeface="Google Sans Medium"/>
              <a:sym typeface="Google Sans Medium"/>
            </a:endParaRPr>
          </a:p>
        </p:txBody>
      </p:sp>
      <p:graphicFrame>
        <p:nvGraphicFramePr>
          <p:cNvPr id="647" name="Google Shape;647;p62"/>
          <p:cNvGraphicFramePr/>
          <p:nvPr/>
        </p:nvGraphicFramePr>
        <p:xfrm>
          <a:off x="612648" y="1408176"/>
          <a:ext cx="11055125" cy="2917561"/>
        </p:xfrm>
        <a:graphic>
          <a:graphicData uri="http://schemas.openxmlformats.org/drawingml/2006/table">
            <a:tbl>
              <a:tblPr firstRow="1" bandRow="1">
                <a:noFill/>
              </a:tblPr>
              <a:tblGrid>
                <a:gridCol w="2409525">
                  <a:extLst>
                    <a:ext uri="{9D8B030D-6E8A-4147-A177-3AD203B41FA5}">
                      <a16:colId xmlns:a16="http://schemas.microsoft.com/office/drawing/2014/main" val="20000"/>
                    </a:ext>
                  </a:extLst>
                </a:gridCol>
                <a:gridCol w="2161400">
                  <a:extLst>
                    <a:ext uri="{9D8B030D-6E8A-4147-A177-3AD203B41FA5}">
                      <a16:colId xmlns:a16="http://schemas.microsoft.com/office/drawing/2014/main" val="20001"/>
                    </a:ext>
                  </a:extLst>
                </a:gridCol>
                <a:gridCol w="2161400">
                  <a:extLst>
                    <a:ext uri="{9D8B030D-6E8A-4147-A177-3AD203B41FA5}">
                      <a16:colId xmlns:a16="http://schemas.microsoft.com/office/drawing/2014/main" val="20002"/>
                    </a:ext>
                  </a:extLst>
                </a:gridCol>
                <a:gridCol w="2161400">
                  <a:extLst>
                    <a:ext uri="{9D8B030D-6E8A-4147-A177-3AD203B41FA5}">
                      <a16:colId xmlns:a16="http://schemas.microsoft.com/office/drawing/2014/main" val="20003"/>
                    </a:ext>
                  </a:extLst>
                </a:gridCol>
                <a:gridCol w="2161400">
                  <a:extLst>
                    <a:ext uri="{9D8B030D-6E8A-4147-A177-3AD203B41FA5}">
                      <a16:colId xmlns:a16="http://schemas.microsoft.com/office/drawing/2014/main" val="20004"/>
                    </a:ext>
                  </a:extLst>
                </a:gridCol>
              </a:tblGrid>
              <a:tr h="254000">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Cost Component (Monthly)</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Private Data Center</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(3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(1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(On-demand)</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extLst>
                  <a:ext uri="{0D108BD9-81ED-4DB2-BD59-A6C34878D82A}">
                    <a16:rowId xmlns:a16="http://schemas.microsoft.com/office/drawing/2014/main" val="10000"/>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Hosting Location:</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Europe</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Compute: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$368.58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$57.96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$76.35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$83.51</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2"/>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Operating System:</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$6.72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$67.16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$67.16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$67.16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3"/>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Storage: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$95.25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$30.48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$30.48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$30.48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4"/>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Egress: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$11.05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$11.05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$11.05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Other Costs: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6"/>
                  </a:ext>
                </a:extLst>
              </a:tr>
              <a:tr h="254000">
                <a:tc>
                  <a:txBody>
                    <a:bodyPr/>
                    <a:lstStyle/>
                    <a:p>
                      <a:pPr marL="0" lvl="0" indent="0" algn="l" rtl="0">
                        <a:spcBef>
                          <a:spcPts val="0"/>
                        </a:spcBef>
                        <a:spcAft>
                          <a:spcPts val="0"/>
                        </a:spcAft>
                        <a:buNone/>
                      </a:pPr>
                      <a:r>
                        <a:rPr lang="en-US" sz="1000">
                          <a:solidFill>
                            <a:srgbClr val="202124"/>
                          </a:solidFill>
                          <a:latin typeface="Google Sans"/>
                          <a:ea typeface="Google Sans"/>
                          <a:cs typeface="Google Sans"/>
                          <a:sym typeface="Google Sans"/>
                        </a:rPr>
                        <a:t>Total Monthly Cost:</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$470.54</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$166.65</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$185.04</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$192.20</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7"/>
                  </a:ext>
                </a:extLst>
              </a:tr>
              <a:tr h="254000">
                <a:tc>
                  <a:txBody>
                    <a:bodyPr/>
                    <a:lstStyle/>
                    <a:p>
                      <a:pPr marL="0" lvl="0" indent="0" algn="l" rtl="0">
                        <a:lnSpc>
                          <a:spcPct val="115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Monthly Savings:</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15000"/>
                        </a:lnSpc>
                        <a:spcBef>
                          <a:spcPts val="0"/>
                        </a:spcBef>
                        <a:spcAft>
                          <a:spcPts val="0"/>
                        </a:spcAft>
                        <a:buNone/>
                      </a:pPr>
                      <a:endParaRPr sz="1000" u="none" strike="noStrike" cap="none">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$303.89</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64.6%</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$285.50</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60.7%</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$278.34</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59.2%</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54000">
                <a:tc gridSpan="5">
                  <a:txBody>
                    <a:bodyPr/>
                    <a:lstStyle/>
                    <a:p>
                      <a:pPr marL="457200" lvl="0" indent="0" algn="r" rtl="0">
                        <a:lnSpc>
                          <a:spcPct val="135000"/>
                        </a:lnSpc>
                        <a:spcBef>
                          <a:spcPts val="0"/>
                        </a:spcBef>
                        <a:spcAft>
                          <a:spcPts val="0"/>
                        </a:spcAft>
                        <a:buNone/>
                      </a:pPr>
                      <a:r>
                        <a:rPr lang="en-US" sz="1000">
                          <a:solidFill>
                            <a:srgbClr val="202124"/>
                          </a:solidFill>
                          <a:latin typeface="Google Sans"/>
                          <a:ea typeface="Google Sans"/>
                          <a:cs typeface="Google Sans"/>
                          <a:sym typeface="Google Sans"/>
                        </a:rPr>
                        <a:t>* Detailed assumptions on the following slide</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648" name="Google Shape;648;p62"/>
          <p:cNvSpPr txBox="1"/>
          <p:nvPr/>
        </p:nvSpPr>
        <p:spPr>
          <a:xfrm>
            <a:off x="612648" y="996696"/>
            <a:ext cx="11430000" cy="4572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2 Assets</a:t>
            </a:r>
            <a:endParaRPr>
              <a:solidFill>
                <a:srgbClr val="202124"/>
              </a:solidFill>
              <a:latin typeface="Google Sans"/>
              <a:ea typeface="Google Sans"/>
              <a:cs typeface="Google Sans"/>
              <a:sym typeface="Google San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3"/>
          <p:cNvSpPr/>
          <p:nvPr/>
        </p:nvSpPr>
        <p:spPr>
          <a:xfrm rot="10800000" flipH="1">
            <a:off x="612648" y="4690872"/>
            <a:ext cx="6986100" cy="259800"/>
          </a:xfrm>
          <a:prstGeom prst="round2SameRect">
            <a:avLst>
              <a:gd name="adj1" fmla="val 0"/>
              <a:gd name="adj2" fmla="val 2668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54" name="Google Shape;654;p63"/>
          <p:cNvGraphicFramePr/>
          <p:nvPr/>
        </p:nvGraphicFramePr>
        <p:xfrm>
          <a:off x="7997952" y="1527048"/>
          <a:ext cx="3694200" cy="1369530"/>
        </p:xfrm>
        <a:graphic>
          <a:graphicData uri="http://schemas.openxmlformats.org/drawingml/2006/table">
            <a:tbl>
              <a:tblPr>
                <a:noFill/>
              </a:tblPr>
              <a:tblGrid>
                <a:gridCol w="923550">
                  <a:extLst>
                    <a:ext uri="{9D8B030D-6E8A-4147-A177-3AD203B41FA5}">
                      <a16:colId xmlns:a16="http://schemas.microsoft.com/office/drawing/2014/main" val="20000"/>
                    </a:ext>
                  </a:extLst>
                </a:gridCol>
                <a:gridCol w="923550">
                  <a:extLst>
                    <a:ext uri="{9D8B030D-6E8A-4147-A177-3AD203B41FA5}">
                      <a16:colId xmlns:a16="http://schemas.microsoft.com/office/drawing/2014/main" val="20001"/>
                    </a:ext>
                  </a:extLst>
                </a:gridCol>
                <a:gridCol w="923550">
                  <a:extLst>
                    <a:ext uri="{9D8B030D-6E8A-4147-A177-3AD203B41FA5}">
                      <a16:colId xmlns:a16="http://schemas.microsoft.com/office/drawing/2014/main" val="20002"/>
                    </a:ext>
                  </a:extLst>
                </a:gridCol>
                <a:gridCol w="9235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Machine Uptime</a:t>
                      </a:r>
                      <a:endParaRPr sz="1300">
                        <a:latin typeface="Google Sans"/>
                        <a:ea typeface="Google Sans"/>
                        <a:cs typeface="Google Sans"/>
                        <a:sym typeface="Google Sans"/>
                      </a:endParaRPr>
                    </a:p>
                  </a:txBody>
                  <a:tcPr marL="0" marR="0" marT="0"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All machines assumed to be running full time (730 hours, on average, per month)</a:t>
                      </a:r>
                      <a:endParaRPr b="1">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Operating System Licensing Strategy</a:t>
                      </a:r>
                      <a:endParaRPr sz="1300" b="1">
                        <a:solidFill>
                          <a:schemeClr val="dk1"/>
                        </a:solidFill>
                        <a:latin typeface="Google Sans"/>
                        <a:ea typeface="Google Sans"/>
                        <a:cs typeface="Google Sans"/>
                        <a:sym typeface="Google Sans"/>
                      </a:endParaRPr>
                    </a:p>
                  </a:txBody>
                  <a:tcPr marL="0" marR="0" marT="91425"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Current on-premise operating system licenses to be brought to cloud, where possible</a:t>
                      </a:r>
                      <a:endParaRPr sz="1200">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655" name="Google Shape;655;p63"/>
          <p:cNvGraphicFramePr/>
          <p:nvPr/>
        </p:nvGraphicFramePr>
        <p:xfrm>
          <a:off x="612648" y="1527048"/>
          <a:ext cx="7086600" cy="2838670"/>
        </p:xfrm>
        <a:graphic>
          <a:graphicData uri="http://schemas.openxmlformats.org/drawingml/2006/table">
            <a:tbl>
              <a:tblPr>
                <a:noFill/>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Sizing and Requirements</a:t>
                      </a:r>
                      <a:endParaRPr>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Machines were sized based on the following performance metrics based on </a:t>
                      </a:r>
                      <a:r>
                        <a:rPr lang="en-US" sz="1100" b="1">
                          <a:solidFill>
                            <a:schemeClr val="dk1"/>
                          </a:solidFill>
                          <a:latin typeface="Google Sans"/>
                          <a:ea typeface="Google Sans"/>
                          <a:cs typeface="Google Sans"/>
                          <a:sym typeface="Google Sans"/>
                        </a:rPr>
                        <a:t>average</a:t>
                      </a:r>
                      <a:r>
                        <a:rPr lang="en-US" sz="1100">
                          <a:solidFill>
                            <a:schemeClr val="dk1"/>
                          </a:solidFill>
                          <a:latin typeface="Google Sans"/>
                          <a:ea typeface="Google Sans"/>
                          <a:cs typeface="Google Sans"/>
                          <a:sym typeface="Google Sans"/>
                        </a:rPr>
                        <a:t> performance data:</a:t>
                      </a:r>
                      <a:endParaRPr sz="13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457200" lvl="0"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CPU utilization target of 50% (cloud assets would utilize up to </a:t>
                      </a:r>
                      <a:r>
                        <a:rPr lang="en-US" sz="1000" b="1">
                          <a:solidFill>
                            <a:schemeClr val="dk1"/>
                          </a:solidFill>
                          <a:latin typeface="Google Sans"/>
                          <a:ea typeface="Google Sans"/>
                          <a:cs typeface="Google Sans"/>
                          <a:sym typeface="Google Sans"/>
                        </a:rPr>
                        <a:t>50%</a:t>
                      </a:r>
                      <a:r>
                        <a:rPr lang="en-US" sz="1000">
                          <a:solidFill>
                            <a:schemeClr val="dk1"/>
                          </a:solidFill>
                          <a:latin typeface="Google Sans"/>
                          <a:ea typeface="Google Sans"/>
                          <a:cs typeface="Google Sans"/>
                          <a:sym typeface="Google Sans"/>
                        </a:rPr>
                        <a:t> of CPU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RAM utilization target of 80% (cloud assets would utilize up to </a:t>
                      </a:r>
                      <a:r>
                        <a:rPr lang="en-US" sz="1000" b="1">
                          <a:solidFill>
                            <a:schemeClr val="dk1"/>
                          </a:solidFill>
                          <a:latin typeface="Google Sans"/>
                          <a:ea typeface="Google Sans"/>
                          <a:cs typeface="Google Sans"/>
                          <a:sym typeface="Google Sans"/>
                        </a:rPr>
                        <a:t>80%</a:t>
                      </a:r>
                      <a:r>
                        <a:rPr lang="en-US" sz="1000">
                          <a:solidFill>
                            <a:schemeClr val="dk1"/>
                          </a:solidFill>
                          <a:latin typeface="Google Sans"/>
                          <a:ea typeface="Google Sans"/>
                          <a:cs typeface="Google Sans"/>
                          <a:sym typeface="Google Sans"/>
                        </a:rPr>
                        <a:t> of RAM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Target drive type (e.g. SSD vs. Standard) determined based on a detected IOPS threshold of </a:t>
                      </a:r>
                      <a:r>
                        <a:rPr lang="en-US" sz="1000" b="1">
                          <a:solidFill>
                            <a:schemeClr val="dk1"/>
                          </a:solidFill>
                          <a:latin typeface="Google Sans"/>
                          <a:ea typeface="Google Sans"/>
                          <a:cs typeface="Google Sans"/>
                          <a:sym typeface="Google Sans"/>
                        </a:rPr>
                        <a:t>500 IOPS</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54000">
                <a:tc gridSpan="4">
                  <a:txBody>
                    <a:bodyPr/>
                    <a:lstStyle/>
                    <a:p>
                      <a:pPr marL="457200" lvl="1" indent="-285750" algn="l" rtl="0">
                        <a:spcBef>
                          <a:spcPts val="0"/>
                        </a:spcBef>
                        <a:spcAft>
                          <a:spcPts val="0"/>
                        </a:spcAft>
                        <a:buClr>
                          <a:schemeClr val="dk1"/>
                        </a:buClr>
                        <a:buSzPts val="900"/>
                        <a:buChar char="●"/>
                      </a:pPr>
                      <a:r>
                        <a:rPr lang="en-US" sz="1100">
                          <a:solidFill>
                            <a:schemeClr val="dk1"/>
                          </a:solidFill>
                          <a:latin typeface="Google Sans"/>
                          <a:ea typeface="Google Sans"/>
                          <a:cs typeface="Google Sans"/>
                          <a:sym typeface="Google Sans"/>
                        </a:rPr>
                        <a:t> Storage amount based on </a:t>
                      </a:r>
                      <a:r>
                        <a:rPr lang="en-US" sz="1100" b="1">
                          <a:solidFill>
                            <a:schemeClr val="dk1"/>
                          </a:solidFill>
                          <a:latin typeface="Google Sans"/>
                          <a:ea typeface="Google Sans"/>
                          <a:cs typeface="Google Sans"/>
                          <a:sym typeface="Google Sans"/>
                        </a:rPr>
                        <a:t>used storage </a:t>
                      </a:r>
                      <a:r>
                        <a:rPr lang="en-US" sz="1100">
                          <a:solidFill>
                            <a:schemeClr val="dk1"/>
                          </a:solidFill>
                          <a:latin typeface="Google Sans"/>
                          <a:ea typeface="Google Sans"/>
                          <a:cs typeface="Google Sans"/>
                          <a:sym typeface="Google Sans"/>
                        </a:rPr>
                        <a:t>with a </a:t>
                      </a:r>
                      <a:r>
                        <a:rPr lang="en-US" sz="1100" b="1">
                          <a:solidFill>
                            <a:schemeClr val="dk1"/>
                          </a:solidFill>
                          <a:latin typeface="Google Sans"/>
                          <a:ea typeface="Google Sans"/>
                          <a:cs typeface="Google Sans"/>
                          <a:sym typeface="Google Sans"/>
                        </a:rPr>
                        <a:t>50%</a:t>
                      </a:r>
                      <a:r>
                        <a:rPr lang="en-US" sz="1100">
                          <a:solidFill>
                            <a:schemeClr val="dk1"/>
                          </a:solidFill>
                          <a:latin typeface="Google Sans"/>
                          <a:ea typeface="Google Sans"/>
                          <a:cs typeface="Google Sans"/>
                          <a:sym typeface="Google Sans"/>
                        </a:rPr>
                        <a:t> uplift</a:t>
                      </a:r>
                      <a:endParaRPr sz="11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Estimated outbound bandwidth incurring egress charges based on </a:t>
                      </a:r>
                      <a:r>
                        <a:rPr lang="en-US" sz="1100" b="1">
                          <a:solidFill>
                            <a:schemeClr val="dk1"/>
                          </a:solidFill>
                          <a:latin typeface="Google Sans"/>
                          <a:ea typeface="Google Sans"/>
                          <a:cs typeface="Google Sans"/>
                          <a:sym typeface="Google Sans"/>
                        </a:rPr>
                        <a:t>10% </a:t>
                      </a:r>
                      <a:r>
                        <a:rPr lang="en-US" sz="1100">
                          <a:solidFill>
                            <a:schemeClr val="dk1"/>
                          </a:solidFill>
                          <a:latin typeface="Google Sans"/>
                          <a:ea typeface="Google Sans"/>
                          <a:cs typeface="Google Sans"/>
                          <a:sym typeface="Google Sans"/>
                        </a:rPr>
                        <a:t>of total outbound detected network traffic </a:t>
                      </a:r>
                      <a:endParaRPr sz="1000">
                        <a:solidFill>
                          <a:schemeClr val="dk1"/>
                        </a:solidFill>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Target cloud provider CPU performance will meet at least </a:t>
                      </a:r>
                      <a:r>
                        <a:rPr lang="en-US" sz="1100" b="1">
                          <a:solidFill>
                            <a:schemeClr val="dk1"/>
                          </a:solidFill>
                          <a:latin typeface="Google Sans"/>
                          <a:ea typeface="Google Sans"/>
                          <a:cs typeface="Google Sans"/>
                          <a:sym typeface="Google Sans"/>
                        </a:rPr>
                        <a:t>100%</a:t>
                      </a:r>
                      <a:r>
                        <a:rPr lang="en-US" sz="1100">
                          <a:solidFill>
                            <a:schemeClr val="dk1"/>
                          </a:solidFill>
                          <a:latin typeface="Google Sans"/>
                          <a:ea typeface="Google Sans"/>
                          <a:cs typeface="Google Sans"/>
                          <a:sym typeface="Google Sans"/>
                        </a:rPr>
                        <a:t> of the detected CPU benchmark of the machine</a:t>
                      </a:r>
                      <a:endParaRPr sz="11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Catalogs</a:t>
                      </a:r>
                      <a:endParaRPr sz="1000">
                        <a:solidFill>
                          <a:schemeClr val="dk1"/>
                        </a:solidFill>
                        <a:latin typeface="Google Sans"/>
                        <a:ea typeface="Google Sans"/>
                        <a:cs typeface="Google Sans"/>
                        <a:sym typeface="Google Sans"/>
                      </a:endParaRPr>
                    </a:p>
                  </a:txBody>
                  <a:tcPr marL="0" marR="0" marT="91425"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000">
                <a:tc gridSpan="4">
                  <a:txBody>
                    <a:bodyPr/>
                    <a:lstStyle/>
                    <a:p>
                      <a:pPr marL="0" lvl="0" indent="0" algn="l" rtl="0">
                        <a:lnSpc>
                          <a:spcPct val="115000"/>
                        </a:lnSpc>
                        <a:spcBef>
                          <a:spcPts val="0"/>
                        </a:spcBef>
                        <a:spcAft>
                          <a:spcPts val="0"/>
                        </a:spcAft>
                        <a:buNone/>
                      </a:pPr>
                      <a:r>
                        <a:rPr lang="en-US" sz="1100">
                          <a:solidFill>
                            <a:schemeClr val="dk1"/>
                          </a:solidFill>
                          <a:latin typeface="Google Sans"/>
                          <a:ea typeface="Google Sans"/>
                          <a:cs typeface="Google Sans"/>
                          <a:sym typeface="Google Sans"/>
                        </a:rPr>
                        <a:t>Google On-Demand catalogs include </a:t>
                      </a:r>
                      <a:r>
                        <a:rPr lang="en-US" sz="1100" b="1">
                          <a:solidFill>
                            <a:schemeClr val="dk1"/>
                          </a:solidFill>
                          <a:latin typeface="Google Sans"/>
                          <a:ea typeface="Google Sans"/>
                          <a:cs typeface="Google Sans"/>
                          <a:sym typeface="Google Sans"/>
                        </a:rPr>
                        <a:t>Sustained Use Discounts</a:t>
                      </a:r>
                      <a:r>
                        <a:rPr lang="en-US" sz="1100">
                          <a:solidFill>
                            <a:schemeClr val="dk1"/>
                          </a:solidFill>
                          <a:latin typeface="Google Sans"/>
                          <a:ea typeface="Google Sans"/>
                          <a:cs typeface="Google Sans"/>
                          <a:sym typeface="Google Sans"/>
                        </a:rPr>
                        <a:t> based on runtime, where applicable</a:t>
                      </a:r>
                      <a:endParaRPr sz="1000">
                        <a:solidFill>
                          <a:schemeClr val="dk1"/>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The following categories of machines were excluded for comparison:</a:t>
                      </a:r>
                      <a:endParaRPr sz="1100">
                        <a:solidFill>
                          <a:schemeClr val="dk1"/>
                        </a:solidFill>
                        <a:latin typeface="Google Sans"/>
                        <a:ea typeface="Google Sans"/>
                        <a:cs typeface="Google Sans"/>
                        <a:sym typeface="Google Sans"/>
                      </a:endParaRPr>
                    </a:p>
                  </a:txBody>
                  <a:tcPr marL="0" marR="0" marT="0" marB="54850"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656" name="Google Shape;656;p63"/>
          <p:cNvSpPr txBox="1"/>
          <p:nvPr/>
        </p:nvSpPr>
        <p:spPr>
          <a:xfrm>
            <a:off x="5461000" y="6311900"/>
            <a:ext cx="12699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7" name="Google Shape;657;p63"/>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Microsoft MQ</a:t>
            </a:r>
            <a:endParaRPr sz="3200">
              <a:solidFill>
                <a:srgbClr val="1E90FF"/>
              </a:solidFill>
            </a:endParaRPr>
          </a:p>
        </p:txBody>
      </p:sp>
      <p:sp>
        <p:nvSpPr>
          <p:cNvPr id="658" name="Google Shape;658;p63"/>
          <p:cNvSpPr txBox="1"/>
          <p:nvPr/>
        </p:nvSpPr>
        <p:spPr>
          <a:xfrm>
            <a:off x="612648" y="996696"/>
            <a:ext cx="11430000" cy="4551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Financial Assumptions, based on Moderate-level optimization</a:t>
            </a:r>
            <a:endParaRPr b="1" i="1">
              <a:solidFill>
                <a:srgbClr val="1E90FF"/>
              </a:solidFill>
              <a:latin typeface="Google Sans"/>
              <a:ea typeface="Google Sans"/>
              <a:cs typeface="Google Sans"/>
              <a:sym typeface="Google Sans"/>
            </a:endParaRPr>
          </a:p>
        </p:txBody>
      </p:sp>
      <p:graphicFrame>
        <p:nvGraphicFramePr>
          <p:cNvPr id="659" name="Google Shape;659;p63"/>
          <p:cNvGraphicFramePr/>
          <p:nvPr/>
        </p:nvGraphicFramePr>
        <p:xfrm>
          <a:off x="612648" y="4695125"/>
          <a:ext cx="6985100" cy="1305520"/>
        </p:xfrm>
        <a:graphic>
          <a:graphicData uri="http://schemas.openxmlformats.org/drawingml/2006/table">
            <a:tbl>
              <a:tblPr>
                <a:noFill/>
              </a:tblPr>
              <a:tblGrid>
                <a:gridCol w="1746275">
                  <a:extLst>
                    <a:ext uri="{9D8B030D-6E8A-4147-A177-3AD203B41FA5}">
                      <a16:colId xmlns:a16="http://schemas.microsoft.com/office/drawing/2014/main" val="20000"/>
                    </a:ext>
                  </a:extLst>
                </a:gridCol>
                <a:gridCol w="1746275">
                  <a:extLst>
                    <a:ext uri="{9D8B030D-6E8A-4147-A177-3AD203B41FA5}">
                      <a16:colId xmlns:a16="http://schemas.microsoft.com/office/drawing/2014/main" val="20001"/>
                    </a:ext>
                  </a:extLst>
                </a:gridCol>
                <a:gridCol w="1746275">
                  <a:extLst>
                    <a:ext uri="{9D8B030D-6E8A-4147-A177-3AD203B41FA5}">
                      <a16:colId xmlns:a16="http://schemas.microsoft.com/office/drawing/2014/main" val="20002"/>
                    </a:ext>
                  </a:extLst>
                </a:gridCol>
                <a:gridCol w="1746275">
                  <a:extLst>
                    <a:ext uri="{9D8B030D-6E8A-4147-A177-3AD203B41FA5}">
                      <a16:colId xmlns:a16="http://schemas.microsoft.com/office/drawing/2014/main" val="20003"/>
                    </a:ext>
                  </a:extLst>
                </a:gridCol>
              </a:tblGrid>
              <a:tr h="254000">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Private Data Center</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(3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(1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(On-demand)</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extLst>
                  <a:ext uri="{0D108BD9-81ED-4DB2-BD59-A6C34878D82A}">
                    <a16:rowId xmlns:a16="http://schemas.microsoft.com/office/drawing/2014/main" val="10000"/>
                  </a:ext>
                </a:extLst>
              </a:tr>
              <a:tr h="254000">
                <a:tc>
                  <a:txBody>
                    <a:bodyPr/>
                    <a:lstStyle/>
                    <a:p>
                      <a:pPr marL="0" lvl="0" indent="0" algn="l" rtl="0">
                        <a:lnSpc>
                          <a:spcPct val="100000"/>
                        </a:lnSpc>
                        <a:spcBef>
                          <a:spcPts val="0"/>
                        </a:spcBef>
                        <a:spcAft>
                          <a:spcPts val="0"/>
                        </a:spcAft>
                        <a:buNone/>
                      </a:pPr>
                      <a:endParaRPr sz="900">
                        <a:solidFill>
                          <a:schemeClr val="dk1"/>
                        </a:solidFill>
                        <a:latin typeface="Google Sans"/>
                        <a:ea typeface="Google Sans"/>
                        <a:cs typeface="Google Sans"/>
                        <a:sym typeface="Google Sans"/>
                      </a:endParaRPr>
                    </a:p>
                    <a:p>
                      <a:pPr marL="0" lvl="0" indent="0" algn="ctr" rtl="0">
                        <a:lnSpc>
                          <a:spcPct val="100000"/>
                        </a:lnSpc>
                        <a:spcBef>
                          <a:spcPts val="0"/>
                        </a:spcBef>
                        <a:spcAft>
                          <a:spcPts val="0"/>
                        </a:spcAft>
                        <a:buNone/>
                      </a:pPr>
                      <a:r>
                        <a:rPr lang="en-US" sz="900" i="1">
                          <a:solidFill>
                            <a:srgbClr val="CCCCCC"/>
                          </a:solidFill>
                          <a:latin typeface="Google Sans"/>
                          <a:ea typeface="Google Sans"/>
                          <a:cs typeface="Google Sans"/>
                          <a:sym typeface="Google Sans"/>
                        </a:rPr>
                        <a:t>None</a:t>
                      </a:r>
                      <a:endParaRPr sz="900" b="1" i="1">
                        <a:solidFill>
                          <a:srgbClr val="CCCCCC"/>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64"/>
          <p:cNvSpPr/>
          <p:nvPr/>
        </p:nvSpPr>
        <p:spPr>
          <a:xfrm>
            <a:off x="612648" y="1408176"/>
            <a:ext cx="11055000" cy="339000"/>
          </a:xfrm>
          <a:prstGeom prst="round2SameRect">
            <a:avLst>
              <a:gd name="adj1" fmla="val 30981"/>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4"/>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MySQL</a:t>
            </a:r>
            <a:endParaRPr sz="2400">
              <a:solidFill>
                <a:srgbClr val="202124"/>
              </a:solidFill>
              <a:latin typeface="Google Sans Medium"/>
              <a:ea typeface="Google Sans Medium"/>
              <a:cs typeface="Google Sans Medium"/>
              <a:sym typeface="Google Sans Medium"/>
            </a:endParaRPr>
          </a:p>
        </p:txBody>
      </p:sp>
      <p:graphicFrame>
        <p:nvGraphicFramePr>
          <p:cNvPr id="666" name="Google Shape;666;p64"/>
          <p:cNvGraphicFramePr/>
          <p:nvPr/>
        </p:nvGraphicFramePr>
        <p:xfrm>
          <a:off x="612648" y="1408176"/>
          <a:ext cx="11055125" cy="2917561"/>
        </p:xfrm>
        <a:graphic>
          <a:graphicData uri="http://schemas.openxmlformats.org/drawingml/2006/table">
            <a:tbl>
              <a:tblPr firstRow="1" bandRow="1">
                <a:noFill/>
              </a:tblPr>
              <a:tblGrid>
                <a:gridCol w="2409525">
                  <a:extLst>
                    <a:ext uri="{9D8B030D-6E8A-4147-A177-3AD203B41FA5}">
                      <a16:colId xmlns:a16="http://schemas.microsoft.com/office/drawing/2014/main" val="20000"/>
                    </a:ext>
                  </a:extLst>
                </a:gridCol>
                <a:gridCol w="2161400">
                  <a:extLst>
                    <a:ext uri="{9D8B030D-6E8A-4147-A177-3AD203B41FA5}">
                      <a16:colId xmlns:a16="http://schemas.microsoft.com/office/drawing/2014/main" val="20001"/>
                    </a:ext>
                  </a:extLst>
                </a:gridCol>
                <a:gridCol w="2161400">
                  <a:extLst>
                    <a:ext uri="{9D8B030D-6E8A-4147-A177-3AD203B41FA5}">
                      <a16:colId xmlns:a16="http://schemas.microsoft.com/office/drawing/2014/main" val="20002"/>
                    </a:ext>
                  </a:extLst>
                </a:gridCol>
                <a:gridCol w="2161400">
                  <a:extLst>
                    <a:ext uri="{9D8B030D-6E8A-4147-A177-3AD203B41FA5}">
                      <a16:colId xmlns:a16="http://schemas.microsoft.com/office/drawing/2014/main" val="20003"/>
                    </a:ext>
                  </a:extLst>
                </a:gridCol>
                <a:gridCol w="2161400">
                  <a:extLst>
                    <a:ext uri="{9D8B030D-6E8A-4147-A177-3AD203B41FA5}">
                      <a16:colId xmlns:a16="http://schemas.microsoft.com/office/drawing/2014/main" val="20004"/>
                    </a:ext>
                  </a:extLst>
                </a:gridCol>
              </a:tblGrid>
              <a:tr h="254000">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Cost Component (Monthly)</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Private Data Center</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(3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(1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(On-demand)</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extLst>
                  <a:ext uri="{0D108BD9-81ED-4DB2-BD59-A6C34878D82A}">
                    <a16:rowId xmlns:a16="http://schemas.microsoft.com/office/drawing/2014/main" val="10000"/>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Hosting Location:</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Europe</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Compute: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$185.86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$41.47</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$51.47</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$55.36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2"/>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Operating System:</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$3.36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$33.58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$33.58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$33.58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3"/>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Storage: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$66.90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$21.41</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$21.41</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$21.41</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4"/>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Egress: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$0.85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$0.85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$0.85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Other Costs: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6"/>
                  </a:ext>
                </a:extLst>
              </a:tr>
              <a:tr h="254000">
                <a:tc>
                  <a:txBody>
                    <a:bodyPr/>
                    <a:lstStyle/>
                    <a:p>
                      <a:pPr marL="0" lvl="0" indent="0" algn="l" rtl="0">
                        <a:spcBef>
                          <a:spcPts val="0"/>
                        </a:spcBef>
                        <a:spcAft>
                          <a:spcPts val="0"/>
                        </a:spcAft>
                        <a:buNone/>
                      </a:pPr>
                      <a:r>
                        <a:rPr lang="en-US" sz="1000">
                          <a:solidFill>
                            <a:srgbClr val="202124"/>
                          </a:solidFill>
                          <a:latin typeface="Google Sans"/>
                          <a:ea typeface="Google Sans"/>
                          <a:cs typeface="Google Sans"/>
                          <a:sym typeface="Google Sans"/>
                        </a:rPr>
                        <a:t>Total Monthly Cost:</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$256.12</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$97.30</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$107.31</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$111.20</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7"/>
                  </a:ext>
                </a:extLst>
              </a:tr>
              <a:tr h="254000">
                <a:tc>
                  <a:txBody>
                    <a:bodyPr/>
                    <a:lstStyle/>
                    <a:p>
                      <a:pPr marL="0" lvl="0" indent="0" algn="l" rtl="0">
                        <a:lnSpc>
                          <a:spcPct val="115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Monthly Savings:</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15000"/>
                        </a:lnSpc>
                        <a:spcBef>
                          <a:spcPts val="0"/>
                        </a:spcBef>
                        <a:spcAft>
                          <a:spcPts val="0"/>
                        </a:spcAft>
                        <a:buNone/>
                      </a:pPr>
                      <a:endParaRPr sz="1000" u="none" strike="noStrike" cap="none">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$158.81</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62.0%</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$148.81</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58.1%</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$144.92</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56.6%</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54000">
                <a:tc gridSpan="5">
                  <a:txBody>
                    <a:bodyPr/>
                    <a:lstStyle/>
                    <a:p>
                      <a:pPr marL="457200" lvl="0" indent="0" algn="r" rtl="0">
                        <a:lnSpc>
                          <a:spcPct val="135000"/>
                        </a:lnSpc>
                        <a:spcBef>
                          <a:spcPts val="0"/>
                        </a:spcBef>
                        <a:spcAft>
                          <a:spcPts val="0"/>
                        </a:spcAft>
                        <a:buNone/>
                      </a:pPr>
                      <a:r>
                        <a:rPr lang="en-US" sz="1000">
                          <a:solidFill>
                            <a:srgbClr val="202124"/>
                          </a:solidFill>
                          <a:latin typeface="Google Sans"/>
                          <a:ea typeface="Google Sans"/>
                          <a:cs typeface="Google Sans"/>
                          <a:sym typeface="Google Sans"/>
                        </a:rPr>
                        <a:t>* Detailed assumptions on the following slide</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667" name="Google Shape;667;p64"/>
          <p:cNvSpPr txBox="1"/>
          <p:nvPr/>
        </p:nvSpPr>
        <p:spPr>
          <a:xfrm>
            <a:off x="612648" y="996696"/>
            <a:ext cx="11430000" cy="4572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1 Asset</a:t>
            </a:r>
            <a:endParaRPr>
              <a:solidFill>
                <a:srgbClr val="202124"/>
              </a:solidFill>
              <a:latin typeface="Google Sans"/>
              <a:ea typeface="Google Sans"/>
              <a:cs typeface="Google Sans"/>
              <a:sym typeface="Google Sans"/>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5"/>
          <p:cNvSpPr/>
          <p:nvPr/>
        </p:nvSpPr>
        <p:spPr>
          <a:xfrm rot="10800000" flipH="1">
            <a:off x="612648" y="4690872"/>
            <a:ext cx="6986100" cy="259800"/>
          </a:xfrm>
          <a:prstGeom prst="round2SameRect">
            <a:avLst>
              <a:gd name="adj1" fmla="val 0"/>
              <a:gd name="adj2" fmla="val 2668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73" name="Google Shape;673;p65"/>
          <p:cNvGraphicFramePr/>
          <p:nvPr/>
        </p:nvGraphicFramePr>
        <p:xfrm>
          <a:off x="7997952" y="1527048"/>
          <a:ext cx="3694200" cy="1369530"/>
        </p:xfrm>
        <a:graphic>
          <a:graphicData uri="http://schemas.openxmlformats.org/drawingml/2006/table">
            <a:tbl>
              <a:tblPr>
                <a:noFill/>
              </a:tblPr>
              <a:tblGrid>
                <a:gridCol w="923550">
                  <a:extLst>
                    <a:ext uri="{9D8B030D-6E8A-4147-A177-3AD203B41FA5}">
                      <a16:colId xmlns:a16="http://schemas.microsoft.com/office/drawing/2014/main" val="20000"/>
                    </a:ext>
                  </a:extLst>
                </a:gridCol>
                <a:gridCol w="923550">
                  <a:extLst>
                    <a:ext uri="{9D8B030D-6E8A-4147-A177-3AD203B41FA5}">
                      <a16:colId xmlns:a16="http://schemas.microsoft.com/office/drawing/2014/main" val="20001"/>
                    </a:ext>
                  </a:extLst>
                </a:gridCol>
                <a:gridCol w="923550">
                  <a:extLst>
                    <a:ext uri="{9D8B030D-6E8A-4147-A177-3AD203B41FA5}">
                      <a16:colId xmlns:a16="http://schemas.microsoft.com/office/drawing/2014/main" val="20002"/>
                    </a:ext>
                  </a:extLst>
                </a:gridCol>
                <a:gridCol w="9235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Machine Uptime</a:t>
                      </a:r>
                      <a:endParaRPr sz="1300">
                        <a:latin typeface="Google Sans"/>
                        <a:ea typeface="Google Sans"/>
                        <a:cs typeface="Google Sans"/>
                        <a:sym typeface="Google Sans"/>
                      </a:endParaRPr>
                    </a:p>
                  </a:txBody>
                  <a:tcPr marL="0" marR="0" marT="0"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All machines assumed to be running full time (730 hours, on average, per month)</a:t>
                      </a:r>
                      <a:endParaRPr b="1">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Operating System Licensing Strategy</a:t>
                      </a:r>
                      <a:endParaRPr sz="1300" b="1">
                        <a:solidFill>
                          <a:schemeClr val="dk1"/>
                        </a:solidFill>
                        <a:latin typeface="Google Sans"/>
                        <a:ea typeface="Google Sans"/>
                        <a:cs typeface="Google Sans"/>
                        <a:sym typeface="Google Sans"/>
                      </a:endParaRPr>
                    </a:p>
                  </a:txBody>
                  <a:tcPr marL="0" marR="0" marT="91425"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Current on-premise operating system licenses to be brought to cloud, where possible</a:t>
                      </a:r>
                      <a:endParaRPr sz="1200">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674" name="Google Shape;674;p65"/>
          <p:cNvGraphicFramePr/>
          <p:nvPr/>
        </p:nvGraphicFramePr>
        <p:xfrm>
          <a:off x="612648" y="1527048"/>
          <a:ext cx="7086600" cy="2838670"/>
        </p:xfrm>
        <a:graphic>
          <a:graphicData uri="http://schemas.openxmlformats.org/drawingml/2006/table">
            <a:tbl>
              <a:tblPr>
                <a:noFill/>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Sizing and Requirements</a:t>
                      </a:r>
                      <a:endParaRPr>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Machines were sized based on the following performance metrics based on </a:t>
                      </a:r>
                      <a:r>
                        <a:rPr lang="en-US" sz="1100" b="1">
                          <a:solidFill>
                            <a:schemeClr val="dk1"/>
                          </a:solidFill>
                          <a:latin typeface="Google Sans"/>
                          <a:ea typeface="Google Sans"/>
                          <a:cs typeface="Google Sans"/>
                          <a:sym typeface="Google Sans"/>
                        </a:rPr>
                        <a:t>average</a:t>
                      </a:r>
                      <a:r>
                        <a:rPr lang="en-US" sz="1100">
                          <a:solidFill>
                            <a:schemeClr val="dk1"/>
                          </a:solidFill>
                          <a:latin typeface="Google Sans"/>
                          <a:ea typeface="Google Sans"/>
                          <a:cs typeface="Google Sans"/>
                          <a:sym typeface="Google Sans"/>
                        </a:rPr>
                        <a:t> performance data:</a:t>
                      </a:r>
                      <a:endParaRPr sz="13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457200" lvl="0"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CPU utilization target of 50% (cloud assets would utilize up to </a:t>
                      </a:r>
                      <a:r>
                        <a:rPr lang="en-US" sz="1000" b="1">
                          <a:solidFill>
                            <a:schemeClr val="dk1"/>
                          </a:solidFill>
                          <a:latin typeface="Google Sans"/>
                          <a:ea typeface="Google Sans"/>
                          <a:cs typeface="Google Sans"/>
                          <a:sym typeface="Google Sans"/>
                        </a:rPr>
                        <a:t>50%</a:t>
                      </a:r>
                      <a:r>
                        <a:rPr lang="en-US" sz="1000">
                          <a:solidFill>
                            <a:schemeClr val="dk1"/>
                          </a:solidFill>
                          <a:latin typeface="Google Sans"/>
                          <a:ea typeface="Google Sans"/>
                          <a:cs typeface="Google Sans"/>
                          <a:sym typeface="Google Sans"/>
                        </a:rPr>
                        <a:t> of CPU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RAM utilization target of 80% (cloud assets would utilize up to </a:t>
                      </a:r>
                      <a:r>
                        <a:rPr lang="en-US" sz="1000" b="1">
                          <a:solidFill>
                            <a:schemeClr val="dk1"/>
                          </a:solidFill>
                          <a:latin typeface="Google Sans"/>
                          <a:ea typeface="Google Sans"/>
                          <a:cs typeface="Google Sans"/>
                          <a:sym typeface="Google Sans"/>
                        </a:rPr>
                        <a:t>80%</a:t>
                      </a:r>
                      <a:r>
                        <a:rPr lang="en-US" sz="1000">
                          <a:solidFill>
                            <a:schemeClr val="dk1"/>
                          </a:solidFill>
                          <a:latin typeface="Google Sans"/>
                          <a:ea typeface="Google Sans"/>
                          <a:cs typeface="Google Sans"/>
                          <a:sym typeface="Google Sans"/>
                        </a:rPr>
                        <a:t> of RAM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Target drive type (e.g. SSD vs. Standard) determined based on a detected IOPS threshold of </a:t>
                      </a:r>
                      <a:r>
                        <a:rPr lang="en-US" sz="1000" b="1">
                          <a:solidFill>
                            <a:schemeClr val="dk1"/>
                          </a:solidFill>
                          <a:latin typeface="Google Sans"/>
                          <a:ea typeface="Google Sans"/>
                          <a:cs typeface="Google Sans"/>
                          <a:sym typeface="Google Sans"/>
                        </a:rPr>
                        <a:t>500 IOPS</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54000">
                <a:tc gridSpan="4">
                  <a:txBody>
                    <a:bodyPr/>
                    <a:lstStyle/>
                    <a:p>
                      <a:pPr marL="457200" lvl="1" indent="-285750" algn="l" rtl="0">
                        <a:spcBef>
                          <a:spcPts val="0"/>
                        </a:spcBef>
                        <a:spcAft>
                          <a:spcPts val="0"/>
                        </a:spcAft>
                        <a:buClr>
                          <a:schemeClr val="dk1"/>
                        </a:buClr>
                        <a:buSzPts val="900"/>
                        <a:buChar char="●"/>
                      </a:pPr>
                      <a:r>
                        <a:rPr lang="en-US" sz="1100">
                          <a:solidFill>
                            <a:schemeClr val="dk1"/>
                          </a:solidFill>
                          <a:latin typeface="Google Sans"/>
                          <a:ea typeface="Google Sans"/>
                          <a:cs typeface="Google Sans"/>
                          <a:sym typeface="Google Sans"/>
                        </a:rPr>
                        <a:t> Storage amount based on </a:t>
                      </a:r>
                      <a:r>
                        <a:rPr lang="en-US" sz="1100" b="1">
                          <a:solidFill>
                            <a:schemeClr val="dk1"/>
                          </a:solidFill>
                          <a:latin typeface="Google Sans"/>
                          <a:ea typeface="Google Sans"/>
                          <a:cs typeface="Google Sans"/>
                          <a:sym typeface="Google Sans"/>
                        </a:rPr>
                        <a:t>used storage </a:t>
                      </a:r>
                      <a:r>
                        <a:rPr lang="en-US" sz="1100">
                          <a:solidFill>
                            <a:schemeClr val="dk1"/>
                          </a:solidFill>
                          <a:latin typeface="Google Sans"/>
                          <a:ea typeface="Google Sans"/>
                          <a:cs typeface="Google Sans"/>
                          <a:sym typeface="Google Sans"/>
                        </a:rPr>
                        <a:t>with a </a:t>
                      </a:r>
                      <a:r>
                        <a:rPr lang="en-US" sz="1100" b="1">
                          <a:solidFill>
                            <a:schemeClr val="dk1"/>
                          </a:solidFill>
                          <a:latin typeface="Google Sans"/>
                          <a:ea typeface="Google Sans"/>
                          <a:cs typeface="Google Sans"/>
                          <a:sym typeface="Google Sans"/>
                        </a:rPr>
                        <a:t>50%</a:t>
                      </a:r>
                      <a:r>
                        <a:rPr lang="en-US" sz="1100">
                          <a:solidFill>
                            <a:schemeClr val="dk1"/>
                          </a:solidFill>
                          <a:latin typeface="Google Sans"/>
                          <a:ea typeface="Google Sans"/>
                          <a:cs typeface="Google Sans"/>
                          <a:sym typeface="Google Sans"/>
                        </a:rPr>
                        <a:t> uplift</a:t>
                      </a:r>
                      <a:endParaRPr sz="11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Estimated outbound bandwidth incurring egress charges based on </a:t>
                      </a:r>
                      <a:r>
                        <a:rPr lang="en-US" sz="1100" b="1">
                          <a:solidFill>
                            <a:schemeClr val="dk1"/>
                          </a:solidFill>
                          <a:latin typeface="Google Sans"/>
                          <a:ea typeface="Google Sans"/>
                          <a:cs typeface="Google Sans"/>
                          <a:sym typeface="Google Sans"/>
                        </a:rPr>
                        <a:t>10% </a:t>
                      </a:r>
                      <a:r>
                        <a:rPr lang="en-US" sz="1100">
                          <a:solidFill>
                            <a:schemeClr val="dk1"/>
                          </a:solidFill>
                          <a:latin typeface="Google Sans"/>
                          <a:ea typeface="Google Sans"/>
                          <a:cs typeface="Google Sans"/>
                          <a:sym typeface="Google Sans"/>
                        </a:rPr>
                        <a:t>of total outbound detected network traffic </a:t>
                      </a:r>
                      <a:endParaRPr sz="1000">
                        <a:solidFill>
                          <a:schemeClr val="dk1"/>
                        </a:solidFill>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Target cloud provider CPU performance will meet at least </a:t>
                      </a:r>
                      <a:r>
                        <a:rPr lang="en-US" sz="1100" b="1">
                          <a:solidFill>
                            <a:schemeClr val="dk1"/>
                          </a:solidFill>
                          <a:latin typeface="Google Sans"/>
                          <a:ea typeface="Google Sans"/>
                          <a:cs typeface="Google Sans"/>
                          <a:sym typeface="Google Sans"/>
                        </a:rPr>
                        <a:t>100%</a:t>
                      </a:r>
                      <a:r>
                        <a:rPr lang="en-US" sz="1100">
                          <a:solidFill>
                            <a:schemeClr val="dk1"/>
                          </a:solidFill>
                          <a:latin typeface="Google Sans"/>
                          <a:ea typeface="Google Sans"/>
                          <a:cs typeface="Google Sans"/>
                          <a:sym typeface="Google Sans"/>
                        </a:rPr>
                        <a:t> of the detected CPU benchmark of the machine</a:t>
                      </a:r>
                      <a:endParaRPr sz="11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Catalogs</a:t>
                      </a:r>
                      <a:endParaRPr sz="1000">
                        <a:solidFill>
                          <a:schemeClr val="dk1"/>
                        </a:solidFill>
                        <a:latin typeface="Google Sans"/>
                        <a:ea typeface="Google Sans"/>
                        <a:cs typeface="Google Sans"/>
                        <a:sym typeface="Google Sans"/>
                      </a:endParaRPr>
                    </a:p>
                  </a:txBody>
                  <a:tcPr marL="0" marR="0" marT="91425"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000">
                <a:tc gridSpan="4">
                  <a:txBody>
                    <a:bodyPr/>
                    <a:lstStyle/>
                    <a:p>
                      <a:pPr marL="0" lvl="0" indent="0" algn="l" rtl="0">
                        <a:lnSpc>
                          <a:spcPct val="115000"/>
                        </a:lnSpc>
                        <a:spcBef>
                          <a:spcPts val="0"/>
                        </a:spcBef>
                        <a:spcAft>
                          <a:spcPts val="0"/>
                        </a:spcAft>
                        <a:buNone/>
                      </a:pPr>
                      <a:r>
                        <a:rPr lang="en-US" sz="1100">
                          <a:solidFill>
                            <a:schemeClr val="dk1"/>
                          </a:solidFill>
                          <a:latin typeface="Google Sans"/>
                          <a:ea typeface="Google Sans"/>
                          <a:cs typeface="Google Sans"/>
                          <a:sym typeface="Google Sans"/>
                        </a:rPr>
                        <a:t>Google On-Demand catalogs include </a:t>
                      </a:r>
                      <a:r>
                        <a:rPr lang="en-US" sz="1100" b="1">
                          <a:solidFill>
                            <a:schemeClr val="dk1"/>
                          </a:solidFill>
                          <a:latin typeface="Google Sans"/>
                          <a:ea typeface="Google Sans"/>
                          <a:cs typeface="Google Sans"/>
                          <a:sym typeface="Google Sans"/>
                        </a:rPr>
                        <a:t>Sustained Use Discounts</a:t>
                      </a:r>
                      <a:r>
                        <a:rPr lang="en-US" sz="1100">
                          <a:solidFill>
                            <a:schemeClr val="dk1"/>
                          </a:solidFill>
                          <a:latin typeface="Google Sans"/>
                          <a:ea typeface="Google Sans"/>
                          <a:cs typeface="Google Sans"/>
                          <a:sym typeface="Google Sans"/>
                        </a:rPr>
                        <a:t> based on runtime, where applicable</a:t>
                      </a:r>
                      <a:endParaRPr sz="1000">
                        <a:solidFill>
                          <a:schemeClr val="dk1"/>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The following categories of machines were excluded for comparison:</a:t>
                      </a:r>
                      <a:endParaRPr sz="1100">
                        <a:solidFill>
                          <a:schemeClr val="dk1"/>
                        </a:solidFill>
                        <a:latin typeface="Google Sans"/>
                        <a:ea typeface="Google Sans"/>
                        <a:cs typeface="Google Sans"/>
                        <a:sym typeface="Google Sans"/>
                      </a:endParaRPr>
                    </a:p>
                  </a:txBody>
                  <a:tcPr marL="0" marR="0" marT="0" marB="54850"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675" name="Google Shape;675;p65"/>
          <p:cNvSpPr txBox="1"/>
          <p:nvPr/>
        </p:nvSpPr>
        <p:spPr>
          <a:xfrm>
            <a:off x="5461000" y="6311900"/>
            <a:ext cx="12699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6" name="Google Shape;676;p65"/>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MySQL</a:t>
            </a:r>
            <a:endParaRPr sz="3200">
              <a:solidFill>
                <a:srgbClr val="1E90FF"/>
              </a:solidFill>
            </a:endParaRPr>
          </a:p>
        </p:txBody>
      </p:sp>
      <p:sp>
        <p:nvSpPr>
          <p:cNvPr id="677" name="Google Shape;677;p65"/>
          <p:cNvSpPr txBox="1"/>
          <p:nvPr/>
        </p:nvSpPr>
        <p:spPr>
          <a:xfrm>
            <a:off x="612648" y="996696"/>
            <a:ext cx="11430000" cy="4551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Financial Assumptions, based on Moderate-level optimization</a:t>
            </a:r>
            <a:endParaRPr b="1" i="1">
              <a:solidFill>
                <a:srgbClr val="1E90FF"/>
              </a:solidFill>
              <a:latin typeface="Google Sans"/>
              <a:ea typeface="Google Sans"/>
              <a:cs typeface="Google Sans"/>
              <a:sym typeface="Google Sans"/>
            </a:endParaRPr>
          </a:p>
        </p:txBody>
      </p:sp>
      <p:graphicFrame>
        <p:nvGraphicFramePr>
          <p:cNvPr id="678" name="Google Shape;678;p65"/>
          <p:cNvGraphicFramePr/>
          <p:nvPr/>
        </p:nvGraphicFramePr>
        <p:xfrm>
          <a:off x="612648" y="4695125"/>
          <a:ext cx="6985100" cy="1305520"/>
        </p:xfrm>
        <a:graphic>
          <a:graphicData uri="http://schemas.openxmlformats.org/drawingml/2006/table">
            <a:tbl>
              <a:tblPr>
                <a:noFill/>
              </a:tblPr>
              <a:tblGrid>
                <a:gridCol w="1746275">
                  <a:extLst>
                    <a:ext uri="{9D8B030D-6E8A-4147-A177-3AD203B41FA5}">
                      <a16:colId xmlns:a16="http://schemas.microsoft.com/office/drawing/2014/main" val="20000"/>
                    </a:ext>
                  </a:extLst>
                </a:gridCol>
                <a:gridCol w="1746275">
                  <a:extLst>
                    <a:ext uri="{9D8B030D-6E8A-4147-A177-3AD203B41FA5}">
                      <a16:colId xmlns:a16="http://schemas.microsoft.com/office/drawing/2014/main" val="20001"/>
                    </a:ext>
                  </a:extLst>
                </a:gridCol>
                <a:gridCol w="1746275">
                  <a:extLst>
                    <a:ext uri="{9D8B030D-6E8A-4147-A177-3AD203B41FA5}">
                      <a16:colId xmlns:a16="http://schemas.microsoft.com/office/drawing/2014/main" val="20002"/>
                    </a:ext>
                  </a:extLst>
                </a:gridCol>
                <a:gridCol w="1746275">
                  <a:extLst>
                    <a:ext uri="{9D8B030D-6E8A-4147-A177-3AD203B41FA5}">
                      <a16:colId xmlns:a16="http://schemas.microsoft.com/office/drawing/2014/main" val="20003"/>
                    </a:ext>
                  </a:extLst>
                </a:gridCol>
              </a:tblGrid>
              <a:tr h="254000">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Private Data Center</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(3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(1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(On-demand)</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extLst>
                  <a:ext uri="{0D108BD9-81ED-4DB2-BD59-A6C34878D82A}">
                    <a16:rowId xmlns:a16="http://schemas.microsoft.com/office/drawing/2014/main" val="10000"/>
                  </a:ext>
                </a:extLst>
              </a:tr>
              <a:tr h="254000">
                <a:tc>
                  <a:txBody>
                    <a:bodyPr/>
                    <a:lstStyle/>
                    <a:p>
                      <a:pPr marL="0" lvl="0" indent="0" algn="l" rtl="0">
                        <a:lnSpc>
                          <a:spcPct val="100000"/>
                        </a:lnSpc>
                        <a:spcBef>
                          <a:spcPts val="0"/>
                        </a:spcBef>
                        <a:spcAft>
                          <a:spcPts val="0"/>
                        </a:spcAft>
                        <a:buNone/>
                      </a:pPr>
                      <a:endParaRPr sz="900">
                        <a:solidFill>
                          <a:schemeClr val="dk1"/>
                        </a:solidFill>
                        <a:latin typeface="Google Sans"/>
                        <a:ea typeface="Google Sans"/>
                        <a:cs typeface="Google Sans"/>
                        <a:sym typeface="Google Sans"/>
                      </a:endParaRPr>
                    </a:p>
                    <a:p>
                      <a:pPr marL="0" lvl="0" indent="0" algn="ctr" rtl="0">
                        <a:lnSpc>
                          <a:spcPct val="100000"/>
                        </a:lnSpc>
                        <a:spcBef>
                          <a:spcPts val="0"/>
                        </a:spcBef>
                        <a:spcAft>
                          <a:spcPts val="0"/>
                        </a:spcAft>
                        <a:buNone/>
                      </a:pPr>
                      <a:r>
                        <a:rPr lang="en-US" sz="900" i="1">
                          <a:solidFill>
                            <a:srgbClr val="CCCCCC"/>
                          </a:solidFill>
                          <a:latin typeface="Google Sans"/>
                          <a:ea typeface="Google Sans"/>
                          <a:cs typeface="Google Sans"/>
                          <a:sym typeface="Google Sans"/>
                        </a:rPr>
                        <a:t>None</a:t>
                      </a:r>
                      <a:endParaRPr sz="900" b="1" i="1">
                        <a:solidFill>
                          <a:srgbClr val="CCCCCC"/>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66"/>
          <p:cNvSpPr/>
          <p:nvPr/>
        </p:nvSpPr>
        <p:spPr>
          <a:xfrm>
            <a:off x="612648" y="1408176"/>
            <a:ext cx="11055000" cy="339000"/>
          </a:xfrm>
          <a:prstGeom prst="round2SameRect">
            <a:avLst>
              <a:gd name="adj1" fmla="val 30981"/>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6"/>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Oracle</a:t>
            </a:r>
            <a:endParaRPr sz="2400">
              <a:solidFill>
                <a:srgbClr val="202124"/>
              </a:solidFill>
              <a:latin typeface="Google Sans Medium"/>
              <a:ea typeface="Google Sans Medium"/>
              <a:cs typeface="Google Sans Medium"/>
              <a:sym typeface="Google Sans Medium"/>
            </a:endParaRPr>
          </a:p>
        </p:txBody>
      </p:sp>
      <p:graphicFrame>
        <p:nvGraphicFramePr>
          <p:cNvPr id="685" name="Google Shape;685;p66"/>
          <p:cNvGraphicFramePr/>
          <p:nvPr/>
        </p:nvGraphicFramePr>
        <p:xfrm>
          <a:off x="612648" y="1408176"/>
          <a:ext cx="11055125" cy="2917561"/>
        </p:xfrm>
        <a:graphic>
          <a:graphicData uri="http://schemas.openxmlformats.org/drawingml/2006/table">
            <a:tbl>
              <a:tblPr firstRow="1" bandRow="1">
                <a:noFill/>
              </a:tblPr>
              <a:tblGrid>
                <a:gridCol w="2409525">
                  <a:extLst>
                    <a:ext uri="{9D8B030D-6E8A-4147-A177-3AD203B41FA5}">
                      <a16:colId xmlns:a16="http://schemas.microsoft.com/office/drawing/2014/main" val="20000"/>
                    </a:ext>
                  </a:extLst>
                </a:gridCol>
                <a:gridCol w="2161400">
                  <a:extLst>
                    <a:ext uri="{9D8B030D-6E8A-4147-A177-3AD203B41FA5}">
                      <a16:colId xmlns:a16="http://schemas.microsoft.com/office/drawing/2014/main" val="20001"/>
                    </a:ext>
                  </a:extLst>
                </a:gridCol>
                <a:gridCol w="2161400">
                  <a:extLst>
                    <a:ext uri="{9D8B030D-6E8A-4147-A177-3AD203B41FA5}">
                      <a16:colId xmlns:a16="http://schemas.microsoft.com/office/drawing/2014/main" val="20002"/>
                    </a:ext>
                  </a:extLst>
                </a:gridCol>
                <a:gridCol w="2161400">
                  <a:extLst>
                    <a:ext uri="{9D8B030D-6E8A-4147-A177-3AD203B41FA5}">
                      <a16:colId xmlns:a16="http://schemas.microsoft.com/office/drawing/2014/main" val="20003"/>
                    </a:ext>
                  </a:extLst>
                </a:gridCol>
                <a:gridCol w="2161400">
                  <a:extLst>
                    <a:ext uri="{9D8B030D-6E8A-4147-A177-3AD203B41FA5}">
                      <a16:colId xmlns:a16="http://schemas.microsoft.com/office/drawing/2014/main" val="20004"/>
                    </a:ext>
                  </a:extLst>
                </a:gridCol>
              </a:tblGrid>
              <a:tr h="254000">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Cost Component (Monthly)</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Private Data Center</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(3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(1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(On-demand)</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extLst>
                  <a:ext uri="{0D108BD9-81ED-4DB2-BD59-A6C34878D82A}">
                    <a16:rowId xmlns:a16="http://schemas.microsoft.com/office/drawing/2014/main" val="10000"/>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Hosting Location:</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Europe</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Compute: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$3,710.88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$1,542.88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$1,880.02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$2,300.20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2"/>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Operating System:</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$40.30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$436.54</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$436.54</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$436.54</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3"/>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Storage: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$2,558.10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$861.77</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$861.77</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$861.77</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4"/>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Egress: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$201.45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$201.45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$201.45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Other Costs: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6"/>
                  </a:ext>
                </a:extLst>
              </a:tr>
              <a:tr h="254000">
                <a:tc>
                  <a:txBody>
                    <a:bodyPr/>
                    <a:lstStyle/>
                    <a:p>
                      <a:pPr marL="0" lvl="0" indent="0" algn="l" rtl="0">
                        <a:spcBef>
                          <a:spcPts val="0"/>
                        </a:spcBef>
                        <a:spcAft>
                          <a:spcPts val="0"/>
                        </a:spcAft>
                        <a:buNone/>
                      </a:pPr>
                      <a:r>
                        <a:rPr lang="en-US" sz="1000">
                          <a:solidFill>
                            <a:srgbClr val="202124"/>
                          </a:solidFill>
                          <a:latin typeface="Google Sans"/>
                          <a:ea typeface="Google Sans"/>
                          <a:cs typeface="Google Sans"/>
                          <a:sym typeface="Google Sans"/>
                        </a:rPr>
                        <a:t>Total Monthly Cost:</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$6,309.28</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$3,042.64</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$3,379.78</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$3,799.96</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7"/>
                  </a:ext>
                </a:extLst>
              </a:tr>
              <a:tr h="254000">
                <a:tc>
                  <a:txBody>
                    <a:bodyPr/>
                    <a:lstStyle/>
                    <a:p>
                      <a:pPr marL="0" lvl="0" indent="0" algn="l" rtl="0">
                        <a:lnSpc>
                          <a:spcPct val="115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Monthly Savings:</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15000"/>
                        </a:lnSpc>
                        <a:spcBef>
                          <a:spcPts val="0"/>
                        </a:spcBef>
                        <a:spcAft>
                          <a:spcPts val="0"/>
                        </a:spcAft>
                        <a:buNone/>
                      </a:pPr>
                      <a:endParaRPr sz="1000" u="none" strike="noStrike" cap="none">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$3,266.64</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51.8%</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$2,929.50</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46.4%</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$2,509.32</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39.8%</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54000">
                <a:tc gridSpan="5">
                  <a:txBody>
                    <a:bodyPr/>
                    <a:lstStyle/>
                    <a:p>
                      <a:pPr marL="457200" lvl="0" indent="0" algn="r" rtl="0">
                        <a:lnSpc>
                          <a:spcPct val="135000"/>
                        </a:lnSpc>
                        <a:spcBef>
                          <a:spcPts val="0"/>
                        </a:spcBef>
                        <a:spcAft>
                          <a:spcPts val="0"/>
                        </a:spcAft>
                        <a:buNone/>
                      </a:pPr>
                      <a:r>
                        <a:rPr lang="en-US" sz="1000">
                          <a:solidFill>
                            <a:srgbClr val="202124"/>
                          </a:solidFill>
                          <a:latin typeface="Google Sans"/>
                          <a:ea typeface="Google Sans"/>
                          <a:cs typeface="Google Sans"/>
                          <a:sym typeface="Google Sans"/>
                        </a:rPr>
                        <a:t>* Detailed assumptions on the following slide</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686" name="Google Shape;686;p66"/>
          <p:cNvSpPr txBox="1"/>
          <p:nvPr/>
        </p:nvSpPr>
        <p:spPr>
          <a:xfrm>
            <a:off x="612648" y="996696"/>
            <a:ext cx="11430000" cy="4572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18 Assets</a:t>
            </a:r>
            <a:endParaRPr>
              <a:solidFill>
                <a:srgbClr val="202124"/>
              </a:solidFill>
              <a:latin typeface="Google Sans"/>
              <a:ea typeface="Google Sans"/>
              <a:cs typeface="Google Sans"/>
              <a:sym typeface="Google Sans"/>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67"/>
          <p:cNvSpPr/>
          <p:nvPr/>
        </p:nvSpPr>
        <p:spPr>
          <a:xfrm rot="10800000" flipH="1">
            <a:off x="612648" y="4690872"/>
            <a:ext cx="6986100" cy="259800"/>
          </a:xfrm>
          <a:prstGeom prst="round2SameRect">
            <a:avLst>
              <a:gd name="adj1" fmla="val 0"/>
              <a:gd name="adj2" fmla="val 2668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92" name="Google Shape;692;p67"/>
          <p:cNvGraphicFramePr/>
          <p:nvPr/>
        </p:nvGraphicFramePr>
        <p:xfrm>
          <a:off x="7997952" y="1527048"/>
          <a:ext cx="3694200" cy="1369530"/>
        </p:xfrm>
        <a:graphic>
          <a:graphicData uri="http://schemas.openxmlformats.org/drawingml/2006/table">
            <a:tbl>
              <a:tblPr>
                <a:noFill/>
              </a:tblPr>
              <a:tblGrid>
                <a:gridCol w="923550">
                  <a:extLst>
                    <a:ext uri="{9D8B030D-6E8A-4147-A177-3AD203B41FA5}">
                      <a16:colId xmlns:a16="http://schemas.microsoft.com/office/drawing/2014/main" val="20000"/>
                    </a:ext>
                  </a:extLst>
                </a:gridCol>
                <a:gridCol w="923550">
                  <a:extLst>
                    <a:ext uri="{9D8B030D-6E8A-4147-A177-3AD203B41FA5}">
                      <a16:colId xmlns:a16="http://schemas.microsoft.com/office/drawing/2014/main" val="20001"/>
                    </a:ext>
                  </a:extLst>
                </a:gridCol>
                <a:gridCol w="923550">
                  <a:extLst>
                    <a:ext uri="{9D8B030D-6E8A-4147-A177-3AD203B41FA5}">
                      <a16:colId xmlns:a16="http://schemas.microsoft.com/office/drawing/2014/main" val="20002"/>
                    </a:ext>
                  </a:extLst>
                </a:gridCol>
                <a:gridCol w="9235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Machine Uptime</a:t>
                      </a:r>
                      <a:endParaRPr sz="1300">
                        <a:latin typeface="Google Sans"/>
                        <a:ea typeface="Google Sans"/>
                        <a:cs typeface="Google Sans"/>
                        <a:sym typeface="Google Sans"/>
                      </a:endParaRPr>
                    </a:p>
                  </a:txBody>
                  <a:tcPr marL="0" marR="0" marT="0"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All machines assumed to be running full time (730 hours, on average, per month)</a:t>
                      </a:r>
                      <a:endParaRPr b="1">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Operating System Licensing Strategy</a:t>
                      </a:r>
                      <a:endParaRPr sz="1300" b="1">
                        <a:solidFill>
                          <a:schemeClr val="dk1"/>
                        </a:solidFill>
                        <a:latin typeface="Google Sans"/>
                        <a:ea typeface="Google Sans"/>
                        <a:cs typeface="Google Sans"/>
                        <a:sym typeface="Google Sans"/>
                      </a:endParaRPr>
                    </a:p>
                  </a:txBody>
                  <a:tcPr marL="0" marR="0" marT="91425"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Current on-premise operating system licenses to be brought to cloud, where possible</a:t>
                      </a:r>
                      <a:endParaRPr sz="1200">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693" name="Google Shape;693;p67"/>
          <p:cNvGraphicFramePr/>
          <p:nvPr/>
        </p:nvGraphicFramePr>
        <p:xfrm>
          <a:off x="612648" y="1527048"/>
          <a:ext cx="7086600" cy="2838670"/>
        </p:xfrm>
        <a:graphic>
          <a:graphicData uri="http://schemas.openxmlformats.org/drawingml/2006/table">
            <a:tbl>
              <a:tblPr>
                <a:noFill/>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Sizing and Requirements</a:t>
                      </a:r>
                      <a:endParaRPr>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Machines were sized based on the following performance metrics based on </a:t>
                      </a:r>
                      <a:r>
                        <a:rPr lang="en-US" sz="1100" b="1">
                          <a:solidFill>
                            <a:schemeClr val="dk1"/>
                          </a:solidFill>
                          <a:latin typeface="Google Sans"/>
                          <a:ea typeface="Google Sans"/>
                          <a:cs typeface="Google Sans"/>
                          <a:sym typeface="Google Sans"/>
                        </a:rPr>
                        <a:t>average</a:t>
                      </a:r>
                      <a:r>
                        <a:rPr lang="en-US" sz="1100">
                          <a:solidFill>
                            <a:schemeClr val="dk1"/>
                          </a:solidFill>
                          <a:latin typeface="Google Sans"/>
                          <a:ea typeface="Google Sans"/>
                          <a:cs typeface="Google Sans"/>
                          <a:sym typeface="Google Sans"/>
                        </a:rPr>
                        <a:t> performance data:</a:t>
                      </a:r>
                      <a:endParaRPr sz="13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457200" lvl="0"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CPU utilization target of 50% (cloud assets would utilize up to </a:t>
                      </a:r>
                      <a:r>
                        <a:rPr lang="en-US" sz="1000" b="1">
                          <a:solidFill>
                            <a:schemeClr val="dk1"/>
                          </a:solidFill>
                          <a:latin typeface="Google Sans"/>
                          <a:ea typeface="Google Sans"/>
                          <a:cs typeface="Google Sans"/>
                          <a:sym typeface="Google Sans"/>
                        </a:rPr>
                        <a:t>50%</a:t>
                      </a:r>
                      <a:r>
                        <a:rPr lang="en-US" sz="1000">
                          <a:solidFill>
                            <a:schemeClr val="dk1"/>
                          </a:solidFill>
                          <a:latin typeface="Google Sans"/>
                          <a:ea typeface="Google Sans"/>
                          <a:cs typeface="Google Sans"/>
                          <a:sym typeface="Google Sans"/>
                        </a:rPr>
                        <a:t> of CPU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RAM utilization target of 80% (cloud assets would utilize up to </a:t>
                      </a:r>
                      <a:r>
                        <a:rPr lang="en-US" sz="1000" b="1">
                          <a:solidFill>
                            <a:schemeClr val="dk1"/>
                          </a:solidFill>
                          <a:latin typeface="Google Sans"/>
                          <a:ea typeface="Google Sans"/>
                          <a:cs typeface="Google Sans"/>
                          <a:sym typeface="Google Sans"/>
                        </a:rPr>
                        <a:t>80%</a:t>
                      </a:r>
                      <a:r>
                        <a:rPr lang="en-US" sz="1000">
                          <a:solidFill>
                            <a:schemeClr val="dk1"/>
                          </a:solidFill>
                          <a:latin typeface="Google Sans"/>
                          <a:ea typeface="Google Sans"/>
                          <a:cs typeface="Google Sans"/>
                          <a:sym typeface="Google Sans"/>
                        </a:rPr>
                        <a:t> of RAM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Target drive type (e.g. SSD vs. Standard) determined based on a detected IOPS threshold of </a:t>
                      </a:r>
                      <a:r>
                        <a:rPr lang="en-US" sz="1000" b="1">
                          <a:solidFill>
                            <a:schemeClr val="dk1"/>
                          </a:solidFill>
                          <a:latin typeface="Google Sans"/>
                          <a:ea typeface="Google Sans"/>
                          <a:cs typeface="Google Sans"/>
                          <a:sym typeface="Google Sans"/>
                        </a:rPr>
                        <a:t>500 IOPS</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54000">
                <a:tc gridSpan="4">
                  <a:txBody>
                    <a:bodyPr/>
                    <a:lstStyle/>
                    <a:p>
                      <a:pPr marL="457200" lvl="1" indent="-285750" algn="l" rtl="0">
                        <a:spcBef>
                          <a:spcPts val="0"/>
                        </a:spcBef>
                        <a:spcAft>
                          <a:spcPts val="0"/>
                        </a:spcAft>
                        <a:buClr>
                          <a:schemeClr val="dk1"/>
                        </a:buClr>
                        <a:buSzPts val="900"/>
                        <a:buChar char="●"/>
                      </a:pPr>
                      <a:r>
                        <a:rPr lang="en-US" sz="1100">
                          <a:solidFill>
                            <a:schemeClr val="dk1"/>
                          </a:solidFill>
                          <a:latin typeface="Google Sans"/>
                          <a:ea typeface="Google Sans"/>
                          <a:cs typeface="Google Sans"/>
                          <a:sym typeface="Google Sans"/>
                        </a:rPr>
                        <a:t> Storage amount based on </a:t>
                      </a:r>
                      <a:r>
                        <a:rPr lang="en-US" sz="1100" b="1">
                          <a:solidFill>
                            <a:schemeClr val="dk1"/>
                          </a:solidFill>
                          <a:latin typeface="Google Sans"/>
                          <a:ea typeface="Google Sans"/>
                          <a:cs typeface="Google Sans"/>
                          <a:sym typeface="Google Sans"/>
                        </a:rPr>
                        <a:t>used storage </a:t>
                      </a:r>
                      <a:r>
                        <a:rPr lang="en-US" sz="1100">
                          <a:solidFill>
                            <a:schemeClr val="dk1"/>
                          </a:solidFill>
                          <a:latin typeface="Google Sans"/>
                          <a:ea typeface="Google Sans"/>
                          <a:cs typeface="Google Sans"/>
                          <a:sym typeface="Google Sans"/>
                        </a:rPr>
                        <a:t>with a </a:t>
                      </a:r>
                      <a:r>
                        <a:rPr lang="en-US" sz="1100" b="1">
                          <a:solidFill>
                            <a:schemeClr val="dk1"/>
                          </a:solidFill>
                          <a:latin typeface="Google Sans"/>
                          <a:ea typeface="Google Sans"/>
                          <a:cs typeface="Google Sans"/>
                          <a:sym typeface="Google Sans"/>
                        </a:rPr>
                        <a:t>50%</a:t>
                      </a:r>
                      <a:r>
                        <a:rPr lang="en-US" sz="1100">
                          <a:solidFill>
                            <a:schemeClr val="dk1"/>
                          </a:solidFill>
                          <a:latin typeface="Google Sans"/>
                          <a:ea typeface="Google Sans"/>
                          <a:cs typeface="Google Sans"/>
                          <a:sym typeface="Google Sans"/>
                        </a:rPr>
                        <a:t> uplift</a:t>
                      </a:r>
                      <a:endParaRPr sz="11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Estimated outbound bandwidth incurring egress charges based on </a:t>
                      </a:r>
                      <a:r>
                        <a:rPr lang="en-US" sz="1100" b="1">
                          <a:solidFill>
                            <a:schemeClr val="dk1"/>
                          </a:solidFill>
                          <a:latin typeface="Google Sans"/>
                          <a:ea typeface="Google Sans"/>
                          <a:cs typeface="Google Sans"/>
                          <a:sym typeface="Google Sans"/>
                        </a:rPr>
                        <a:t>10% </a:t>
                      </a:r>
                      <a:r>
                        <a:rPr lang="en-US" sz="1100">
                          <a:solidFill>
                            <a:schemeClr val="dk1"/>
                          </a:solidFill>
                          <a:latin typeface="Google Sans"/>
                          <a:ea typeface="Google Sans"/>
                          <a:cs typeface="Google Sans"/>
                          <a:sym typeface="Google Sans"/>
                        </a:rPr>
                        <a:t>of total outbound detected network traffic </a:t>
                      </a:r>
                      <a:endParaRPr sz="1000">
                        <a:solidFill>
                          <a:schemeClr val="dk1"/>
                        </a:solidFill>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Target cloud provider CPU performance will meet at least </a:t>
                      </a:r>
                      <a:r>
                        <a:rPr lang="en-US" sz="1100" b="1">
                          <a:solidFill>
                            <a:schemeClr val="dk1"/>
                          </a:solidFill>
                          <a:latin typeface="Google Sans"/>
                          <a:ea typeface="Google Sans"/>
                          <a:cs typeface="Google Sans"/>
                          <a:sym typeface="Google Sans"/>
                        </a:rPr>
                        <a:t>100%</a:t>
                      </a:r>
                      <a:r>
                        <a:rPr lang="en-US" sz="1100">
                          <a:solidFill>
                            <a:schemeClr val="dk1"/>
                          </a:solidFill>
                          <a:latin typeface="Google Sans"/>
                          <a:ea typeface="Google Sans"/>
                          <a:cs typeface="Google Sans"/>
                          <a:sym typeface="Google Sans"/>
                        </a:rPr>
                        <a:t> of the detected CPU benchmark of the machine</a:t>
                      </a:r>
                      <a:endParaRPr sz="11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Catalogs</a:t>
                      </a:r>
                      <a:endParaRPr sz="1000">
                        <a:solidFill>
                          <a:schemeClr val="dk1"/>
                        </a:solidFill>
                        <a:latin typeface="Google Sans"/>
                        <a:ea typeface="Google Sans"/>
                        <a:cs typeface="Google Sans"/>
                        <a:sym typeface="Google Sans"/>
                      </a:endParaRPr>
                    </a:p>
                  </a:txBody>
                  <a:tcPr marL="0" marR="0" marT="91425"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000">
                <a:tc gridSpan="4">
                  <a:txBody>
                    <a:bodyPr/>
                    <a:lstStyle/>
                    <a:p>
                      <a:pPr marL="0" lvl="0" indent="0" algn="l" rtl="0">
                        <a:lnSpc>
                          <a:spcPct val="115000"/>
                        </a:lnSpc>
                        <a:spcBef>
                          <a:spcPts val="0"/>
                        </a:spcBef>
                        <a:spcAft>
                          <a:spcPts val="0"/>
                        </a:spcAft>
                        <a:buNone/>
                      </a:pPr>
                      <a:r>
                        <a:rPr lang="en-US" sz="1100">
                          <a:solidFill>
                            <a:schemeClr val="dk1"/>
                          </a:solidFill>
                          <a:latin typeface="Google Sans"/>
                          <a:ea typeface="Google Sans"/>
                          <a:cs typeface="Google Sans"/>
                          <a:sym typeface="Google Sans"/>
                        </a:rPr>
                        <a:t>Google On-Demand catalogs include </a:t>
                      </a:r>
                      <a:r>
                        <a:rPr lang="en-US" sz="1100" b="1">
                          <a:solidFill>
                            <a:schemeClr val="dk1"/>
                          </a:solidFill>
                          <a:latin typeface="Google Sans"/>
                          <a:ea typeface="Google Sans"/>
                          <a:cs typeface="Google Sans"/>
                          <a:sym typeface="Google Sans"/>
                        </a:rPr>
                        <a:t>Sustained Use Discounts</a:t>
                      </a:r>
                      <a:r>
                        <a:rPr lang="en-US" sz="1100">
                          <a:solidFill>
                            <a:schemeClr val="dk1"/>
                          </a:solidFill>
                          <a:latin typeface="Google Sans"/>
                          <a:ea typeface="Google Sans"/>
                          <a:cs typeface="Google Sans"/>
                          <a:sym typeface="Google Sans"/>
                        </a:rPr>
                        <a:t> based on runtime, where applicable</a:t>
                      </a:r>
                      <a:endParaRPr sz="1000">
                        <a:solidFill>
                          <a:schemeClr val="dk1"/>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The following categories of machines were excluded for comparison:</a:t>
                      </a:r>
                      <a:endParaRPr sz="1100">
                        <a:solidFill>
                          <a:schemeClr val="dk1"/>
                        </a:solidFill>
                        <a:latin typeface="Google Sans"/>
                        <a:ea typeface="Google Sans"/>
                        <a:cs typeface="Google Sans"/>
                        <a:sym typeface="Google Sans"/>
                      </a:endParaRPr>
                    </a:p>
                  </a:txBody>
                  <a:tcPr marL="0" marR="0" marT="0" marB="54850"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694" name="Google Shape;694;p67"/>
          <p:cNvSpPr txBox="1"/>
          <p:nvPr/>
        </p:nvSpPr>
        <p:spPr>
          <a:xfrm>
            <a:off x="5461000" y="6311900"/>
            <a:ext cx="12699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5" name="Google Shape;695;p67"/>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dirty="0">
                <a:solidFill>
                  <a:srgbClr val="202124"/>
                </a:solidFill>
                <a:latin typeface="Google Sans Medium"/>
                <a:ea typeface="Google Sans Medium"/>
                <a:cs typeface="Google Sans Medium"/>
                <a:sym typeface="Google Sans Medium"/>
              </a:rPr>
              <a:t>Solution Groups: Oracle</a:t>
            </a:r>
            <a:endParaRPr sz="3200" dirty="0">
              <a:solidFill>
                <a:srgbClr val="1E90FF"/>
              </a:solidFill>
            </a:endParaRPr>
          </a:p>
        </p:txBody>
      </p:sp>
      <p:sp>
        <p:nvSpPr>
          <p:cNvPr id="696" name="Google Shape;696;p67"/>
          <p:cNvSpPr txBox="1"/>
          <p:nvPr/>
        </p:nvSpPr>
        <p:spPr>
          <a:xfrm>
            <a:off x="612648" y="996696"/>
            <a:ext cx="11430000" cy="4551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Financial Assumptions, based on Moderate-level optimization</a:t>
            </a:r>
            <a:endParaRPr b="1" i="1">
              <a:solidFill>
                <a:srgbClr val="1E90FF"/>
              </a:solidFill>
              <a:latin typeface="Google Sans"/>
              <a:ea typeface="Google Sans"/>
              <a:cs typeface="Google Sans"/>
              <a:sym typeface="Google Sans"/>
            </a:endParaRPr>
          </a:p>
        </p:txBody>
      </p:sp>
      <p:graphicFrame>
        <p:nvGraphicFramePr>
          <p:cNvPr id="697" name="Google Shape;697;p67"/>
          <p:cNvGraphicFramePr/>
          <p:nvPr/>
        </p:nvGraphicFramePr>
        <p:xfrm>
          <a:off x="612648" y="4695125"/>
          <a:ext cx="6985100" cy="1305520"/>
        </p:xfrm>
        <a:graphic>
          <a:graphicData uri="http://schemas.openxmlformats.org/drawingml/2006/table">
            <a:tbl>
              <a:tblPr>
                <a:noFill/>
              </a:tblPr>
              <a:tblGrid>
                <a:gridCol w="1746275">
                  <a:extLst>
                    <a:ext uri="{9D8B030D-6E8A-4147-A177-3AD203B41FA5}">
                      <a16:colId xmlns:a16="http://schemas.microsoft.com/office/drawing/2014/main" val="20000"/>
                    </a:ext>
                  </a:extLst>
                </a:gridCol>
                <a:gridCol w="1746275">
                  <a:extLst>
                    <a:ext uri="{9D8B030D-6E8A-4147-A177-3AD203B41FA5}">
                      <a16:colId xmlns:a16="http://schemas.microsoft.com/office/drawing/2014/main" val="20001"/>
                    </a:ext>
                  </a:extLst>
                </a:gridCol>
                <a:gridCol w="1746275">
                  <a:extLst>
                    <a:ext uri="{9D8B030D-6E8A-4147-A177-3AD203B41FA5}">
                      <a16:colId xmlns:a16="http://schemas.microsoft.com/office/drawing/2014/main" val="20002"/>
                    </a:ext>
                  </a:extLst>
                </a:gridCol>
                <a:gridCol w="1746275">
                  <a:extLst>
                    <a:ext uri="{9D8B030D-6E8A-4147-A177-3AD203B41FA5}">
                      <a16:colId xmlns:a16="http://schemas.microsoft.com/office/drawing/2014/main" val="20003"/>
                    </a:ext>
                  </a:extLst>
                </a:gridCol>
              </a:tblGrid>
              <a:tr h="254000">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Private Data Center</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(3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(1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(On-demand)</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extLst>
                  <a:ext uri="{0D108BD9-81ED-4DB2-BD59-A6C34878D82A}">
                    <a16:rowId xmlns:a16="http://schemas.microsoft.com/office/drawing/2014/main" val="10000"/>
                  </a:ext>
                </a:extLst>
              </a:tr>
              <a:tr h="254000">
                <a:tc>
                  <a:txBody>
                    <a:bodyPr/>
                    <a:lstStyle/>
                    <a:p>
                      <a:pPr marL="0" lvl="0" indent="0" algn="l" rtl="0">
                        <a:lnSpc>
                          <a:spcPct val="100000"/>
                        </a:lnSpc>
                        <a:spcBef>
                          <a:spcPts val="0"/>
                        </a:spcBef>
                        <a:spcAft>
                          <a:spcPts val="0"/>
                        </a:spcAft>
                        <a:buNone/>
                      </a:pPr>
                      <a:endParaRPr sz="900">
                        <a:solidFill>
                          <a:schemeClr val="dk1"/>
                        </a:solidFill>
                        <a:latin typeface="Google Sans"/>
                        <a:ea typeface="Google Sans"/>
                        <a:cs typeface="Google Sans"/>
                        <a:sym typeface="Google Sans"/>
                      </a:endParaRPr>
                    </a:p>
                    <a:p>
                      <a:pPr marL="0" lvl="0" indent="0" algn="ctr" rtl="0">
                        <a:lnSpc>
                          <a:spcPct val="100000"/>
                        </a:lnSpc>
                        <a:spcBef>
                          <a:spcPts val="0"/>
                        </a:spcBef>
                        <a:spcAft>
                          <a:spcPts val="0"/>
                        </a:spcAft>
                        <a:buNone/>
                      </a:pPr>
                      <a:r>
                        <a:rPr lang="en-US" sz="900" i="1">
                          <a:solidFill>
                            <a:srgbClr val="CCCCCC"/>
                          </a:solidFill>
                          <a:latin typeface="Google Sans"/>
                          <a:ea typeface="Google Sans"/>
                          <a:cs typeface="Google Sans"/>
                          <a:sym typeface="Google Sans"/>
                        </a:rPr>
                        <a:t>None</a:t>
                      </a:r>
                      <a:endParaRPr sz="900" b="1" i="1">
                        <a:solidFill>
                          <a:srgbClr val="CCCCCC"/>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8"/>
          <p:cNvSpPr/>
          <p:nvPr/>
        </p:nvSpPr>
        <p:spPr>
          <a:xfrm>
            <a:off x="612648" y="1408176"/>
            <a:ext cx="11055000" cy="339000"/>
          </a:xfrm>
          <a:prstGeom prst="round2SameRect">
            <a:avLst>
              <a:gd name="adj1" fmla="val 30981"/>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8"/>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Postgres</a:t>
            </a:r>
            <a:endParaRPr sz="2400">
              <a:solidFill>
                <a:srgbClr val="202124"/>
              </a:solidFill>
              <a:latin typeface="Google Sans Medium"/>
              <a:ea typeface="Google Sans Medium"/>
              <a:cs typeface="Google Sans Medium"/>
              <a:sym typeface="Google Sans Medium"/>
            </a:endParaRPr>
          </a:p>
        </p:txBody>
      </p:sp>
      <p:graphicFrame>
        <p:nvGraphicFramePr>
          <p:cNvPr id="704" name="Google Shape;704;p68"/>
          <p:cNvGraphicFramePr/>
          <p:nvPr/>
        </p:nvGraphicFramePr>
        <p:xfrm>
          <a:off x="612648" y="1408176"/>
          <a:ext cx="11055125" cy="2917561"/>
        </p:xfrm>
        <a:graphic>
          <a:graphicData uri="http://schemas.openxmlformats.org/drawingml/2006/table">
            <a:tbl>
              <a:tblPr firstRow="1" bandRow="1">
                <a:noFill/>
              </a:tblPr>
              <a:tblGrid>
                <a:gridCol w="2409525">
                  <a:extLst>
                    <a:ext uri="{9D8B030D-6E8A-4147-A177-3AD203B41FA5}">
                      <a16:colId xmlns:a16="http://schemas.microsoft.com/office/drawing/2014/main" val="20000"/>
                    </a:ext>
                  </a:extLst>
                </a:gridCol>
                <a:gridCol w="2161400">
                  <a:extLst>
                    <a:ext uri="{9D8B030D-6E8A-4147-A177-3AD203B41FA5}">
                      <a16:colId xmlns:a16="http://schemas.microsoft.com/office/drawing/2014/main" val="20001"/>
                    </a:ext>
                  </a:extLst>
                </a:gridCol>
                <a:gridCol w="2161400">
                  <a:extLst>
                    <a:ext uri="{9D8B030D-6E8A-4147-A177-3AD203B41FA5}">
                      <a16:colId xmlns:a16="http://schemas.microsoft.com/office/drawing/2014/main" val="20002"/>
                    </a:ext>
                  </a:extLst>
                </a:gridCol>
                <a:gridCol w="2161400">
                  <a:extLst>
                    <a:ext uri="{9D8B030D-6E8A-4147-A177-3AD203B41FA5}">
                      <a16:colId xmlns:a16="http://schemas.microsoft.com/office/drawing/2014/main" val="20003"/>
                    </a:ext>
                  </a:extLst>
                </a:gridCol>
                <a:gridCol w="2161400">
                  <a:extLst>
                    <a:ext uri="{9D8B030D-6E8A-4147-A177-3AD203B41FA5}">
                      <a16:colId xmlns:a16="http://schemas.microsoft.com/office/drawing/2014/main" val="20004"/>
                    </a:ext>
                  </a:extLst>
                </a:gridCol>
              </a:tblGrid>
              <a:tr h="254000">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Cost Component (Monthly)</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Private Data Center</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(3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(1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(On-demand)</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extLst>
                  <a:ext uri="{0D108BD9-81ED-4DB2-BD59-A6C34878D82A}">
                    <a16:rowId xmlns:a16="http://schemas.microsoft.com/office/drawing/2014/main" val="10000"/>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Hosting Location:</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Europe</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Compute: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$2,455.28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$1,354.53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$1,651.65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$2,121.57</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2"/>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Operating System:</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$20.15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$369.38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$369.38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$369.38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3"/>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Storage: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$1,413.75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$452.40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$452.40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$452.40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4"/>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Egress: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$106.25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$106.25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$106.25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Other Costs: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6"/>
                  </a:ext>
                </a:extLst>
              </a:tr>
              <a:tr h="254000">
                <a:tc>
                  <a:txBody>
                    <a:bodyPr/>
                    <a:lstStyle/>
                    <a:p>
                      <a:pPr marL="0" lvl="0" indent="0" algn="l" rtl="0">
                        <a:spcBef>
                          <a:spcPts val="0"/>
                        </a:spcBef>
                        <a:spcAft>
                          <a:spcPts val="0"/>
                        </a:spcAft>
                        <a:buNone/>
                      </a:pPr>
                      <a:r>
                        <a:rPr lang="en-US" sz="1000">
                          <a:solidFill>
                            <a:srgbClr val="202124"/>
                          </a:solidFill>
                          <a:latin typeface="Google Sans"/>
                          <a:ea typeface="Google Sans"/>
                          <a:cs typeface="Google Sans"/>
                          <a:sym typeface="Google Sans"/>
                        </a:rPr>
                        <a:t>Total Monthly Cost:</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$3,889.18</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$2,282.56</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$2,579.68</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$3,049.60</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7"/>
                  </a:ext>
                </a:extLst>
              </a:tr>
              <a:tr h="254000">
                <a:tc>
                  <a:txBody>
                    <a:bodyPr/>
                    <a:lstStyle/>
                    <a:p>
                      <a:pPr marL="0" lvl="0" indent="0" algn="l" rtl="0">
                        <a:lnSpc>
                          <a:spcPct val="115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Monthly Savings:</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15000"/>
                        </a:lnSpc>
                        <a:spcBef>
                          <a:spcPts val="0"/>
                        </a:spcBef>
                        <a:spcAft>
                          <a:spcPts val="0"/>
                        </a:spcAft>
                        <a:buNone/>
                      </a:pPr>
                      <a:endParaRPr sz="1000" u="none" strike="noStrike" cap="none">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$1,606.62</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41.3%</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$1,309.50</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33.7%</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$839.58</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21.6%</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54000">
                <a:tc gridSpan="5">
                  <a:txBody>
                    <a:bodyPr/>
                    <a:lstStyle/>
                    <a:p>
                      <a:pPr marL="457200" lvl="0" indent="0" algn="r" rtl="0">
                        <a:lnSpc>
                          <a:spcPct val="135000"/>
                        </a:lnSpc>
                        <a:spcBef>
                          <a:spcPts val="0"/>
                        </a:spcBef>
                        <a:spcAft>
                          <a:spcPts val="0"/>
                        </a:spcAft>
                        <a:buNone/>
                      </a:pPr>
                      <a:r>
                        <a:rPr lang="en-US" sz="1000">
                          <a:solidFill>
                            <a:srgbClr val="202124"/>
                          </a:solidFill>
                          <a:latin typeface="Google Sans"/>
                          <a:ea typeface="Google Sans"/>
                          <a:cs typeface="Google Sans"/>
                          <a:sym typeface="Google Sans"/>
                        </a:rPr>
                        <a:t>* Detailed assumptions on the following slide</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705" name="Google Shape;705;p68"/>
          <p:cNvSpPr txBox="1"/>
          <p:nvPr/>
        </p:nvSpPr>
        <p:spPr>
          <a:xfrm>
            <a:off x="612648" y="996696"/>
            <a:ext cx="11430000" cy="4572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11 Assets</a:t>
            </a:r>
            <a:endParaRPr>
              <a:solidFill>
                <a:srgbClr val="202124"/>
              </a:solidFill>
              <a:latin typeface="Google Sans"/>
              <a:ea typeface="Google Sans"/>
              <a:cs typeface="Google Sans"/>
              <a:sym typeface="Google Sans"/>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69"/>
          <p:cNvSpPr/>
          <p:nvPr/>
        </p:nvSpPr>
        <p:spPr>
          <a:xfrm rot="10800000" flipH="1">
            <a:off x="612648" y="4690872"/>
            <a:ext cx="6986100" cy="259800"/>
          </a:xfrm>
          <a:prstGeom prst="round2SameRect">
            <a:avLst>
              <a:gd name="adj1" fmla="val 0"/>
              <a:gd name="adj2" fmla="val 2668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11" name="Google Shape;711;p69"/>
          <p:cNvGraphicFramePr/>
          <p:nvPr/>
        </p:nvGraphicFramePr>
        <p:xfrm>
          <a:off x="7997952" y="1527048"/>
          <a:ext cx="3694200" cy="1369530"/>
        </p:xfrm>
        <a:graphic>
          <a:graphicData uri="http://schemas.openxmlformats.org/drawingml/2006/table">
            <a:tbl>
              <a:tblPr>
                <a:noFill/>
              </a:tblPr>
              <a:tblGrid>
                <a:gridCol w="923550">
                  <a:extLst>
                    <a:ext uri="{9D8B030D-6E8A-4147-A177-3AD203B41FA5}">
                      <a16:colId xmlns:a16="http://schemas.microsoft.com/office/drawing/2014/main" val="20000"/>
                    </a:ext>
                  </a:extLst>
                </a:gridCol>
                <a:gridCol w="923550">
                  <a:extLst>
                    <a:ext uri="{9D8B030D-6E8A-4147-A177-3AD203B41FA5}">
                      <a16:colId xmlns:a16="http://schemas.microsoft.com/office/drawing/2014/main" val="20001"/>
                    </a:ext>
                  </a:extLst>
                </a:gridCol>
                <a:gridCol w="923550">
                  <a:extLst>
                    <a:ext uri="{9D8B030D-6E8A-4147-A177-3AD203B41FA5}">
                      <a16:colId xmlns:a16="http://schemas.microsoft.com/office/drawing/2014/main" val="20002"/>
                    </a:ext>
                  </a:extLst>
                </a:gridCol>
                <a:gridCol w="9235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Machine Uptime</a:t>
                      </a:r>
                      <a:endParaRPr sz="1300">
                        <a:latin typeface="Google Sans"/>
                        <a:ea typeface="Google Sans"/>
                        <a:cs typeface="Google Sans"/>
                        <a:sym typeface="Google Sans"/>
                      </a:endParaRPr>
                    </a:p>
                  </a:txBody>
                  <a:tcPr marL="0" marR="0" marT="0"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All machines assumed to be running full time (730 hours, on average, per month)</a:t>
                      </a:r>
                      <a:endParaRPr b="1">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Operating System Licensing Strategy</a:t>
                      </a:r>
                      <a:endParaRPr sz="1300" b="1">
                        <a:solidFill>
                          <a:schemeClr val="dk1"/>
                        </a:solidFill>
                        <a:latin typeface="Google Sans"/>
                        <a:ea typeface="Google Sans"/>
                        <a:cs typeface="Google Sans"/>
                        <a:sym typeface="Google Sans"/>
                      </a:endParaRPr>
                    </a:p>
                  </a:txBody>
                  <a:tcPr marL="0" marR="0" marT="91425"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Current on-premise operating system licenses to be brought to cloud, where possible</a:t>
                      </a:r>
                      <a:endParaRPr sz="1200">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712" name="Google Shape;712;p69"/>
          <p:cNvGraphicFramePr/>
          <p:nvPr/>
        </p:nvGraphicFramePr>
        <p:xfrm>
          <a:off x="612648" y="1527048"/>
          <a:ext cx="7086600" cy="2838670"/>
        </p:xfrm>
        <a:graphic>
          <a:graphicData uri="http://schemas.openxmlformats.org/drawingml/2006/table">
            <a:tbl>
              <a:tblPr>
                <a:noFill/>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Sizing and Requirements</a:t>
                      </a:r>
                      <a:endParaRPr>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Machines were sized based on the following performance metrics based on </a:t>
                      </a:r>
                      <a:r>
                        <a:rPr lang="en-US" sz="1100" b="1">
                          <a:solidFill>
                            <a:schemeClr val="dk1"/>
                          </a:solidFill>
                          <a:latin typeface="Google Sans"/>
                          <a:ea typeface="Google Sans"/>
                          <a:cs typeface="Google Sans"/>
                          <a:sym typeface="Google Sans"/>
                        </a:rPr>
                        <a:t>average</a:t>
                      </a:r>
                      <a:r>
                        <a:rPr lang="en-US" sz="1100">
                          <a:solidFill>
                            <a:schemeClr val="dk1"/>
                          </a:solidFill>
                          <a:latin typeface="Google Sans"/>
                          <a:ea typeface="Google Sans"/>
                          <a:cs typeface="Google Sans"/>
                          <a:sym typeface="Google Sans"/>
                        </a:rPr>
                        <a:t> performance data:</a:t>
                      </a:r>
                      <a:endParaRPr sz="13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457200" lvl="0"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CPU utilization target of 50% (cloud assets would utilize up to </a:t>
                      </a:r>
                      <a:r>
                        <a:rPr lang="en-US" sz="1000" b="1">
                          <a:solidFill>
                            <a:schemeClr val="dk1"/>
                          </a:solidFill>
                          <a:latin typeface="Google Sans"/>
                          <a:ea typeface="Google Sans"/>
                          <a:cs typeface="Google Sans"/>
                          <a:sym typeface="Google Sans"/>
                        </a:rPr>
                        <a:t>50%</a:t>
                      </a:r>
                      <a:r>
                        <a:rPr lang="en-US" sz="1000">
                          <a:solidFill>
                            <a:schemeClr val="dk1"/>
                          </a:solidFill>
                          <a:latin typeface="Google Sans"/>
                          <a:ea typeface="Google Sans"/>
                          <a:cs typeface="Google Sans"/>
                          <a:sym typeface="Google Sans"/>
                        </a:rPr>
                        <a:t> of CPU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RAM utilization target of 80% (cloud assets would utilize up to </a:t>
                      </a:r>
                      <a:r>
                        <a:rPr lang="en-US" sz="1000" b="1">
                          <a:solidFill>
                            <a:schemeClr val="dk1"/>
                          </a:solidFill>
                          <a:latin typeface="Google Sans"/>
                          <a:ea typeface="Google Sans"/>
                          <a:cs typeface="Google Sans"/>
                          <a:sym typeface="Google Sans"/>
                        </a:rPr>
                        <a:t>80%</a:t>
                      </a:r>
                      <a:r>
                        <a:rPr lang="en-US" sz="1000">
                          <a:solidFill>
                            <a:schemeClr val="dk1"/>
                          </a:solidFill>
                          <a:latin typeface="Google Sans"/>
                          <a:ea typeface="Google Sans"/>
                          <a:cs typeface="Google Sans"/>
                          <a:sym typeface="Google Sans"/>
                        </a:rPr>
                        <a:t> of RAM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Target drive type (e.g. SSD vs. Standard) determined based on a detected IOPS threshold of </a:t>
                      </a:r>
                      <a:r>
                        <a:rPr lang="en-US" sz="1000" b="1">
                          <a:solidFill>
                            <a:schemeClr val="dk1"/>
                          </a:solidFill>
                          <a:latin typeface="Google Sans"/>
                          <a:ea typeface="Google Sans"/>
                          <a:cs typeface="Google Sans"/>
                          <a:sym typeface="Google Sans"/>
                        </a:rPr>
                        <a:t>500 IOPS</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54000">
                <a:tc gridSpan="4">
                  <a:txBody>
                    <a:bodyPr/>
                    <a:lstStyle/>
                    <a:p>
                      <a:pPr marL="457200" lvl="1" indent="-285750" algn="l" rtl="0">
                        <a:spcBef>
                          <a:spcPts val="0"/>
                        </a:spcBef>
                        <a:spcAft>
                          <a:spcPts val="0"/>
                        </a:spcAft>
                        <a:buClr>
                          <a:schemeClr val="dk1"/>
                        </a:buClr>
                        <a:buSzPts val="900"/>
                        <a:buChar char="●"/>
                      </a:pPr>
                      <a:r>
                        <a:rPr lang="en-US" sz="1100">
                          <a:solidFill>
                            <a:schemeClr val="dk1"/>
                          </a:solidFill>
                          <a:latin typeface="Google Sans"/>
                          <a:ea typeface="Google Sans"/>
                          <a:cs typeface="Google Sans"/>
                          <a:sym typeface="Google Sans"/>
                        </a:rPr>
                        <a:t> Storage amount based on </a:t>
                      </a:r>
                      <a:r>
                        <a:rPr lang="en-US" sz="1100" b="1">
                          <a:solidFill>
                            <a:schemeClr val="dk1"/>
                          </a:solidFill>
                          <a:latin typeface="Google Sans"/>
                          <a:ea typeface="Google Sans"/>
                          <a:cs typeface="Google Sans"/>
                          <a:sym typeface="Google Sans"/>
                        </a:rPr>
                        <a:t>used storage </a:t>
                      </a:r>
                      <a:r>
                        <a:rPr lang="en-US" sz="1100">
                          <a:solidFill>
                            <a:schemeClr val="dk1"/>
                          </a:solidFill>
                          <a:latin typeface="Google Sans"/>
                          <a:ea typeface="Google Sans"/>
                          <a:cs typeface="Google Sans"/>
                          <a:sym typeface="Google Sans"/>
                        </a:rPr>
                        <a:t>with a </a:t>
                      </a:r>
                      <a:r>
                        <a:rPr lang="en-US" sz="1100" b="1">
                          <a:solidFill>
                            <a:schemeClr val="dk1"/>
                          </a:solidFill>
                          <a:latin typeface="Google Sans"/>
                          <a:ea typeface="Google Sans"/>
                          <a:cs typeface="Google Sans"/>
                          <a:sym typeface="Google Sans"/>
                        </a:rPr>
                        <a:t>50%</a:t>
                      </a:r>
                      <a:r>
                        <a:rPr lang="en-US" sz="1100">
                          <a:solidFill>
                            <a:schemeClr val="dk1"/>
                          </a:solidFill>
                          <a:latin typeface="Google Sans"/>
                          <a:ea typeface="Google Sans"/>
                          <a:cs typeface="Google Sans"/>
                          <a:sym typeface="Google Sans"/>
                        </a:rPr>
                        <a:t> uplift</a:t>
                      </a:r>
                      <a:endParaRPr sz="11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Estimated outbound bandwidth incurring egress charges based on </a:t>
                      </a:r>
                      <a:r>
                        <a:rPr lang="en-US" sz="1100" b="1">
                          <a:solidFill>
                            <a:schemeClr val="dk1"/>
                          </a:solidFill>
                          <a:latin typeface="Google Sans"/>
                          <a:ea typeface="Google Sans"/>
                          <a:cs typeface="Google Sans"/>
                          <a:sym typeface="Google Sans"/>
                        </a:rPr>
                        <a:t>10% </a:t>
                      </a:r>
                      <a:r>
                        <a:rPr lang="en-US" sz="1100">
                          <a:solidFill>
                            <a:schemeClr val="dk1"/>
                          </a:solidFill>
                          <a:latin typeface="Google Sans"/>
                          <a:ea typeface="Google Sans"/>
                          <a:cs typeface="Google Sans"/>
                          <a:sym typeface="Google Sans"/>
                        </a:rPr>
                        <a:t>of total outbound detected network traffic </a:t>
                      </a:r>
                      <a:endParaRPr sz="1000">
                        <a:solidFill>
                          <a:schemeClr val="dk1"/>
                        </a:solidFill>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Target cloud provider CPU performance will meet at least </a:t>
                      </a:r>
                      <a:r>
                        <a:rPr lang="en-US" sz="1100" b="1">
                          <a:solidFill>
                            <a:schemeClr val="dk1"/>
                          </a:solidFill>
                          <a:latin typeface="Google Sans"/>
                          <a:ea typeface="Google Sans"/>
                          <a:cs typeface="Google Sans"/>
                          <a:sym typeface="Google Sans"/>
                        </a:rPr>
                        <a:t>100%</a:t>
                      </a:r>
                      <a:r>
                        <a:rPr lang="en-US" sz="1100">
                          <a:solidFill>
                            <a:schemeClr val="dk1"/>
                          </a:solidFill>
                          <a:latin typeface="Google Sans"/>
                          <a:ea typeface="Google Sans"/>
                          <a:cs typeface="Google Sans"/>
                          <a:sym typeface="Google Sans"/>
                        </a:rPr>
                        <a:t> of the detected CPU benchmark of the machine</a:t>
                      </a:r>
                      <a:endParaRPr sz="11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Catalogs</a:t>
                      </a:r>
                      <a:endParaRPr sz="1000">
                        <a:solidFill>
                          <a:schemeClr val="dk1"/>
                        </a:solidFill>
                        <a:latin typeface="Google Sans"/>
                        <a:ea typeface="Google Sans"/>
                        <a:cs typeface="Google Sans"/>
                        <a:sym typeface="Google Sans"/>
                      </a:endParaRPr>
                    </a:p>
                  </a:txBody>
                  <a:tcPr marL="0" marR="0" marT="91425"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000">
                <a:tc gridSpan="4">
                  <a:txBody>
                    <a:bodyPr/>
                    <a:lstStyle/>
                    <a:p>
                      <a:pPr marL="0" lvl="0" indent="0" algn="l" rtl="0">
                        <a:lnSpc>
                          <a:spcPct val="115000"/>
                        </a:lnSpc>
                        <a:spcBef>
                          <a:spcPts val="0"/>
                        </a:spcBef>
                        <a:spcAft>
                          <a:spcPts val="0"/>
                        </a:spcAft>
                        <a:buNone/>
                      </a:pPr>
                      <a:r>
                        <a:rPr lang="en-US" sz="1100">
                          <a:solidFill>
                            <a:schemeClr val="dk1"/>
                          </a:solidFill>
                          <a:latin typeface="Google Sans"/>
                          <a:ea typeface="Google Sans"/>
                          <a:cs typeface="Google Sans"/>
                          <a:sym typeface="Google Sans"/>
                        </a:rPr>
                        <a:t>Google On-Demand catalogs include </a:t>
                      </a:r>
                      <a:r>
                        <a:rPr lang="en-US" sz="1100" b="1">
                          <a:solidFill>
                            <a:schemeClr val="dk1"/>
                          </a:solidFill>
                          <a:latin typeface="Google Sans"/>
                          <a:ea typeface="Google Sans"/>
                          <a:cs typeface="Google Sans"/>
                          <a:sym typeface="Google Sans"/>
                        </a:rPr>
                        <a:t>Sustained Use Discounts</a:t>
                      </a:r>
                      <a:r>
                        <a:rPr lang="en-US" sz="1100">
                          <a:solidFill>
                            <a:schemeClr val="dk1"/>
                          </a:solidFill>
                          <a:latin typeface="Google Sans"/>
                          <a:ea typeface="Google Sans"/>
                          <a:cs typeface="Google Sans"/>
                          <a:sym typeface="Google Sans"/>
                        </a:rPr>
                        <a:t> based on runtime, where applicable</a:t>
                      </a:r>
                      <a:endParaRPr sz="1000">
                        <a:solidFill>
                          <a:schemeClr val="dk1"/>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The following categories of machines were excluded for comparison:</a:t>
                      </a:r>
                      <a:endParaRPr sz="1100">
                        <a:solidFill>
                          <a:schemeClr val="dk1"/>
                        </a:solidFill>
                        <a:latin typeface="Google Sans"/>
                        <a:ea typeface="Google Sans"/>
                        <a:cs typeface="Google Sans"/>
                        <a:sym typeface="Google Sans"/>
                      </a:endParaRPr>
                    </a:p>
                  </a:txBody>
                  <a:tcPr marL="0" marR="0" marT="0" marB="54850"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713" name="Google Shape;713;p69"/>
          <p:cNvSpPr txBox="1"/>
          <p:nvPr/>
        </p:nvSpPr>
        <p:spPr>
          <a:xfrm>
            <a:off x="5461000" y="6311900"/>
            <a:ext cx="12699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4" name="Google Shape;714;p69"/>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Postgres</a:t>
            </a:r>
            <a:endParaRPr sz="3200">
              <a:solidFill>
                <a:srgbClr val="1E90FF"/>
              </a:solidFill>
            </a:endParaRPr>
          </a:p>
        </p:txBody>
      </p:sp>
      <p:sp>
        <p:nvSpPr>
          <p:cNvPr id="715" name="Google Shape;715;p69"/>
          <p:cNvSpPr txBox="1"/>
          <p:nvPr/>
        </p:nvSpPr>
        <p:spPr>
          <a:xfrm>
            <a:off x="612648" y="996696"/>
            <a:ext cx="11430000" cy="4551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Financial Assumptions, based on Moderate-level optimization</a:t>
            </a:r>
            <a:endParaRPr b="1" i="1">
              <a:solidFill>
                <a:srgbClr val="1E90FF"/>
              </a:solidFill>
              <a:latin typeface="Google Sans"/>
              <a:ea typeface="Google Sans"/>
              <a:cs typeface="Google Sans"/>
              <a:sym typeface="Google Sans"/>
            </a:endParaRPr>
          </a:p>
        </p:txBody>
      </p:sp>
      <p:graphicFrame>
        <p:nvGraphicFramePr>
          <p:cNvPr id="716" name="Google Shape;716;p69"/>
          <p:cNvGraphicFramePr/>
          <p:nvPr/>
        </p:nvGraphicFramePr>
        <p:xfrm>
          <a:off x="612648" y="4695125"/>
          <a:ext cx="6985100" cy="1305520"/>
        </p:xfrm>
        <a:graphic>
          <a:graphicData uri="http://schemas.openxmlformats.org/drawingml/2006/table">
            <a:tbl>
              <a:tblPr>
                <a:noFill/>
              </a:tblPr>
              <a:tblGrid>
                <a:gridCol w="1746275">
                  <a:extLst>
                    <a:ext uri="{9D8B030D-6E8A-4147-A177-3AD203B41FA5}">
                      <a16:colId xmlns:a16="http://schemas.microsoft.com/office/drawing/2014/main" val="20000"/>
                    </a:ext>
                  </a:extLst>
                </a:gridCol>
                <a:gridCol w="1746275">
                  <a:extLst>
                    <a:ext uri="{9D8B030D-6E8A-4147-A177-3AD203B41FA5}">
                      <a16:colId xmlns:a16="http://schemas.microsoft.com/office/drawing/2014/main" val="20001"/>
                    </a:ext>
                  </a:extLst>
                </a:gridCol>
                <a:gridCol w="1746275">
                  <a:extLst>
                    <a:ext uri="{9D8B030D-6E8A-4147-A177-3AD203B41FA5}">
                      <a16:colId xmlns:a16="http://schemas.microsoft.com/office/drawing/2014/main" val="20002"/>
                    </a:ext>
                  </a:extLst>
                </a:gridCol>
                <a:gridCol w="1746275">
                  <a:extLst>
                    <a:ext uri="{9D8B030D-6E8A-4147-A177-3AD203B41FA5}">
                      <a16:colId xmlns:a16="http://schemas.microsoft.com/office/drawing/2014/main" val="20003"/>
                    </a:ext>
                  </a:extLst>
                </a:gridCol>
              </a:tblGrid>
              <a:tr h="254000">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Private Data Center</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(3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(1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(On-demand)</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extLst>
                  <a:ext uri="{0D108BD9-81ED-4DB2-BD59-A6C34878D82A}">
                    <a16:rowId xmlns:a16="http://schemas.microsoft.com/office/drawing/2014/main" val="10000"/>
                  </a:ext>
                </a:extLst>
              </a:tr>
              <a:tr h="254000">
                <a:tc>
                  <a:txBody>
                    <a:bodyPr/>
                    <a:lstStyle/>
                    <a:p>
                      <a:pPr marL="0" lvl="0" indent="0" algn="l" rtl="0">
                        <a:lnSpc>
                          <a:spcPct val="100000"/>
                        </a:lnSpc>
                        <a:spcBef>
                          <a:spcPts val="0"/>
                        </a:spcBef>
                        <a:spcAft>
                          <a:spcPts val="0"/>
                        </a:spcAft>
                        <a:buNone/>
                      </a:pPr>
                      <a:endParaRPr sz="900">
                        <a:solidFill>
                          <a:schemeClr val="dk1"/>
                        </a:solidFill>
                        <a:latin typeface="Google Sans"/>
                        <a:ea typeface="Google Sans"/>
                        <a:cs typeface="Google Sans"/>
                        <a:sym typeface="Google Sans"/>
                      </a:endParaRPr>
                    </a:p>
                    <a:p>
                      <a:pPr marL="0" lvl="0" indent="0" algn="ctr" rtl="0">
                        <a:lnSpc>
                          <a:spcPct val="100000"/>
                        </a:lnSpc>
                        <a:spcBef>
                          <a:spcPts val="0"/>
                        </a:spcBef>
                        <a:spcAft>
                          <a:spcPts val="0"/>
                        </a:spcAft>
                        <a:buNone/>
                      </a:pPr>
                      <a:r>
                        <a:rPr lang="en-US" sz="900" i="1">
                          <a:solidFill>
                            <a:srgbClr val="CCCCCC"/>
                          </a:solidFill>
                          <a:latin typeface="Google Sans"/>
                          <a:ea typeface="Google Sans"/>
                          <a:cs typeface="Google Sans"/>
                          <a:sym typeface="Google Sans"/>
                        </a:rPr>
                        <a:t>None</a:t>
                      </a:r>
                      <a:endParaRPr sz="900" b="1" i="1">
                        <a:solidFill>
                          <a:srgbClr val="CCCCCC"/>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70"/>
          <p:cNvSpPr/>
          <p:nvPr/>
        </p:nvSpPr>
        <p:spPr>
          <a:xfrm>
            <a:off x="612648" y="1408176"/>
            <a:ext cx="11055000" cy="339000"/>
          </a:xfrm>
          <a:prstGeom prst="round2SameRect">
            <a:avLst>
              <a:gd name="adj1" fmla="val 30981"/>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0"/>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SAP</a:t>
            </a:r>
            <a:endParaRPr sz="2400">
              <a:solidFill>
                <a:srgbClr val="202124"/>
              </a:solidFill>
              <a:latin typeface="Google Sans Medium"/>
              <a:ea typeface="Google Sans Medium"/>
              <a:cs typeface="Google Sans Medium"/>
              <a:sym typeface="Google Sans Medium"/>
            </a:endParaRPr>
          </a:p>
        </p:txBody>
      </p:sp>
      <p:graphicFrame>
        <p:nvGraphicFramePr>
          <p:cNvPr id="723" name="Google Shape;723;p70"/>
          <p:cNvGraphicFramePr/>
          <p:nvPr/>
        </p:nvGraphicFramePr>
        <p:xfrm>
          <a:off x="612648" y="1408176"/>
          <a:ext cx="11055125" cy="2917561"/>
        </p:xfrm>
        <a:graphic>
          <a:graphicData uri="http://schemas.openxmlformats.org/drawingml/2006/table">
            <a:tbl>
              <a:tblPr firstRow="1" bandRow="1">
                <a:noFill/>
              </a:tblPr>
              <a:tblGrid>
                <a:gridCol w="2409525">
                  <a:extLst>
                    <a:ext uri="{9D8B030D-6E8A-4147-A177-3AD203B41FA5}">
                      <a16:colId xmlns:a16="http://schemas.microsoft.com/office/drawing/2014/main" val="20000"/>
                    </a:ext>
                  </a:extLst>
                </a:gridCol>
                <a:gridCol w="2161400">
                  <a:extLst>
                    <a:ext uri="{9D8B030D-6E8A-4147-A177-3AD203B41FA5}">
                      <a16:colId xmlns:a16="http://schemas.microsoft.com/office/drawing/2014/main" val="20001"/>
                    </a:ext>
                  </a:extLst>
                </a:gridCol>
                <a:gridCol w="2161400">
                  <a:extLst>
                    <a:ext uri="{9D8B030D-6E8A-4147-A177-3AD203B41FA5}">
                      <a16:colId xmlns:a16="http://schemas.microsoft.com/office/drawing/2014/main" val="20002"/>
                    </a:ext>
                  </a:extLst>
                </a:gridCol>
                <a:gridCol w="2161400">
                  <a:extLst>
                    <a:ext uri="{9D8B030D-6E8A-4147-A177-3AD203B41FA5}">
                      <a16:colId xmlns:a16="http://schemas.microsoft.com/office/drawing/2014/main" val="20003"/>
                    </a:ext>
                  </a:extLst>
                </a:gridCol>
                <a:gridCol w="2161400">
                  <a:extLst>
                    <a:ext uri="{9D8B030D-6E8A-4147-A177-3AD203B41FA5}">
                      <a16:colId xmlns:a16="http://schemas.microsoft.com/office/drawing/2014/main" val="20004"/>
                    </a:ext>
                  </a:extLst>
                </a:gridCol>
              </a:tblGrid>
              <a:tr h="254000">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Cost Component (Monthly)</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Private Data Center</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(3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(1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(On-demand)</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extLst>
                  <a:ext uri="{0D108BD9-81ED-4DB2-BD59-A6C34878D82A}">
                    <a16:rowId xmlns:a16="http://schemas.microsoft.com/office/drawing/2014/main" val="10000"/>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Hosting Location:</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Europe</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Compute: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$878.19</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$1,693.22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$3,331.79</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$3,952.81</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2"/>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Operating System:</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3"/>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Storage: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$467.70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$149.66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$149.66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$149.66</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4"/>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Egress: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Other Costs: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6"/>
                  </a:ext>
                </a:extLst>
              </a:tr>
              <a:tr h="254000">
                <a:tc>
                  <a:txBody>
                    <a:bodyPr/>
                    <a:lstStyle/>
                    <a:p>
                      <a:pPr marL="0" lvl="0" indent="0" algn="l" rtl="0">
                        <a:spcBef>
                          <a:spcPts val="0"/>
                        </a:spcBef>
                        <a:spcAft>
                          <a:spcPts val="0"/>
                        </a:spcAft>
                        <a:buNone/>
                      </a:pPr>
                      <a:r>
                        <a:rPr lang="en-US" sz="1000">
                          <a:solidFill>
                            <a:srgbClr val="202124"/>
                          </a:solidFill>
                          <a:latin typeface="Google Sans"/>
                          <a:ea typeface="Google Sans"/>
                          <a:cs typeface="Google Sans"/>
                          <a:sym typeface="Google Sans"/>
                        </a:rPr>
                        <a:t>Total Monthly Cost:</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$1,345.89</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$1,842.88</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$3,481.46</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$4,102.47</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7"/>
                  </a:ext>
                </a:extLst>
              </a:tr>
              <a:tr h="254000">
                <a:tc>
                  <a:txBody>
                    <a:bodyPr/>
                    <a:lstStyle/>
                    <a:p>
                      <a:pPr marL="0" lvl="0" indent="0" algn="l" rtl="0">
                        <a:lnSpc>
                          <a:spcPct val="115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Monthly Savings:</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15000"/>
                        </a:lnSpc>
                        <a:spcBef>
                          <a:spcPts val="0"/>
                        </a:spcBef>
                        <a:spcAft>
                          <a:spcPts val="0"/>
                        </a:spcAft>
                        <a:buNone/>
                      </a:pPr>
                      <a:endParaRPr sz="1000" u="none" strike="noStrike" cap="none">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-$496.99</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-36.9%</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-$2,135.57</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-158.7%</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-$2,756.58</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-204.8%</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54000">
                <a:tc gridSpan="5">
                  <a:txBody>
                    <a:bodyPr/>
                    <a:lstStyle/>
                    <a:p>
                      <a:pPr marL="457200" lvl="0" indent="0" algn="r" rtl="0">
                        <a:lnSpc>
                          <a:spcPct val="135000"/>
                        </a:lnSpc>
                        <a:spcBef>
                          <a:spcPts val="0"/>
                        </a:spcBef>
                        <a:spcAft>
                          <a:spcPts val="0"/>
                        </a:spcAft>
                        <a:buNone/>
                      </a:pPr>
                      <a:r>
                        <a:rPr lang="en-US" sz="1000">
                          <a:solidFill>
                            <a:srgbClr val="202124"/>
                          </a:solidFill>
                          <a:latin typeface="Google Sans"/>
                          <a:ea typeface="Google Sans"/>
                          <a:cs typeface="Google Sans"/>
                          <a:sym typeface="Google Sans"/>
                        </a:rPr>
                        <a:t>* Detailed assumptions on the following slide</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724" name="Google Shape;724;p70"/>
          <p:cNvSpPr txBox="1"/>
          <p:nvPr/>
        </p:nvSpPr>
        <p:spPr>
          <a:xfrm>
            <a:off x="612648" y="996696"/>
            <a:ext cx="11430000" cy="4572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1 Asset</a:t>
            </a:r>
            <a:endParaRPr>
              <a:solidFill>
                <a:srgbClr val="202124"/>
              </a:solidFill>
              <a:latin typeface="Google Sans"/>
              <a:ea typeface="Google Sans"/>
              <a:cs typeface="Google Sans"/>
              <a:sym typeface="Google San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p:nvPr/>
        </p:nvSpPr>
        <p:spPr>
          <a:xfrm>
            <a:off x="4309450" y="4496100"/>
            <a:ext cx="2987100" cy="1656000"/>
          </a:xfrm>
          <a:prstGeom prst="rect">
            <a:avLst/>
          </a:prstGeom>
          <a:noFill/>
          <a:ln>
            <a:noFill/>
          </a:ln>
        </p:spPr>
        <p:txBody>
          <a:bodyPr spcFirstLastPara="1" wrap="square" lIns="0" tIns="0" rIns="0" bIns="0" anchor="t" anchorCtr="0">
            <a:noAutofit/>
          </a:bodyPr>
          <a:lstStyle/>
          <a:p>
            <a:pPr marL="182880" lvl="0" indent="-142240" algn="l" rtl="0">
              <a:lnSpc>
                <a:spcPct val="130000"/>
              </a:lnSpc>
              <a:spcBef>
                <a:spcPts val="0"/>
              </a:spcBef>
              <a:spcAft>
                <a:spcPts val="0"/>
              </a:spcAft>
              <a:buClr>
                <a:schemeClr val="accent1"/>
              </a:buClr>
              <a:buSzPts val="800"/>
              <a:buFont typeface="Google Sans"/>
              <a:buChar char="●"/>
            </a:pPr>
            <a:r>
              <a:rPr lang="en-US" sz="1200">
                <a:solidFill>
                  <a:srgbClr val="202124"/>
                </a:solidFill>
                <a:latin typeface="Google Sans"/>
                <a:ea typeface="Google Sans"/>
                <a:cs typeface="Google Sans"/>
                <a:sym typeface="Google Sans"/>
              </a:rPr>
              <a:t>Inventory Analysis</a:t>
            </a:r>
            <a:endParaRPr sz="1200">
              <a:solidFill>
                <a:srgbClr val="202124"/>
              </a:solidFill>
              <a:latin typeface="Google Sans"/>
              <a:ea typeface="Google Sans"/>
              <a:cs typeface="Google Sans"/>
              <a:sym typeface="Google Sans"/>
            </a:endParaRPr>
          </a:p>
          <a:p>
            <a:pPr marL="182880" lvl="0" indent="-142240" algn="l" rtl="0">
              <a:lnSpc>
                <a:spcPct val="130000"/>
              </a:lnSpc>
              <a:spcBef>
                <a:spcPts val="1000"/>
              </a:spcBef>
              <a:spcAft>
                <a:spcPts val="0"/>
              </a:spcAft>
              <a:buClr>
                <a:schemeClr val="accent1"/>
              </a:buClr>
              <a:buSzPts val="800"/>
              <a:buFont typeface="Google Sans"/>
              <a:buChar char="●"/>
            </a:pPr>
            <a:r>
              <a:rPr lang="en-US" sz="1200">
                <a:solidFill>
                  <a:srgbClr val="202124"/>
                </a:solidFill>
                <a:latin typeface="Google Sans"/>
                <a:ea typeface="Google Sans"/>
                <a:cs typeface="Google Sans"/>
                <a:sym typeface="Google Sans"/>
              </a:rPr>
              <a:t>Asset performance analysis</a:t>
            </a:r>
            <a:endParaRPr sz="1200">
              <a:solidFill>
                <a:srgbClr val="202124"/>
              </a:solidFill>
              <a:latin typeface="Google Sans"/>
              <a:ea typeface="Google Sans"/>
              <a:cs typeface="Google Sans"/>
              <a:sym typeface="Google Sans"/>
            </a:endParaRPr>
          </a:p>
          <a:p>
            <a:pPr marL="182880" lvl="0" indent="-142240" algn="l" rtl="0">
              <a:lnSpc>
                <a:spcPct val="130000"/>
              </a:lnSpc>
              <a:spcBef>
                <a:spcPts val="1000"/>
              </a:spcBef>
              <a:spcAft>
                <a:spcPts val="0"/>
              </a:spcAft>
              <a:buClr>
                <a:schemeClr val="accent1"/>
              </a:buClr>
              <a:buSzPts val="800"/>
              <a:buFont typeface="Google Sans"/>
              <a:buChar char="●"/>
            </a:pPr>
            <a:r>
              <a:rPr lang="en-US" sz="1200">
                <a:solidFill>
                  <a:srgbClr val="202124"/>
                </a:solidFill>
                <a:latin typeface="Google Sans"/>
                <a:ea typeface="Google Sans"/>
                <a:cs typeface="Google Sans"/>
                <a:sym typeface="Google Sans"/>
              </a:rPr>
              <a:t>Network dependency mapping</a:t>
            </a:r>
            <a:endParaRPr sz="1200">
              <a:solidFill>
                <a:srgbClr val="202124"/>
              </a:solidFill>
              <a:latin typeface="Google Sans"/>
              <a:ea typeface="Google Sans"/>
              <a:cs typeface="Google Sans"/>
              <a:sym typeface="Google Sans"/>
            </a:endParaRPr>
          </a:p>
          <a:p>
            <a:pPr marL="182880" lvl="0" indent="-142240" algn="l" rtl="0">
              <a:lnSpc>
                <a:spcPct val="130000"/>
              </a:lnSpc>
              <a:spcBef>
                <a:spcPts val="1000"/>
              </a:spcBef>
              <a:spcAft>
                <a:spcPts val="0"/>
              </a:spcAft>
              <a:buClr>
                <a:schemeClr val="accent1"/>
              </a:buClr>
              <a:buSzPts val="800"/>
              <a:buFont typeface="Google Sans"/>
              <a:buChar char="●"/>
            </a:pPr>
            <a:r>
              <a:rPr lang="en-US" sz="1200">
                <a:solidFill>
                  <a:srgbClr val="202124"/>
                </a:solidFill>
                <a:latin typeface="Google Sans"/>
                <a:ea typeface="Google Sans"/>
                <a:cs typeface="Google Sans"/>
                <a:sym typeface="Google Sans"/>
              </a:rPr>
              <a:t>Cloud-readiness scoring</a:t>
            </a:r>
            <a:endParaRPr sz="1200">
              <a:solidFill>
                <a:srgbClr val="202124"/>
              </a:solidFill>
              <a:latin typeface="Google Sans"/>
              <a:ea typeface="Google Sans"/>
              <a:cs typeface="Google Sans"/>
              <a:sym typeface="Google Sans"/>
            </a:endParaRPr>
          </a:p>
          <a:p>
            <a:pPr marL="182880" lvl="0" indent="-142240" algn="l" rtl="0">
              <a:lnSpc>
                <a:spcPct val="130000"/>
              </a:lnSpc>
              <a:spcBef>
                <a:spcPts val="1000"/>
              </a:spcBef>
              <a:spcAft>
                <a:spcPts val="1000"/>
              </a:spcAft>
              <a:buClr>
                <a:schemeClr val="accent1"/>
              </a:buClr>
              <a:buSzPts val="800"/>
              <a:buFont typeface="Google Sans"/>
              <a:buChar char="●"/>
            </a:pPr>
            <a:r>
              <a:rPr lang="en-US" sz="1200">
                <a:solidFill>
                  <a:srgbClr val="202124"/>
                </a:solidFill>
                <a:latin typeface="Google Sans"/>
                <a:ea typeface="Google Sans"/>
                <a:cs typeface="Google Sans"/>
                <a:sym typeface="Google Sans"/>
              </a:rPr>
              <a:t>Application inventory analysis</a:t>
            </a:r>
            <a:endParaRPr>
              <a:latin typeface="Google Sans"/>
              <a:ea typeface="Google Sans"/>
              <a:cs typeface="Google Sans"/>
              <a:sym typeface="Google Sans"/>
            </a:endParaRPr>
          </a:p>
        </p:txBody>
      </p:sp>
      <p:sp>
        <p:nvSpPr>
          <p:cNvPr id="269" name="Google Shape;269;p35"/>
          <p:cNvSpPr txBox="1"/>
          <p:nvPr/>
        </p:nvSpPr>
        <p:spPr>
          <a:xfrm>
            <a:off x="609575" y="613675"/>
            <a:ext cx="60276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What we did for your assessment</a:t>
            </a:r>
            <a:endParaRPr sz="2400">
              <a:solidFill>
                <a:srgbClr val="202124"/>
              </a:solidFill>
              <a:latin typeface="Google Sans Medium"/>
              <a:ea typeface="Google Sans Medium"/>
              <a:cs typeface="Google Sans Medium"/>
              <a:sym typeface="Google Sans Medium"/>
            </a:endParaRPr>
          </a:p>
        </p:txBody>
      </p:sp>
      <p:sp>
        <p:nvSpPr>
          <p:cNvPr id="270" name="Google Shape;270;p35"/>
          <p:cNvSpPr txBox="1"/>
          <p:nvPr/>
        </p:nvSpPr>
        <p:spPr>
          <a:xfrm>
            <a:off x="605850" y="2019234"/>
            <a:ext cx="3234300" cy="36540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Clr>
                <a:srgbClr val="000000"/>
              </a:buClr>
              <a:buSzPts val="1400"/>
              <a:buFont typeface="Arial"/>
              <a:buNone/>
            </a:pPr>
            <a:r>
              <a:rPr lang="en-US" sz="1400" i="0" u="none" strike="noStrike" cap="none">
                <a:solidFill>
                  <a:srgbClr val="202124"/>
                </a:solidFill>
                <a:latin typeface="Google Sans"/>
                <a:ea typeface="Google Sans"/>
                <a:cs typeface="Google Sans"/>
                <a:sym typeface="Google Sans"/>
              </a:rPr>
              <a:t>Your engagement included a basic assessment. The basic assessment is a starting point for any customer embarking on the journey to public or hybrid cloud. </a:t>
            </a:r>
            <a:endParaRPr sz="1400" i="0" u="none" strike="noStrike" cap="none">
              <a:solidFill>
                <a:srgbClr val="202124"/>
              </a:solidFill>
              <a:latin typeface="Google Sans"/>
              <a:ea typeface="Google Sans"/>
              <a:cs typeface="Google Sans"/>
              <a:sym typeface="Google Sans"/>
            </a:endParaRPr>
          </a:p>
          <a:p>
            <a:pPr marL="0" marR="0" lvl="0" indent="0" algn="l" rtl="0">
              <a:lnSpc>
                <a:spcPct val="135000"/>
              </a:lnSpc>
              <a:spcBef>
                <a:spcPts val="1000"/>
              </a:spcBef>
              <a:spcAft>
                <a:spcPts val="1000"/>
              </a:spcAft>
              <a:buClr>
                <a:srgbClr val="000000"/>
              </a:buClr>
              <a:buSzPts val="1400"/>
              <a:buFont typeface="Arial"/>
              <a:buNone/>
            </a:pPr>
            <a:r>
              <a:rPr lang="en-US" sz="1400" i="0" u="none" strike="noStrike" cap="none">
                <a:solidFill>
                  <a:srgbClr val="202124"/>
                </a:solidFill>
                <a:latin typeface="Google Sans"/>
                <a:ea typeface="Google Sans"/>
                <a:cs typeface="Google Sans"/>
                <a:sym typeface="Google Sans"/>
              </a:rPr>
              <a:t>One or more data collectors were deployed in your environment and your data was automatically aggregated, analyzed, and staged for additional planning functions. The phases and tasks of the basic assessment are shown below:</a:t>
            </a:r>
            <a:endParaRPr sz="1400" i="0" u="none" strike="noStrike" cap="none">
              <a:solidFill>
                <a:srgbClr val="202124"/>
              </a:solidFill>
              <a:latin typeface="Google Sans"/>
              <a:ea typeface="Google Sans"/>
              <a:cs typeface="Google Sans"/>
              <a:sym typeface="Google Sans"/>
            </a:endParaRPr>
          </a:p>
        </p:txBody>
      </p:sp>
      <p:sp>
        <p:nvSpPr>
          <p:cNvPr id="271" name="Google Shape;271;p35"/>
          <p:cNvSpPr/>
          <p:nvPr/>
        </p:nvSpPr>
        <p:spPr>
          <a:xfrm rot="-5400000">
            <a:off x="8047620" y="-2703132"/>
            <a:ext cx="343500" cy="8259300"/>
          </a:xfrm>
          <a:prstGeom prst="round2SameRect">
            <a:avLst>
              <a:gd name="adj1" fmla="val 16180"/>
              <a:gd name="adj2" fmla="val 0"/>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txBox="1"/>
          <p:nvPr/>
        </p:nvSpPr>
        <p:spPr>
          <a:xfrm>
            <a:off x="4309450" y="2031350"/>
            <a:ext cx="3471900" cy="23049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chemeClr val="accent1"/>
                </a:solidFill>
                <a:latin typeface="Google Sans Medium"/>
                <a:ea typeface="Google Sans Medium"/>
                <a:cs typeface="Google Sans Medium"/>
                <a:sym typeface="Google Sans Medium"/>
              </a:rPr>
              <a:t>Phase 1</a:t>
            </a:r>
            <a:endParaRPr>
              <a:solidFill>
                <a:schemeClr val="accent1"/>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0"/>
              </a:spcAft>
              <a:buNone/>
            </a:pPr>
            <a:r>
              <a:rPr lang="en-US" sz="1200">
                <a:solidFill>
                  <a:srgbClr val="202124"/>
                </a:solidFill>
                <a:latin typeface="Google Sans Medium"/>
                <a:ea typeface="Google Sans Medium"/>
                <a:cs typeface="Google Sans Medium"/>
                <a:sym typeface="Google Sans Medium"/>
              </a:rPr>
              <a:t>Discovery, Inventory Analysis, and Cloud Readiness</a:t>
            </a:r>
            <a:endParaRPr sz="1200">
              <a:solidFill>
                <a:srgbClr val="202124"/>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800"/>
              </a:spcAft>
              <a:buNone/>
            </a:pPr>
            <a:r>
              <a:rPr lang="en-US" sz="1200">
                <a:solidFill>
                  <a:srgbClr val="202124"/>
                </a:solidFill>
                <a:latin typeface="Google Sans"/>
                <a:ea typeface="Google Sans"/>
                <a:cs typeface="Google Sans"/>
                <a:sym typeface="Google Sans"/>
              </a:rPr>
              <a:t>The objective of this phase is to collect data from the target workloads and complete inventory analysis including basic cloud readiness.  The StratoProbe® discovery engine gathered workload, application and network information and processed the following analytics:</a:t>
            </a:r>
            <a:endParaRPr sz="1200">
              <a:solidFill>
                <a:srgbClr val="202124"/>
              </a:solidFill>
              <a:latin typeface="Google Sans"/>
              <a:ea typeface="Google Sans"/>
              <a:cs typeface="Google Sans"/>
              <a:sym typeface="Google Sans"/>
            </a:endParaRPr>
          </a:p>
        </p:txBody>
      </p:sp>
      <p:sp>
        <p:nvSpPr>
          <p:cNvPr id="273" name="Google Shape;273;p35"/>
          <p:cNvSpPr txBox="1"/>
          <p:nvPr/>
        </p:nvSpPr>
        <p:spPr>
          <a:xfrm>
            <a:off x="7991325" y="2031350"/>
            <a:ext cx="3471900" cy="7386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chemeClr val="accent4"/>
                </a:solidFill>
                <a:latin typeface="Google Sans Medium"/>
                <a:ea typeface="Google Sans Medium"/>
                <a:cs typeface="Google Sans Medium"/>
                <a:sym typeface="Google Sans Medium"/>
              </a:rPr>
              <a:t>Phase 2 </a:t>
            </a:r>
            <a:endParaRPr>
              <a:solidFill>
                <a:schemeClr val="accent4"/>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0"/>
              </a:spcAft>
              <a:buNone/>
            </a:pPr>
            <a:r>
              <a:rPr lang="en-US" sz="1200">
                <a:solidFill>
                  <a:srgbClr val="202124"/>
                </a:solidFill>
                <a:latin typeface="Google Sans Medium"/>
                <a:ea typeface="Google Sans Medium"/>
                <a:cs typeface="Google Sans Medium"/>
                <a:sym typeface="Google Sans Medium"/>
              </a:rPr>
              <a:t>Basic Cloud Fit and Financial Analysis</a:t>
            </a:r>
            <a:endParaRPr sz="1200">
              <a:solidFill>
                <a:srgbClr val="202124"/>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0"/>
              </a:spcAft>
              <a:buNone/>
            </a:pPr>
            <a:r>
              <a:rPr lang="en-US" sz="1200">
                <a:solidFill>
                  <a:srgbClr val="202124"/>
                </a:solidFill>
                <a:latin typeface="Google Sans"/>
                <a:ea typeface="Google Sans"/>
                <a:cs typeface="Google Sans"/>
                <a:sym typeface="Google Sans"/>
              </a:rPr>
              <a:t>The objective of this phase is to further analyze your data to provide insights into cloud readiness, potential savings from cloud, consumption strategies including IaaS and PaaS alternatives, and to review your projected spend in the selected cloud providers. The expected output from this phase includes:</a:t>
            </a:r>
            <a:endParaRPr sz="1200">
              <a:solidFill>
                <a:srgbClr val="202124"/>
              </a:solidFill>
              <a:latin typeface="Google Sans"/>
              <a:ea typeface="Google Sans"/>
              <a:cs typeface="Google Sans"/>
              <a:sym typeface="Google Sans"/>
            </a:endParaRPr>
          </a:p>
          <a:p>
            <a:pPr marL="0" marR="0" lvl="0" indent="0" algn="l" rtl="0">
              <a:lnSpc>
                <a:spcPct val="135000"/>
              </a:lnSpc>
              <a:spcBef>
                <a:spcPts val="500"/>
              </a:spcBef>
              <a:spcAft>
                <a:spcPts val="500"/>
              </a:spcAft>
              <a:buNone/>
            </a:pPr>
            <a:endParaRPr sz="1200">
              <a:solidFill>
                <a:srgbClr val="202124"/>
              </a:solidFill>
              <a:latin typeface="Google Sans"/>
              <a:ea typeface="Google Sans"/>
              <a:cs typeface="Google Sans"/>
              <a:sym typeface="Google Sans"/>
            </a:endParaRPr>
          </a:p>
        </p:txBody>
      </p:sp>
      <p:grpSp>
        <p:nvGrpSpPr>
          <p:cNvPr id="274" name="Google Shape;274;p35"/>
          <p:cNvGrpSpPr/>
          <p:nvPr/>
        </p:nvGrpSpPr>
        <p:grpSpPr>
          <a:xfrm rot="-5400000">
            <a:off x="4296100" y="1333663"/>
            <a:ext cx="497700" cy="497700"/>
            <a:chOff x="5473150" y="742700"/>
            <a:chExt cx="497700" cy="497700"/>
          </a:xfrm>
        </p:grpSpPr>
        <p:sp>
          <p:nvSpPr>
            <p:cNvPr id="275" name="Google Shape;275;p35"/>
            <p:cNvSpPr/>
            <p:nvPr/>
          </p:nvSpPr>
          <p:spPr>
            <a:xfrm>
              <a:off x="5473150" y="742700"/>
              <a:ext cx="497700" cy="497700"/>
            </a:xfrm>
            <a:prstGeom prst="pie">
              <a:avLst>
                <a:gd name="adj1" fmla="val 53889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5568383" y="842952"/>
              <a:ext cx="297300" cy="297300"/>
            </a:xfrm>
            <a:prstGeom prst="ellipse">
              <a:avLst/>
            </a:prstGeom>
            <a:solidFill>
              <a:srgbClr val="FFFFFF"/>
            </a:solidFill>
            <a:ln>
              <a:noFill/>
            </a:ln>
            <a:effectLst>
              <a:outerShdw blurRad="114300" dist="19050" dir="5400000" algn="bl" rotWithShape="0">
                <a:srgbClr val="000000">
                  <a:alpha val="18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accent1"/>
                </a:solidFill>
                <a:latin typeface="Google Sans"/>
                <a:ea typeface="Google Sans"/>
                <a:cs typeface="Google Sans"/>
                <a:sym typeface="Google Sans"/>
              </a:endParaRPr>
            </a:p>
          </p:txBody>
        </p:sp>
        <p:sp>
          <p:nvSpPr>
            <p:cNvPr id="277" name="Google Shape;277;p35"/>
            <p:cNvSpPr txBox="1"/>
            <p:nvPr/>
          </p:nvSpPr>
          <p:spPr>
            <a:xfrm rot="5400000">
              <a:off x="5568375" y="842950"/>
              <a:ext cx="297300" cy="297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1"/>
                  </a:solidFill>
                  <a:latin typeface="Google Sans"/>
                  <a:ea typeface="Google Sans"/>
                  <a:cs typeface="Google Sans"/>
                  <a:sym typeface="Google Sans"/>
                </a:rPr>
                <a:t>1</a:t>
              </a:r>
              <a:endParaRPr>
                <a:latin typeface="Google Sans"/>
                <a:ea typeface="Google Sans"/>
                <a:cs typeface="Google Sans"/>
                <a:sym typeface="Google Sans"/>
              </a:endParaRPr>
            </a:p>
          </p:txBody>
        </p:sp>
      </p:grpSp>
      <p:grpSp>
        <p:nvGrpSpPr>
          <p:cNvPr id="278" name="Google Shape;278;p35"/>
          <p:cNvGrpSpPr/>
          <p:nvPr/>
        </p:nvGrpSpPr>
        <p:grpSpPr>
          <a:xfrm rot="-5400000">
            <a:off x="7970525" y="1333679"/>
            <a:ext cx="497700" cy="497700"/>
            <a:chOff x="5473150" y="1433250"/>
            <a:chExt cx="497700" cy="497700"/>
          </a:xfrm>
        </p:grpSpPr>
        <p:sp>
          <p:nvSpPr>
            <p:cNvPr id="279" name="Google Shape;279;p35"/>
            <p:cNvSpPr/>
            <p:nvPr/>
          </p:nvSpPr>
          <p:spPr>
            <a:xfrm>
              <a:off x="5473150" y="1433250"/>
              <a:ext cx="497700" cy="497700"/>
            </a:xfrm>
            <a:prstGeom prst="pie">
              <a:avLst>
                <a:gd name="adj1" fmla="val 53889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5568383" y="1533502"/>
              <a:ext cx="297300" cy="297300"/>
            </a:xfrm>
            <a:prstGeom prst="ellipse">
              <a:avLst/>
            </a:prstGeom>
            <a:solidFill>
              <a:srgbClr val="FFFFFF"/>
            </a:solidFill>
            <a:ln>
              <a:noFill/>
            </a:ln>
            <a:effectLst>
              <a:outerShdw blurRad="114300" dist="19050" dir="5400000" algn="bl" rotWithShape="0">
                <a:srgbClr val="000000">
                  <a:alpha val="18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accent1"/>
                </a:solidFill>
                <a:latin typeface="Google Sans"/>
                <a:ea typeface="Google Sans"/>
                <a:cs typeface="Google Sans"/>
                <a:sym typeface="Google Sans"/>
              </a:endParaRPr>
            </a:p>
          </p:txBody>
        </p:sp>
        <p:sp>
          <p:nvSpPr>
            <p:cNvPr id="281" name="Google Shape;281;p35"/>
            <p:cNvSpPr txBox="1"/>
            <p:nvPr/>
          </p:nvSpPr>
          <p:spPr>
            <a:xfrm rot="5400000">
              <a:off x="5568375" y="1533500"/>
              <a:ext cx="297300" cy="297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4"/>
                  </a:solidFill>
                  <a:latin typeface="Google Sans"/>
                  <a:ea typeface="Google Sans"/>
                  <a:cs typeface="Google Sans"/>
                  <a:sym typeface="Google Sans"/>
                </a:rPr>
                <a:t>2</a:t>
              </a:r>
              <a:endParaRPr>
                <a:solidFill>
                  <a:schemeClr val="accent4"/>
                </a:solidFill>
                <a:latin typeface="Google Sans"/>
                <a:ea typeface="Google Sans"/>
                <a:cs typeface="Google Sans"/>
                <a:sym typeface="Google Sans"/>
              </a:endParaRPr>
            </a:p>
          </p:txBody>
        </p:sp>
      </p:grpSp>
      <p:sp>
        <p:nvSpPr>
          <p:cNvPr id="282" name="Google Shape;282;p35"/>
          <p:cNvSpPr txBox="1"/>
          <p:nvPr/>
        </p:nvSpPr>
        <p:spPr>
          <a:xfrm>
            <a:off x="8010850" y="4496100"/>
            <a:ext cx="3702600" cy="1754400"/>
          </a:xfrm>
          <a:prstGeom prst="rect">
            <a:avLst/>
          </a:prstGeom>
          <a:noFill/>
          <a:ln>
            <a:noFill/>
          </a:ln>
        </p:spPr>
        <p:txBody>
          <a:bodyPr spcFirstLastPara="1" wrap="square" lIns="0" tIns="0" rIns="0" bIns="0" anchor="t" anchorCtr="0">
            <a:noAutofit/>
          </a:bodyPr>
          <a:lstStyle/>
          <a:p>
            <a:pPr marL="182880" marR="0" lvl="0" indent="-142240" algn="l" rtl="0">
              <a:lnSpc>
                <a:spcPct val="130000"/>
              </a:lnSpc>
              <a:spcBef>
                <a:spcPts val="0"/>
              </a:spcBef>
              <a:spcAft>
                <a:spcPts val="0"/>
              </a:spcAft>
              <a:buClr>
                <a:schemeClr val="accent4"/>
              </a:buClr>
              <a:buSzPts val="800"/>
              <a:buFont typeface="Google Sans"/>
              <a:buChar char="●"/>
            </a:pPr>
            <a:r>
              <a:rPr lang="en-US" sz="1200">
                <a:solidFill>
                  <a:srgbClr val="202124"/>
                </a:solidFill>
                <a:latin typeface="Google Sans"/>
                <a:ea typeface="Google Sans"/>
                <a:cs typeface="Google Sans"/>
                <a:sym typeface="Google Sans"/>
              </a:rPr>
              <a:t>Best-fit vendor catalog-product match (IaaS)</a:t>
            </a:r>
            <a:endParaRPr sz="1200">
              <a:solidFill>
                <a:srgbClr val="202124"/>
              </a:solidFill>
              <a:latin typeface="Google Sans"/>
              <a:ea typeface="Google Sans"/>
              <a:cs typeface="Google Sans"/>
              <a:sym typeface="Google Sans"/>
            </a:endParaRPr>
          </a:p>
          <a:p>
            <a:pPr marL="182880" marR="0" lvl="0" indent="-142240" algn="l" rtl="0">
              <a:lnSpc>
                <a:spcPct val="130000"/>
              </a:lnSpc>
              <a:spcBef>
                <a:spcPts val="1000"/>
              </a:spcBef>
              <a:spcAft>
                <a:spcPts val="0"/>
              </a:spcAft>
              <a:buClr>
                <a:schemeClr val="accent4"/>
              </a:buClr>
              <a:buSzPts val="800"/>
              <a:buFont typeface="Google Sans"/>
              <a:buChar char="●"/>
            </a:pPr>
            <a:r>
              <a:rPr lang="en-US" sz="1200">
                <a:solidFill>
                  <a:srgbClr val="202124"/>
                </a:solidFill>
                <a:latin typeface="Google Sans"/>
                <a:ea typeface="Google Sans"/>
                <a:cs typeface="Google Sans"/>
                <a:sym typeface="Google Sans"/>
              </a:rPr>
              <a:t>PaaS-fit analysis</a:t>
            </a:r>
            <a:endParaRPr sz="1200">
              <a:solidFill>
                <a:srgbClr val="202124"/>
              </a:solidFill>
              <a:latin typeface="Google Sans"/>
              <a:ea typeface="Google Sans"/>
              <a:cs typeface="Google Sans"/>
              <a:sym typeface="Google Sans"/>
            </a:endParaRPr>
          </a:p>
          <a:p>
            <a:pPr marL="182880" marR="0" lvl="0" indent="-142240" algn="l" rtl="0">
              <a:lnSpc>
                <a:spcPct val="130000"/>
              </a:lnSpc>
              <a:spcBef>
                <a:spcPts val="1000"/>
              </a:spcBef>
              <a:spcAft>
                <a:spcPts val="0"/>
              </a:spcAft>
              <a:buClr>
                <a:schemeClr val="accent4"/>
              </a:buClr>
              <a:buSzPts val="800"/>
              <a:buFont typeface="Google Sans"/>
              <a:buChar char="●"/>
            </a:pPr>
            <a:r>
              <a:rPr lang="en-US" sz="1200">
                <a:solidFill>
                  <a:srgbClr val="202124"/>
                </a:solidFill>
                <a:latin typeface="Google Sans"/>
                <a:ea typeface="Google Sans"/>
                <a:cs typeface="Google Sans"/>
                <a:sym typeface="Google Sans"/>
              </a:rPr>
              <a:t>IaaS-fit analysis</a:t>
            </a:r>
            <a:endParaRPr sz="1200">
              <a:solidFill>
                <a:srgbClr val="202124"/>
              </a:solidFill>
              <a:latin typeface="Google Sans"/>
              <a:ea typeface="Google Sans"/>
              <a:cs typeface="Google Sans"/>
              <a:sym typeface="Google Sans"/>
            </a:endParaRPr>
          </a:p>
          <a:p>
            <a:pPr marL="182880" marR="0" lvl="0" indent="-142240" algn="l" rtl="0">
              <a:lnSpc>
                <a:spcPct val="130000"/>
              </a:lnSpc>
              <a:spcBef>
                <a:spcPts val="1000"/>
              </a:spcBef>
              <a:spcAft>
                <a:spcPts val="0"/>
              </a:spcAft>
              <a:buClr>
                <a:schemeClr val="accent4"/>
              </a:buClr>
              <a:buSzPts val="800"/>
              <a:buFont typeface="Google Sans"/>
              <a:buChar char="●"/>
            </a:pPr>
            <a:r>
              <a:rPr lang="en-US" sz="1200">
                <a:solidFill>
                  <a:srgbClr val="202124"/>
                </a:solidFill>
                <a:latin typeface="Google Sans"/>
                <a:ea typeface="Google Sans"/>
                <a:cs typeface="Google Sans"/>
                <a:sym typeface="Google Sans"/>
              </a:rPr>
              <a:t>Cloud-spend estimates (by vendor catalog)</a:t>
            </a:r>
            <a:endParaRPr sz="1200">
              <a:solidFill>
                <a:srgbClr val="202124"/>
              </a:solidFill>
              <a:latin typeface="Google Sans"/>
              <a:ea typeface="Google Sans"/>
              <a:cs typeface="Google Sans"/>
              <a:sym typeface="Google Sans"/>
            </a:endParaRPr>
          </a:p>
          <a:p>
            <a:pPr marL="182880" marR="0" lvl="0" indent="-142240" algn="l" rtl="0">
              <a:lnSpc>
                <a:spcPct val="130000"/>
              </a:lnSpc>
              <a:spcBef>
                <a:spcPts val="1000"/>
              </a:spcBef>
              <a:spcAft>
                <a:spcPts val="1000"/>
              </a:spcAft>
              <a:buClr>
                <a:schemeClr val="accent4"/>
              </a:buClr>
              <a:buSzPts val="800"/>
              <a:buFont typeface="Google Sans"/>
              <a:buChar char="●"/>
            </a:pPr>
            <a:r>
              <a:rPr lang="en-US" sz="1200">
                <a:solidFill>
                  <a:srgbClr val="202124"/>
                </a:solidFill>
                <a:latin typeface="Google Sans"/>
                <a:ea typeface="Google Sans"/>
                <a:cs typeface="Google Sans"/>
                <a:sym typeface="Google Sans"/>
              </a:rPr>
              <a:t>TCO and ROI against benchmark baselines</a:t>
            </a:r>
            <a:endParaRPr sz="1200">
              <a:solidFill>
                <a:srgbClr val="202124"/>
              </a:solidFill>
              <a:latin typeface="Google Sans"/>
              <a:ea typeface="Google Sans"/>
              <a:cs typeface="Google Sans"/>
              <a:sym typeface="Google Sans"/>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71"/>
          <p:cNvSpPr/>
          <p:nvPr/>
        </p:nvSpPr>
        <p:spPr>
          <a:xfrm rot="10800000" flipH="1">
            <a:off x="612648" y="4690872"/>
            <a:ext cx="6986100" cy="259800"/>
          </a:xfrm>
          <a:prstGeom prst="round2SameRect">
            <a:avLst>
              <a:gd name="adj1" fmla="val 0"/>
              <a:gd name="adj2" fmla="val 2668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30" name="Google Shape;730;p71"/>
          <p:cNvGraphicFramePr/>
          <p:nvPr/>
        </p:nvGraphicFramePr>
        <p:xfrm>
          <a:off x="7997952" y="1527048"/>
          <a:ext cx="3694200" cy="1369530"/>
        </p:xfrm>
        <a:graphic>
          <a:graphicData uri="http://schemas.openxmlformats.org/drawingml/2006/table">
            <a:tbl>
              <a:tblPr>
                <a:noFill/>
              </a:tblPr>
              <a:tblGrid>
                <a:gridCol w="923550">
                  <a:extLst>
                    <a:ext uri="{9D8B030D-6E8A-4147-A177-3AD203B41FA5}">
                      <a16:colId xmlns:a16="http://schemas.microsoft.com/office/drawing/2014/main" val="20000"/>
                    </a:ext>
                  </a:extLst>
                </a:gridCol>
                <a:gridCol w="923550">
                  <a:extLst>
                    <a:ext uri="{9D8B030D-6E8A-4147-A177-3AD203B41FA5}">
                      <a16:colId xmlns:a16="http://schemas.microsoft.com/office/drawing/2014/main" val="20001"/>
                    </a:ext>
                  </a:extLst>
                </a:gridCol>
                <a:gridCol w="923550">
                  <a:extLst>
                    <a:ext uri="{9D8B030D-6E8A-4147-A177-3AD203B41FA5}">
                      <a16:colId xmlns:a16="http://schemas.microsoft.com/office/drawing/2014/main" val="20002"/>
                    </a:ext>
                  </a:extLst>
                </a:gridCol>
                <a:gridCol w="9235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Machine Uptime</a:t>
                      </a:r>
                      <a:endParaRPr sz="1300">
                        <a:latin typeface="Google Sans"/>
                        <a:ea typeface="Google Sans"/>
                        <a:cs typeface="Google Sans"/>
                        <a:sym typeface="Google Sans"/>
                      </a:endParaRPr>
                    </a:p>
                  </a:txBody>
                  <a:tcPr marL="0" marR="0" marT="0"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All machines assumed to be running full time (730 hours, on average, per month)</a:t>
                      </a:r>
                      <a:endParaRPr b="1">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Operating System Licensing Strategy</a:t>
                      </a:r>
                      <a:endParaRPr sz="1300" b="1">
                        <a:solidFill>
                          <a:schemeClr val="dk1"/>
                        </a:solidFill>
                        <a:latin typeface="Google Sans"/>
                        <a:ea typeface="Google Sans"/>
                        <a:cs typeface="Google Sans"/>
                        <a:sym typeface="Google Sans"/>
                      </a:endParaRPr>
                    </a:p>
                  </a:txBody>
                  <a:tcPr marL="0" marR="0" marT="91425"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Current on-premise operating system licenses to be brought to cloud, where possible</a:t>
                      </a:r>
                      <a:endParaRPr sz="1200">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731" name="Google Shape;731;p71"/>
          <p:cNvGraphicFramePr/>
          <p:nvPr/>
        </p:nvGraphicFramePr>
        <p:xfrm>
          <a:off x="612648" y="1527048"/>
          <a:ext cx="7086600" cy="2838670"/>
        </p:xfrm>
        <a:graphic>
          <a:graphicData uri="http://schemas.openxmlformats.org/drawingml/2006/table">
            <a:tbl>
              <a:tblPr>
                <a:noFill/>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Sizing and Requirements</a:t>
                      </a:r>
                      <a:endParaRPr>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Machines were sized based on the following performance metrics based on </a:t>
                      </a:r>
                      <a:r>
                        <a:rPr lang="en-US" sz="1100" b="1">
                          <a:solidFill>
                            <a:schemeClr val="dk1"/>
                          </a:solidFill>
                          <a:latin typeface="Google Sans"/>
                          <a:ea typeface="Google Sans"/>
                          <a:cs typeface="Google Sans"/>
                          <a:sym typeface="Google Sans"/>
                        </a:rPr>
                        <a:t>average</a:t>
                      </a:r>
                      <a:r>
                        <a:rPr lang="en-US" sz="1100">
                          <a:solidFill>
                            <a:schemeClr val="dk1"/>
                          </a:solidFill>
                          <a:latin typeface="Google Sans"/>
                          <a:ea typeface="Google Sans"/>
                          <a:cs typeface="Google Sans"/>
                          <a:sym typeface="Google Sans"/>
                        </a:rPr>
                        <a:t> performance data:</a:t>
                      </a:r>
                      <a:endParaRPr sz="13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457200" lvl="0"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CPU utilization target of 50% (cloud assets would utilize up to </a:t>
                      </a:r>
                      <a:r>
                        <a:rPr lang="en-US" sz="1000" b="1">
                          <a:solidFill>
                            <a:schemeClr val="dk1"/>
                          </a:solidFill>
                          <a:latin typeface="Google Sans"/>
                          <a:ea typeface="Google Sans"/>
                          <a:cs typeface="Google Sans"/>
                          <a:sym typeface="Google Sans"/>
                        </a:rPr>
                        <a:t>50%</a:t>
                      </a:r>
                      <a:r>
                        <a:rPr lang="en-US" sz="1000">
                          <a:solidFill>
                            <a:schemeClr val="dk1"/>
                          </a:solidFill>
                          <a:latin typeface="Google Sans"/>
                          <a:ea typeface="Google Sans"/>
                          <a:cs typeface="Google Sans"/>
                          <a:sym typeface="Google Sans"/>
                        </a:rPr>
                        <a:t> of CPU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RAM utilization target of 80% (cloud assets would utilize up to </a:t>
                      </a:r>
                      <a:r>
                        <a:rPr lang="en-US" sz="1000" b="1">
                          <a:solidFill>
                            <a:schemeClr val="dk1"/>
                          </a:solidFill>
                          <a:latin typeface="Google Sans"/>
                          <a:ea typeface="Google Sans"/>
                          <a:cs typeface="Google Sans"/>
                          <a:sym typeface="Google Sans"/>
                        </a:rPr>
                        <a:t>80%</a:t>
                      </a:r>
                      <a:r>
                        <a:rPr lang="en-US" sz="1000">
                          <a:solidFill>
                            <a:schemeClr val="dk1"/>
                          </a:solidFill>
                          <a:latin typeface="Google Sans"/>
                          <a:ea typeface="Google Sans"/>
                          <a:cs typeface="Google Sans"/>
                          <a:sym typeface="Google Sans"/>
                        </a:rPr>
                        <a:t> of RAM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Target drive type (e.g. SSD vs. Standard) determined based on a detected IOPS threshold of </a:t>
                      </a:r>
                      <a:r>
                        <a:rPr lang="en-US" sz="1000" b="1">
                          <a:solidFill>
                            <a:schemeClr val="dk1"/>
                          </a:solidFill>
                          <a:latin typeface="Google Sans"/>
                          <a:ea typeface="Google Sans"/>
                          <a:cs typeface="Google Sans"/>
                          <a:sym typeface="Google Sans"/>
                        </a:rPr>
                        <a:t>500 IOPS</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54000">
                <a:tc gridSpan="4">
                  <a:txBody>
                    <a:bodyPr/>
                    <a:lstStyle/>
                    <a:p>
                      <a:pPr marL="457200" lvl="1" indent="-285750" algn="l" rtl="0">
                        <a:spcBef>
                          <a:spcPts val="0"/>
                        </a:spcBef>
                        <a:spcAft>
                          <a:spcPts val="0"/>
                        </a:spcAft>
                        <a:buClr>
                          <a:schemeClr val="dk1"/>
                        </a:buClr>
                        <a:buSzPts val="900"/>
                        <a:buChar char="●"/>
                      </a:pPr>
                      <a:r>
                        <a:rPr lang="en-US" sz="1100">
                          <a:solidFill>
                            <a:schemeClr val="dk1"/>
                          </a:solidFill>
                          <a:latin typeface="Google Sans"/>
                          <a:ea typeface="Google Sans"/>
                          <a:cs typeface="Google Sans"/>
                          <a:sym typeface="Google Sans"/>
                        </a:rPr>
                        <a:t> Storage amount based on </a:t>
                      </a:r>
                      <a:r>
                        <a:rPr lang="en-US" sz="1100" b="1">
                          <a:solidFill>
                            <a:schemeClr val="dk1"/>
                          </a:solidFill>
                          <a:latin typeface="Google Sans"/>
                          <a:ea typeface="Google Sans"/>
                          <a:cs typeface="Google Sans"/>
                          <a:sym typeface="Google Sans"/>
                        </a:rPr>
                        <a:t>used storage </a:t>
                      </a:r>
                      <a:r>
                        <a:rPr lang="en-US" sz="1100">
                          <a:solidFill>
                            <a:schemeClr val="dk1"/>
                          </a:solidFill>
                          <a:latin typeface="Google Sans"/>
                          <a:ea typeface="Google Sans"/>
                          <a:cs typeface="Google Sans"/>
                          <a:sym typeface="Google Sans"/>
                        </a:rPr>
                        <a:t>with a </a:t>
                      </a:r>
                      <a:r>
                        <a:rPr lang="en-US" sz="1100" b="1">
                          <a:solidFill>
                            <a:schemeClr val="dk1"/>
                          </a:solidFill>
                          <a:latin typeface="Google Sans"/>
                          <a:ea typeface="Google Sans"/>
                          <a:cs typeface="Google Sans"/>
                          <a:sym typeface="Google Sans"/>
                        </a:rPr>
                        <a:t>50%</a:t>
                      </a:r>
                      <a:r>
                        <a:rPr lang="en-US" sz="1100">
                          <a:solidFill>
                            <a:schemeClr val="dk1"/>
                          </a:solidFill>
                          <a:latin typeface="Google Sans"/>
                          <a:ea typeface="Google Sans"/>
                          <a:cs typeface="Google Sans"/>
                          <a:sym typeface="Google Sans"/>
                        </a:rPr>
                        <a:t> uplift</a:t>
                      </a:r>
                      <a:endParaRPr sz="11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Estimated outbound bandwidth incurring egress charges based on </a:t>
                      </a:r>
                      <a:r>
                        <a:rPr lang="en-US" sz="1100" b="1">
                          <a:solidFill>
                            <a:schemeClr val="dk1"/>
                          </a:solidFill>
                          <a:latin typeface="Google Sans"/>
                          <a:ea typeface="Google Sans"/>
                          <a:cs typeface="Google Sans"/>
                          <a:sym typeface="Google Sans"/>
                        </a:rPr>
                        <a:t>10% </a:t>
                      </a:r>
                      <a:r>
                        <a:rPr lang="en-US" sz="1100">
                          <a:solidFill>
                            <a:schemeClr val="dk1"/>
                          </a:solidFill>
                          <a:latin typeface="Google Sans"/>
                          <a:ea typeface="Google Sans"/>
                          <a:cs typeface="Google Sans"/>
                          <a:sym typeface="Google Sans"/>
                        </a:rPr>
                        <a:t>of total outbound detected network traffic </a:t>
                      </a:r>
                      <a:endParaRPr sz="1000">
                        <a:solidFill>
                          <a:schemeClr val="dk1"/>
                        </a:solidFill>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Target cloud provider CPU performance will meet at least </a:t>
                      </a:r>
                      <a:r>
                        <a:rPr lang="en-US" sz="1100" b="1">
                          <a:solidFill>
                            <a:schemeClr val="dk1"/>
                          </a:solidFill>
                          <a:latin typeface="Google Sans"/>
                          <a:ea typeface="Google Sans"/>
                          <a:cs typeface="Google Sans"/>
                          <a:sym typeface="Google Sans"/>
                        </a:rPr>
                        <a:t>100%</a:t>
                      </a:r>
                      <a:r>
                        <a:rPr lang="en-US" sz="1100">
                          <a:solidFill>
                            <a:schemeClr val="dk1"/>
                          </a:solidFill>
                          <a:latin typeface="Google Sans"/>
                          <a:ea typeface="Google Sans"/>
                          <a:cs typeface="Google Sans"/>
                          <a:sym typeface="Google Sans"/>
                        </a:rPr>
                        <a:t> of the detected CPU benchmark of the machine</a:t>
                      </a:r>
                      <a:endParaRPr sz="11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Catalogs</a:t>
                      </a:r>
                      <a:endParaRPr sz="1000">
                        <a:solidFill>
                          <a:schemeClr val="dk1"/>
                        </a:solidFill>
                        <a:latin typeface="Google Sans"/>
                        <a:ea typeface="Google Sans"/>
                        <a:cs typeface="Google Sans"/>
                        <a:sym typeface="Google Sans"/>
                      </a:endParaRPr>
                    </a:p>
                  </a:txBody>
                  <a:tcPr marL="0" marR="0" marT="91425"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000">
                <a:tc gridSpan="4">
                  <a:txBody>
                    <a:bodyPr/>
                    <a:lstStyle/>
                    <a:p>
                      <a:pPr marL="0" lvl="0" indent="0" algn="l" rtl="0">
                        <a:lnSpc>
                          <a:spcPct val="115000"/>
                        </a:lnSpc>
                        <a:spcBef>
                          <a:spcPts val="0"/>
                        </a:spcBef>
                        <a:spcAft>
                          <a:spcPts val="0"/>
                        </a:spcAft>
                        <a:buNone/>
                      </a:pPr>
                      <a:r>
                        <a:rPr lang="en-US" sz="1100">
                          <a:solidFill>
                            <a:schemeClr val="dk1"/>
                          </a:solidFill>
                          <a:latin typeface="Google Sans"/>
                          <a:ea typeface="Google Sans"/>
                          <a:cs typeface="Google Sans"/>
                          <a:sym typeface="Google Sans"/>
                        </a:rPr>
                        <a:t>Google On-Demand catalogs include </a:t>
                      </a:r>
                      <a:r>
                        <a:rPr lang="en-US" sz="1100" b="1">
                          <a:solidFill>
                            <a:schemeClr val="dk1"/>
                          </a:solidFill>
                          <a:latin typeface="Google Sans"/>
                          <a:ea typeface="Google Sans"/>
                          <a:cs typeface="Google Sans"/>
                          <a:sym typeface="Google Sans"/>
                        </a:rPr>
                        <a:t>Sustained Use Discounts</a:t>
                      </a:r>
                      <a:r>
                        <a:rPr lang="en-US" sz="1100">
                          <a:solidFill>
                            <a:schemeClr val="dk1"/>
                          </a:solidFill>
                          <a:latin typeface="Google Sans"/>
                          <a:ea typeface="Google Sans"/>
                          <a:cs typeface="Google Sans"/>
                          <a:sym typeface="Google Sans"/>
                        </a:rPr>
                        <a:t> based on runtime, where applicable</a:t>
                      </a:r>
                      <a:endParaRPr sz="1000">
                        <a:solidFill>
                          <a:schemeClr val="dk1"/>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The following categories of machines were excluded for comparison:</a:t>
                      </a:r>
                      <a:endParaRPr sz="1100">
                        <a:solidFill>
                          <a:schemeClr val="dk1"/>
                        </a:solidFill>
                        <a:latin typeface="Google Sans"/>
                        <a:ea typeface="Google Sans"/>
                        <a:cs typeface="Google Sans"/>
                        <a:sym typeface="Google Sans"/>
                      </a:endParaRPr>
                    </a:p>
                  </a:txBody>
                  <a:tcPr marL="0" marR="0" marT="0" marB="54850"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732" name="Google Shape;732;p71"/>
          <p:cNvSpPr txBox="1"/>
          <p:nvPr/>
        </p:nvSpPr>
        <p:spPr>
          <a:xfrm>
            <a:off x="5461000" y="6311900"/>
            <a:ext cx="12699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3" name="Google Shape;733;p71"/>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SAP</a:t>
            </a:r>
            <a:endParaRPr sz="3200">
              <a:solidFill>
                <a:srgbClr val="1E90FF"/>
              </a:solidFill>
            </a:endParaRPr>
          </a:p>
        </p:txBody>
      </p:sp>
      <p:sp>
        <p:nvSpPr>
          <p:cNvPr id="734" name="Google Shape;734;p71"/>
          <p:cNvSpPr txBox="1"/>
          <p:nvPr/>
        </p:nvSpPr>
        <p:spPr>
          <a:xfrm>
            <a:off x="612648" y="996696"/>
            <a:ext cx="11430000" cy="4551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Financial Assumptions, based on Moderate-level optimization</a:t>
            </a:r>
            <a:endParaRPr b="1" i="1">
              <a:solidFill>
                <a:srgbClr val="1E90FF"/>
              </a:solidFill>
              <a:latin typeface="Google Sans"/>
              <a:ea typeface="Google Sans"/>
              <a:cs typeface="Google Sans"/>
              <a:sym typeface="Google Sans"/>
            </a:endParaRPr>
          </a:p>
        </p:txBody>
      </p:sp>
      <p:graphicFrame>
        <p:nvGraphicFramePr>
          <p:cNvPr id="735" name="Google Shape;735;p71"/>
          <p:cNvGraphicFramePr/>
          <p:nvPr/>
        </p:nvGraphicFramePr>
        <p:xfrm>
          <a:off x="612648" y="4695125"/>
          <a:ext cx="6985100" cy="1305520"/>
        </p:xfrm>
        <a:graphic>
          <a:graphicData uri="http://schemas.openxmlformats.org/drawingml/2006/table">
            <a:tbl>
              <a:tblPr>
                <a:noFill/>
              </a:tblPr>
              <a:tblGrid>
                <a:gridCol w="1746275">
                  <a:extLst>
                    <a:ext uri="{9D8B030D-6E8A-4147-A177-3AD203B41FA5}">
                      <a16:colId xmlns:a16="http://schemas.microsoft.com/office/drawing/2014/main" val="20000"/>
                    </a:ext>
                  </a:extLst>
                </a:gridCol>
                <a:gridCol w="1746275">
                  <a:extLst>
                    <a:ext uri="{9D8B030D-6E8A-4147-A177-3AD203B41FA5}">
                      <a16:colId xmlns:a16="http://schemas.microsoft.com/office/drawing/2014/main" val="20001"/>
                    </a:ext>
                  </a:extLst>
                </a:gridCol>
                <a:gridCol w="1746275">
                  <a:extLst>
                    <a:ext uri="{9D8B030D-6E8A-4147-A177-3AD203B41FA5}">
                      <a16:colId xmlns:a16="http://schemas.microsoft.com/office/drawing/2014/main" val="20002"/>
                    </a:ext>
                  </a:extLst>
                </a:gridCol>
                <a:gridCol w="1746275">
                  <a:extLst>
                    <a:ext uri="{9D8B030D-6E8A-4147-A177-3AD203B41FA5}">
                      <a16:colId xmlns:a16="http://schemas.microsoft.com/office/drawing/2014/main" val="20003"/>
                    </a:ext>
                  </a:extLst>
                </a:gridCol>
              </a:tblGrid>
              <a:tr h="254000">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Private Data Center</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(3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(1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(On-demand)</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extLst>
                  <a:ext uri="{0D108BD9-81ED-4DB2-BD59-A6C34878D82A}">
                    <a16:rowId xmlns:a16="http://schemas.microsoft.com/office/drawing/2014/main" val="10000"/>
                  </a:ext>
                </a:extLst>
              </a:tr>
              <a:tr h="254000">
                <a:tc>
                  <a:txBody>
                    <a:bodyPr/>
                    <a:lstStyle/>
                    <a:p>
                      <a:pPr marL="0" lvl="0" indent="0" algn="l" rtl="0">
                        <a:lnSpc>
                          <a:spcPct val="100000"/>
                        </a:lnSpc>
                        <a:spcBef>
                          <a:spcPts val="0"/>
                        </a:spcBef>
                        <a:spcAft>
                          <a:spcPts val="0"/>
                        </a:spcAft>
                        <a:buNone/>
                      </a:pPr>
                      <a:endParaRPr sz="900">
                        <a:solidFill>
                          <a:schemeClr val="dk1"/>
                        </a:solidFill>
                        <a:latin typeface="Google Sans"/>
                        <a:ea typeface="Google Sans"/>
                        <a:cs typeface="Google Sans"/>
                        <a:sym typeface="Google Sans"/>
                      </a:endParaRPr>
                    </a:p>
                    <a:p>
                      <a:pPr marL="0" lvl="0" indent="0" algn="ctr" rtl="0">
                        <a:lnSpc>
                          <a:spcPct val="100000"/>
                        </a:lnSpc>
                        <a:spcBef>
                          <a:spcPts val="0"/>
                        </a:spcBef>
                        <a:spcAft>
                          <a:spcPts val="0"/>
                        </a:spcAft>
                        <a:buNone/>
                      </a:pPr>
                      <a:r>
                        <a:rPr lang="en-US" sz="900" i="1">
                          <a:solidFill>
                            <a:srgbClr val="CCCCCC"/>
                          </a:solidFill>
                          <a:latin typeface="Google Sans"/>
                          <a:ea typeface="Google Sans"/>
                          <a:cs typeface="Google Sans"/>
                          <a:sym typeface="Google Sans"/>
                        </a:rPr>
                        <a:t>None</a:t>
                      </a:r>
                      <a:endParaRPr sz="900" b="1" i="1">
                        <a:solidFill>
                          <a:srgbClr val="CCCCCC"/>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72"/>
          <p:cNvSpPr/>
          <p:nvPr/>
        </p:nvSpPr>
        <p:spPr>
          <a:xfrm>
            <a:off x="612648" y="1408176"/>
            <a:ext cx="11055000" cy="339000"/>
          </a:xfrm>
          <a:prstGeom prst="round2SameRect">
            <a:avLst>
              <a:gd name="adj1" fmla="val 30981"/>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2"/>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SQL Server</a:t>
            </a:r>
            <a:endParaRPr sz="2400">
              <a:solidFill>
                <a:srgbClr val="202124"/>
              </a:solidFill>
              <a:latin typeface="Google Sans Medium"/>
              <a:ea typeface="Google Sans Medium"/>
              <a:cs typeface="Google Sans Medium"/>
              <a:sym typeface="Google Sans Medium"/>
            </a:endParaRPr>
          </a:p>
        </p:txBody>
      </p:sp>
      <p:graphicFrame>
        <p:nvGraphicFramePr>
          <p:cNvPr id="742" name="Google Shape;742;p72"/>
          <p:cNvGraphicFramePr/>
          <p:nvPr/>
        </p:nvGraphicFramePr>
        <p:xfrm>
          <a:off x="612648" y="1408176"/>
          <a:ext cx="11055125" cy="2917561"/>
        </p:xfrm>
        <a:graphic>
          <a:graphicData uri="http://schemas.openxmlformats.org/drawingml/2006/table">
            <a:tbl>
              <a:tblPr firstRow="1" bandRow="1">
                <a:noFill/>
              </a:tblPr>
              <a:tblGrid>
                <a:gridCol w="2409525">
                  <a:extLst>
                    <a:ext uri="{9D8B030D-6E8A-4147-A177-3AD203B41FA5}">
                      <a16:colId xmlns:a16="http://schemas.microsoft.com/office/drawing/2014/main" val="20000"/>
                    </a:ext>
                  </a:extLst>
                </a:gridCol>
                <a:gridCol w="2161400">
                  <a:extLst>
                    <a:ext uri="{9D8B030D-6E8A-4147-A177-3AD203B41FA5}">
                      <a16:colId xmlns:a16="http://schemas.microsoft.com/office/drawing/2014/main" val="20001"/>
                    </a:ext>
                  </a:extLst>
                </a:gridCol>
                <a:gridCol w="2161400">
                  <a:extLst>
                    <a:ext uri="{9D8B030D-6E8A-4147-A177-3AD203B41FA5}">
                      <a16:colId xmlns:a16="http://schemas.microsoft.com/office/drawing/2014/main" val="20002"/>
                    </a:ext>
                  </a:extLst>
                </a:gridCol>
                <a:gridCol w="2161400">
                  <a:extLst>
                    <a:ext uri="{9D8B030D-6E8A-4147-A177-3AD203B41FA5}">
                      <a16:colId xmlns:a16="http://schemas.microsoft.com/office/drawing/2014/main" val="20003"/>
                    </a:ext>
                  </a:extLst>
                </a:gridCol>
                <a:gridCol w="2161400">
                  <a:extLst>
                    <a:ext uri="{9D8B030D-6E8A-4147-A177-3AD203B41FA5}">
                      <a16:colId xmlns:a16="http://schemas.microsoft.com/office/drawing/2014/main" val="20004"/>
                    </a:ext>
                  </a:extLst>
                </a:gridCol>
              </a:tblGrid>
              <a:tr h="254000">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Cost Component (Monthly)</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Private Data Center</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(3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(1 Year Commit)</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tc>
                  <a:txBody>
                    <a:bodyPr/>
                    <a:lstStyle/>
                    <a:p>
                      <a:pPr marL="4572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GCE (On-demand)</a:t>
                      </a:r>
                      <a:endParaRPr sz="1000" b="0">
                        <a:solidFill>
                          <a:srgbClr val="FFFFFF"/>
                        </a:solidFill>
                        <a:latin typeface="Google Sans Medium"/>
                        <a:ea typeface="Google Sans Medium"/>
                        <a:cs typeface="Google Sans Medium"/>
                        <a:sym typeface="Google Sans Medium"/>
                      </a:endParaRPr>
                    </a:p>
                  </a:txBody>
                  <a:tcPr marL="18275" marR="18275" marT="91425" marB="91425">
                    <a:lnL w="9525" cap="flat" cmpd="sng">
                      <a:solidFill>
                        <a:srgbClr val="A2C4C9">
                          <a:alpha val="0"/>
                        </a:srgbClr>
                      </a:solidFill>
                      <a:prstDash val="solid"/>
                      <a:round/>
                      <a:headEnd type="none" w="sm" len="sm"/>
                      <a:tailEnd type="none" w="sm" len="sm"/>
                    </a:lnL>
                    <a:lnR w="9525" cap="flat" cmpd="sng">
                      <a:solidFill>
                        <a:srgbClr val="A2C4C9">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000000">
                        <a:alpha val="0"/>
                      </a:srgbClr>
                    </a:solidFill>
                  </a:tcPr>
                </a:tc>
                <a:extLst>
                  <a:ext uri="{0D108BD9-81ED-4DB2-BD59-A6C34878D82A}">
                    <a16:rowId xmlns:a16="http://schemas.microsoft.com/office/drawing/2014/main" val="10000"/>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Hosting Location:</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Europe</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Frankfurt (europe-west3)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Compute: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$3,698.18</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$952.23</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$1,155.81</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$1,268.55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2"/>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Operating System:</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$90.81</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$805.92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$805.92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$805.92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3"/>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Storage:</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$1,029.15</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$365.62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$365.62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$365.62</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4"/>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Egress: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$88.40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$88.40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$88.40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r h="254000">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Other Costs:</a:t>
                      </a:r>
                      <a:endParaRPr sz="1000">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1000">
                          <a:solidFill>
                            <a:srgbClr val="000000"/>
                          </a:solidFill>
                          <a:latin typeface="Google Sans"/>
                          <a:ea typeface="Google Sans"/>
                          <a:cs typeface="Google Sans"/>
                          <a:sym typeface="Google Sans"/>
                        </a:rPr>
                        <a:t>$0.00</a:t>
                      </a:r>
                      <a:endParaRPr sz="1000" u="none" strike="noStrike" cap="none">
                        <a:solidFill>
                          <a:srgbClr val="000000"/>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rgbClr val="E8F0FE"/>
                    </a:solidFill>
                  </a:tcPr>
                </a:tc>
                <a:extLst>
                  <a:ext uri="{0D108BD9-81ED-4DB2-BD59-A6C34878D82A}">
                    <a16:rowId xmlns:a16="http://schemas.microsoft.com/office/drawing/2014/main" val="10006"/>
                  </a:ext>
                </a:extLst>
              </a:tr>
              <a:tr h="254000">
                <a:tc>
                  <a:txBody>
                    <a:bodyPr/>
                    <a:lstStyle/>
                    <a:p>
                      <a:pPr marL="0" lvl="0" indent="0" algn="l" rtl="0">
                        <a:spcBef>
                          <a:spcPts val="0"/>
                        </a:spcBef>
                        <a:spcAft>
                          <a:spcPts val="0"/>
                        </a:spcAft>
                        <a:buNone/>
                      </a:pPr>
                      <a:r>
                        <a:rPr lang="en-US" sz="1000">
                          <a:solidFill>
                            <a:srgbClr val="202124"/>
                          </a:solidFill>
                          <a:latin typeface="Google Sans"/>
                          <a:ea typeface="Google Sans"/>
                          <a:cs typeface="Google Sans"/>
                          <a:sym typeface="Google Sans"/>
                        </a:rPr>
                        <a:t>Total Monthly Cost:</a:t>
                      </a:r>
                      <a:endParaRPr sz="1000">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$4,818.14</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$2,212.16</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$2,415.74</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a:solidFill>
                            <a:srgbClr val="202124"/>
                          </a:solidFill>
                          <a:latin typeface="Google Sans"/>
                          <a:ea typeface="Google Sans"/>
                          <a:cs typeface="Google Sans"/>
                          <a:sym typeface="Google Sans"/>
                        </a:rPr>
                        <a:t>$2,528.49</a:t>
                      </a:r>
                      <a:endParaRPr sz="1000" u="none" strike="noStrike" cap="none">
                        <a:solidFill>
                          <a:srgbClr val="202124"/>
                        </a:solidFill>
                        <a:latin typeface="Google Sans"/>
                        <a:ea typeface="Google Sans"/>
                        <a:cs typeface="Google Sans"/>
                        <a:sym typeface="Google Sans"/>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7"/>
                  </a:ext>
                </a:extLst>
              </a:tr>
              <a:tr h="254000">
                <a:tc>
                  <a:txBody>
                    <a:bodyPr/>
                    <a:lstStyle/>
                    <a:p>
                      <a:pPr marL="0" lvl="0" indent="0" algn="l" rtl="0">
                        <a:lnSpc>
                          <a:spcPct val="115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Monthly Savings:</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15000"/>
                        </a:lnSpc>
                        <a:spcBef>
                          <a:spcPts val="0"/>
                        </a:spcBef>
                        <a:spcAft>
                          <a:spcPts val="0"/>
                        </a:spcAft>
                        <a:buNone/>
                      </a:pPr>
                      <a:endParaRPr sz="1000" u="none" strike="noStrike" cap="none">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$2,605.98</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54.1%</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$2,402.40</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49.9%</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$2,289.66</a:t>
                      </a:r>
                      <a:endParaRPr sz="1000">
                        <a:solidFill>
                          <a:srgbClr val="FFFFFF"/>
                        </a:solidFill>
                        <a:latin typeface="Google Sans Medium"/>
                        <a:ea typeface="Google Sans Medium"/>
                        <a:cs typeface="Google Sans Medium"/>
                        <a:sym typeface="Google Sans Medium"/>
                      </a:endParaRPr>
                    </a:p>
                    <a:p>
                      <a:pPr marL="0" marR="0" lvl="0" indent="0" algn="l" rtl="0">
                        <a:lnSpc>
                          <a:spcPct val="150000"/>
                        </a:lnSpc>
                        <a:spcBef>
                          <a:spcPts val="0"/>
                        </a:spcBef>
                        <a:spcAft>
                          <a:spcPts val="0"/>
                        </a:spcAft>
                        <a:buNone/>
                      </a:pPr>
                      <a:r>
                        <a:rPr lang="en-US" sz="1000">
                          <a:solidFill>
                            <a:srgbClr val="FFFFFF"/>
                          </a:solidFill>
                          <a:latin typeface="Google Sans Medium"/>
                          <a:ea typeface="Google Sans Medium"/>
                          <a:cs typeface="Google Sans Medium"/>
                          <a:sym typeface="Google Sans Medium"/>
                        </a:rPr>
                        <a:t>47.5%</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54000">
                <a:tc gridSpan="5">
                  <a:txBody>
                    <a:bodyPr/>
                    <a:lstStyle/>
                    <a:p>
                      <a:pPr marL="457200" lvl="0" indent="0" algn="r" rtl="0">
                        <a:lnSpc>
                          <a:spcPct val="135000"/>
                        </a:lnSpc>
                        <a:spcBef>
                          <a:spcPts val="0"/>
                        </a:spcBef>
                        <a:spcAft>
                          <a:spcPts val="0"/>
                        </a:spcAft>
                        <a:buNone/>
                      </a:pPr>
                      <a:r>
                        <a:rPr lang="en-US" sz="1000">
                          <a:solidFill>
                            <a:srgbClr val="202124"/>
                          </a:solidFill>
                          <a:latin typeface="Google Sans"/>
                          <a:ea typeface="Google Sans"/>
                          <a:cs typeface="Google Sans"/>
                          <a:sym typeface="Google Sans"/>
                        </a:rPr>
                        <a:t>* Detailed assumptions on the following slide</a:t>
                      </a:r>
                      <a:endParaRPr sz="1000">
                        <a:solidFill>
                          <a:srgbClr val="FFFFFF"/>
                        </a:solidFill>
                        <a:latin typeface="Google Sans Medium"/>
                        <a:ea typeface="Google Sans Medium"/>
                        <a:cs typeface="Google Sans Medium"/>
                        <a:sym typeface="Google Sans Medium"/>
                      </a:endParaRPr>
                    </a:p>
                  </a:txBody>
                  <a:tcPr marL="91450" marR="91450" marT="45725" marB="45725" anchor="ctr">
                    <a:lnL w="12700" cap="flat" cmpd="sng">
                      <a:solidFill>
                        <a:schemeClr val="accent1">
                          <a:alpha val="0"/>
                        </a:schemeClr>
                      </a:solidFill>
                      <a:prstDash val="solid"/>
                      <a:round/>
                      <a:headEnd type="none" w="sm" len="sm"/>
                      <a:tailEnd type="none" w="sm" len="sm"/>
                    </a:lnL>
                    <a:lnR w="12700" cap="flat" cmpd="sng">
                      <a:solidFill>
                        <a:schemeClr val="accent1">
                          <a:alpha val="0"/>
                        </a:schemeClr>
                      </a:solidFill>
                      <a:prstDash val="solid"/>
                      <a:round/>
                      <a:headEnd type="none" w="sm" len="sm"/>
                      <a:tailEnd type="none" w="sm" len="sm"/>
                    </a:lnR>
                    <a:lnT w="12700" cap="flat" cmpd="sng">
                      <a:solidFill>
                        <a:schemeClr val="accent1">
                          <a:alpha val="0"/>
                        </a:schemeClr>
                      </a:solidFill>
                      <a:prstDash val="solid"/>
                      <a:round/>
                      <a:headEnd type="none" w="sm" len="sm"/>
                      <a:tailEnd type="none" w="sm" len="sm"/>
                    </a:lnT>
                    <a:lnB w="12700" cap="flat" cmpd="sng">
                      <a:solidFill>
                        <a:schemeClr val="accent1">
                          <a:alpha val="0"/>
                        </a:scheme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743" name="Google Shape;743;p72"/>
          <p:cNvSpPr txBox="1"/>
          <p:nvPr/>
        </p:nvSpPr>
        <p:spPr>
          <a:xfrm>
            <a:off x="612648" y="996696"/>
            <a:ext cx="11430000" cy="4572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19 Assets</a:t>
            </a:r>
            <a:endParaRPr>
              <a:solidFill>
                <a:srgbClr val="202124"/>
              </a:solidFill>
              <a:latin typeface="Google Sans"/>
              <a:ea typeface="Google Sans"/>
              <a:cs typeface="Google Sans"/>
              <a:sym typeface="Google Sans"/>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73"/>
          <p:cNvSpPr/>
          <p:nvPr/>
        </p:nvSpPr>
        <p:spPr>
          <a:xfrm rot="10800000" flipH="1">
            <a:off x="612648" y="4690872"/>
            <a:ext cx="6986100" cy="259800"/>
          </a:xfrm>
          <a:prstGeom prst="round2SameRect">
            <a:avLst>
              <a:gd name="adj1" fmla="val 0"/>
              <a:gd name="adj2" fmla="val 2668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49" name="Google Shape;749;p73"/>
          <p:cNvGraphicFramePr/>
          <p:nvPr/>
        </p:nvGraphicFramePr>
        <p:xfrm>
          <a:off x="7997952" y="1527048"/>
          <a:ext cx="3694200" cy="1369530"/>
        </p:xfrm>
        <a:graphic>
          <a:graphicData uri="http://schemas.openxmlformats.org/drawingml/2006/table">
            <a:tbl>
              <a:tblPr>
                <a:noFill/>
              </a:tblPr>
              <a:tblGrid>
                <a:gridCol w="923550">
                  <a:extLst>
                    <a:ext uri="{9D8B030D-6E8A-4147-A177-3AD203B41FA5}">
                      <a16:colId xmlns:a16="http://schemas.microsoft.com/office/drawing/2014/main" val="20000"/>
                    </a:ext>
                  </a:extLst>
                </a:gridCol>
                <a:gridCol w="923550">
                  <a:extLst>
                    <a:ext uri="{9D8B030D-6E8A-4147-A177-3AD203B41FA5}">
                      <a16:colId xmlns:a16="http://schemas.microsoft.com/office/drawing/2014/main" val="20001"/>
                    </a:ext>
                  </a:extLst>
                </a:gridCol>
                <a:gridCol w="923550">
                  <a:extLst>
                    <a:ext uri="{9D8B030D-6E8A-4147-A177-3AD203B41FA5}">
                      <a16:colId xmlns:a16="http://schemas.microsoft.com/office/drawing/2014/main" val="20002"/>
                    </a:ext>
                  </a:extLst>
                </a:gridCol>
                <a:gridCol w="9235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Machine Uptime</a:t>
                      </a:r>
                      <a:endParaRPr sz="1300">
                        <a:latin typeface="Google Sans"/>
                        <a:ea typeface="Google Sans"/>
                        <a:cs typeface="Google Sans"/>
                        <a:sym typeface="Google Sans"/>
                      </a:endParaRPr>
                    </a:p>
                  </a:txBody>
                  <a:tcPr marL="0" marR="0" marT="0"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All machines assumed to be running full time (730 hours, on average, per month)</a:t>
                      </a:r>
                      <a:endParaRPr b="1">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0" lvl="0" indent="0" algn="l" rtl="0">
                        <a:spcBef>
                          <a:spcPts val="0"/>
                        </a:spcBef>
                        <a:spcAft>
                          <a:spcPts val="300"/>
                        </a:spcAft>
                        <a:buClr>
                          <a:schemeClr val="dk1"/>
                        </a:buClr>
                        <a:buSzPts val="1100"/>
                        <a:buFont typeface="Arial"/>
                        <a:buNone/>
                      </a:pPr>
                      <a:r>
                        <a:rPr lang="en-US" sz="1300" b="1">
                          <a:solidFill>
                            <a:schemeClr val="dk1"/>
                          </a:solidFill>
                          <a:latin typeface="Google Sans"/>
                          <a:ea typeface="Google Sans"/>
                          <a:cs typeface="Google Sans"/>
                          <a:sym typeface="Google Sans"/>
                        </a:rPr>
                        <a:t>Operating System Licensing Strategy</a:t>
                      </a:r>
                      <a:endParaRPr sz="1300" b="1">
                        <a:solidFill>
                          <a:schemeClr val="dk1"/>
                        </a:solidFill>
                        <a:latin typeface="Google Sans"/>
                        <a:ea typeface="Google Sans"/>
                        <a:cs typeface="Google Sans"/>
                        <a:sym typeface="Google Sans"/>
                      </a:endParaRPr>
                    </a:p>
                  </a:txBody>
                  <a:tcPr marL="0" marR="0" marT="91425" marB="912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0" lvl="0" indent="0" algn="l" rtl="0">
                        <a:spcBef>
                          <a:spcPts val="0"/>
                        </a:spcBef>
                        <a:spcAft>
                          <a:spcPts val="300"/>
                        </a:spcAft>
                        <a:buClr>
                          <a:schemeClr val="dk1"/>
                        </a:buClr>
                        <a:buSzPts val="1100"/>
                        <a:buFont typeface="Arial"/>
                        <a:buNone/>
                      </a:pPr>
                      <a:r>
                        <a:rPr lang="en-US" sz="1100">
                          <a:solidFill>
                            <a:schemeClr val="dk1"/>
                          </a:solidFill>
                          <a:latin typeface="Google Sans"/>
                          <a:ea typeface="Google Sans"/>
                          <a:cs typeface="Google Sans"/>
                          <a:sym typeface="Google Sans"/>
                        </a:rPr>
                        <a:t>Current on-premise operating system licenses to be brought to cloud, where possible</a:t>
                      </a:r>
                      <a:endParaRPr sz="1200">
                        <a:solidFill>
                          <a:schemeClr val="dk1"/>
                        </a:solidFill>
                        <a:latin typeface="Google Sans"/>
                        <a:ea typeface="Google Sans"/>
                        <a:cs typeface="Google Sans"/>
                        <a:sym typeface="Google Sans"/>
                      </a:endParaRPr>
                    </a:p>
                  </a:txBody>
                  <a:tcPr marL="0" marR="0" marT="36575" marB="36575" anchor="ctr">
                    <a:lnL w="9525" cap="flat" cmpd="sng">
                      <a:solidFill>
                        <a:srgbClr val="B7B7B7">
                          <a:alpha val="0"/>
                        </a:srgbClr>
                      </a:solidFill>
                      <a:prstDash val="solid"/>
                      <a:round/>
                      <a:headEnd type="none" w="sm" len="sm"/>
                      <a:tailEnd type="none" w="sm" len="sm"/>
                    </a:lnL>
                    <a:lnR w="9525" cap="flat" cmpd="sng">
                      <a:solidFill>
                        <a:srgbClr val="B7B7B7">
                          <a:alpha val="0"/>
                        </a:srgbClr>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750" name="Google Shape;750;p73"/>
          <p:cNvGraphicFramePr/>
          <p:nvPr/>
        </p:nvGraphicFramePr>
        <p:xfrm>
          <a:off x="612648" y="1527048"/>
          <a:ext cx="7086600" cy="2838670"/>
        </p:xfrm>
        <a:graphic>
          <a:graphicData uri="http://schemas.openxmlformats.org/drawingml/2006/table">
            <a:tbl>
              <a:tblPr>
                <a:noFill/>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Sizing and Requirements</a:t>
                      </a:r>
                      <a:endParaRPr>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Machines were sized based on the following performance metrics based on </a:t>
                      </a:r>
                      <a:r>
                        <a:rPr lang="en-US" sz="1100" b="1">
                          <a:solidFill>
                            <a:schemeClr val="dk1"/>
                          </a:solidFill>
                          <a:latin typeface="Google Sans"/>
                          <a:ea typeface="Google Sans"/>
                          <a:cs typeface="Google Sans"/>
                          <a:sym typeface="Google Sans"/>
                        </a:rPr>
                        <a:t>average</a:t>
                      </a:r>
                      <a:r>
                        <a:rPr lang="en-US" sz="1100">
                          <a:solidFill>
                            <a:schemeClr val="dk1"/>
                          </a:solidFill>
                          <a:latin typeface="Google Sans"/>
                          <a:ea typeface="Google Sans"/>
                          <a:cs typeface="Google Sans"/>
                          <a:sym typeface="Google Sans"/>
                        </a:rPr>
                        <a:t> performance data:</a:t>
                      </a:r>
                      <a:endParaRPr sz="13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4000">
                <a:tc gridSpan="4">
                  <a:txBody>
                    <a:bodyPr/>
                    <a:lstStyle/>
                    <a:p>
                      <a:pPr marL="457200" lvl="0"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CPU utilization target of 50% (cloud assets would utilize up to </a:t>
                      </a:r>
                      <a:r>
                        <a:rPr lang="en-US" sz="1000" b="1">
                          <a:solidFill>
                            <a:schemeClr val="dk1"/>
                          </a:solidFill>
                          <a:latin typeface="Google Sans"/>
                          <a:ea typeface="Google Sans"/>
                          <a:cs typeface="Google Sans"/>
                          <a:sym typeface="Google Sans"/>
                        </a:rPr>
                        <a:t>50%</a:t>
                      </a:r>
                      <a:r>
                        <a:rPr lang="en-US" sz="1000">
                          <a:solidFill>
                            <a:schemeClr val="dk1"/>
                          </a:solidFill>
                          <a:latin typeface="Google Sans"/>
                          <a:ea typeface="Google Sans"/>
                          <a:cs typeface="Google Sans"/>
                          <a:sym typeface="Google Sans"/>
                        </a:rPr>
                        <a:t> of CPU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RAM utilization target of 80% (cloud assets would utilize up to </a:t>
                      </a:r>
                      <a:r>
                        <a:rPr lang="en-US" sz="1000" b="1">
                          <a:solidFill>
                            <a:schemeClr val="dk1"/>
                          </a:solidFill>
                          <a:latin typeface="Google Sans"/>
                          <a:ea typeface="Google Sans"/>
                          <a:cs typeface="Google Sans"/>
                          <a:sym typeface="Google Sans"/>
                        </a:rPr>
                        <a:t>80%</a:t>
                      </a:r>
                      <a:r>
                        <a:rPr lang="en-US" sz="1000">
                          <a:solidFill>
                            <a:schemeClr val="dk1"/>
                          </a:solidFill>
                          <a:latin typeface="Google Sans"/>
                          <a:ea typeface="Google Sans"/>
                          <a:cs typeface="Google Sans"/>
                          <a:sym typeface="Google Sans"/>
                        </a:rPr>
                        <a:t> of RAM based on detected utilization)</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54000">
                <a:tc gridSpan="4">
                  <a:txBody>
                    <a:bodyPr/>
                    <a:lstStyle/>
                    <a:p>
                      <a:pPr marL="457200" lvl="1" indent="-285750" algn="l" rtl="0">
                        <a:spcBef>
                          <a:spcPts val="0"/>
                        </a:spcBef>
                        <a:spcAft>
                          <a:spcPts val="0"/>
                        </a:spcAft>
                        <a:buClr>
                          <a:schemeClr val="dk1"/>
                        </a:buClr>
                        <a:buSzPts val="900"/>
                        <a:buChar char="●"/>
                      </a:pPr>
                      <a:r>
                        <a:rPr lang="en-US" sz="1000">
                          <a:solidFill>
                            <a:schemeClr val="dk1"/>
                          </a:solidFill>
                          <a:latin typeface="Google Sans"/>
                          <a:ea typeface="Google Sans"/>
                          <a:cs typeface="Google Sans"/>
                          <a:sym typeface="Google Sans"/>
                        </a:rPr>
                        <a:t>Target drive type (e.g. SSD vs. Standard) determined based on a detected IOPS threshold of </a:t>
                      </a:r>
                      <a:r>
                        <a:rPr lang="en-US" sz="1000" b="1">
                          <a:solidFill>
                            <a:schemeClr val="dk1"/>
                          </a:solidFill>
                          <a:latin typeface="Google Sans"/>
                          <a:ea typeface="Google Sans"/>
                          <a:cs typeface="Google Sans"/>
                          <a:sym typeface="Google Sans"/>
                        </a:rPr>
                        <a:t>500 IOPS</a:t>
                      </a:r>
                      <a:endParaRPr sz="10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54000">
                <a:tc gridSpan="4">
                  <a:txBody>
                    <a:bodyPr/>
                    <a:lstStyle/>
                    <a:p>
                      <a:pPr marL="457200" lvl="1" indent="-285750" algn="l" rtl="0">
                        <a:spcBef>
                          <a:spcPts val="0"/>
                        </a:spcBef>
                        <a:spcAft>
                          <a:spcPts val="0"/>
                        </a:spcAft>
                        <a:buClr>
                          <a:schemeClr val="dk1"/>
                        </a:buClr>
                        <a:buSzPts val="900"/>
                        <a:buChar char="●"/>
                      </a:pPr>
                      <a:r>
                        <a:rPr lang="en-US" sz="1100">
                          <a:solidFill>
                            <a:schemeClr val="dk1"/>
                          </a:solidFill>
                          <a:latin typeface="Google Sans"/>
                          <a:ea typeface="Google Sans"/>
                          <a:cs typeface="Google Sans"/>
                          <a:sym typeface="Google Sans"/>
                        </a:rPr>
                        <a:t> Storage amount based on </a:t>
                      </a:r>
                      <a:r>
                        <a:rPr lang="en-US" sz="1100" b="1">
                          <a:solidFill>
                            <a:schemeClr val="dk1"/>
                          </a:solidFill>
                          <a:latin typeface="Google Sans"/>
                          <a:ea typeface="Google Sans"/>
                          <a:cs typeface="Google Sans"/>
                          <a:sym typeface="Google Sans"/>
                        </a:rPr>
                        <a:t>used storage </a:t>
                      </a:r>
                      <a:r>
                        <a:rPr lang="en-US" sz="1100">
                          <a:solidFill>
                            <a:schemeClr val="dk1"/>
                          </a:solidFill>
                          <a:latin typeface="Google Sans"/>
                          <a:ea typeface="Google Sans"/>
                          <a:cs typeface="Google Sans"/>
                          <a:sym typeface="Google Sans"/>
                        </a:rPr>
                        <a:t>with a </a:t>
                      </a:r>
                      <a:r>
                        <a:rPr lang="en-US" sz="1100" b="1">
                          <a:solidFill>
                            <a:schemeClr val="dk1"/>
                          </a:solidFill>
                          <a:latin typeface="Google Sans"/>
                          <a:ea typeface="Google Sans"/>
                          <a:cs typeface="Google Sans"/>
                          <a:sym typeface="Google Sans"/>
                        </a:rPr>
                        <a:t>50%</a:t>
                      </a:r>
                      <a:r>
                        <a:rPr lang="en-US" sz="1100">
                          <a:solidFill>
                            <a:schemeClr val="dk1"/>
                          </a:solidFill>
                          <a:latin typeface="Google Sans"/>
                          <a:ea typeface="Google Sans"/>
                          <a:cs typeface="Google Sans"/>
                          <a:sym typeface="Google Sans"/>
                        </a:rPr>
                        <a:t> uplift</a:t>
                      </a:r>
                      <a:endParaRPr sz="1100">
                        <a:latin typeface="Google Sans"/>
                        <a:ea typeface="Google Sans"/>
                        <a:cs typeface="Google Sans"/>
                        <a:sym typeface="Google Sans"/>
                      </a:endParaRPr>
                    </a:p>
                  </a:txBody>
                  <a:tcPr marL="0" marR="0" marT="0" marB="182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Estimated outbound bandwidth incurring egress charges based on </a:t>
                      </a:r>
                      <a:r>
                        <a:rPr lang="en-US" sz="1100" b="1">
                          <a:solidFill>
                            <a:schemeClr val="dk1"/>
                          </a:solidFill>
                          <a:latin typeface="Google Sans"/>
                          <a:ea typeface="Google Sans"/>
                          <a:cs typeface="Google Sans"/>
                          <a:sym typeface="Google Sans"/>
                        </a:rPr>
                        <a:t>10% </a:t>
                      </a:r>
                      <a:r>
                        <a:rPr lang="en-US" sz="1100">
                          <a:solidFill>
                            <a:schemeClr val="dk1"/>
                          </a:solidFill>
                          <a:latin typeface="Google Sans"/>
                          <a:ea typeface="Google Sans"/>
                          <a:cs typeface="Google Sans"/>
                          <a:sym typeface="Google Sans"/>
                        </a:rPr>
                        <a:t>of total outbound detected network traffic </a:t>
                      </a:r>
                      <a:endParaRPr sz="1000">
                        <a:solidFill>
                          <a:schemeClr val="dk1"/>
                        </a:solidFill>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Target cloud provider CPU performance will meet at least </a:t>
                      </a:r>
                      <a:r>
                        <a:rPr lang="en-US" sz="1100" b="1">
                          <a:solidFill>
                            <a:schemeClr val="dk1"/>
                          </a:solidFill>
                          <a:latin typeface="Google Sans"/>
                          <a:ea typeface="Google Sans"/>
                          <a:cs typeface="Google Sans"/>
                          <a:sym typeface="Google Sans"/>
                        </a:rPr>
                        <a:t>100%</a:t>
                      </a:r>
                      <a:r>
                        <a:rPr lang="en-US" sz="1100">
                          <a:solidFill>
                            <a:schemeClr val="dk1"/>
                          </a:solidFill>
                          <a:latin typeface="Google Sans"/>
                          <a:ea typeface="Google Sans"/>
                          <a:cs typeface="Google Sans"/>
                          <a:sym typeface="Google Sans"/>
                        </a:rPr>
                        <a:t> of the detected CPU benchmark of the machine</a:t>
                      </a:r>
                      <a:endParaRPr sz="1100">
                        <a:latin typeface="Google Sans"/>
                        <a:ea typeface="Google Sans"/>
                        <a:cs typeface="Google Sans"/>
                        <a:sym typeface="Google Sans"/>
                      </a:endParaRPr>
                    </a:p>
                  </a:txBody>
                  <a:tcPr marL="0" marR="0" marT="36575" marB="3657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4000">
                <a:tc gridSpan="4">
                  <a:txBody>
                    <a:bodyPr/>
                    <a:lstStyle/>
                    <a:p>
                      <a:pPr marL="0" lvl="0" indent="0" algn="l" rtl="0">
                        <a:spcBef>
                          <a:spcPts val="0"/>
                        </a:spcBef>
                        <a:spcAft>
                          <a:spcPts val="0"/>
                        </a:spcAft>
                        <a:buNone/>
                      </a:pPr>
                      <a:r>
                        <a:rPr lang="en-US" sz="1300" b="1">
                          <a:solidFill>
                            <a:schemeClr val="dk1"/>
                          </a:solidFill>
                          <a:latin typeface="Google Sans"/>
                          <a:ea typeface="Google Sans"/>
                          <a:cs typeface="Google Sans"/>
                          <a:sym typeface="Google Sans"/>
                        </a:rPr>
                        <a:t>Catalogs</a:t>
                      </a:r>
                      <a:endParaRPr sz="1000">
                        <a:solidFill>
                          <a:schemeClr val="dk1"/>
                        </a:solidFill>
                        <a:latin typeface="Google Sans"/>
                        <a:ea typeface="Google Sans"/>
                        <a:cs typeface="Google Sans"/>
                        <a:sym typeface="Google Sans"/>
                      </a:endParaRPr>
                    </a:p>
                  </a:txBody>
                  <a:tcPr marL="0" marR="0" marT="91425"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000">
                <a:tc gridSpan="4">
                  <a:txBody>
                    <a:bodyPr/>
                    <a:lstStyle/>
                    <a:p>
                      <a:pPr marL="0" lvl="0" indent="0" algn="l" rtl="0">
                        <a:lnSpc>
                          <a:spcPct val="115000"/>
                        </a:lnSpc>
                        <a:spcBef>
                          <a:spcPts val="0"/>
                        </a:spcBef>
                        <a:spcAft>
                          <a:spcPts val="0"/>
                        </a:spcAft>
                        <a:buNone/>
                      </a:pPr>
                      <a:r>
                        <a:rPr lang="en-US" sz="1100">
                          <a:solidFill>
                            <a:schemeClr val="dk1"/>
                          </a:solidFill>
                          <a:latin typeface="Google Sans"/>
                          <a:ea typeface="Google Sans"/>
                          <a:cs typeface="Google Sans"/>
                          <a:sym typeface="Google Sans"/>
                        </a:rPr>
                        <a:t>Google On-Demand catalogs include </a:t>
                      </a:r>
                      <a:r>
                        <a:rPr lang="en-US" sz="1100" b="1">
                          <a:solidFill>
                            <a:schemeClr val="dk1"/>
                          </a:solidFill>
                          <a:latin typeface="Google Sans"/>
                          <a:ea typeface="Google Sans"/>
                          <a:cs typeface="Google Sans"/>
                          <a:sym typeface="Google Sans"/>
                        </a:rPr>
                        <a:t>Sustained Use Discounts</a:t>
                      </a:r>
                      <a:r>
                        <a:rPr lang="en-US" sz="1100">
                          <a:solidFill>
                            <a:schemeClr val="dk1"/>
                          </a:solidFill>
                          <a:latin typeface="Google Sans"/>
                          <a:ea typeface="Google Sans"/>
                          <a:cs typeface="Google Sans"/>
                          <a:sym typeface="Google Sans"/>
                        </a:rPr>
                        <a:t> based on runtime, where applicable</a:t>
                      </a:r>
                      <a:endParaRPr sz="1000">
                        <a:solidFill>
                          <a:schemeClr val="dk1"/>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54000">
                <a:tc gridSpan="4">
                  <a:txBody>
                    <a:bodyPr/>
                    <a:lstStyle/>
                    <a:p>
                      <a:pPr marL="0" lvl="0" indent="0" algn="l" rtl="0">
                        <a:spcBef>
                          <a:spcPts val="0"/>
                        </a:spcBef>
                        <a:spcAft>
                          <a:spcPts val="0"/>
                        </a:spcAft>
                        <a:buNone/>
                      </a:pPr>
                      <a:r>
                        <a:rPr lang="en-US" sz="1100">
                          <a:solidFill>
                            <a:schemeClr val="dk1"/>
                          </a:solidFill>
                          <a:latin typeface="Google Sans"/>
                          <a:ea typeface="Google Sans"/>
                          <a:cs typeface="Google Sans"/>
                          <a:sym typeface="Google Sans"/>
                        </a:rPr>
                        <a:t>The following categories of machines were excluded for comparison:</a:t>
                      </a:r>
                      <a:endParaRPr sz="1100">
                        <a:solidFill>
                          <a:schemeClr val="dk1"/>
                        </a:solidFill>
                        <a:latin typeface="Google Sans"/>
                        <a:ea typeface="Google Sans"/>
                        <a:cs typeface="Google Sans"/>
                        <a:sym typeface="Google Sans"/>
                      </a:endParaRPr>
                    </a:p>
                  </a:txBody>
                  <a:tcPr marL="0" marR="0" marT="0" marB="54850"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751" name="Google Shape;751;p73"/>
          <p:cNvSpPr txBox="1"/>
          <p:nvPr/>
        </p:nvSpPr>
        <p:spPr>
          <a:xfrm>
            <a:off x="5461000" y="6311900"/>
            <a:ext cx="12699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2" name="Google Shape;752;p73"/>
          <p:cNvSpPr txBox="1"/>
          <p:nvPr/>
        </p:nvSpPr>
        <p:spPr>
          <a:xfrm>
            <a:off x="612648" y="612648"/>
            <a:ext cx="11430000" cy="804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rgbClr val="202124"/>
                </a:solidFill>
                <a:latin typeface="Google Sans Medium"/>
                <a:ea typeface="Google Sans Medium"/>
                <a:cs typeface="Google Sans Medium"/>
                <a:sym typeface="Google Sans Medium"/>
              </a:rPr>
              <a:t>Solution Groups: SQL Server</a:t>
            </a:r>
            <a:endParaRPr sz="3200">
              <a:solidFill>
                <a:srgbClr val="1E90FF"/>
              </a:solidFill>
            </a:endParaRPr>
          </a:p>
        </p:txBody>
      </p:sp>
      <p:sp>
        <p:nvSpPr>
          <p:cNvPr id="753" name="Google Shape;753;p73"/>
          <p:cNvSpPr txBox="1"/>
          <p:nvPr/>
        </p:nvSpPr>
        <p:spPr>
          <a:xfrm>
            <a:off x="612648" y="996696"/>
            <a:ext cx="11430000" cy="4551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Financial Assumptions, based on Moderate-level optimization</a:t>
            </a:r>
            <a:endParaRPr b="1" i="1">
              <a:solidFill>
                <a:srgbClr val="1E90FF"/>
              </a:solidFill>
              <a:latin typeface="Google Sans"/>
              <a:ea typeface="Google Sans"/>
              <a:cs typeface="Google Sans"/>
              <a:sym typeface="Google Sans"/>
            </a:endParaRPr>
          </a:p>
        </p:txBody>
      </p:sp>
      <p:graphicFrame>
        <p:nvGraphicFramePr>
          <p:cNvPr id="754" name="Google Shape;754;p73"/>
          <p:cNvGraphicFramePr/>
          <p:nvPr/>
        </p:nvGraphicFramePr>
        <p:xfrm>
          <a:off x="612648" y="4695125"/>
          <a:ext cx="6985100" cy="1305520"/>
        </p:xfrm>
        <a:graphic>
          <a:graphicData uri="http://schemas.openxmlformats.org/drawingml/2006/table">
            <a:tbl>
              <a:tblPr>
                <a:noFill/>
              </a:tblPr>
              <a:tblGrid>
                <a:gridCol w="1746275">
                  <a:extLst>
                    <a:ext uri="{9D8B030D-6E8A-4147-A177-3AD203B41FA5}">
                      <a16:colId xmlns:a16="http://schemas.microsoft.com/office/drawing/2014/main" val="20000"/>
                    </a:ext>
                  </a:extLst>
                </a:gridCol>
                <a:gridCol w="1746275">
                  <a:extLst>
                    <a:ext uri="{9D8B030D-6E8A-4147-A177-3AD203B41FA5}">
                      <a16:colId xmlns:a16="http://schemas.microsoft.com/office/drawing/2014/main" val="20001"/>
                    </a:ext>
                  </a:extLst>
                </a:gridCol>
                <a:gridCol w="1746275">
                  <a:extLst>
                    <a:ext uri="{9D8B030D-6E8A-4147-A177-3AD203B41FA5}">
                      <a16:colId xmlns:a16="http://schemas.microsoft.com/office/drawing/2014/main" val="20002"/>
                    </a:ext>
                  </a:extLst>
                </a:gridCol>
                <a:gridCol w="1746275">
                  <a:extLst>
                    <a:ext uri="{9D8B030D-6E8A-4147-A177-3AD203B41FA5}">
                      <a16:colId xmlns:a16="http://schemas.microsoft.com/office/drawing/2014/main" val="20003"/>
                    </a:ext>
                  </a:extLst>
                </a:gridCol>
              </a:tblGrid>
              <a:tr h="254000">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Private Data Center</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(3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(1 Year Commit)</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tc>
                  <a:txBody>
                    <a:bodyPr/>
                    <a:lstStyle/>
                    <a:p>
                      <a:pPr marL="0" lvl="0" indent="0" algn="ctr" rtl="0">
                        <a:spcBef>
                          <a:spcPts val="0"/>
                        </a:spcBef>
                        <a:spcAft>
                          <a:spcPts val="0"/>
                        </a:spcAft>
                        <a:buNone/>
                      </a:pPr>
                      <a:r>
                        <a:rPr lang="en-US" sz="900" b="1">
                          <a:solidFill>
                            <a:srgbClr val="FFFFFF"/>
                          </a:solidFill>
                          <a:latin typeface="Google Sans"/>
                          <a:ea typeface="Google Sans"/>
                          <a:cs typeface="Google Sans"/>
                          <a:sym typeface="Google Sans"/>
                        </a:rPr>
                        <a:t>GCE (On-demand)</a:t>
                      </a:r>
                      <a:endParaRPr sz="900" b="1">
                        <a:solidFill>
                          <a:srgbClr val="FFFFFF"/>
                        </a:solidFill>
                        <a:latin typeface="Google Sans"/>
                        <a:ea typeface="Google Sans"/>
                        <a:cs typeface="Google Sans"/>
                        <a:sym typeface="Google Sans"/>
                      </a:endParaRPr>
                    </a:p>
                  </a:txBody>
                  <a:tcPr marL="0" marR="0" marT="0" marB="9125" anchor="ctr">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solidFill>
                      <a:srgbClr val="4285F4">
                        <a:alpha val="0"/>
                      </a:srgbClr>
                    </a:solidFill>
                  </a:tcPr>
                </a:tc>
                <a:extLst>
                  <a:ext uri="{0D108BD9-81ED-4DB2-BD59-A6C34878D82A}">
                    <a16:rowId xmlns:a16="http://schemas.microsoft.com/office/drawing/2014/main" val="10000"/>
                  </a:ext>
                </a:extLst>
              </a:tr>
              <a:tr h="254000">
                <a:tc>
                  <a:txBody>
                    <a:bodyPr/>
                    <a:lstStyle/>
                    <a:p>
                      <a:pPr marL="0" lvl="0" indent="0" algn="l" rtl="0">
                        <a:lnSpc>
                          <a:spcPct val="100000"/>
                        </a:lnSpc>
                        <a:spcBef>
                          <a:spcPts val="0"/>
                        </a:spcBef>
                        <a:spcAft>
                          <a:spcPts val="0"/>
                        </a:spcAft>
                        <a:buNone/>
                      </a:pPr>
                      <a:endParaRPr sz="900">
                        <a:solidFill>
                          <a:schemeClr val="dk1"/>
                        </a:solidFill>
                        <a:latin typeface="Google Sans"/>
                        <a:ea typeface="Google Sans"/>
                        <a:cs typeface="Google Sans"/>
                        <a:sym typeface="Google Sans"/>
                      </a:endParaRPr>
                    </a:p>
                    <a:p>
                      <a:pPr marL="0" lvl="0" indent="0" algn="ctr" rtl="0">
                        <a:lnSpc>
                          <a:spcPct val="100000"/>
                        </a:lnSpc>
                        <a:spcBef>
                          <a:spcPts val="0"/>
                        </a:spcBef>
                        <a:spcAft>
                          <a:spcPts val="0"/>
                        </a:spcAft>
                        <a:buNone/>
                      </a:pPr>
                      <a:r>
                        <a:rPr lang="en-US" sz="900" i="1">
                          <a:solidFill>
                            <a:srgbClr val="CCCCCC"/>
                          </a:solidFill>
                          <a:latin typeface="Google Sans"/>
                          <a:ea typeface="Google Sans"/>
                          <a:cs typeface="Google Sans"/>
                          <a:sym typeface="Google Sans"/>
                        </a:rPr>
                        <a:t>None</a:t>
                      </a:r>
                      <a:endParaRPr sz="900" b="1" i="1">
                        <a:solidFill>
                          <a:srgbClr val="CCCCCC"/>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E2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N1 Shared-core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 Preemptible</a:t>
                      </a:r>
                      <a:endParaRPr sz="90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US" sz="900">
                          <a:solidFill>
                            <a:schemeClr val="dk1"/>
                          </a:solidFill>
                          <a:latin typeface="Google Sans"/>
                          <a:ea typeface="Google Sans"/>
                          <a:cs typeface="Google Sans"/>
                          <a:sym typeface="Google Sans"/>
                        </a:rPr>
                        <a:t>• N2D Preemptible</a:t>
                      </a:r>
                      <a:endParaRPr sz="900">
                        <a:solidFill>
                          <a:schemeClr val="dk1"/>
                        </a:solidFill>
                        <a:latin typeface="Google Sans"/>
                        <a:ea typeface="Google Sans"/>
                        <a:cs typeface="Google Sans"/>
                        <a:sym typeface="Google Sans"/>
                      </a:endParaRPr>
                    </a:p>
                    <a:p>
                      <a:pPr marL="0" lvl="0" indent="0" algn="ctr" rtl="0">
                        <a:spcBef>
                          <a:spcPts val="0"/>
                        </a:spcBef>
                        <a:spcAft>
                          <a:spcPts val="0"/>
                        </a:spcAft>
                        <a:buClr>
                          <a:schemeClr val="dk1"/>
                        </a:buClr>
                        <a:buSzPts val="1100"/>
                        <a:buFont typeface="Arial"/>
                        <a:buNone/>
                      </a:pPr>
                      <a:endParaRPr sz="900" b="1">
                        <a:solidFill>
                          <a:schemeClr val="dk1"/>
                        </a:solidFill>
                        <a:latin typeface="Google Sans"/>
                        <a:ea typeface="Google Sans"/>
                        <a:cs typeface="Google Sans"/>
                        <a:sym typeface="Google Sans"/>
                      </a:endParaRPr>
                    </a:p>
                  </a:txBody>
                  <a:tcPr marL="45700" marR="45700" marT="45700" marB="45700">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74"/>
          <p:cNvSpPr/>
          <p:nvPr/>
        </p:nvSpPr>
        <p:spPr>
          <a:xfrm>
            <a:off x="9824536" y="3888827"/>
            <a:ext cx="1486500" cy="1486500"/>
          </a:xfrm>
          <a:prstGeom prst="ellipse">
            <a:avLst/>
          </a:prstGeom>
          <a:solidFill>
            <a:srgbClr val="E8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4"/>
          <p:cNvSpPr/>
          <p:nvPr/>
        </p:nvSpPr>
        <p:spPr>
          <a:xfrm>
            <a:off x="9305026" y="3254349"/>
            <a:ext cx="737100" cy="1251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4"/>
          <p:cNvSpPr/>
          <p:nvPr/>
        </p:nvSpPr>
        <p:spPr>
          <a:xfrm>
            <a:off x="8215675" y="2690312"/>
            <a:ext cx="2045100" cy="2045100"/>
          </a:xfrm>
          <a:prstGeom prst="roundRect">
            <a:avLst>
              <a:gd name="adj" fmla="val 1136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4"/>
          <p:cNvSpPr/>
          <p:nvPr/>
        </p:nvSpPr>
        <p:spPr>
          <a:xfrm>
            <a:off x="7076250" y="867175"/>
            <a:ext cx="2312400" cy="5990700"/>
          </a:xfrm>
          <a:prstGeom prst="round2SameRect">
            <a:avLst>
              <a:gd name="adj1" fmla="val 50000"/>
              <a:gd name="adj2" fmla="val 0"/>
            </a:avLst>
          </a:prstGeom>
          <a:solidFill>
            <a:srgbClr val="FCE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4"/>
          <p:cNvSpPr txBox="1">
            <a:spLocks noGrp="1"/>
          </p:cNvSpPr>
          <p:nvPr>
            <p:ph type="title" idx="4294967295"/>
          </p:nvPr>
        </p:nvSpPr>
        <p:spPr>
          <a:xfrm>
            <a:off x="0" y="2386013"/>
            <a:ext cx="4125913" cy="1333500"/>
          </a:xfrm>
          <a:prstGeom prst="rect">
            <a:avLst/>
          </a:prstGeom>
        </p:spPr>
        <p:txBody>
          <a:bodyPr spcFirstLastPara="1" wrap="square" lIns="0" tIns="0" rIns="121900" bIns="0" anchor="t" anchorCtr="0">
            <a:noAutofit/>
          </a:bodyPr>
          <a:lstStyle/>
          <a:p>
            <a:pPr marL="0" lvl="0" indent="0" algn="l" rtl="0">
              <a:lnSpc>
                <a:spcPct val="115000"/>
              </a:lnSpc>
              <a:spcBef>
                <a:spcPts val="0"/>
              </a:spcBef>
              <a:spcAft>
                <a:spcPts val="0"/>
              </a:spcAft>
              <a:buNone/>
            </a:pPr>
            <a:r>
              <a:rPr lang="en-US" sz="4300">
                <a:solidFill>
                  <a:schemeClr val="dk1"/>
                </a:solidFill>
              </a:rPr>
              <a:t>Next Steps</a:t>
            </a:r>
            <a:endParaRPr sz="4300">
              <a:solidFill>
                <a:schemeClr val="dk1"/>
              </a:solidFill>
            </a:endParaRPr>
          </a:p>
        </p:txBody>
      </p:sp>
      <p:sp>
        <p:nvSpPr>
          <p:cNvPr id="764" name="Google Shape;764;p74"/>
          <p:cNvSpPr/>
          <p:nvPr/>
        </p:nvSpPr>
        <p:spPr>
          <a:xfrm>
            <a:off x="8448207" y="3254349"/>
            <a:ext cx="948000" cy="12513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4"/>
          <p:cNvSpPr/>
          <p:nvPr/>
        </p:nvSpPr>
        <p:spPr>
          <a:xfrm>
            <a:off x="8554727" y="2465649"/>
            <a:ext cx="219000" cy="224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4"/>
          <p:cNvSpPr/>
          <p:nvPr/>
        </p:nvSpPr>
        <p:spPr>
          <a:xfrm>
            <a:off x="9690991" y="2461325"/>
            <a:ext cx="219000" cy="224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4"/>
          <p:cNvSpPr/>
          <p:nvPr/>
        </p:nvSpPr>
        <p:spPr>
          <a:xfrm>
            <a:off x="9235317" y="3721890"/>
            <a:ext cx="160800" cy="5892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4"/>
          <p:cNvSpPr/>
          <p:nvPr/>
        </p:nvSpPr>
        <p:spPr>
          <a:xfrm>
            <a:off x="8215675" y="2690320"/>
            <a:ext cx="450000" cy="450000"/>
          </a:xfrm>
          <a:prstGeom prst="arc">
            <a:avLst>
              <a:gd name="adj1" fmla="val 10619800"/>
              <a:gd name="adj2" fmla="val 16146345"/>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9" name="Google Shape;769;p74"/>
          <p:cNvCxnSpPr>
            <a:stCxn id="768" idx="2"/>
          </p:cNvCxnSpPr>
          <p:nvPr/>
        </p:nvCxnSpPr>
        <p:spPr>
          <a:xfrm>
            <a:off x="8437163" y="2690347"/>
            <a:ext cx="516300" cy="0"/>
          </a:xfrm>
          <a:prstGeom prst="straightConnector1">
            <a:avLst/>
          </a:prstGeom>
          <a:noFill/>
          <a:ln w="19050" cap="flat" cmpd="sng">
            <a:solidFill>
              <a:srgbClr val="FFFFFF"/>
            </a:solidFill>
            <a:prstDash val="solid"/>
            <a:round/>
            <a:headEnd type="none" w="med" len="med"/>
            <a:tailEnd type="none" w="med" len="med"/>
          </a:ln>
        </p:spPr>
      </p:cxnSp>
      <p:cxnSp>
        <p:nvCxnSpPr>
          <p:cNvPr id="770" name="Google Shape;770;p74"/>
          <p:cNvCxnSpPr>
            <a:stCxn id="768" idx="0"/>
            <a:endCxn id="771" idx="2"/>
          </p:cNvCxnSpPr>
          <p:nvPr/>
        </p:nvCxnSpPr>
        <p:spPr>
          <a:xfrm flipH="1">
            <a:off x="8215684" y="2927109"/>
            <a:ext cx="300" cy="1584600"/>
          </a:xfrm>
          <a:prstGeom prst="straightConnector1">
            <a:avLst/>
          </a:prstGeom>
          <a:noFill/>
          <a:ln w="19050" cap="flat" cmpd="sng">
            <a:solidFill>
              <a:srgbClr val="FFFFFF"/>
            </a:solidFill>
            <a:prstDash val="solid"/>
            <a:round/>
            <a:headEnd type="none" w="med" len="med"/>
            <a:tailEnd type="none" w="med" len="med"/>
          </a:ln>
        </p:spPr>
      </p:cxnSp>
      <p:sp>
        <p:nvSpPr>
          <p:cNvPr id="771" name="Google Shape;771;p74"/>
          <p:cNvSpPr/>
          <p:nvPr/>
        </p:nvSpPr>
        <p:spPr>
          <a:xfrm>
            <a:off x="8215675" y="4285538"/>
            <a:ext cx="450000" cy="450000"/>
          </a:xfrm>
          <a:prstGeom prst="arc">
            <a:avLst>
              <a:gd name="adj1" fmla="val 5057688"/>
              <a:gd name="adj2" fmla="val 10779858"/>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2" name="Google Shape;772;p74"/>
          <p:cNvCxnSpPr>
            <a:stCxn id="771" idx="0"/>
          </p:cNvCxnSpPr>
          <p:nvPr/>
        </p:nvCxnSpPr>
        <p:spPr>
          <a:xfrm>
            <a:off x="8463042" y="4734424"/>
            <a:ext cx="483300" cy="0"/>
          </a:xfrm>
          <a:prstGeom prst="straightConnector1">
            <a:avLst/>
          </a:prstGeom>
          <a:noFill/>
          <a:ln w="19050" cap="flat" cmpd="sng">
            <a:solidFill>
              <a:srgbClr val="FFFFFF"/>
            </a:solidFill>
            <a:prstDash val="solid"/>
            <a:round/>
            <a:headEnd type="none" w="med" len="med"/>
            <a:tailEnd type="none" w="med" len="med"/>
          </a:ln>
        </p:spPr>
      </p:cxnSp>
      <p:sp>
        <p:nvSpPr>
          <p:cNvPr id="773" name="Google Shape;773;p74"/>
          <p:cNvSpPr/>
          <p:nvPr/>
        </p:nvSpPr>
        <p:spPr>
          <a:xfrm>
            <a:off x="7882784" y="2377176"/>
            <a:ext cx="230400" cy="23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4"/>
          <p:cNvSpPr/>
          <p:nvPr/>
        </p:nvSpPr>
        <p:spPr>
          <a:xfrm>
            <a:off x="9235317" y="3721886"/>
            <a:ext cx="589200" cy="589200"/>
          </a:xfrm>
          <a:prstGeom prst="rect">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4"/>
          <p:cNvSpPr/>
          <p:nvPr/>
        </p:nvSpPr>
        <p:spPr>
          <a:xfrm>
            <a:off x="9396425" y="3148175"/>
            <a:ext cx="762000" cy="39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4"/>
          <p:cNvSpPr/>
          <p:nvPr/>
        </p:nvSpPr>
        <p:spPr>
          <a:xfrm>
            <a:off x="8420100" y="2386175"/>
            <a:ext cx="245700" cy="212400"/>
          </a:xfrm>
          <a:prstGeom prst="rect">
            <a:avLst/>
          </a:prstGeom>
          <a:solidFill>
            <a:srgbClr val="FCE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75"/>
          <p:cNvSpPr/>
          <p:nvPr/>
        </p:nvSpPr>
        <p:spPr>
          <a:xfrm rot="-5400000">
            <a:off x="4576400" y="-1911650"/>
            <a:ext cx="3359700" cy="11877600"/>
          </a:xfrm>
          <a:prstGeom prst="round2SameRect">
            <a:avLst>
              <a:gd name="adj1" fmla="val 5226"/>
              <a:gd name="adj2" fmla="val 0"/>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5"/>
          <p:cNvSpPr txBox="1"/>
          <p:nvPr/>
        </p:nvSpPr>
        <p:spPr>
          <a:xfrm>
            <a:off x="609575" y="613675"/>
            <a:ext cx="38706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Next Steps</a:t>
            </a:r>
            <a:endParaRPr sz="2400">
              <a:solidFill>
                <a:srgbClr val="202124"/>
              </a:solidFill>
              <a:latin typeface="Google Sans Medium"/>
              <a:ea typeface="Google Sans Medium"/>
              <a:cs typeface="Google Sans Medium"/>
              <a:sym typeface="Google Sans Medium"/>
            </a:endParaRPr>
          </a:p>
        </p:txBody>
      </p:sp>
      <p:sp>
        <p:nvSpPr>
          <p:cNvPr id="783" name="Google Shape;783;p75"/>
          <p:cNvSpPr txBox="1"/>
          <p:nvPr/>
        </p:nvSpPr>
        <p:spPr>
          <a:xfrm>
            <a:off x="605850" y="1256225"/>
            <a:ext cx="7588200" cy="2973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1000"/>
              </a:spcAft>
              <a:buNone/>
            </a:pPr>
            <a:r>
              <a:rPr lang="en-US">
                <a:solidFill>
                  <a:srgbClr val="202124"/>
                </a:solidFill>
                <a:latin typeface="Google Sans"/>
                <a:ea typeface="Google Sans"/>
                <a:cs typeface="Google Sans"/>
                <a:sym typeface="Google Sans"/>
              </a:rPr>
              <a:t>To continue the journey towards making public cloud an integral part of your IT infrastructure, we recommend the following next steps.</a:t>
            </a:r>
            <a:endParaRPr>
              <a:solidFill>
                <a:srgbClr val="202124"/>
              </a:solidFill>
              <a:latin typeface="Google Sans"/>
              <a:ea typeface="Google Sans"/>
              <a:cs typeface="Google Sans"/>
              <a:sym typeface="Google Sans"/>
            </a:endParaRPr>
          </a:p>
        </p:txBody>
      </p:sp>
      <p:sp>
        <p:nvSpPr>
          <p:cNvPr id="784" name="Google Shape;784;p75"/>
          <p:cNvSpPr txBox="1"/>
          <p:nvPr/>
        </p:nvSpPr>
        <p:spPr>
          <a:xfrm>
            <a:off x="825575" y="2793625"/>
            <a:ext cx="2203200" cy="23049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chemeClr val="accent1"/>
                </a:solidFill>
                <a:latin typeface="Google Sans Medium"/>
                <a:ea typeface="Google Sans Medium"/>
                <a:cs typeface="Google Sans Medium"/>
                <a:sym typeface="Google Sans Medium"/>
              </a:rPr>
              <a:t>Architecture</a:t>
            </a:r>
            <a:endParaRPr>
              <a:solidFill>
                <a:schemeClr val="accent1"/>
              </a:solidFill>
              <a:latin typeface="Google Sans Medium"/>
              <a:ea typeface="Google Sans Medium"/>
              <a:cs typeface="Google Sans Medium"/>
              <a:sym typeface="Google Sans Medium"/>
            </a:endParaRPr>
          </a:p>
          <a:p>
            <a:pPr marL="0" marR="0" lvl="0" indent="0" algn="l" rtl="0">
              <a:lnSpc>
                <a:spcPct val="135000"/>
              </a:lnSpc>
              <a:spcBef>
                <a:spcPts val="1000"/>
              </a:spcBef>
              <a:spcAft>
                <a:spcPts val="0"/>
              </a:spcAft>
              <a:buNone/>
            </a:pPr>
            <a:r>
              <a:rPr lang="en-US" sz="1200">
                <a:solidFill>
                  <a:srgbClr val="202124"/>
                </a:solidFill>
                <a:latin typeface="Google Sans Medium"/>
                <a:ea typeface="Google Sans Medium"/>
                <a:cs typeface="Google Sans Medium"/>
                <a:sym typeface="Google Sans Medium"/>
              </a:rPr>
              <a:t>Establishing Your Network, Security, and Identity Management</a:t>
            </a:r>
            <a:endParaRPr sz="1200">
              <a:solidFill>
                <a:srgbClr val="202124"/>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800"/>
              </a:spcAft>
              <a:buNone/>
            </a:pPr>
            <a:r>
              <a:rPr lang="en-US" sz="1200">
                <a:solidFill>
                  <a:srgbClr val="202124"/>
                </a:solidFill>
                <a:latin typeface="Google Sans"/>
                <a:ea typeface="Google Sans"/>
                <a:cs typeface="Google Sans"/>
                <a:sym typeface="Google Sans"/>
              </a:rPr>
              <a:t>Architects your network, security, and identity management frameworks that will allow you to most efficiently consume public cloud.</a:t>
            </a:r>
            <a:endParaRPr sz="1200">
              <a:solidFill>
                <a:srgbClr val="202124"/>
              </a:solidFill>
              <a:latin typeface="Google Sans"/>
              <a:ea typeface="Google Sans"/>
              <a:cs typeface="Google Sans"/>
              <a:sym typeface="Google Sans"/>
            </a:endParaRPr>
          </a:p>
        </p:txBody>
      </p:sp>
      <p:sp>
        <p:nvSpPr>
          <p:cNvPr id="785" name="Google Shape;785;p75"/>
          <p:cNvSpPr txBox="1"/>
          <p:nvPr/>
        </p:nvSpPr>
        <p:spPr>
          <a:xfrm>
            <a:off x="3525450" y="2793613"/>
            <a:ext cx="2454000" cy="7386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chemeClr val="accent4"/>
                </a:solidFill>
                <a:latin typeface="Google Sans Medium"/>
                <a:ea typeface="Google Sans Medium"/>
                <a:cs typeface="Google Sans Medium"/>
                <a:sym typeface="Google Sans Medium"/>
              </a:rPr>
              <a:t>Migration Planning</a:t>
            </a:r>
            <a:endParaRPr>
              <a:solidFill>
                <a:schemeClr val="accent4"/>
              </a:solidFill>
              <a:latin typeface="Google Sans Medium"/>
              <a:ea typeface="Google Sans Medium"/>
              <a:cs typeface="Google Sans Medium"/>
              <a:sym typeface="Google Sans Medium"/>
            </a:endParaRPr>
          </a:p>
          <a:p>
            <a:pPr marL="0" marR="0" lvl="0" indent="0" algn="l" rtl="0">
              <a:lnSpc>
                <a:spcPct val="135000"/>
              </a:lnSpc>
              <a:spcBef>
                <a:spcPts val="1000"/>
              </a:spcBef>
              <a:spcAft>
                <a:spcPts val="0"/>
              </a:spcAft>
              <a:buNone/>
            </a:pPr>
            <a:r>
              <a:rPr lang="en-US" sz="1200">
                <a:solidFill>
                  <a:srgbClr val="202124"/>
                </a:solidFill>
                <a:latin typeface="Google Sans Medium"/>
                <a:ea typeface="Google Sans Medium"/>
                <a:cs typeface="Google Sans Medium"/>
                <a:sym typeface="Google Sans Medium"/>
              </a:rPr>
              <a:t>Establishing and Validating Your Migration Plan</a:t>
            </a:r>
            <a:endParaRPr sz="1200">
              <a:solidFill>
                <a:srgbClr val="202124"/>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0"/>
              </a:spcAft>
              <a:buNone/>
            </a:pPr>
            <a:r>
              <a:rPr lang="en-US" sz="1200">
                <a:solidFill>
                  <a:srgbClr val="202124"/>
                </a:solidFill>
                <a:latin typeface="Google Sans"/>
                <a:ea typeface="Google Sans"/>
                <a:cs typeface="Google Sans"/>
                <a:sym typeface="Google Sans"/>
              </a:rPr>
              <a:t>Establishes and tests your migration plan to ensure that your assets can be migrated to your target cloud environment with minimal disruption to your business.</a:t>
            </a:r>
            <a:endParaRPr sz="1200">
              <a:solidFill>
                <a:srgbClr val="202124"/>
              </a:solidFill>
              <a:latin typeface="Google Sans"/>
              <a:ea typeface="Google Sans"/>
              <a:cs typeface="Google Sans"/>
              <a:sym typeface="Google Sans"/>
            </a:endParaRPr>
          </a:p>
          <a:p>
            <a:pPr marL="0" marR="0" lvl="0" indent="0" algn="l" rtl="0">
              <a:lnSpc>
                <a:spcPct val="135000"/>
              </a:lnSpc>
              <a:spcBef>
                <a:spcPts val="500"/>
              </a:spcBef>
              <a:spcAft>
                <a:spcPts val="500"/>
              </a:spcAft>
              <a:buNone/>
            </a:pPr>
            <a:endParaRPr sz="1200">
              <a:solidFill>
                <a:srgbClr val="202124"/>
              </a:solidFill>
              <a:latin typeface="Google Sans"/>
              <a:ea typeface="Google Sans"/>
              <a:cs typeface="Google Sans"/>
              <a:sym typeface="Google Sans"/>
            </a:endParaRPr>
          </a:p>
        </p:txBody>
      </p:sp>
      <p:sp>
        <p:nvSpPr>
          <p:cNvPr id="786" name="Google Shape;786;p75"/>
          <p:cNvSpPr/>
          <p:nvPr/>
        </p:nvSpPr>
        <p:spPr>
          <a:xfrm rot="-5400000">
            <a:off x="812225" y="2095913"/>
            <a:ext cx="497700" cy="497700"/>
          </a:xfrm>
          <a:prstGeom prst="pie">
            <a:avLst>
              <a:gd name="adj1" fmla="val 53889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5"/>
          <p:cNvSpPr/>
          <p:nvPr/>
        </p:nvSpPr>
        <p:spPr>
          <a:xfrm rot="-5400000">
            <a:off x="912477" y="2201079"/>
            <a:ext cx="297300" cy="297300"/>
          </a:xfrm>
          <a:prstGeom prst="ellipse">
            <a:avLst/>
          </a:prstGeom>
          <a:solidFill>
            <a:srgbClr val="FFFFFF"/>
          </a:solidFill>
          <a:ln>
            <a:noFill/>
          </a:ln>
          <a:effectLst>
            <a:outerShdw blurRad="114300" dist="19050" dir="5400000" algn="bl" rotWithShape="0">
              <a:srgbClr val="000000">
                <a:alpha val="18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accent1"/>
              </a:solidFill>
              <a:latin typeface="Google Sans"/>
              <a:ea typeface="Google Sans"/>
              <a:cs typeface="Google Sans"/>
              <a:sym typeface="Google Sans"/>
            </a:endParaRPr>
          </a:p>
        </p:txBody>
      </p:sp>
      <p:sp>
        <p:nvSpPr>
          <p:cNvPr id="788" name="Google Shape;788;p75"/>
          <p:cNvSpPr txBox="1"/>
          <p:nvPr/>
        </p:nvSpPr>
        <p:spPr>
          <a:xfrm>
            <a:off x="912475" y="2201087"/>
            <a:ext cx="297300" cy="297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1"/>
                </a:solidFill>
                <a:latin typeface="Google Sans"/>
                <a:ea typeface="Google Sans"/>
                <a:cs typeface="Google Sans"/>
                <a:sym typeface="Google Sans"/>
              </a:rPr>
              <a:t>1</a:t>
            </a:r>
            <a:endParaRPr>
              <a:latin typeface="Google Sans"/>
              <a:ea typeface="Google Sans"/>
              <a:cs typeface="Google Sans"/>
              <a:sym typeface="Google Sans"/>
            </a:endParaRPr>
          </a:p>
        </p:txBody>
      </p:sp>
      <p:sp>
        <p:nvSpPr>
          <p:cNvPr id="789" name="Google Shape;789;p75"/>
          <p:cNvSpPr/>
          <p:nvPr/>
        </p:nvSpPr>
        <p:spPr>
          <a:xfrm rot="-5400000">
            <a:off x="3504650" y="2095929"/>
            <a:ext cx="497700" cy="497700"/>
          </a:xfrm>
          <a:prstGeom prst="pie">
            <a:avLst>
              <a:gd name="adj1" fmla="val 53889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5"/>
          <p:cNvSpPr/>
          <p:nvPr/>
        </p:nvSpPr>
        <p:spPr>
          <a:xfrm rot="-5400000">
            <a:off x="3604902" y="2201095"/>
            <a:ext cx="297300" cy="297300"/>
          </a:xfrm>
          <a:prstGeom prst="ellipse">
            <a:avLst/>
          </a:prstGeom>
          <a:solidFill>
            <a:srgbClr val="FFFFFF"/>
          </a:solidFill>
          <a:ln>
            <a:noFill/>
          </a:ln>
          <a:effectLst>
            <a:outerShdw blurRad="114300" dist="19050" dir="5400000" algn="bl" rotWithShape="0">
              <a:srgbClr val="000000">
                <a:alpha val="18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accent1"/>
              </a:solidFill>
              <a:latin typeface="Google Sans"/>
              <a:ea typeface="Google Sans"/>
              <a:cs typeface="Google Sans"/>
              <a:sym typeface="Google Sans"/>
            </a:endParaRPr>
          </a:p>
        </p:txBody>
      </p:sp>
      <p:sp>
        <p:nvSpPr>
          <p:cNvPr id="791" name="Google Shape;791;p75"/>
          <p:cNvSpPr txBox="1"/>
          <p:nvPr/>
        </p:nvSpPr>
        <p:spPr>
          <a:xfrm>
            <a:off x="3604900" y="2201104"/>
            <a:ext cx="297300" cy="297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4"/>
                </a:solidFill>
                <a:latin typeface="Google Sans"/>
                <a:ea typeface="Google Sans"/>
                <a:cs typeface="Google Sans"/>
                <a:sym typeface="Google Sans"/>
              </a:rPr>
              <a:t>2</a:t>
            </a:r>
            <a:endParaRPr>
              <a:solidFill>
                <a:schemeClr val="accent4"/>
              </a:solidFill>
              <a:latin typeface="Google Sans"/>
              <a:ea typeface="Google Sans"/>
              <a:cs typeface="Google Sans"/>
              <a:sym typeface="Google Sans"/>
            </a:endParaRPr>
          </a:p>
        </p:txBody>
      </p:sp>
      <p:sp>
        <p:nvSpPr>
          <p:cNvPr id="792" name="Google Shape;792;p75"/>
          <p:cNvSpPr txBox="1"/>
          <p:nvPr/>
        </p:nvSpPr>
        <p:spPr>
          <a:xfrm>
            <a:off x="6246125" y="2793613"/>
            <a:ext cx="2454000" cy="7386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chemeClr val="accent2"/>
                </a:solidFill>
                <a:latin typeface="Google Sans Medium"/>
                <a:ea typeface="Google Sans Medium"/>
                <a:cs typeface="Google Sans Medium"/>
                <a:sym typeface="Google Sans Medium"/>
              </a:rPr>
              <a:t>Migration</a:t>
            </a:r>
            <a:endParaRPr>
              <a:solidFill>
                <a:schemeClr val="accent2"/>
              </a:solidFill>
              <a:latin typeface="Google Sans Medium"/>
              <a:ea typeface="Google Sans Medium"/>
              <a:cs typeface="Google Sans Medium"/>
              <a:sym typeface="Google Sans Medium"/>
            </a:endParaRPr>
          </a:p>
          <a:p>
            <a:pPr marL="0" marR="0" lvl="0" indent="0" algn="l" rtl="0">
              <a:lnSpc>
                <a:spcPct val="135000"/>
              </a:lnSpc>
              <a:spcBef>
                <a:spcPts val="1000"/>
              </a:spcBef>
              <a:spcAft>
                <a:spcPts val="0"/>
              </a:spcAft>
              <a:buNone/>
            </a:pPr>
            <a:r>
              <a:rPr lang="en-US" sz="1200">
                <a:solidFill>
                  <a:srgbClr val="202124"/>
                </a:solidFill>
                <a:latin typeface="Google Sans Medium"/>
                <a:ea typeface="Google Sans Medium"/>
                <a:cs typeface="Google Sans Medium"/>
                <a:sym typeface="Google Sans Medium"/>
              </a:rPr>
              <a:t>Migrate Your Assets to the Cloud</a:t>
            </a:r>
            <a:endParaRPr sz="1200">
              <a:solidFill>
                <a:srgbClr val="202124"/>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0"/>
              </a:spcAft>
              <a:buNone/>
            </a:pPr>
            <a:r>
              <a:rPr lang="en-US" sz="1200">
                <a:solidFill>
                  <a:srgbClr val="202124"/>
                </a:solidFill>
                <a:latin typeface="Google Sans"/>
                <a:ea typeface="Google Sans"/>
                <a:cs typeface="Google Sans"/>
                <a:sym typeface="Google Sans"/>
              </a:rPr>
              <a:t>Migrates your assets to your target cloud environment using the established and approved migration plan and schedule.</a:t>
            </a:r>
            <a:endParaRPr sz="1200">
              <a:solidFill>
                <a:srgbClr val="202124"/>
              </a:solidFill>
              <a:latin typeface="Google Sans"/>
              <a:ea typeface="Google Sans"/>
              <a:cs typeface="Google Sans"/>
              <a:sym typeface="Google Sans"/>
            </a:endParaRPr>
          </a:p>
          <a:p>
            <a:pPr marL="0" marR="0" lvl="0" indent="0" algn="l" rtl="0">
              <a:lnSpc>
                <a:spcPct val="135000"/>
              </a:lnSpc>
              <a:spcBef>
                <a:spcPts val="500"/>
              </a:spcBef>
              <a:spcAft>
                <a:spcPts val="500"/>
              </a:spcAft>
              <a:buNone/>
            </a:pPr>
            <a:endParaRPr sz="1200">
              <a:solidFill>
                <a:srgbClr val="202124"/>
              </a:solidFill>
              <a:latin typeface="Google Sans"/>
              <a:ea typeface="Google Sans"/>
              <a:cs typeface="Google Sans"/>
              <a:sym typeface="Google Sans"/>
            </a:endParaRPr>
          </a:p>
        </p:txBody>
      </p:sp>
      <p:sp>
        <p:nvSpPr>
          <p:cNvPr id="793" name="Google Shape;793;p75"/>
          <p:cNvSpPr/>
          <p:nvPr/>
        </p:nvSpPr>
        <p:spPr>
          <a:xfrm rot="-5400000">
            <a:off x="6225325" y="2095929"/>
            <a:ext cx="497700" cy="497700"/>
          </a:xfrm>
          <a:prstGeom prst="pie">
            <a:avLst>
              <a:gd name="adj1" fmla="val 53889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5"/>
          <p:cNvSpPr/>
          <p:nvPr/>
        </p:nvSpPr>
        <p:spPr>
          <a:xfrm rot="-5400000">
            <a:off x="6325577" y="2201095"/>
            <a:ext cx="297300" cy="297300"/>
          </a:xfrm>
          <a:prstGeom prst="ellipse">
            <a:avLst/>
          </a:prstGeom>
          <a:solidFill>
            <a:srgbClr val="FFFFFF"/>
          </a:solidFill>
          <a:ln>
            <a:noFill/>
          </a:ln>
          <a:effectLst>
            <a:outerShdw blurRad="114300" dist="19050" dir="5400000" algn="bl" rotWithShape="0">
              <a:srgbClr val="000000">
                <a:alpha val="18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accent1"/>
              </a:solidFill>
              <a:latin typeface="Google Sans"/>
              <a:ea typeface="Google Sans"/>
              <a:cs typeface="Google Sans"/>
              <a:sym typeface="Google Sans"/>
            </a:endParaRPr>
          </a:p>
        </p:txBody>
      </p:sp>
      <p:sp>
        <p:nvSpPr>
          <p:cNvPr id="795" name="Google Shape;795;p75"/>
          <p:cNvSpPr txBox="1"/>
          <p:nvPr/>
        </p:nvSpPr>
        <p:spPr>
          <a:xfrm>
            <a:off x="6325575" y="2201104"/>
            <a:ext cx="297300" cy="297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2"/>
                </a:solidFill>
                <a:latin typeface="Google Sans"/>
                <a:ea typeface="Google Sans"/>
                <a:cs typeface="Google Sans"/>
                <a:sym typeface="Google Sans"/>
              </a:rPr>
              <a:t>3</a:t>
            </a:r>
            <a:endParaRPr>
              <a:solidFill>
                <a:schemeClr val="accent2"/>
              </a:solidFill>
              <a:latin typeface="Google Sans"/>
              <a:ea typeface="Google Sans"/>
              <a:cs typeface="Google Sans"/>
              <a:sym typeface="Google Sans"/>
            </a:endParaRPr>
          </a:p>
        </p:txBody>
      </p:sp>
      <p:sp>
        <p:nvSpPr>
          <p:cNvPr id="796" name="Google Shape;796;p75"/>
          <p:cNvSpPr txBox="1"/>
          <p:nvPr/>
        </p:nvSpPr>
        <p:spPr>
          <a:xfrm>
            <a:off x="8987600" y="2793613"/>
            <a:ext cx="2454000" cy="7386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EA8600"/>
                </a:solidFill>
                <a:latin typeface="Google Sans Medium"/>
                <a:ea typeface="Google Sans Medium"/>
                <a:cs typeface="Google Sans Medium"/>
                <a:sym typeface="Google Sans Medium"/>
              </a:rPr>
              <a:t>Application Services</a:t>
            </a:r>
            <a:endParaRPr>
              <a:solidFill>
                <a:srgbClr val="EA8600"/>
              </a:solidFill>
              <a:latin typeface="Google Sans Medium"/>
              <a:ea typeface="Google Sans Medium"/>
              <a:cs typeface="Google Sans Medium"/>
              <a:sym typeface="Google Sans Medium"/>
            </a:endParaRPr>
          </a:p>
          <a:p>
            <a:pPr marL="0" marR="0" lvl="0" indent="0" algn="l" rtl="0">
              <a:lnSpc>
                <a:spcPct val="135000"/>
              </a:lnSpc>
              <a:spcBef>
                <a:spcPts val="1000"/>
              </a:spcBef>
              <a:spcAft>
                <a:spcPts val="0"/>
              </a:spcAft>
              <a:buNone/>
            </a:pPr>
            <a:r>
              <a:rPr lang="en-US" sz="1200">
                <a:solidFill>
                  <a:srgbClr val="202124"/>
                </a:solidFill>
                <a:latin typeface="Google Sans Medium"/>
                <a:ea typeface="Google Sans Medium"/>
                <a:cs typeface="Google Sans Medium"/>
                <a:sym typeface="Google Sans Medium"/>
              </a:rPr>
              <a:t>Application Modernization</a:t>
            </a:r>
            <a:endParaRPr sz="1200">
              <a:solidFill>
                <a:srgbClr val="202124"/>
              </a:solidFill>
              <a:latin typeface="Google Sans Medium"/>
              <a:ea typeface="Google Sans Medium"/>
              <a:cs typeface="Google Sans Medium"/>
              <a:sym typeface="Google Sans Medium"/>
            </a:endParaRPr>
          </a:p>
          <a:p>
            <a:pPr marL="0" marR="0" lvl="0" indent="0" algn="l" rtl="0">
              <a:lnSpc>
                <a:spcPct val="135000"/>
              </a:lnSpc>
              <a:spcBef>
                <a:spcPts val="500"/>
              </a:spcBef>
              <a:spcAft>
                <a:spcPts val="0"/>
              </a:spcAft>
              <a:buNone/>
            </a:pPr>
            <a:r>
              <a:rPr lang="en-US" sz="1200">
                <a:solidFill>
                  <a:srgbClr val="202124"/>
                </a:solidFill>
                <a:latin typeface="Google Sans"/>
                <a:ea typeface="Google Sans"/>
                <a:cs typeface="Google Sans"/>
                <a:sym typeface="Google Sans"/>
              </a:rPr>
              <a:t>Analyzes key applications for possible cloud-native optimization and modernization.</a:t>
            </a:r>
            <a:endParaRPr sz="1200">
              <a:solidFill>
                <a:srgbClr val="202124"/>
              </a:solidFill>
              <a:latin typeface="Google Sans"/>
              <a:ea typeface="Google Sans"/>
              <a:cs typeface="Google Sans"/>
              <a:sym typeface="Google Sans"/>
            </a:endParaRPr>
          </a:p>
          <a:p>
            <a:pPr marL="0" marR="0" lvl="0" indent="0" algn="l" rtl="0">
              <a:lnSpc>
                <a:spcPct val="135000"/>
              </a:lnSpc>
              <a:spcBef>
                <a:spcPts val="500"/>
              </a:spcBef>
              <a:spcAft>
                <a:spcPts val="500"/>
              </a:spcAft>
              <a:buNone/>
            </a:pPr>
            <a:endParaRPr sz="1200">
              <a:solidFill>
                <a:srgbClr val="202124"/>
              </a:solidFill>
              <a:latin typeface="Google Sans"/>
              <a:ea typeface="Google Sans"/>
              <a:cs typeface="Google Sans"/>
              <a:sym typeface="Google Sans"/>
            </a:endParaRPr>
          </a:p>
        </p:txBody>
      </p:sp>
      <p:sp>
        <p:nvSpPr>
          <p:cNvPr id="797" name="Google Shape;797;p75"/>
          <p:cNvSpPr/>
          <p:nvPr/>
        </p:nvSpPr>
        <p:spPr>
          <a:xfrm rot="-5400000">
            <a:off x="8966800" y="2095929"/>
            <a:ext cx="497700" cy="497700"/>
          </a:xfrm>
          <a:prstGeom prst="pie">
            <a:avLst>
              <a:gd name="adj1" fmla="val 53889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5"/>
          <p:cNvSpPr/>
          <p:nvPr/>
        </p:nvSpPr>
        <p:spPr>
          <a:xfrm rot="-5400000">
            <a:off x="9067052" y="2201095"/>
            <a:ext cx="297300" cy="297300"/>
          </a:xfrm>
          <a:prstGeom prst="ellipse">
            <a:avLst/>
          </a:prstGeom>
          <a:solidFill>
            <a:srgbClr val="FFFFFF"/>
          </a:solidFill>
          <a:ln>
            <a:noFill/>
          </a:ln>
          <a:effectLst>
            <a:outerShdw blurRad="114300" dist="19050" dir="5400000" algn="bl" rotWithShape="0">
              <a:srgbClr val="000000">
                <a:alpha val="18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accent1"/>
              </a:solidFill>
              <a:latin typeface="Google Sans"/>
              <a:ea typeface="Google Sans"/>
              <a:cs typeface="Google Sans"/>
              <a:sym typeface="Google Sans"/>
            </a:endParaRPr>
          </a:p>
        </p:txBody>
      </p:sp>
      <p:sp>
        <p:nvSpPr>
          <p:cNvPr id="799" name="Google Shape;799;p75"/>
          <p:cNvSpPr txBox="1"/>
          <p:nvPr/>
        </p:nvSpPr>
        <p:spPr>
          <a:xfrm>
            <a:off x="9067050" y="2201104"/>
            <a:ext cx="297300" cy="297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solidFill>
                  <a:schemeClr val="accent3"/>
                </a:solidFill>
                <a:latin typeface="Google Sans"/>
                <a:ea typeface="Google Sans"/>
                <a:cs typeface="Google Sans"/>
                <a:sym typeface="Google Sans"/>
              </a:rPr>
              <a:t>4</a:t>
            </a:r>
            <a:endParaRPr>
              <a:solidFill>
                <a:schemeClr val="accent3"/>
              </a:solidFill>
              <a:latin typeface="Google Sans"/>
              <a:ea typeface="Google Sans"/>
              <a:cs typeface="Google Sans"/>
              <a:sym typeface="Google San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p:nvPr/>
        </p:nvSpPr>
        <p:spPr>
          <a:xfrm rot="10800000" flipH="1">
            <a:off x="4303788" y="1252728"/>
            <a:ext cx="7278900" cy="259800"/>
          </a:xfrm>
          <a:prstGeom prst="round2SameRect">
            <a:avLst>
              <a:gd name="adj1" fmla="val 0"/>
              <a:gd name="adj2" fmla="val 2668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88" name="Google Shape;288;p36"/>
          <p:cNvGraphicFramePr/>
          <p:nvPr/>
        </p:nvGraphicFramePr>
        <p:xfrm>
          <a:off x="4306824" y="1252728"/>
          <a:ext cx="7278625" cy="1069623"/>
        </p:xfrm>
        <a:graphic>
          <a:graphicData uri="http://schemas.openxmlformats.org/drawingml/2006/table">
            <a:tbl>
              <a:tblPr firstRow="1" bandRow="1">
                <a:noFill/>
              </a:tblPr>
              <a:tblGrid>
                <a:gridCol w="543700">
                  <a:extLst>
                    <a:ext uri="{9D8B030D-6E8A-4147-A177-3AD203B41FA5}">
                      <a16:colId xmlns:a16="http://schemas.microsoft.com/office/drawing/2014/main" val="20000"/>
                    </a:ext>
                  </a:extLst>
                </a:gridCol>
                <a:gridCol w="1795275">
                  <a:extLst>
                    <a:ext uri="{9D8B030D-6E8A-4147-A177-3AD203B41FA5}">
                      <a16:colId xmlns:a16="http://schemas.microsoft.com/office/drawing/2014/main" val="20001"/>
                    </a:ext>
                  </a:extLst>
                </a:gridCol>
                <a:gridCol w="1581100">
                  <a:extLst>
                    <a:ext uri="{9D8B030D-6E8A-4147-A177-3AD203B41FA5}">
                      <a16:colId xmlns:a16="http://schemas.microsoft.com/office/drawing/2014/main" val="20002"/>
                    </a:ext>
                  </a:extLst>
                </a:gridCol>
                <a:gridCol w="1264825">
                  <a:extLst>
                    <a:ext uri="{9D8B030D-6E8A-4147-A177-3AD203B41FA5}">
                      <a16:colId xmlns:a16="http://schemas.microsoft.com/office/drawing/2014/main" val="20003"/>
                    </a:ext>
                  </a:extLst>
                </a:gridCol>
                <a:gridCol w="1212700">
                  <a:extLst>
                    <a:ext uri="{9D8B030D-6E8A-4147-A177-3AD203B41FA5}">
                      <a16:colId xmlns:a16="http://schemas.microsoft.com/office/drawing/2014/main" val="20004"/>
                    </a:ext>
                  </a:extLst>
                </a:gridCol>
                <a:gridCol w="881025">
                  <a:extLst>
                    <a:ext uri="{9D8B030D-6E8A-4147-A177-3AD203B41FA5}">
                      <a16:colId xmlns:a16="http://schemas.microsoft.com/office/drawing/2014/main" val="20005"/>
                    </a:ext>
                  </a:extLst>
                </a:gridCol>
              </a:tblGrid>
              <a:tr h="259775">
                <a:tc>
                  <a:txBody>
                    <a:bodyPr/>
                    <a:lstStyle/>
                    <a:p>
                      <a:pPr marL="0" marR="0" lvl="0" indent="0" algn="l" rtl="0">
                        <a:lnSpc>
                          <a:spcPct val="100000"/>
                        </a:lnSpc>
                        <a:spcBef>
                          <a:spcPts val="0"/>
                        </a:spcBef>
                        <a:spcAft>
                          <a:spcPts val="0"/>
                        </a:spcAft>
                        <a:buNone/>
                      </a:pPr>
                      <a:endParaRPr b="0" u="none" strike="noStrike" cap="none">
                        <a:solidFill>
                          <a:srgbClr val="FFFFFF"/>
                        </a:solidFill>
                        <a:latin typeface="Google Sans Medium"/>
                        <a:ea typeface="Google Sans Medium"/>
                        <a:cs typeface="Google Sans Medium"/>
                        <a:sym typeface="Google Sans Medium"/>
                      </a:endParaRPr>
                    </a:p>
                  </a:txBody>
                  <a:tcPr marL="182875" marR="91450" marT="54850" marB="0" anchor="ctr">
                    <a:lnL w="9525" cap="flat" cmpd="sng">
                      <a:solidFill>
                        <a:schemeClr val="accent1">
                          <a:alpha val="0"/>
                        </a:scheme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E8F0FE">
                          <a:alpha val="0"/>
                        </a:srgbClr>
                      </a:solidFill>
                      <a:prstDash val="solid"/>
                      <a:round/>
                      <a:headEnd type="none" w="sm" len="sm"/>
                      <a:tailEnd type="none" w="sm" len="sm"/>
                    </a:lnB>
                    <a:solidFill>
                      <a:srgbClr val="4285F4">
                        <a:alpha val="0"/>
                      </a:srgbClr>
                    </a:solidFill>
                  </a:tcPr>
                </a:tc>
                <a:tc>
                  <a:txBody>
                    <a:bodyPr/>
                    <a:lstStyle/>
                    <a:p>
                      <a:pPr marL="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Location</a:t>
                      </a:r>
                      <a:endParaRPr sz="1000" b="0">
                        <a:solidFill>
                          <a:srgbClr val="FFFFFF"/>
                        </a:solidFill>
                        <a:latin typeface="Google Sans Medium"/>
                        <a:ea typeface="Google Sans Medium"/>
                        <a:cs typeface="Google Sans Medium"/>
                        <a:sym typeface="Google Sans Medium"/>
                      </a:endParaRPr>
                    </a:p>
                  </a:txBody>
                  <a:tcPr marL="91450" marR="91450" marT="54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E8F0FE">
                          <a:alpha val="0"/>
                        </a:srgbClr>
                      </a:solidFill>
                      <a:prstDash val="solid"/>
                      <a:round/>
                      <a:headEnd type="none" w="sm" len="sm"/>
                      <a:tailEnd type="none" w="sm" len="sm"/>
                    </a:lnB>
                    <a:solidFill>
                      <a:srgbClr val="4285F4">
                        <a:alpha val="0"/>
                      </a:srgbClr>
                    </a:solidFill>
                  </a:tcPr>
                </a:tc>
                <a:tc>
                  <a:txBody>
                    <a:bodyPr/>
                    <a:lstStyle/>
                    <a:p>
                      <a:pPr marL="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Type</a:t>
                      </a:r>
                      <a:endParaRPr sz="1000" b="0">
                        <a:solidFill>
                          <a:srgbClr val="FFFFFF"/>
                        </a:solidFill>
                        <a:latin typeface="Google Sans Medium"/>
                        <a:ea typeface="Google Sans Medium"/>
                        <a:cs typeface="Google Sans Medium"/>
                        <a:sym typeface="Google Sans Medium"/>
                      </a:endParaRPr>
                    </a:p>
                  </a:txBody>
                  <a:tcPr marL="91450" marR="91450" marT="54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E8F0FE">
                          <a:alpha val="0"/>
                        </a:srgbClr>
                      </a:solidFill>
                      <a:prstDash val="solid"/>
                      <a:round/>
                      <a:headEnd type="none" w="sm" len="sm"/>
                      <a:tailEnd type="none" w="sm" len="sm"/>
                    </a:lnB>
                    <a:solidFill>
                      <a:srgbClr val="4285F4">
                        <a:alpha val="0"/>
                      </a:srgbClr>
                    </a:solidFill>
                  </a:tcPr>
                </a:tc>
                <a:tc>
                  <a:txBody>
                    <a:bodyPr/>
                    <a:lstStyle/>
                    <a:p>
                      <a:pPr marL="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Start date</a:t>
                      </a:r>
                      <a:endParaRPr sz="1000" b="0">
                        <a:solidFill>
                          <a:srgbClr val="FFFFFF"/>
                        </a:solidFill>
                        <a:latin typeface="Google Sans Medium"/>
                        <a:ea typeface="Google Sans Medium"/>
                        <a:cs typeface="Google Sans Medium"/>
                        <a:sym typeface="Google Sans Medium"/>
                      </a:endParaRPr>
                    </a:p>
                  </a:txBody>
                  <a:tcPr marL="91450" marR="91450" marT="54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E8F0FE">
                          <a:alpha val="0"/>
                        </a:srgbClr>
                      </a:solidFill>
                      <a:prstDash val="solid"/>
                      <a:round/>
                      <a:headEnd type="none" w="sm" len="sm"/>
                      <a:tailEnd type="none" w="sm" len="sm"/>
                    </a:lnB>
                    <a:solidFill>
                      <a:srgbClr val="4285F4">
                        <a:alpha val="0"/>
                      </a:srgbClr>
                    </a:solidFill>
                  </a:tcPr>
                </a:tc>
                <a:tc>
                  <a:txBody>
                    <a:bodyPr/>
                    <a:lstStyle/>
                    <a:p>
                      <a:pPr marL="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End date</a:t>
                      </a:r>
                      <a:endParaRPr sz="1000" b="0">
                        <a:solidFill>
                          <a:srgbClr val="FFFFFF"/>
                        </a:solidFill>
                        <a:latin typeface="Google Sans Medium"/>
                        <a:ea typeface="Google Sans Medium"/>
                        <a:cs typeface="Google Sans Medium"/>
                        <a:sym typeface="Google Sans Medium"/>
                      </a:endParaRPr>
                    </a:p>
                  </a:txBody>
                  <a:tcPr marL="91450" marR="91450" marT="548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E8F0FE">
                          <a:alpha val="0"/>
                        </a:srgbClr>
                      </a:solidFill>
                      <a:prstDash val="solid"/>
                      <a:round/>
                      <a:headEnd type="none" w="sm" len="sm"/>
                      <a:tailEnd type="none" w="sm" len="sm"/>
                    </a:lnB>
                    <a:solidFill>
                      <a:srgbClr val="4285F4">
                        <a:alpha val="0"/>
                      </a:srgbClr>
                    </a:solidFill>
                  </a:tcPr>
                </a:tc>
                <a:tc>
                  <a:txBody>
                    <a:bodyPr/>
                    <a:lstStyle/>
                    <a:p>
                      <a:pPr marL="0" marR="0" lvl="0" indent="0" algn="l" rtl="0">
                        <a:lnSpc>
                          <a:spcPct val="100000"/>
                        </a:lnSpc>
                        <a:spcBef>
                          <a:spcPts val="0"/>
                        </a:spcBef>
                        <a:spcAft>
                          <a:spcPts val="0"/>
                        </a:spcAft>
                        <a:buNone/>
                      </a:pPr>
                      <a:r>
                        <a:rPr lang="en-US" sz="1000" b="0">
                          <a:solidFill>
                            <a:srgbClr val="FFFFFF"/>
                          </a:solidFill>
                          <a:latin typeface="Google Sans Medium"/>
                          <a:ea typeface="Google Sans Medium"/>
                          <a:cs typeface="Google Sans Medium"/>
                          <a:sym typeface="Google Sans Medium"/>
                        </a:rPr>
                        <a:t>Total assets</a:t>
                      </a:r>
                      <a:endParaRPr sz="1000" b="0">
                        <a:solidFill>
                          <a:srgbClr val="FFFFFF"/>
                        </a:solidFill>
                        <a:latin typeface="Google Sans Medium"/>
                        <a:ea typeface="Google Sans Medium"/>
                        <a:cs typeface="Google Sans Medium"/>
                        <a:sym typeface="Google Sans Medium"/>
                      </a:endParaRPr>
                    </a:p>
                  </a:txBody>
                  <a:tcPr marL="91450" marR="91450" marT="54850" marB="0" anchor="ctr">
                    <a:lnL w="9525" cap="flat" cmpd="sng">
                      <a:solidFill>
                        <a:srgbClr val="000000">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E8F0FE">
                          <a:alpha val="0"/>
                        </a:srgbClr>
                      </a:solidFill>
                      <a:prstDash val="solid"/>
                      <a:round/>
                      <a:headEnd type="none" w="sm" len="sm"/>
                      <a:tailEnd type="none" w="sm" len="sm"/>
                    </a:lnB>
                    <a:solidFill>
                      <a:srgbClr val="4285F4">
                        <a:alpha val="0"/>
                      </a:srgbClr>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900">
                          <a:solidFill>
                            <a:schemeClr val="accent1"/>
                          </a:solidFill>
                          <a:latin typeface="Google Sans"/>
                          <a:ea typeface="Google Sans"/>
                          <a:cs typeface="Google Sans"/>
                          <a:sym typeface="Google Sans"/>
                        </a:rPr>
                        <a:t>1</a:t>
                      </a:r>
                      <a:endParaRPr sz="900">
                        <a:solidFill>
                          <a:schemeClr val="accent1"/>
                        </a:solidFill>
                        <a:latin typeface="Google Sans"/>
                        <a:ea typeface="Google Sans"/>
                        <a:cs typeface="Google Sans"/>
                        <a:sym typeface="Google Sans"/>
                      </a:endParaRPr>
                    </a:p>
                  </a:txBody>
                  <a:tcPr marL="182875"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alpha val="0"/>
                        </a:srgbClr>
                      </a:solidFill>
                      <a:prstDash val="solid"/>
                      <a:round/>
                      <a:headEnd type="none" w="sm" len="sm"/>
                      <a:tailEnd type="none" w="sm" len="sm"/>
                    </a:lnT>
                    <a:lnB w="9525" cap="flat" cmpd="sng">
                      <a:solidFill>
                        <a:srgbClr val="E8F0F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DRC</a:t>
                      </a:r>
                      <a:endParaRPr sz="900">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alpha val="0"/>
                        </a:srgbClr>
                      </a:solidFill>
                      <a:prstDash val="solid"/>
                      <a:round/>
                      <a:headEnd type="none" w="sm" len="sm"/>
                      <a:tailEnd type="none" w="sm" len="sm"/>
                    </a:lnT>
                    <a:lnB w="9525" cap="flat" cmpd="sng">
                      <a:solidFill>
                        <a:srgbClr val="E8F0FE"/>
                      </a:solidFill>
                      <a:prstDash val="solid"/>
                      <a:round/>
                      <a:headEnd type="none" w="sm" len="sm"/>
                      <a:tailEnd type="none" w="sm" len="sm"/>
                    </a:lnB>
                  </a:tcPr>
                </a:tc>
                <a:tc>
                  <a:txBody>
                    <a:bodyPr/>
                    <a:lstStyle/>
                    <a:p>
                      <a:pPr marL="0" lvl="0" indent="0" algn="l" rtl="0">
                        <a:spcBef>
                          <a:spcPts val="0"/>
                        </a:spcBef>
                        <a:spcAft>
                          <a:spcPts val="0"/>
                        </a:spcAft>
                        <a:buNone/>
                      </a:pPr>
                      <a:r>
                        <a:rPr lang="en-US" sz="900">
                          <a:solidFill>
                            <a:srgbClr val="202124"/>
                          </a:solidFill>
                          <a:latin typeface="Google Sans"/>
                          <a:ea typeface="Google Sans"/>
                          <a:cs typeface="Google Sans"/>
                          <a:sym typeface="Google Sans"/>
                        </a:rPr>
                        <a:t>Automatic Asset Discovery</a:t>
                      </a:r>
                      <a:endParaRPr sz="900">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alpha val="0"/>
                        </a:srgbClr>
                      </a:solidFill>
                      <a:prstDash val="solid"/>
                      <a:round/>
                      <a:headEnd type="none" w="sm" len="sm"/>
                      <a:tailEnd type="none" w="sm" len="sm"/>
                    </a:lnT>
                    <a:lnB w="9525" cap="flat" cmpd="sng">
                      <a:solidFill>
                        <a:srgbClr val="E8F0F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08-Jun-2021</a:t>
                      </a:r>
                      <a:endParaRPr sz="900" u="none" strike="noStrike" cap="none">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alpha val="0"/>
                        </a:srgbClr>
                      </a:solidFill>
                      <a:prstDash val="solid"/>
                      <a:round/>
                      <a:headEnd type="none" w="sm" len="sm"/>
                      <a:tailEnd type="none" w="sm" len="sm"/>
                    </a:lnT>
                    <a:lnB w="9525" cap="flat" cmpd="sng">
                      <a:solidFill>
                        <a:srgbClr val="E8F0F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15-Jun-2021</a:t>
                      </a:r>
                      <a:endParaRPr sz="900" u="none" strike="noStrike" cap="none">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alpha val="0"/>
                        </a:srgbClr>
                      </a:solidFill>
                      <a:prstDash val="solid"/>
                      <a:round/>
                      <a:headEnd type="none" w="sm" len="sm"/>
                      <a:tailEnd type="none" w="sm" len="sm"/>
                    </a:lnT>
                    <a:lnB w="9525" cap="flat" cmpd="sng">
                      <a:solidFill>
                        <a:srgbClr val="E8F0F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40</a:t>
                      </a:r>
                      <a:endParaRPr sz="900">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alpha val="0"/>
                        </a:srgbClr>
                      </a:solidFill>
                      <a:prstDash val="solid"/>
                      <a:round/>
                      <a:headEnd type="none" w="sm" len="sm"/>
                      <a:tailEnd type="none" w="sm" len="sm"/>
                    </a:lnT>
                    <a:lnB w="9525" cap="flat" cmpd="sng">
                      <a:solidFill>
                        <a:srgbClr val="E8F0FE"/>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900">
                          <a:solidFill>
                            <a:schemeClr val="accent1"/>
                          </a:solidFill>
                          <a:latin typeface="Google Sans"/>
                          <a:ea typeface="Google Sans"/>
                          <a:cs typeface="Google Sans"/>
                          <a:sym typeface="Google Sans"/>
                        </a:rPr>
                        <a:t>2</a:t>
                      </a:r>
                      <a:endParaRPr sz="900">
                        <a:solidFill>
                          <a:schemeClr val="accent1"/>
                        </a:solidFill>
                        <a:latin typeface="Google Sans"/>
                        <a:ea typeface="Google Sans"/>
                        <a:cs typeface="Google Sans"/>
                        <a:sym typeface="Google Sans"/>
                      </a:endParaRPr>
                    </a:p>
                  </a:txBody>
                  <a:tcPr marL="182875"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solidFill>
                      <a:prstDash val="solid"/>
                      <a:round/>
                      <a:headEnd type="none" w="sm" len="sm"/>
                      <a:tailEnd type="none" w="sm" len="sm"/>
                    </a:lnT>
                    <a:lnB w="9525" cap="flat" cmpd="sng">
                      <a:solidFill>
                        <a:srgbClr val="E8F0FE"/>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DRC2</a:t>
                      </a:r>
                      <a:endParaRPr sz="900">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solidFill>
                      <a:prstDash val="solid"/>
                      <a:round/>
                      <a:headEnd type="none" w="sm" len="sm"/>
                      <a:tailEnd type="none" w="sm" len="sm"/>
                    </a:lnT>
                    <a:lnB w="9525" cap="flat" cmpd="sng">
                      <a:solidFill>
                        <a:srgbClr val="E8F0FE"/>
                      </a:solidFill>
                      <a:prstDash val="solid"/>
                      <a:round/>
                      <a:headEnd type="none" w="sm" len="sm"/>
                      <a:tailEnd type="none" w="sm" len="sm"/>
                    </a:lnB>
                    <a:solidFill>
                      <a:srgbClr val="E8F0FE"/>
                    </a:solidFill>
                  </a:tcPr>
                </a:tc>
                <a:tc>
                  <a:txBody>
                    <a:bodyPr/>
                    <a:lstStyle/>
                    <a:p>
                      <a:pPr marL="0" lvl="0" indent="0" algn="l" rtl="0">
                        <a:spcBef>
                          <a:spcPts val="0"/>
                        </a:spcBef>
                        <a:spcAft>
                          <a:spcPts val="0"/>
                        </a:spcAft>
                        <a:buNone/>
                      </a:pPr>
                      <a:r>
                        <a:rPr lang="en-US" sz="900">
                          <a:solidFill>
                            <a:srgbClr val="202124"/>
                          </a:solidFill>
                          <a:latin typeface="Google Sans"/>
                          <a:ea typeface="Google Sans"/>
                          <a:cs typeface="Google Sans"/>
                          <a:sym typeface="Google Sans"/>
                        </a:rPr>
                        <a:t>Automatic Asset Discovery</a:t>
                      </a:r>
                      <a:endParaRPr sz="900">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solidFill>
                      <a:prstDash val="solid"/>
                      <a:round/>
                      <a:headEnd type="none" w="sm" len="sm"/>
                      <a:tailEnd type="none" w="sm" len="sm"/>
                    </a:lnT>
                    <a:lnB w="9525" cap="flat" cmpd="sng">
                      <a:solidFill>
                        <a:srgbClr val="E8F0FE"/>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10-Jun-2021</a:t>
                      </a:r>
                      <a:endParaRPr sz="900" u="none" strike="noStrike" cap="none">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solidFill>
                      <a:prstDash val="solid"/>
                      <a:round/>
                      <a:headEnd type="none" w="sm" len="sm"/>
                      <a:tailEnd type="none" w="sm" len="sm"/>
                    </a:lnT>
                    <a:lnB w="9525" cap="flat" cmpd="sng">
                      <a:solidFill>
                        <a:srgbClr val="E8F0FE"/>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18-Jun-2021</a:t>
                      </a:r>
                      <a:endParaRPr sz="900" u="none" strike="noStrike" cap="none">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solidFill>
                      <a:prstDash val="solid"/>
                      <a:round/>
                      <a:headEnd type="none" w="sm" len="sm"/>
                      <a:tailEnd type="none" w="sm" len="sm"/>
                    </a:lnT>
                    <a:lnB w="9525" cap="flat" cmpd="sng">
                      <a:solidFill>
                        <a:srgbClr val="E8F0FE"/>
                      </a:solidFill>
                      <a:prstDash val="solid"/>
                      <a:round/>
                      <a:headEnd type="none" w="sm" len="sm"/>
                      <a:tailEnd type="none" w="sm" len="sm"/>
                    </a:lnB>
                    <a:solidFill>
                      <a:srgbClr val="E8F0FE"/>
                    </a:solidFill>
                  </a:tcPr>
                </a:tc>
                <a:tc>
                  <a:txBody>
                    <a:bodyPr/>
                    <a:lstStyle/>
                    <a:p>
                      <a:pPr marL="0" marR="0" lvl="0" indent="0" algn="l"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1</a:t>
                      </a:r>
                      <a:endParaRPr sz="900">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solidFill>
                      <a:prstDash val="solid"/>
                      <a:round/>
                      <a:headEnd type="none" w="sm" len="sm"/>
                      <a:tailEnd type="none" w="sm" len="sm"/>
                    </a:lnT>
                    <a:lnB w="9525" cap="flat" cmpd="sng">
                      <a:solidFill>
                        <a:srgbClr val="E8F0FE"/>
                      </a:solidFill>
                      <a:prstDash val="solid"/>
                      <a:round/>
                      <a:headEnd type="none" w="sm" len="sm"/>
                      <a:tailEnd type="none" w="sm" len="sm"/>
                    </a:lnB>
                    <a:solidFill>
                      <a:srgbClr val="E8F0FE"/>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900">
                          <a:solidFill>
                            <a:schemeClr val="accent1"/>
                          </a:solidFill>
                          <a:latin typeface="Google Sans"/>
                          <a:ea typeface="Google Sans"/>
                          <a:cs typeface="Google Sans"/>
                          <a:sym typeface="Google Sans"/>
                        </a:rPr>
                        <a:t>3</a:t>
                      </a:r>
                      <a:endParaRPr sz="900">
                        <a:solidFill>
                          <a:schemeClr val="accent1"/>
                        </a:solidFill>
                        <a:latin typeface="Google Sans"/>
                        <a:ea typeface="Google Sans"/>
                        <a:cs typeface="Google Sans"/>
                        <a:sym typeface="Google Sans"/>
                      </a:endParaRPr>
                    </a:p>
                  </a:txBody>
                  <a:tcPr marL="182875"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solidFill>
                      <a:prstDash val="solid"/>
                      <a:round/>
                      <a:headEnd type="none" w="sm" len="sm"/>
                      <a:tailEnd type="none" w="sm" len="sm"/>
                    </a:lnT>
                    <a:lnB w="9525" cap="flat" cmpd="sng">
                      <a:solidFill>
                        <a:srgbClr val="E8F0F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DRC3</a:t>
                      </a:r>
                      <a:endParaRPr sz="900">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solidFill>
                      <a:prstDash val="solid"/>
                      <a:round/>
                      <a:headEnd type="none" w="sm" len="sm"/>
                      <a:tailEnd type="none" w="sm" len="sm"/>
                    </a:lnT>
                    <a:lnB w="9525" cap="flat" cmpd="sng">
                      <a:solidFill>
                        <a:srgbClr val="E8F0FE"/>
                      </a:solidFill>
                      <a:prstDash val="solid"/>
                      <a:round/>
                      <a:headEnd type="none" w="sm" len="sm"/>
                      <a:tailEnd type="none" w="sm" len="sm"/>
                    </a:lnB>
                  </a:tcPr>
                </a:tc>
                <a:tc>
                  <a:txBody>
                    <a:bodyPr/>
                    <a:lstStyle/>
                    <a:p>
                      <a:pPr marL="0" lvl="0" indent="0" algn="l" rtl="0">
                        <a:spcBef>
                          <a:spcPts val="0"/>
                        </a:spcBef>
                        <a:spcAft>
                          <a:spcPts val="0"/>
                        </a:spcAft>
                        <a:buNone/>
                      </a:pPr>
                      <a:r>
                        <a:rPr lang="en-US" sz="900">
                          <a:solidFill>
                            <a:srgbClr val="202124"/>
                          </a:solidFill>
                          <a:latin typeface="Google Sans"/>
                          <a:ea typeface="Google Sans"/>
                          <a:cs typeface="Google Sans"/>
                          <a:sym typeface="Google Sans"/>
                        </a:rPr>
                        <a:t>Automatic Asset Discovery</a:t>
                      </a:r>
                      <a:endParaRPr sz="900">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solidFill>
                      <a:prstDash val="solid"/>
                      <a:round/>
                      <a:headEnd type="none" w="sm" len="sm"/>
                      <a:tailEnd type="none" w="sm" len="sm"/>
                    </a:lnT>
                    <a:lnB w="9525" cap="flat" cmpd="sng">
                      <a:solidFill>
                        <a:srgbClr val="E8F0F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16-Jun-2021</a:t>
                      </a:r>
                      <a:endParaRPr sz="900" u="none" strike="noStrike" cap="none">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solidFill>
                      <a:prstDash val="solid"/>
                      <a:round/>
                      <a:headEnd type="none" w="sm" len="sm"/>
                      <a:tailEnd type="none" w="sm" len="sm"/>
                    </a:lnT>
                    <a:lnB w="9525" cap="flat" cmpd="sng">
                      <a:solidFill>
                        <a:srgbClr val="E8F0F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30-Jun-2021</a:t>
                      </a:r>
                      <a:endParaRPr sz="900" u="none" strike="noStrike" cap="none">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solidFill>
                      <a:prstDash val="solid"/>
                      <a:round/>
                      <a:headEnd type="none" w="sm" len="sm"/>
                      <a:tailEnd type="none" w="sm" len="sm"/>
                    </a:lnT>
                    <a:lnB w="9525" cap="flat" cmpd="sng">
                      <a:solidFill>
                        <a:srgbClr val="E8F0F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611</a:t>
                      </a:r>
                      <a:endParaRPr sz="900">
                        <a:solidFill>
                          <a:srgbClr val="202124"/>
                        </a:solidFill>
                        <a:latin typeface="Google Sans"/>
                        <a:ea typeface="Google Sans"/>
                        <a:cs typeface="Google Sans"/>
                        <a:sym typeface="Google Sans"/>
                      </a:endParaRPr>
                    </a:p>
                  </a:txBody>
                  <a:tcPr marL="91450" marR="91450" marT="54850" marB="54850" anchor="ctr">
                    <a:lnL w="9525" cap="flat" cmpd="sng">
                      <a:solidFill>
                        <a:srgbClr val="E8F0FE">
                          <a:alpha val="0"/>
                        </a:srgbClr>
                      </a:solidFill>
                      <a:prstDash val="solid"/>
                      <a:round/>
                      <a:headEnd type="none" w="sm" len="sm"/>
                      <a:tailEnd type="none" w="sm" len="sm"/>
                    </a:lnL>
                    <a:lnR w="9525" cap="flat" cmpd="sng">
                      <a:solidFill>
                        <a:srgbClr val="E8F0FE">
                          <a:alpha val="0"/>
                        </a:srgbClr>
                      </a:solidFill>
                      <a:prstDash val="solid"/>
                      <a:round/>
                      <a:headEnd type="none" w="sm" len="sm"/>
                      <a:tailEnd type="none" w="sm" len="sm"/>
                    </a:lnR>
                    <a:lnT w="9525" cap="flat" cmpd="sng">
                      <a:solidFill>
                        <a:srgbClr val="E8F0FE"/>
                      </a:solidFill>
                      <a:prstDash val="solid"/>
                      <a:round/>
                      <a:headEnd type="none" w="sm" len="sm"/>
                      <a:tailEnd type="none" w="sm" len="sm"/>
                    </a:lnT>
                    <a:lnB w="9525" cap="flat" cmpd="sng">
                      <a:solidFill>
                        <a:srgbClr val="E8F0F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89" name="Google Shape;289;p36"/>
          <p:cNvSpPr txBox="1"/>
          <p:nvPr/>
        </p:nvSpPr>
        <p:spPr>
          <a:xfrm>
            <a:off x="609575" y="613675"/>
            <a:ext cx="32733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What we looked at</a:t>
            </a:r>
            <a:endParaRPr sz="2400">
              <a:solidFill>
                <a:srgbClr val="202124"/>
              </a:solidFill>
              <a:latin typeface="Google Sans Medium"/>
              <a:ea typeface="Google Sans Medium"/>
              <a:cs typeface="Google Sans Medium"/>
              <a:sym typeface="Google Sans Medium"/>
            </a:endParaRPr>
          </a:p>
        </p:txBody>
      </p:sp>
      <p:sp>
        <p:nvSpPr>
          <p:cNvPr id="290" name="Google Shape;290;p36"/>
          <p:cNvSpPr txBox="1"/>
          <p:nvPr/>
        </p:nvSpPr>
        <p:spPr>
          <a:xfrm>
            <a:off x="609575" y="2048325"/>
            <a:ext cx="3181500" cy="30333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None/>
            </a:pPr>
            <a:r>
              <a:rPr lang="en-US">
                <a:solidFill>
                  <a:srgbClr val="202124"/>
                </a:solidFill>
                <a:latin typeface="Google Sans"/>
                <a:ea typeface="Google Sans"/>
                <a:cs typeface="Google Sans"/>
                <a:sym typeface="Google Sans"/>
              </a:rPr>
              <a:t>This assessment is intended to analyze specific areas within your computing environment as designated by you or your personnel. It is important to note that this engagement may not have been a comprehensive assessment of your entire environment. </a:t>
            </a:r>
            <a:endParaRPr>
              <a:solidFill>
                <a:srgbClr val="202124"/>
              </a:solidFill>
              <a:latin typeface="Google Sans"/>
              <a:ea typeface="Google Sans"/>
              <a:cs typeface="Google Sans"/>
              <a:sym typeface="Google Sans"/>
            </a:endParaRPr>
          </a:p>
          <a:p>
            <a:pPr marL="0" marR="0" lvl="0" indent="0" algn="l" rtl="0">
              <a:lnSpc>
                <a:spcPct val="135000"/>
              </a:lnSpc>
              <a:spcBef>
                <a:spcPts val="1000"/>
              </a:spcBef>
              <a:spcAft>
                <a:spcPts val="0"/>
              </a:spcAft>
              <a:buNone/>
            </a:pPr>
            <a:r>
              <a:rPr lang="en-US">
                <a:solidFill>
                  <a:srgbClr val="202124"/>
                </a:solidFill>
                <a:latin typeface="Google Sans"/>
                <a:ea typeface="Google Sans"/>
                <a:cs typeface="Google Sans"/>
                <a:sym typeface="Google Sans"/>
              </a:rPr>
              <a:t>All locations that we analyzed along with the count of assets in each location are shown below.</a:t>
            </a:r>
            <a:endParaRPr>
              <a:solidFill>
                <a:srgbClr val="202124"/>
              </a:solidFill>
              <a:latin typeface="Google Sans"/>
              <a:ea typeface="Google Sans"/>
              <a:cs typeface="Google Sans"/>
              <a:sym typeface="Google San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7"/>
          <p:cNvSpPr txBox="1"/>
          <p:nvPr/>
        </p:nvSpPr>
        <p:spPr>
          <a:xfrm>
            <a:off x="609575" y="613675"/>
            <a:ext cx="31146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dirty="0">
                <a:solidFill>
                  <a:srgbClr val="202124"/>
                </a:solidFill>
                <a:latin typeface="Google Sans Medium"/>
                <a:ea typeface="Google Sans Medium"/>
                <a:cs typeface="Google Sans Medium"/>
                <a:sym typeface="Google Sans Medium"/>
              </a:rPr>
              <a:t>High level findings</a:t>
            </a:r>
            <a:endParaRPr sz="2400" dirty="0">
              <a:solidFill>
                <a:srgbClr val="202124"/>
              </a:solidFill>
              <a:latin typeface="Google Sans Medium"/>
              <a:ea typeface="Google Sans Medium"/>
              <a:cs typeface="Google Sans Medium"/>
              <a:sym typeface="Google Sans Medium"/>
            </a:endParaRPr>
          </a:p>
        </p:txBody>
      </p:sp>
      <p:sp>
        <p:nvSpPr>
          <p:cNvPr id="296" name="Google Shape;296;p37"/>
          <p:cNvSpPr txBox="1"/>
          <p:nvPr/>
        </p:nvSpPr>
        <p:spPr>
          <a:xfrm>
            <a:off x="609575" y="1116388"/>
            <a:ext cx="8413200" cy="523200"/>
          </a:xfrm>
          <a:prstGeom prst="rect">
            <a:avLst/>
          </a:prstGeom>
          <a:noFill/>
          <a:ln>
            <a:noFill/>
          </a:ln>
        </p:spPr>
        <p:txBody>
          <a:bodyPr spcFirstLastPara="1" wrap="square" lIns="0" tIns="0" rIns="0" bIns="0" anchor="t" anchorCtr="0">
            <a:noAutofit/>
          </a:bodyPr>
          <a:lstStyle/>
          <a:p>
            <a:pPr marL="0" marR="0" lvl="0" indent="0" algn="l" rtl="0">
              <a:lnSpc>
                <a:spcPct val="135000"/>
              </a:lnSpc>
              <a:spcBef>
                <a:spcPts val="0"/>
              </a:spcBef>
              <a:spcAft>
                <a:spcPts val="0"/>
              </a:spcAft>
              <a:buClr>
                <a:srgbClr val="000000"/>
              </a:buClr>
              <a:buSzPts val="1400"/>
              <a:buFont typeface="Arial"/>
              <a:buNone/>
            </a:pPr>
            <a:r>
              <a:rPr lang="en-US" sz="1400" i="0" u="none" strike="noStrike" cap="none" dirty="0">
                <a:solidFill>
                  <a:srgbClr val="202124"/>
                </a:solidFill>
                <a:latin typeface="Google Sans"/>
                <a:ea typeface="Google Sans"/>
                <a:cs typeface="Google Sans"/>
                <a:sym typeface="Google Sans"/>
              </a:rPr>
              <a:t>This section represents the high-level findings we summarized from across your in-scope environments. You may access additional information and analytics by logging into your HCLVertex</a:t>
            </a:r>
            <a:r>
              <a:rPr lang="en-US" sz="1400" i="0" u="none" strike="noStrike" cap="none" baseline="30000" dirty="0">
                <a:solidFill>
                  <a:srgbClr val="202124"/>
                </a:solidFill>
                <a:latin typeface="Google Sans"/>
                <a:ea typeface="Google Sans"/>
                <a:cs typeface="Google Sans"/>
                <a:sym typeface="Google Sans"/>
              </a:rPr>
              <a:t>®</a:t>
            </a:r>
            <a:r>
              <a:rPr lang="en-US" sz="1400" i="0" u="none" strike="noStrike" cap="none" dirty="0">
                <a:solidFill>
                  <a:srgbClr val="202124"/>
                </a:solidFill>
                <a:latin typeface="Google Sans"/>
                <a:ea typeface="Google Sans"/>
                <a:cs typeface="Google Sans"/>
                <a:sym typeface="Google Sans"/>
              </a:rPr>
              <a:t> portal account.</a:t>
            </a:r>
            <a:endParaRPr sz="1400" i="0" u="none" strike="noStrike" cap="none" dirty="0">
              <a:solidFill>
                <a:srgbClr val="202124"/>
              </a:solidFill>
              <a:latin typeface="Google Sans"/>
              <a:ea typeface="Google Sans"/>
              <a:cs typeface="Google Sans"/>
              <a:sym typeface="Google Sans"/>
            </a:endParaRPr>
          </a:p>
        </p:txBody>
      </p:sp>
      <p:graphicFrame>
        <p:nvGraphicFramePr>
          <p:cNvPr id="297" name="Google Shape;297;p37"/>
          <p:cNvGraphicFramePr/>
          <p:nvPr/>
        </p:nvGraphicFramePr>
        <p:xfrm>
          <a:off x="609575" y="5029690"/>
          <a:ext cx="5435850" cy="548660"/>
        </p:xfrm>
        <a:graphic>
          <a:graphicData uri="http://schemas.openxmlformats.org/drawingml/2006/table">
            <a:tbl>
              <a:tblPr firstRow="1" bandRow="1">
                <a:noFill/>
              </a:tblPr>
              <a:tblGrid>
                <a:gridCol w="5435850">
                  <a:extLst>
                    <a:ext uri="{9D8B030D-6E8A-4147-A177-3AD203B41FA5}">
                      <a16:colId xmlns:a16="http://schemas.microsoft.com/office/drawing/2014/main" val="20000"/>
                    </a:ext>
                  </a:extLst>
                </a:gridCol>
              </a:tblGrid>
              <a:tr h="127000">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solidFill>
                            <a:srgbClr val="FFFFFF"/>
                          </a:solidFill>
                          <a:latin typeface="Google Sans Medium"/>
                          <a:ea typeface="Google Sans Medium"/>
                          <a:cs typeface="Google Sans Medium"/>
                          <a:sym typeface="Google Sans Medium"/>
                        </a:rPr>
                        <a:t>CPU Cores</a:t>
                      </a:r>
                      <a:endParaRPr sz="1400" b="0" u="none" strike="noStrike" cap="none">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27000">
                <a:tc>
                  <a:txBody>
                    <a:bodyPr/>
                    <a:lstStyle/>
                    <a:p>
                      <a:pPr marL="0" marR="0" lvl="0" indent="0" algn="l" rtl="0">
                        <a:lnSpc>
                          <a:spcPct val="100000"/>
                        </a:lnSpc>
                        <a:spcBef>
                          <a:spcPts val="0"/>
                        </a:spcBef>
                        <a:spcAft>
                          <a:spcPts val="0"/>
                        </a:spcAft>
                        <a:buNone/>
                      </a:pPr>
                      <a:r>
                        <a:rPr lang="en-US" sz="1200" dirty="0">
                          <a:solidFill>
                            <a:srgbClr val="202124"/>
                          </a:solidFill>
                          <a:latin typeface="Google Sans"/>
                          <a:ea typeface="Google Sans"/>
                          <a:cs typeface="Google Sans"/>
                          <a:sym typeface="Google Sans"/>
                        </a:rPr>
                        <a:t>2,162 Cores</a:t>
                      </a:r>
                      <a:endParaRPr sz="1200" dirty="0">
                        <a:solidFill>
                          <a:srgbClr val="202124"/>
                        </a:solidFill>
                        <a:latin typeface="Google Sans"/>
                        <a:ea typeface="Google Sans"/>
                        <a:cs typeface="Google Sans"/>
                        <a:sym typeface="Google Sans"/>
                      </a:endParaRPr>
                    </a:p>
                  </a:txBody>
                  <a:tcPr marL="91450" marR="91450" marT="45725" marB="45725">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AB4F8">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98" name="Google Shape;298;p37"/>
          <p:cNvGraphicFramePr/>
          <p:nvPr/>
        </p:nvGraphicFramePr>
        <p:xfrm>
          <a:off x="6146813" y="5029690"/>
          <a:ext cx="5435850" cy="548660"/>
        </p:xfrm>
        <a:graphic>
          <a:graphicData uri="http://schemas.openxmlformats.org/drawingml/2006/table">
            <a:tbl>
              <a:tblPr firstRow="1" bandRow="1">
                <a:noFill/>
              </a:tblPr>
              <a:tblGrid>
                <a:gridCol w="5435850">
                  <a:extLst>
                    <a:ext uri="{9D8B030D-6E8A-4147-A177-3AD203B41FA5}">
                      <a16:colId xmlns:a16="http://schemas.microsoft.com/office/drawing/2014/main" val="20000"/>
                    </a:ext>
                  </a:extLst>
                </a:gridCol>
              </a:tblGrid>
              <a:tr h="127000">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solidFill>
                            <a:srgbClr val="FFFFFF"/>
                          </a:solidFill>
                          <a:latin typeface="Google Sans Medium"/>
                          <a:ea typeface="Google Sans Medium"/>
                          <a:cs typeface="Google Sans Medium"/>
                          <a:sym typeface="Google Sans Medium"/>
                        </a:rPr>
                        <a:t>Installed Software</a:t>
                      </a:r>
                      <a:endParaRPr sz="1400" b="0" u="none" strike="noStrike" cap="none">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270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1,620 Apps</a:t>
                      </a:r>
                      <a:endParaRPr sz="1200">
                        <a:solidFill>
                          <a:srgbClr val="202124"/>
                        </a:solidFill>
                        <a:latin typeface="Google Sans"/>
                        <a:ea typeface="Google Sans"/>
                        <a:cs typeface="Google Sans"/>
                        <a:sym typeface="Google Sans"/>
                      </a:endParaRPr>
                    </a:p>
                  </a:txBody>
                  <a:tcPr marL="91450" marR="91450" marT="45725" marB="45725">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AB4F8">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99" name="Google Shape;299;p37"/>
          <p:cNvGraphicFramePr/>
          <p:nvPr/>
        </p:nvGraphicFramePr>
        <p:xfrm>
          <a:off x="609575" y="5701255"/>
          <a:ext cx="5435850" cy="548660"/>
        </p:xfrm>
        <a:graphic>
          <a:graphicData uri="http://schemas.openxmlformats.org/drawingml/2006/table">
            <a:tbl>
              <a:tblPr firstRow="1" bandRow="1">
                <a:noFill/>
              </a:tblPr>
              <a:tblGrid>
                <a:gridCol w="5435850">
                  <a:extLst>
                    <a:ext uri="{9D8B030D-6E8A-4147-A177-3AD203B41FA5}">
                      <a16:colId xmlns:a16="http://schemas.microsoft.com/office/drawing/2014/main" val="20000"/>
                    </a:ext>
                  </a:extLst>
                </a:gridCol>
              </a:tblGrid>
              <a:tr h="127000">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rgbClr val="FFFFFF"/>
                          </a:solidFill>
                          <a:latin typeface="Google Sans Medium"/>
                          <a:ea typeface="Google Sans Medium"/>
                          <a:cs typeface="Google Sans Medium"/>
                          <a:sym typeface="Google Sans Medium"/>
                        </a:rPr>
                        <a:t>Total Memory</a:t>
                      </a:r>
                      <a:endParaRPr sz="1400" b="0" u="none" strike="noStrike" cap="none" dirty="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127000">
                <a:tc>
                  <a:txBody>
                    <a:bodyPr/>
                    <a:lstStyle/>
                    <a:p>
                      <a:pPr marL="0" marR="0" lvl="0" indent="0" algn="l" rtl="0">
                        <a:lnSpc>
                          <a:spcPct val="100000"/>
                        </a:lnSpc>
                        <a:spcBef>
                          <a:spcPts val="0"/>
                        </a:spcBef>
                        <a:spcAft>
                          <a:spcPts val="0"/>
                        </a:spcAft>
                        <a:buNone/>
                      </a:pPr>
                      <a:r>
                        <a:rPr lang="en-US" sz="1200" dirty="0">
                          <a:solidFill>
                            <a:srgbClr val="202124"/>
                          </a:solidFill>
                          <a:latin typeface="Google Sans"/>
                          <a:ea typeface="Google Sans"/>
                          <a:cs typeface="Google Sans"/>
                          <a:sym typeface="Google Sans"/>
                        </a:rPr>
                        <a:t>9 TBs</a:t>
                      </a:r>
                      <a:endParaRPr sz="1200" dirty="0">
                        <a:solidFill>
                          <a:srgbClr val="202124"/>
                        </a:solidFill>
                        <a:latin typeface="Google Sans"/>
                        <a:ea typeface="Google Sans"/>
                        <a:cs typeface="Google Sans"/>
                        <a:sym typeface="Google Sans"/>
                      </a:endParaRPr>
                    </a:p>
                  </a:txBody>
                  <a:tcPr marL="91450" marR="91450" marT="45725" marB="45725">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AB4F8">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00" name="Google Shape;300;p37"/>
          <p:cNvGraphicFramePr/>
          <p:nvPr/>
        </p:nvGraphicFramePr>
        <p:xfrm>
          <a:off x="6146813" y="5701255"/>
          <a:ext cx="5435850" cy="548660"/>
        </p:xfrm>
        <a:graphic>
          <a:graphicData uri="http://schemas.openxmlformats.org/drawingml/2006/table">
            <a:tbl>
              <a:tblPr firstRow="1" bandRow="1">
                <a:noFill/>
              </a:tblPr>
              <a:tblGrid>
                <a:gridCol w="5435850">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solidFill>
                            <a:srgbClr val="FFFFFF"/>
                          </a:solidFill>
                          <a:latin typeface="Google Sans"/>
                          <a:ea typeface="Google Sans"/>
                          <a:cs typeface="Google Sans"/>
                          <a:sym typeface="Google Sans"/>
                        </a:rPr>
                        <a:t>Total Storage</a:t>
                      </a:r>
                      <a:endParaRPr sz="1400" u="none" strike="noStrike" cap="none">
                        <a:solidFill>
                          <a:srgbClr val="FFFFFF"/>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1270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133.2 TBs</a:t>
                      </a:r>
                      <a:endParaRPr sz="1200">
                        <a:solidFill>
                          <a:srgbClr val="202124"/>
                        </a:solidFill>
                        <a:latin typeface="Google Sans"/>
                        <a:ea typeface="Google Sans"/>
                        <a:cs typeface="Google Sans"/>
                        <a:sym typeface="Google Sans"/>
                      </a:endParaRPr>
                    </a:p>
                  </a:txBody>
                  <a:tcPr marL="91450" marR="91450" marT="45725" marB="45725">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AB4F8">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01" name="Google Shape;301;p37"/>
          <p:cNvGraphicFramePr/>
          <p:nvPr/>
        </p:nvGraphicFramePr>
        <p:xfrm>
          <a:off x="609575" y="4083815"/>
          <a:ext cx="5435850" cy="822990"/>
        </p:xfrm>
        <a:graphic>
          <a:graphicData uri="http://schemas.openxmlformats.org/drawingml/2006/table">
            <a:tbl>
              <a:tblPr firstRow="1" bandRow="1">
                <a:noFill/>
              </a:tblPr>
              <a:tblGrid>
                <a:gridCol w="1811950">
                  <a:extLst>
                    <a:ext uri="{9D8B030D-6E8A-4147-A177-3AD203B41FA5}">
                      <a16:colId xmlns:a16="http://schemas.microsoft.com/office/drawing/2014/main" val="20000"/>
                    </a:ext>
                  </a:extLst>
                </a:gridCol>
                <a:gridCol w="1811950">
                  <a:extLst>
                    <a:ext uri="{9D8B030D-6E8A-4147-A177-3AD203B41FA5}">
                      <a16:colId xmlns:a16="http://schemas.microsoft.com/office/drawing/2014/main" val="20001"/>
                    </a:ext>
                  </a:extLst>
                </a:gridCol>
                <a:gridCol w="1811950">
                  <a:extLst>
                    <a:ext uri="{9D8B030D-6E8A-4147-A177-3AD203B41FA5}">
                      <a16:colId xmlns:a16="http://schemas.microsoft.com/office/drawing/2014/main" val="20002"/>
                    </a:ext>
                  </a:extLst>
                </a:gridCol>
              </a:tblGrid>
              <a:tr h="274325">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Assets</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27000">
                <a:tc>
                  <a:txBody>
                    <a:bodyPr/>
                    <a:lstStyle/>
                    <a:p>
                      <a:pPr marL="0" marR="0" lvl="0" indent="0" algn="l" rtl="0">
                        <a:lnSpc>
                          <a:spcPct val="100000"/>
                        </a:lnSpc>
                        <a:spcBef>
                          <a:spcPts val="0"/>
                        </a:spcBef>
                        <a:spcAft>
                          <a:spcPts val="0"/>
                        </a:spcAft>
                        <a:buClr>
                          <a:srgbClr val="000000"/>
                        </a:buClr>
                        <a:buSzPts val="1200"/>
                        <a:buFont typeface="Arial"/>
                        <a:buNone/>
                      </a:pPr>
                      <a:r>
                        <a:rPr lang="en-US" sz="1200">
                          <a:solidFill>
                            <a:srgbClr val="202124"/>
                          </a:solidFill>
                          <a:latin typeface="Google Sans"/>
                          <a:ea typeface="Google Sans"/>
                          <a:cs typeface="Google Sans"/>
                          <a:sym typeface="Google Sans"/>
                        </a:rPr>
                        <a:t>Total</a:t>
                      </a:r>
                      <a:endParaRPr sz="1400" u="none" strike="noStrike" cap="none">
                        <a:solidFill>
                          <a:srgbClr val="202124"/>
                        </a:solidFill>
                        <a:latin typeface="Google Sans"/>
                        <a:ea typeface="Google Sans"/>
                        <a:cs typeface="Google Sans"/>
                        <a:sym typeface="Google Sans"/>
                      </a:endParaRPr>
                    </a:p>
                  </a:txBody>
                  <a:tcPr marL="91450" marR="91450" marT="45725" marB="45725">
                    <a:lnL w="9525" cap="flat" cmpd="sng">
                      <a:solidFill>
                        <a:schemeClr val="accent1">
                          <a:alpha val="0"/>
                        </a:scheme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202124"/>
                          </a:solidFill>
                          <a:latin typeface="Google Sans"/>
                          <a:ea typeface="Google Sans"/>
                          <a:cs typeface="Google Sans"/>
                          <a:sym typeface="Google Sans"/>
                        </a:rPr>
                        <a:t>Windows</a:t>
                      </a:r>
                      <a:endParaRPr sz="1400" u="none" strike="noStrike" cap="none">
                        <a:solidFill>
                          <a:srgbClr val="202124"/>
                        </a:solidFill>
                        <a:latin typeface="Google Sans"/>
                        <a:ea typeface="Google Sans"/>
                        <a:cs typeface="Google Sans"/>
                        <a:sym typeface="Google Sa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202124"/>
                          </a:solidFill>
                          <a:latin typeface="Google Sans"/>
                          <a:ea typeface="Google Sans"/>
                          <a:cs typeface="Google Sans"/>
                          <a:sym typeface="Google Sans"/>
                        </a:rPr>
                        <a:t>Linux</a:t>
                      </a:r>
                      <a:endParaRPr sz="1400" u="none" strike="noStrike" cap="none">
                        <a:solidFill>
                          <a:srgbClr val="202124"/>
                        </a:solidFill>
                        <a:latin typeface="Google Sans"/>
                        <a:ea typeface="Google Sans"/>
                        <a:cs typeface="Google Sans"/>
                        <a:sym typeface="Google Sa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AB4F8"/>
                      </a:solidFill>
                      <a:prstDash val="solid"/>
                      <a:round/>
                      <a:headEnd type="none" w="sm" len="sm"/>
                      <a:tailEnd type="none" w="sm" len="sm"/>
                    </a:lnB>
                  </a:tcPr>
                </a:tc>
                <a:extLst>
                  <a:ext uri="{0D108BD9-81ED-4DB2-BD59-A6C34878D82A}">
                    <a16:rowId xmlns:a16="http://schemas.microsoft.com/office/drawing/2014/main" val="10001"/>
                  </a:ext>
                </a:extLst>
              </a:tr>
              <a:tr h="127000">
                <a:tc>
                  <a:txBody>
                    <a:bodyPr/>
                    <a:lstStyle/>
                    <a:p>
                      <a:pPr marL="0" marR="0" lvl="0" indent="0" algn="l" rtl="0">
                        <a:lnSpc>
                          <a:spcPct val="100000"/>
                        </a:lnSpc>
                        <a:spcBef>
                          <a:spcPts val="0"/>
                        </a:spcBef>
                        <a:spcAft>
                          <a:spcPts val="0"/>
                        </a:spcAft>
                        <a:buNone/>
                      </a:pPr>
                      <a:r>
                        <a:rPr lang="en-US" sz="1200" dirty="0">
                          <a:solidFill>
                            <a:schemeClr val="accent1"/>
                          </a:solidFill>
                          <a:latin typeface="Google Sans Medium"/>
                          <a:ea typeface="Google Sans Medium"/>
                          <a:cs typeface="Google Sans Medium"/>
                          <a:sym typeface="Google Sans Medium"/>
                        </a:rPr>
                        <a:t>611</a:t>
                      </a:r>
                      <a:endParaRPr sz="1200" u="none" strike="noStrike" cap="none" dirty="0">
                        <a:solidFill>
                          <a:schemeClr val="accent1"/>
                        </a:solidFill>
                        <a:latin typeface="Google Sans Medium"/>
                        <a:ea typeface="Google Sans Medium"/>
                        <a:cs typeface="Google Sans Medium"/>
                        <a:sym typeface="Google Sans Medium"/>
                      </a:endParaRPr>
                    </a:p>
                  </a:txBody>
                  <a:tcPr marL="91450" marR="91450" marT="45725" marB="45725">
                    <a:lnL w="9525" cap="flat" cmpd="sng">
                      <a:solidFill>
                        <a:schemeClr val="accent1">
                          <a:alpha val="0"/>
                        </a:scheme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8AB4F8"/>
                      </a:solidFill>
                      <a:prstDash val="solid"/>
                      <a:round/>
                      <a:headEnd type="none" w="sm" len="sm"/>
                      <a:tailEnd type="none" w="sm" len="sm"/>
                    </a:lnT>
                    <a:lnB w="9525" cap="flat" cmpd="sng">
                      <a:solidFill>
                        <a:srgbClr val="8AB4F8">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357</a:t>
                      </a:r>
                      <a:endParaRPr sz="1200">
                        <a:solidFill>
                          <a:srgbClr val="202124"/>
                        </a:solidFill>
                        <a:latin typeface="Google Sans"/>
                        <a:ea typeface="Google Sans"/>
                        <a:cs typeface="Google Sans"/>
                        <a:sym typeface="Google Sa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8AB4F8"/>
                      </a:solidFill>
                      <a:prstDash val="solid"/>
                      <a:round/>
                      <a:headEnd type="none" w="sm" len="sm"/>
                      <a:tailEnd type="none" w="sm" len="sm"/>
                    </a:lnT>
                    <a:lnB w="9525" cap="flat" cmpd="sng">
                      <a:solidFill>
                        <a:srgbClr val="8AB4F8">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dirty="0">
                          <a:solidFill>
                            <a:srgbClr val="202124"/>
                          </a:solidFill>
                          <a:latin typeface="Google Sans"/>
                          <a:ea typeface="Google Sans"/>
                          <a:cs typeface="Google Sans"/>
                          <a:sym typeface="Google Sans"/>
                        </a:rPr>
                        <a:t>254</a:t>
                      </a:r>
                      <a:endParaRPr sz="1200" u="none" strike="noStrike" cap="none" dirty="0">
                        <a:solidFill>
                          <a:srgbClr val="202124"/>
                        </a:solidFill>
                        <a:latin typeface="Google Sans"/>
                        <a:ea typeface="Google Sans"/>
                        <a:cs typeface="Google Sans"/>
                        <a:sym typeface="Google Sa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8AB4F8"/>
                      </a:solidFill>
                      <a:prstDash val="solid"/>
                      <a:round/>
                      <a:headEnd type="none" w="sm" len="sm"/>
                      <a:tailEnd type="none" w="sm" len="sm"/>
                    </a:lnT>
                    <a:lnB w="9525" cap="flat" cmpd="sng">
                      <a:solidFill>
                        <a:srgbClr val="8AB4F8">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02" name="Google Shape;302;p37"/>
          <p:cNvGraphicFramePr/>
          <p:nvPr/>
        </p:nvGraphicFramePr>
        <p:xfrm>
          <a:off x="6159163" y="4083815"/>
          <a:ext cx="5435850" cy="822990"/>
        </p:xfrm>
        <a:graphic>
          <a:graphicData uri="http://schemas.openxmlformats.org/drawingml/2006/table">
            <a:tbl>
              <a:tblPr firstRow="1" bandRow="1">
                <a:noFill/>
              </a:tblPr>
              <a:tblGrid>
                <a:gridCol w="2180075">
                  <a:extLst>
                    <a:ext uri="{9D8B030D-6E8A-4147-A177-3AD203B41FA5}">
                      <a16:colId xmlns:a16="http://schemas.microsoft.com/office/drawing/2014/main" val="20000"/>
                    </a:ext>
                  </a:extLst>
                </a:gridCol>
                <a:gridCol w="1443825">
                  <a:extLst>
                    <a:ext uri="{9D8B030D-6E8A-4147-A177-3AD203B41FA5}">
                      <a16:colId xmlns:a16="http://schemas.microsoft.com/office/drawing/2014/main" val="20001"/>
                    </a:ext>
                  </a:extLst>
                </a:gridCol>
                <a:gridCol w="1811950">
                  <a:extLst>
                    <a:ext uri="{9D8B030D-6E8A-4147-A177-3AD203B41FA5}">
                      <a16:colId xmlns:a16="http://schemas.microsoft.com/office/drawing/2014/main" val="20002"/>
                    </a:ext>
                  </a:extLst>
                </a:gridCol>
              </a:tblGrid>
              <a:tr h="274325">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Strato Fit Score</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0" marT="45725" marB="45725" anchor="ct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270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202124"/>
                          </a:solidFill>
                          <a:latin typeface="Google Sans"/>
                          <a:ea typeface="Google Sans"/>
                          <a:cs typeface="Google Sans"/>
                          <a:sym typeface="Google Sans"/>
                        </a:rPr>
                        <a:t>High</a:t>
                      </a:r>
                      <a:endParaRPr sz="1400" u="none" strike="noStrike" cap="none">
                        <a:solidFill>
                          <a:srgbClr val="202124"/>
                        </a:solidFill>
                        <a:latin typeface="Google Sans"/>
                        <a:ea typeface="Google Sans"/>
                        <a:cs typeface="Google Sans"/>
                        <a:sym typeface="Google Sans"/>
                      </a:endParaRPr>
                    </a:p>
                  </a:txBody>
                  <a:tcPr marL="91450" marR="91450" marT="45725" marB="45725">
                    <a:lnL w="9525" cap="flat" cmpd="sng">
                      <a:solidFill>
                        <a:schemeClr val="accent1">
                          <a:alpha val="0"/>
                        </a:scheme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202124"/>
                          </a:solidFill>
                          <a:latin typeface="Google Sans"/>
                          <a:ea typeface="Google Sans"/>
                          <a:cs typeface="Google Sans"/>
                          <a:sym typeface="Google Sans"/>
                        </a:rPr>
                        <a:t>Medium</a:t>
                      </a:r>
                      <a:endParaRPr sz="1400" u="none" strike="noStrike" cap="none">
                        <a:solidFill>
                          <a:srgbClr val="202124"/>
                        </a:solidFill>
                        <a:latin typeface="Google Sans"/>
                        <a:ea typeface="Google Sans"/>
                        <a:cs typeface="Google Sans"/>
                        <a:sym typeface="Google Sa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202124"/>
                          </a:solidFill>
                          <a:latin typeface="Google Sans"/>
                          <a:ea typeface="Google Sans"/>
                          <a:cs typeface="Google Sans"/>
                          <a:sym typeface="Google Sans"/>
                        </a:rPr>
                        <a:t>Low</a:t>
                      </a:r>
                      <a:endParaRPr sz="1400" u="none" strike="noStrike" cap="none">
                        <a:solidFill>
                          <a:srgbClr val="202124"/>
                        </a:solidFill>
                        <a:latin typeface="Google Sans"/>
                        <a:ea typeface="Google Sans"/>
                        <a:cs typeface="Google Sans"/>
                        <a:sym typeface="Google Sa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AB4F8"/>
                      </a:solidFill>
                      <a:prstDash val="solid"/>
                      <a:round/>
                      <a:headEnd type="none" w="sm" len="sm"/>
                      <a:tailEnd type="none" w="sm" len="sm"/>
                    </a:lnB>
                  </a:tcPr>
                </a:tc>
                <a:extLst>
                  <a:ext uri="{0D108BD9-81ED-4DB2-BD59-A6C34878D82A}">
                    <a16:rowId xmlns:a16="http://schemas.microsoft.com/office/drawing/2014/main" val="10001"/>
                  </a:ext>
                </a:extLst>
              </a:tr>
              <a:tr h="127000">
                <a:tc>
                  <a:txBody>
                    <a:bodyPr/>
                    <a:lstStyle/>
                    <a:p>
                      <a:pPr marL="0" marR="0" lvl="0" indent="0" algn="l" rtl="0">
                        <a:lnSpc>
                          <a:spcPct val="100000"/>
                        </a:lnSpc>
                        <a:spcBef>
                          <a:spcPts val="0"/>
                        </a:spcBef>
                        <a:spcAft>
                          <a:spcPts val="0"/>
                        </a:spcAft>
                        <a:buNone/>
                      </a:pPr>
                      <a:r>
                        <a:rPr lang="en-US" sz="1200">
                          <a:solidFill>
                            <a:schemeClr val="accent1"/>
                          </a:solidFill>
                          <a:latin typeface="Google Sans Medium"/>
                          <a:ea typeface="Google Sans Medium"/>
                          <a:cs typeface="Google Sans Medium"/>
                          <a:sym typeface="Google Sans Medium"/>
                        </a:rPr>
                        <a:t>338</a:t>
                      </a:r>
                      <a:endParaRPr sz="1200" u="none" strike="noStrike" cap="none">
                        <a:solidFill>
                          <a:schemeClr val="accent1"/>
                        </a:solidFill>
                        <a:latin typeface="Google Sans Medium"/>
                        <a:ea typeface="Google Sans Medium"/>
                        <a:cs typeface="Google Sans Medium"/>
                        <a:sym typeface="Google Sans Medium"/>
                      </a:endParaRPr>
                    </a:p>
                  </a:txBody>
                  <a:tcPr marL="91450" marR="91450" marT="45725" marB="45725">
                    <a:lnL w="9525" cap="flat" cmpd="sng">
                      <a:solidFill>
                        <a:schemeClr val="accent1">
                          <a:alpha val="0"/>
                        </a:scheme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8AB4F8"/>
                      </a:solidFill>
                      <a:prstDash val="solid"/>
                      <a:round/>
                      <a:headEnd type="none" w="sm" len="sm"/>
                      <a:tailEnd type="none" w="sm" len="sm"/>
                    </a:lnT>
                    <a:lnB w="9525" cap="flat" cmpd="sng">
                      <a:solidFill>
                        <a:srgbClr val="8AB4F8">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273</a:t>
                      </a:r>
                      <a:endParaRPr sz="1200">
                        <a:solidFill>
                          <a:srgbClr val="202124"/>
                        </a:solidFill>
                        <a:latin typeface="Google Sans"/>
                        <a:ea typeface="Google Sans"/>
                        <a:cs typeface="Google Sans"/>
                        <a:sym typeface="Google Sa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8AB4F8"/>
                      </a:solidFill>
                      <a:prstDash val="solid"/>
                      <a:round/>
                      <a:headEnd type="none" w="sm" len="sm"/>
                      <a:tailEnd type="none" w="sm" len="sm"/>
                    </a:lnT>
                    <a:lnB w="9525" cap="flat" cmpd="sng">
                      <a:solidFill>
                        <a:srgbClr val="8AB4F8">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dirty="0">
                          <a:solidFill>
                            <a:srgbClr val="202124"/>
                          </a:solidFill>
                          <a:latin typeface="Google Sans"/>
                          <a:ea typeface="Google Sans"/>
                          <a:cs typeface="Google Sans"/>
                          <a:sym typeface="Google Sans"/>
                        </a:rPr>
                        <a:t>0</a:t>
                      </a:r>
                      <a:endParaRPr sz="1200" dirty="0">
                        <a:solidFill>
                          <a:srgbClr val="202124"/>
                        </a:solidFill>
                        <a:latin typeface="Google Sans"/>
                        <a:ea typeface="Google Sans"/>
                        <a:cs typeface="Google Sans"/>
                        <a:sym typeface="Google Sa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8AB4F8"/>
                      </a:solidFill>
                      <a:prstDash val="solid"/>
                      <a:round/>
                      <a:headEnd type="none" w="sm" len="sm"/>
                      <a:tailEnd type="none" w="sm" len="sm"/>
                    </a:lnT>
                    <a:lnB w="9525" cap="flat" cmpd="sng">
                      <a:solidFill>
                        <a:srgbClr val="8AB4F8">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3" name="Google Shape;303;p37"/>
          <p:cNvSpPr txBox="1"/>
          <p:nvPr/>
        </p:nvSpPr>
        <p:spPr>
          <a:xfrm>
            <a:off x="637250" y="1862125"/>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Memory utilization</a:t>
            </a:r>
            <a:endParaRPr sz="1200">
              <a:solidFill>
                <a:srgbClr val="202124"/>
              </a:solidFill>
              <a:latin typeface="Google Sans Medium"/>
              <a:ea typeface="Google Sans Medium"/>
              <a:cs typeface="Google Sans Medium"/>
              <a:sym typeface="Google Sans Medium"/>
            </a:endParaRPr>
          </a:p>
        </p:txBody>
      </p:sp>
      <p:sp>
        <p:nvSpPr>
          <p:cNvPr id="304" name="Google Shape;304;p37"/>
          <p:cNvSpPr txBox="1"/>
          <p:nvPr/>
        </p:nvSpPr>
        <p:spPr>
          <a:xfrm>
            <a:off x="4298900" y="1862125"/>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Storage utilization</a:t>
            </a:r>
            <a:endParaRPr sz="1200">
              <a:solidFill>
                <a:srgbClr val="202124"/>
              </a:solidFill>
              <a:latin typeface="Google Sans Medium"/>
              <a:ea typeface="Google Sans Medium"/>
              <a:cs typeface="Google Sans Medium"/>
              <a:sym typeface="Google Sans Medium"/>
            </a:endParaRPr>
          </a:p>
        </p:txBody>
      </p:sp>
      <p:sp>
        <p:nvSpPr>
          <p:cNvPr id="305" name="Google Shape;305;p37"/>
          <p:cNvSpPr txBox="1"/>
          <p:nvPr/>
        </p:nvSpPr>
        <p:spPr>
          <a:xfrm>
            <a:off x="7990900" y="1862125"/>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Assets age distribution</a:t>
            </a:r>
            <a:endParaRPr sz="1200">
              <a:solidFill>
                <a:srgbClr val="202124"/>
              </a:solidFill>
              <a:latin typeface="Google Sans Medium"/>
              <a:ea typeface="Google Sans Medium"/>
              <a:cs typeface="Google Sans Medium"/>
              <a:sym typeface="Google Sans Medium"/>
            </a:endParaRPr>
          </a:p>
        </p:txBody>
      </p:sp>
      <p:sp>
        <p:nvSpPr>
          <p:cNvPr id="306" name="Google Shape;306;p37"/>
          <p:cNvSpPr txBox="1"/>
          <p:nvPr/>
        </p:nvSpPr>
        <p:spPr>
          <a:xfrm rot="-5400000">
            <a:off x="7198925" y="2609975"/>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900">
                <a:solidFill>
                  <a:schemeClr val="lt1"/>
                </a:solidFill>
                <a:latin typeface="Google Sans"/>
                <a:ea typeface="Google Sans"/>
                <a:cs typeface="Google Sans"/>
                <a:sym typeface="Google Sans"/>
              </a:rPr>
              <a:t>Number of assets</a:t>
            </a:r>
            <a:endParaRPr sz="900">
              <a:solidFill>
                <a:schemeClr val="lt1"/>
              </a:solidFill>
              <a:latin typeface="Google Sans"/>
              <a:ea typeface="Google Sans"/>
              <a:cs typeface="Google Sans"/>
              <a:sym typeface="Google Sans"/>
            </a:endParaRPr>
          </a:p>
        </p:txBody>
      </p:sp>
      <p:sp>
        <p:nvSpPr>
          <p:cNvPr id="307" name="Google Shape;307;p37"/>
          <p:cNvSpPr txBox="1"/>
          <p:nvPr/>
        </p:nvSpPr>
        <p:spPr>
          <a:xfrm>
            <a:off x="9565850" y="3740588"/>
            <a:ext cx="6606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Years</a:t>
            </a:r>
            <a:endParaRPr sz="900">
              <a:solidFill>
                <a:schemeClr val="lt1"/>
              </a:solidFill>
              <a:latin typeface="Google Sans"/>
              <a:ea typeface="Google Sans"/>
              <a:cs typeface="Google Sans"/>
              <a:sym typeface="Google Sans"/>
            </a:endParaRPr>
          </a:p>
        </p:txBody>
      </p:sp>
      <p:pic>
        <p:nvPicPr>
          <p:cNvPr id="308" name="Google Shape;308;p37"/>
          <p:cNvPicPr preferRelativeResize="0"/>
          <p:nvPr/>
        </p:nvPicPr>
        <p:blipFill>
          <a:blip r:embed="rId3">
            <a:alphaModFix/>
          </a:blip>
          <a:stretch>
            <a:fillRect/>
          </a:stretch>
        </p:blipFill>
        <p:spPr>
          <a:xfrm>
            <a:off x="4323682" y="2181193"/>
            <a:ext cx="2599887" cy="1645800"/>
          </a:xfrm>
          <a:prstGeom prst="rect">
            <a:avLst/>
          </a:prstGeom>
          <a:noFill/>
          <a:ln>
            <a:noFill/>
          </a:ln>
        </p:spPr>
      </p:pic>
      <p:pic>
        <p:nvPicPr>
          <p:cNvPr id="309" name="Google Shape;309;p37"/>
          <p:cNvPicPr preferRelativeResize="0"/>
          <p:nvPr/>
        </p:nvPicPr>
        <p:blipFill>
          <a:blip r:embed="rId4">
            <a:alphaModFix/>
          </a:blip>
          <a:stretch>
            <a:fillRect/>
          </a:stretch>
        </p:blipFill>
        <p:spPr>
          <a:xfrm>
            <a:off x="8266176" y="2226246"/>
            <a:ext cx="3154801" cy="1381261"/>
          </a:xfrm>
          <a:prstGeom prst="rect">
            <a:avLst/>
          </a:prstGeom>
          <a:noFill/>
          <a:ln>
            <a:noFill/>
          </a:ln>
        </p:spPr>
      </p:pic>
      <p:pic>
        <p:nvPicPr>
          <p:cNvPr id="310" name="Google Shape;310;p37"/>
          <p:cNvPicPr preferRelativeResize="0"/>
          <p:nvPr/>
        </p:nvPicPr>
        <p:blipFill>
          <a:blip r:embed="rId5">
            <a:alphaModFix/>
          </a:blip>
          <a:stretch>
            <a:fillRect/>
          </a:stretch>
        </p:blipFill>
        <p:spPr>
          <a:xfrm>
            <a:off x="649389" y="2156910"/>
            <a:ext cx="2599887" cy="1645800"/>
          </a:xfrm>
          <a:prstGeom prst="rect">
            <a:avLst/>
          </a:prstGeom>
          <a:noFill/>
          <a:ln>
            <a:noFill/>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8"/>
          <p:cNvSpPr/>
          <p:nvPr/>
        </p:nvSpPr>
        <p:spPr>
          <a:xfrm>
            <a:off x="9857748" y="3591427"/>
            <a:ext cx="1486500" cy="1486500"/>
          </a:xfrm>
          <a:prstGeom prst="ellipse">
            <a:avLst/>
          </a:prstGeom>
          <a:solidFill>
            <a:srgbClr val="FE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rot="-3090971">
            <a:off x="10044134" y="3384677"/>
            <a:ext cx="381331" cy="1232591"/>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rot="2700000">
            <a:off x="9264456" y="3018234"/>
            <a:ext cx="619426" cy="1020355"/>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7076250" y="867175"/>
            <a:ext cx="2312400" cy="5990700"/>
          </a:xfrm>
          <a:prstGeom prst="round2SameRect">
            <a:avLst>
              <a:gd name="adj1" fmla="val 50000"/>
              <a:gd name="adj2" fmla="val 0"/>
            </a:avLst>
          </a:prstGeom>
          <a:solidFill>
            <a:srgbClr val="D2E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7949925" y="1925948"/>
            <a:ext cx="2151900" cy="2151900"/>
          </a:xfrm>
          <a:prstGeom prst="arc">
            <a:avLst>
              <a:gd name="adj1" fmla="val 6854025"/>
              <a:gd name="adj2" fmla="val 17446611"/>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8180776" y="2156801"/>
            <a:ext cx="1690200" cy="1690200"/>
          </a:xfrm>
          <a:prstGeom prst="arc">
            <a:avLst>
              <a:gd name="adj1" fmla="val 4752018"/>
              <a:gd name="adj2" fmla="val 17702960"/>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8511349" y="2557275"/>
            <a:ext cx="212400" cy="212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7949925" y="1925948"/>
            <a:ext cx="2151900" cy="2151900"/>
          </a:xfrm>
          <a:prstGeom prst="arc">
            <a:avLst>
              <a:gd name="adj1" fmla="val 18573581"/>
              <a:gd name="adj2" fmla="val 426349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8180776" y="2156801"/>
            <a:ext cx="1690200" cy="1690200"/>
          </a:xfrm>
          <a:prstGeom prst="arc">
            <a:avLst>
              <a:gd name="adj1" fmla="val 17702960"/>
              <a:gd name="adj2" fmla="val 3885049"/>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txBox="1">
            <a:spLocks noGrp="1"/>
          </p:cNvSpPr>
          <p:nvPr>
            <p:ph type="title" idx="4294967295"/>
          </p:nvPr>
        </p:nvSpPr>
        <p:spPr>
          <a:xfrm>
            <a:off x="0" y="2386013"/>
            <a:ext cx="4125913" cy="1333500"/>
          </a:xfrm>
          <a:prstGeom prst="rect">
            <a:avLst/>
          </a:prstGeom>
        </p:spPr>
        <p:txBody>
          <a:bodyPr spcFirstLastPara="1" wrap="square" lIns="0" tIns="0" rIns="121900" bIns="0" anchor="t" anchorCtr="0">
            <a:noAutofit/>
          </a:bodyPr>
          <a:lstStyle/>
          <a:p>
            <a:pPr marL="0" lvl="0" indent="0" algn="l" rtl="0">
              <a:spcBef>
                <a:spcPts val="0"/>
              </a:spcBef>
              <a:spcAft>
                <a:spcPts val="0"/>
              </a:spcAft>
              <a:buNone/>
            </a:pPr>
            <a:r>
              <a:rPr lang="en-US" sz="4300">
                <a:solidFill>
                  <a:schemeClr val="dk1"/>
                </a:solidFill>
              </a:rPr>
              <a:t>What we found at a high level</a:t>
            </a:r>
            <a:endParaRPr sz="3100">
              <a:solidFill>
                <a:schemeClr val="dk1"/>
              </a:solidFill>
            </a:endParaRPr>
          </a:p>
          <a:p>
            <a:pPr marL="0" lvl="0" indent="0" algn="l" rtl="0">
              <a:lnSpc>
                <a:spcPct val="115000"/>
              </a:lnSpc>
              <a:spcBef>
                <a:spcPts val="0"/>
              </a:spcBef>
              <a:spcAft>
                <a:spcPts val="0"/>
              </a:spcAft>
              <a:buNone/>
            </a:pPr>
            <a:endParaRPr sz="4300">
              <a:solidFill>
                <a:schemeClr val="dk1"/>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p:nvPr/>
        </p:nvSpPr>
        <p:spPr>
          <a:xfrm>
            <a:off x="609575" y="613675"/>
            <a:ext cx="107898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Findings for DRC3</a:t>
            </a:r>
            <a:endParaRPr sz="2400">
              <a:solidFill>
                <a:srgbClr val="202124"/>
              </a:solidFill>
              <a:latin typeface="Google Sans Medium"/>
              <a:ea typeface="Google Sans Medium"/>
              <a:cs typeface="Google Sans Medium"/>
              <a:sym typeface="Google Sans Medium"/>
            </a:endParaRPr>
          </a:p>
        </p:txBody>
      </p:sp>
      <p:sp>
        <p:nvSpPr>
          <p:cNvPr id="330" name="Google Shape;330;p39"/>
          <p:cNvSpPr txBox="1"/>
          <p:nvPr/>
        </p:nvSpPr>
        <p:spPr>
          <a:xfrm>
            <a:off x="609575"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Assets age distribution</a:t>
            </a:r>
            <a:endParaRPr sz="1200">
              <a:solidFill>
                <a:srgbClr val="202124"/>
              </a:solidFill>
              <a:latin typeface="Google Sans Medium"/>
              <a:ea typeface="Google Sans Medium"/>
              <a:cs typeface="Google Sans Medium"/>
              <a:sym typeface="Google Sans Medium"/>
            </a:endParaRPr>
          </a:p>
        </p:txBody>
      </p:sp>
      <p:sp>
        <p:nvSpPr>
          <p:cNvPr id="331" name="Google Shape;331;p39"/>
          <p:cNvSpPr txBox="1"/>
          <p:nvPr/>
        </p:nvSpPr>
        <p:spPr>
          <a:xfrm rot="-5400000">
            <a:off x="465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332" name="Google Shape;332;p39"/>
          <p:cNvSpPr txBox="1"/>
          <p:nvPr/>
        </p:nvSpPr>
        <p:spPr>
          <a:xfrm>
            <a:off x="6166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Years</a:t>
            </a:r>
            <a:endParaRPr sz="900">
              <a:solidFill>
                <a:schemeClr val="lt1"/>
              </a:solidFill>
              <a:latin typeface="Google Sans"/>
              <a:ea typeface="Google Sans"/>
              <a:cs typeface="Google Sans"/>
              <a:sym typeface="Google Sans"/>
            </a:endParaRPr>
          </a:p>
        </p:txBody>
      </p:sp>
      <p:sp>
        <p:nvSpPr>
          <p:cNvPr id="333" name="Google Shape;333;p39"/>
          <p:cNvSpPr txBox="1"/>
          <p:nvPr/>
        </p:nvSpPr>
        <p:spPr>
          <a:xfrm>
            <a:off x="42914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latin typeface="Google Sans Medium"/>
                <a:ea typeface="Google Sans Medium"/>
                <a:cs typeface="Google Sans Medium"/>
                <a:sym typeface="Google Sans Medium"/>
              </a:rPr>
              <a:t>Operating Systems</a:t>
            </a:r>
            <a:endParaRPr sz="1200">
              <a:latin typeface="Google Sans Medium"/>
              <a:ea typeface="Google Sans Medium"/>
              <a:cs typeface="Google Sans Medium"/>
              <a:sym typeface="Google Sans Medium"/>
            </a:endParaRPr>
          </a:p>
          <a:p>
            <a:pPr marL="0" lvl="0" indent="0" algn="l" rtl="0">
              <a:spcBef>
                <a:spcPts val="0"/>
              </a:spcBef>
              <a:spcAft>
                <a:spcPts val="0"/>
              </a:spcAft>
              <a:buNone/>
            </a:pPr>
            <a:endParaRPr sz="1200"/>
          </a:p>
        </p:txBody>
      </p:sp>
      <p:graphicFrame>
        <p:nvGraphicFramePr>
          <p:cNvPr id="334" name="Google Shape;334;p39"/>
          <p:cNvGraphicFramePr/>
          <p:nvPr/>
        </p:nvGraphicFramePr>
        <p:xfrm>
          <a:off x="609575" y="3971778"/>
          <a:ext cx="5435850" cy="21037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Statistics</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Assets:</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611</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133.2 TB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Asset 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5.9</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15 GB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35" name="Google Shape;335;p39"/>
          <p:cNvSpPr txBox="1"/>
          <p:nvPr/>
        </p:nvSpPr>
        <p:spPr>
          <a:xfrm>
            <a:off x="79935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Memory Distribution</a:t>
            </a:r>
            <a:endParaRPr sz="1200">
              <a:solidFill>
                <a:srgbClr val="202124"/>
              </a:solidFill>
              <a:latin typeface="Google Sans Medium"/>
              <a:ea typeface="Google Sans Medium"/>
              <a:cs typeface="Google Sans Medium"/>
              <a:sym typeface="Google Sans Medium"/>
            </a:endParaRPr>
          </a:p>
        </p:txBody>
      </p:sp>
      <p:sp>
        <p:nvSpPr>
          <p:cNvPr id="336" name="Google Shape;336;p39"/>
          <p:cNvSpPr txBox="1"/>
          <p:nvPr/>
        </p:nvSpPr>
        <p:spPr>
          <a:xfrm rot="-5400000">
            <a:off x="74234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337" name="Google Shape;337;p39"/>
          <p:cNvSpPr txBox="1"/>
          <p:nvPr/>
        </p:nvSpPr>
        <p:spPr>
          <a:xfrm>
            <a:off x="79935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Gigabytes of RAM</a:t>
            </a:r>
            <a:endParaRPr sz="900">
              <a:solidFill>
                <a:schemeClr val="lt1"/>
              </a:solidFill>
              <a:latin typeface="Google Sans"/>
              <a:ea typeface="Google Sans"/>
              <a:cs typeface="Google Sans"/>
              <a:sym typeface="Google Sans"/>
            </a:endParaRPr>
          </a:p>
        </p:txBody>
      </p:sp>
      <p:graphicFrame>
        <p:nvGraphicFramePr>
          <p:cNvPr id="338" name="Google Shape;338;p39"/>
          <p:cNvGraphicFramePr/>
          <p:nvPr/>
        </p:nvGraphicFramePr>
        <p:xfrm>
          <a:off x="6146825" y="3971778"/>
          <a:ext cx="5435850" cy="21096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Performance</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Used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66.1 TB</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1"/>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Used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58%</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2"/>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58%</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3"/>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6%</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4"/>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7%</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39" name="Google Shape;339;p39"/>
          <p:cNvPicPr preferRelativeResize="0"/>
          <p:nvPr/>
        </p:nvPicPr>
        <p:blipFill>
          <a:blip r:embed="rId3">
            <a:alphaModFix/>
          </a:blip>
          <a:stretch>
            <a:fillRect/>
          </a:stretch>
        </p:blipFill>
        <p:spPr>
          <a:xfrm>
            <a:off x="868680" y="1971986"/>
            <a:ext cx="2660999" cy="1469155"/>
          </a:xfrm>
          <a:prstGeom prst="rect">
            <a:avLst/>
          </a:prstGeom>
          <a:noFill/>
          <a:ln>
            <a:noFill/>
          </a:ln>
        </p:spPr>
      </p:pic>
      <p:pic>
        <p:nvPicPr>
          <p:cNvPr id="340" name="Google Shape;340;p39"/>
          <p:cNvPicPr preferRelativeResize="0"/>
          <p:nvPr/>
        </p:nvPicPr>
        <p:blipFill>
          <a:blip r:embed="rId4">
            <a:alphaModFix/>
          </a:blip>
          <a:stretch>
            <a:fillRect/>
          </a:stretch>
        </p:blipFill>
        <p:spPr>
          <a:xfrm>
            <a:off x="4465225" y="1792224"/>
            <a:ext cx="3029902" cy="1572900"/>
          </a:xfrm>
          <a:prstGeom prst="rect">
            <a:avLst/>
          </a:prstGeom>
          <a:noFill/>
          <a:ln>
            <a:noFill/>
          </a:ln>
        </p:spPr>
      </p:pic>
      <p:pic>
        <p:nvPicPr>
          <p:cNvPr id="341" name="Google Shape;341;p39"/>
          <p:cNvPicPr preferRelativeResize="0"/>
          <p:nvPr/>
        </p:nvPicPr>
        <p:blipFill>
          <a:blip r:embed="rId5">
            <a:alphaModFix/>
          </a:blip>
          <a:stretch>
            <a:fillRect/>
          </a:stretch>
        </p:blipFill>
        <p:spPr>
          <a:xfrm>
            <a:off x="8229600" y="1907978"/>
            <a:ext cx="2660999" cy="1469155"/>
          </a:xfrm>
          <a:prstGeom prst="rect">
            <a:avLst/>
          </a:prstGeom>
          <a:noFill/>
          <a:ln>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0"/>
          <p:cNvSpPr txBox="1"/>
          <p:nvPr/>
        </p:nvSpPr>
        <p:spPr>
          <a:xfrm>
            <a:off x="609575" y="613675"/>
            <a:ext cx="10789800" cy="3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Findings for .NET Core</a:t>
            </a:r>
            <a:endParaRPr sz="2400">
              <a:solidFill>
                <a:srgbClr val="202124"/>
              </a:solidFill>
              <a:latin typeface="Google Sans Medium"/>
              <a:ea typeface="Google Sans Medium"/>
              <a:cs typeface="Google Sans Medium"/>
              <a:sym typeface="Google Sans Medium"/>
            </a:endParaRPr>
          </a:p>
        </p:txBody>
      </p:sp>
      <p:sp>
        <p:nvSpPr>
          <p:cNvPr id="347" name="Google Shape;347;p40"/>
          <p:cNvSpPr txBox="1"/>
          <p:nvPr/>
        </p:nvSpPr>
        <p:spPr>
          <a:xfrm>
            <a:off x="609575"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Assets age distribution</a:t>
            </a:r>
            <a:endParaRPr sz="1200">
              <a:solidFill>
                <a:srgbClr val="202124"/>
              </a:solidFill>
              <a:latin typeface="Google Sans Medium"/>
              <a:ea typeface="Google Sans Medium"/>
              <a:cs typeface="Google Sans Medium"/>
              <a:sym typeface="Google Sans Medium"/>
            </a:endParaRPr>
          </a:p>
        </p:txBody>
      </p:sp>
      <p:sp>
        <p:nvSpPr>
          <p:cNvPr id="348" name="Google Shape;348;p40"/>
          <p:cNvSpPr txBox="1"/>
          <p:nvPr/>
        </p:nvSpPr>
        <p:spPr>
          <a:xfrm rot="-5400000">
            <a:off x="465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349" name="Google Shape;349;p40"/>
          <p:cNvSpPr txBox="1"/>
          <p:nvPr/>
        </p:nvSpPr>
        <p:spPr>
          <a:xfrm>
            <a:off x="6166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Years</a:t>
            </a:r>
            <a:endParaRPr sz="900">
              <a:solidFill>
                <a:schemeClr val="lt1"/>
              </a:solidFill>
              <a:latin typeface="Google Sans"/>
              <a:ea typeface="Google Sans"/>
              <a:cs typeface="Google Sans"/>
              <a:sym typeface="Google Sans"/>
            </a:endParaRPr>
          </a:p>
        </p:txBody>
      </p:sp>
      <p:sp>
        <p:nvSpPr>
          <p:cNvPr id="350" name="Google Shape;350;p40"/>
          <p:cNvSpPr txBox="1"/>
          <p:nvPr/>
        </p:nvSpPr>
        <p:spPr>
          <a:xfrm>
            <a:off x="42914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latin typeface="Google Sans Medium"/>
                <a:ea typeface="Google Sans Medium"/>
                <a:cs typeface="Google Sans Medium"/>
                <a:sym typeface="Google Sans Medium"/>
              </a:rPr>
              <a:t>Operating Systems</a:t>
            </a:r>
            <a:endParaRPr sz="1200">
              <a:latin typeface="Google Sans Medium"/>
              <a:ea typeface="Google Sans Medium"/>
              <a:cs typeface="Google Sans Medium"/>
              <a:sym typeface="Google Sans Medium"/>
            </a:endParaRPr>
          </a:p>
          <a:p>
            <a:pPr marL="0" lvl="0" indent="0" algn="l" rtl="0">
              <a:spcBef>
                <a:spcPts val="0"/>
              </a:spcBef>
              <a:spcAft>
                <a:spcPts val="0"/>
              </a:spcAft>
              <a:buNone/>
            </a:pPr>
            <a:endParaRPr sz="1200"/>
          </a:p>
        </p:txBody>
      </p:sp>
      <p:graphicFrame>
        <p:nvGraphicFramePr>
          <p:cNvPr id="351" name="Google Shape;351;p40"/>
          <p:cNvGraphicFramePr/>
          <p:nvPr/>
        </p:nvGraphicFramePr>
        <p:xfrm>
          <a:off x="609575" y="3971778"/>
          <a:ext cx="5435850" cy="21037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Statistics</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Assets:</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3</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2.0 TB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Asset 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5.8</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42015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000000"/>
                          </a:solidFill>
                          <a:latin typeface="Google Sans"/>
                          <a:ea typeface="Google Sans"/>
                          <a:cs typeface="Google Sans"/>
                          <a:sym typeface="Google Sans"/>
                        </a:rPr>
                        <a:t>101 GB</a:t>
                      </a:r>
                      <a:endParaRPr sz="1200">
                        <a:solidFill>
                          <a:srgbClr val="000000"/>
                        </a:solidFill>
                        <a:latin typeface="Google Sans"/>
                        <a:ea typeface="Google Sans"/>
                        <a:cs typeface="Google Sans"/>
                        <a:sym typeface="Google Sans"/>
                      </a:endParaRPr>
                    </a:p>
                  </a:txBody>
                  <a:tcPr marL="91450" marR="91450" marT="45725" marB="457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8AB4F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52" name="Google Shape;352;p40"/>
          <p:cNvSpPr txBox="1"/>
          <p:nvPr/>
        </p:nvSpPr>
        <p:spPr>
          <a:xfrm>
            <a:off x="7993550" y="1327238"/>
            <a:ext cx="1770000" cy="171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a:solidFill>
                  <a:srgbClr val="202124"/>
                </a:solidFill>
                <a:latin typeface="Google Sans Medium"/>
                <a:ea typeface="Google Sans Medium"/>
                <a:cs typeface="Google Sans Medium"/>
                <a:sym typeface="Google Sans Medium"/>
              </a:rPr>
              <a:t>Memory Distribution</a:t>
            </a:r>
            <a:endParaRPr sz="1200">
              <a:solidFill>
                <a:srgbClr val="202124"/>
              </a:solidFill>
              <a:latin typeface="Google Sans Medium"/>
              <a:ea typeface="Google Sans Medium"/>
              <a:cs typeface="Google Sans Medium"/>
              <a:sym typeface="Google Sans Medium"/>
            </a:endParaRPr>
          </a:p>
        </p:txBody>
      </p:sp>
      <p:sp>
        <p:nvSpPr>
          <p:cNvPr id="353" name="Google Shape;353;p40"/>
          <p:cNvSpPr txBox="1"/>
          <p:nvPr/>
        </p:nvSpPr>
        <p:spPr>
          <a:xfrm rot="-5400000">
            <a:off x="7423400" y="2624763"/>
            <a:ext cx="13122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Assets count</a:t>
            </a:r>
            <a:endParaRPr sz="900">
              <a:solidFill>
                <a:schemeClr val="lt1"/>
              </a:solidFill>
              <a:latin typeface="Google Sans"/>
              <a:ea typeface="Google Sans"/>
              <a:cs typeface="Google Sans"/>
              <a:sym typeface="Google Sans"/>
            </a:endParaRPr>
          </a:p>
        </p:txBody>
      </p:sp>
      <p:sp>
        <p:nvSpPr>
          <p:cNvPr id="354" name="Google Shape;354;p40"/>
          <p:cNvSpPr txBox="1"/>
          <p:nvPr/>
        </p:nvSpPr>
        <p:spPr>
          <a:xfrm>
            <a:off x="7993550" y="3526463"/>
            <a:ext cx="28629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a:solidFill>
                  <a:schemeClr val="lt1"/>
                </a:solidFill>
                <a:latin typeface="Google Sans"/>
                <a:ea typeface="Google Sans"/>
                <a:cs typeface="Google Sans"/>
                <a:sym typeface="Google Sans"/>
              </a:rPr>
              <a:t>Gigabytes of RAM</a:t>
            </a:r>
            <a:endParaRPr sz="900">
              <a:solidFill>
                <a:schemeClr val="lt1"/>
              </a:solidFill>
              <a:latin typeface="Google Sans"/>
              <a:ea typeface="Google Sans"/>
              <a:cs typeface="Google Sans"/>
              <a:sym typeface="Google Sans"/>
            </a:endParaRPr>
          </a:p>
        </p:txBody>
      </p:sp>
      <p:graphicFrame>
        <p:nvGraphicFramePr>
          <p:cNvPr id="355" name="Google Shape;355;p40"/>
          <p:cNvGraphicFramePr/>
          <p:nvPr/>
        </p:nvGraphicFramePr>
        <p:xfrm>
          <a:off x="6146825" y="3971778"/>
          <a:ext cx="5435850" cy="2109600"/>
        </p:xfrm>
        <a:graphic>
          <a:graphicData uri="http://schemas.openxmlformats.org/drawingml/2006/table">
            <a:tbl>
              <a:tblPr firstRow="1" bandRow="1">
                <a:noFill/>
              </a:tblPr>
              <a:tblGrid>
                <a:gridCol w="2717925">
                  <a:extLst>
                    <a:ext uri="{9D8B030D-6E8A-4147-A177-3AD203B41FA5}">
                      <a16:colId xmlns:a16="http://schemas.microsoft.com/office/drawing/2014/main" val="20000"/>
                    </a:ext>
                  </a:extLst>
                </a:gridCol>
                <a:gridCol w="2717925">
                  <a:extLst>
                    <a:ext uri="{9D8B030D-6E8A-4147-A177-3AD203B41FA5}">
                      <a16:colId xmlns:a16="http://schemas.microsoft.com/office/drawing/2014/main" val="20001"/>
                    </a:ext>
                  </a:extLst>
                </a:gridCol>
              </a:tblGrid>
              <a:tr h="423100">
                <a:tc>
                  <a:txBody>
                    <a:bodyPr/>
                    <a:lstStyle/>
                    <a:p>
                      <a:pPr marL="0" marR="0" lvl="0" indent="0" algn="l" rtl="0">
                        <a:lnSpc>
                          <a:spcPct val="100000"/>
                        </a:lnSpc>
                        <a:spcBef>
                          <a:spcPts val="0"/>
                        </a:spcBef>
                        <a:spcAft>
                          <a:spcPts val="0"/>
                        </a:spcAft>
                        <a:buNone/>
                      </a:pPr>
                      <a:r>
                        <a:rPr lang="en-US" sz="1200" b="0">
                          <a:solidFill>
                            <a:srgbClr val="FFFFFF"/>
                          </a:solidFill>
                          <a:latin typeface="Google Sans Medium"/>
                          <a:ea typeface="Google Sans Medium"/>
                          <a:cs typeface="Google Sans Medium"/>
                          <a:sym typeface="Google Sans Medium"/>
                        </a:rPr>
                        <a:t>Asset Performance</a:t>
                      </a:r>
                      <a:endParaRPr sz="1200" b="0">
                        <a:solidFill>
                          <a:srgbClr val="FFFFFF"/>
                        </a:solidFill>
                        <a:latin typeface="Google Sans Medium"/>
                        <a:ea typeface="Google Sans Medium"/>
                        <a:cs typeface="Google Sans Medium"/>
                        <a:sym typeface="Google Sans Medium"/>
                      </a:endParaRPr>
                    </a:p>
                  </a:txBody>
                  <a:tcPr marL="91450" marR="91450" marT="45725" marB="45725" anchor="ctr">
                    <a:lnL w="9525" cap="flat" cmpd="sng">
                      <a:solidFill>
                        <a:schemeClr val="accent1">
                          <a:alpha val="0"/>
                        </a:schemeClr>
                      </a:solidFill>
                      <a:prstDash val="solid"/>
                      <a:round/>
                      <a:headEnd type="none" w="sm" len="sm"/>
                      <a:tailEnd type="none" w="sm" len="sm"/>
                    </a:lnL>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None/>
                      </a:pPr>
                      <a:endParaRPr sz="1200" b="0">
                        <a:solidFill>
                          <a:srgbClr val="FFFFFF"/>
                        </a:solidFill>
                        <a:latin typeface="Google Sans Medium"/>
                        <a:ea typeface="Google Sans Medium"/>
                        <a:cs typeface="Google Sans Medium"/>
                        <a:sym typeface="Google Sans Medium"/>
                      </a:endParaRPr>
                    </a:p>
                  </a:txBody>
                  <a:tcPr marL="91450" marR="91450" marT="45725" marB="45725" anchor="ctr">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rgbClr val="81C995"/>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Total Used Storage: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935.4 GB</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1"/>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Used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46%</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2"/>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Memory:</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47%</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3"/>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6%</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4"/>
                  </a:ext>
                </a:extLst>
              </a:tr>
              <a:tr h="337300">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Average Peak CPU Usage:</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rgbClr val="202124"/>
                          </a:solidFill>
                          <a:latin typeface="Google Sans"/>
                          <a:ea typeface="Google Sans"/>
                          <a:cs typeface="Google Sans"/>
                          <a:sym typeface="Google Sans"/>
                        </a:rPr>
                        <a:t>7%</a:t>
                      </a:r>
                      <a:endParaRPr sz="1200">
                        <a:solidFill>
                          <a:srgbClr val="202124"/>
                        </a:solidFill>
                        <a:latin typeface="Google Sans"/>
                        <a:ea typeface="Google Sans"/>
                        <a:cs typeface="Google Sans"/>
                        <a:sym typeface="Google Sans"/>
                      </a:endParaRPr>
                    </a:p>
                  </a:txBody>
                  <a:tcPr marL="91450" marR="91450" marT="45725" marB="45725" anchor="ctr">
                    <a:lnL w="9525" cap="flat" cmpd="sng">
                      <a:solidFill>
                        <a:srgbClr val="81C995">
                          <a:alpha val="0"/>
                        </a:srgbClr>
                      </a:solidFill>
                      <a:prstDash val="solid"/>
                      <a:round/>
                      <a:headEnd type="none" w="sm" len="sm"/>
                      <a:tailEnd type="none" w="sm" len="sm"/>
                    </a:lnL>
                    <a:lnR w="9525" cap="flat" cmpd="sng">
                      <a:solidFill>
                        <a:srgbClr val="81C995">
                          <a:alpha val="0"/>
                        </a:srgbClr>
                      </a:solidFill>
                      <a:prstDash val="solid"/>
                      <a:round/>
                      <a:headEnd type="none" w="sm" len="sm"/>
                      <a:tailEnd type="none" w="sm" len="sm"/>
                    </a:lnR>
                    <a:lnT w="9525" cap="flat" cmpd="sng">
                      <a:solidFill>
                        <a:srgbClr val="81C995"/>
                      </a:solidFill>
                      <a:prstDash val="solid"/>
                      <a:round/>
                      <a:headEnd type="none" w="sm" len="sm"/>
                      <a:tailEnd type="none" w="sm" len="sm"/>
                    </a:lnT>
                    <a:lnB w="9525" cap="flat" cmpd="sng">
                      <a:solidFill>
                        <a:srgbClr val="81C99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56" name="Google Shape;356;p40"/>
          <p:cNvPicPr preferRelativeResize="0"/>
          <p:nvPr/>
        </p:nvPicPr>
        <p:blipFill>
          <a:blip r:embed="rId3">
            <a:alphaModFix/>
          </a:blip>
          <a:stretch>
            <a:fillRect/>
          </a:stretch>
        </p:blipFill>
        <p:spPr>
          <a:xfrm>
            <a:off x="868680" y="1971986"/>
            <a:ext cx="2660999" cy="1469155"/>
          </a:xfrm>
          <a:prstGeom prst="rect">
            <a:avLst/>
          </a:prstGeom>
          <a:noFill/>
          <a:ln>
            <a:noFill/>
          </a:ln>
        </p:spPr>
      </p:pic>
      <p:pic>
        <p:nvPicPr>
          <p:cNvPr id="357" name="Google Shape;357;p40"/>
          <p:cNvPicPr preferRelativeResize="0"/>
          <p:nvPr/>
        </p:nvPicPr>
        <p:blipFill>
          <a:blip r:embed="rId4">
            <a:alphaModFix/>
          </a:blip>
          <a:stretch>
            <a:fillRect/>
          </a:stretch>
        </p:blipFill>
        <p:spPr>
          <a:xfrm>
            <a:off x="4465225" y="1792224"/>
            <a:ext cx="3029902" cy="1572900"/>
          </a:xfrm>
          <a:prstGeom prst="rect">
            <a:avLst/>
          </a:prstGeom>
          <a:noFill/>
          <a:ln>
            <a:noFill/>
          </a:ln>
        </p:spPr>
      </p:pic>
      <p:pic>
        <p:nvPicPr>
          <p:cNvPr id="358" name="Google Shape;358;p40"/>
          <p:cNvPicPr preferRelativeResize="0"/>
          <p:nvPr/>
        </p:nvPicPr>
        <p:blipFill>
          <a:blip r:embed="rId5">
            <a:alphaModFix/>
          </a:blip>
          <a:stretch>
            <a:fillRect/>
          </a:stretch>
        </p:blipFill>
        <p:spPr>
          <a:xfrm>
            <a:off x="8229600" y="1907978"/>
            <a:ext cx="2660999" cy="1469155"/>
          </a:xfrm>
          <a:prstGeom prst="rect">
            <a:avLst/>
          </a:prstGeom>
          <a:noFill/>
          <a:ln>
            <a:noFill/>
          </a:ln>
        </p:spPr>
      </p:pic>
    </p:spTree>
  </p:cSld>
  <p:clrMapOvr>
    <a:masterClrMapping/>
  </p:clrMapOvr>
  <p:transition/>
</p:sld>
</file>

<file path=ppt/theme/theme1.xml><?xml version="1.0" encoding="utf-8"?>
<a:theme xmlns:a="http://schemas.openxmlformats.org/drawingml/2006/main" name="5_HCL Template">
  <a:themeElements>
    <a:clrScheme name="BrandRefresh">
      <a:dk1>
        <a:srgbClr val="000000"/>
      </a:dk1>
      <a:lt1>
        <a:srgbClr val="FFFFFF"/>
      </a:lt1>
      <a:dk2>
        <a:srgbClr val="5EC1EF"/>
      </a:dk2>
      <a:lt2>
        <a:srgbClr val="0066B3"/>
      </a:lt2>
      <a:accent1>
        <a:srgbClr val="EB1946"/>
      </a:accent1>
      <a:accent2>
        <a:srgbClr val="F58220"/>
      </a:accent2>
      <a:accent3>
        <a:srgbClr val="FAB914"/>
      </a:accent3>
      <a:accent4>
        <a:srgbClr val="BED732"/>
      </a:accent4>
      <a:accent5>
        <a:srgbClr val="00AFBE"/>
      </a:accent5>
      <a:accent6>
        <a:srgbClr val="5A2D91"/>
      </a:accent6>
      <a:hlink>
        <a:srgbClr val="0000FF"/>
      </a:hlink>
      <a:folHlink>
        <a:srgbClr val="29292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6306</Words>
  <Application>Microsoft Office PowerPoint</Application>
  <PresentationFormat>Widescreen</PresentationFormat>
  <Paragraphs>1430</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Google Sans</vt:lpstr>
      <vt:lpstr>Google Sans Medium</vt:lpstr>
      <vt:lpstr>Gotham Book</vt:lpstr>
      <vt:lpstr>Novecento Book</vt:lpstr>
      <vt:lpstr>Wingdings</vt:lpstr>
      <vt:lpstr>5_HCL Template</vt:lpstr>
      <vt:lpstr>                 Cloud assessment</vt:lpstr>
      <vt:lpstr>Table of contents</vt:lpstr>
      <vt:lpstr>PowerPoint Presentation</vt:lpstr>
      <vt:lpstr>PowerPoint Presentation</vt:lpstr>
      <vt:lpstr>PowerPoint Presentation</vt:lpstr>
      <vt:lpstr>PowerPoint Presentation</vt:lpstr>
      <vt:lpstr>What we found at a high level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Readiness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Prabhakar Mishra</dc:creator>
  <cp:lastModifiedBy>Prabhakar Mishra</cp:lastModifiedBy>
  <cp:revision>21</cp:revision>
  <dcterms:created xsi:type="dcterms:W3CDTF">2021-10-06T15:52:41Z</dcterms:created>
  <dcterms:modified xsi:type="dcterms:W3CDTF">2021-10-07T16:23:52Z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b1f543b8-1e02-4bbd-b426-3c3006feed59</vt:lpwstr>
  </property>
  <property fmtid="{D5CDD505-2E9C-101B-9397-08002B2CF9AE}" pid="3" name="HCLClassification">
    <vt:lpwstr>HCL_Cla5s_1nt3rnal</vt:lpwstr>
  </property>
  <property fmtid="{D5CDD505-2E9C-101B-9397-08002B2CF9AE}" pid="4" name="HCLClassD6">
    <vt:lpwstr>False</vt:lpwstr>
  </property>
</Properties>
</file>