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charts/_rels/chart1.xml.rels><?xml version="1.0" encoding="UTF-8" standalone="no"?><Relationships xmlns="http://schemas.openxmlformats.org/package/2006/relationships"><Relationship Id="rId1" Target="../embeddings/Microsoft_Excel_Worksheet1.xlsx" Type="http://schemas.openxmlformats.org/officeDocument/2006/relationships/package"/></Relationships>
</file>

<file path=ppt/charts/_rels/chart2.xml.rels><?xml version="1.0" encoding="UTF-8" standalone="no"?><Relationships xmlns="http://schemas.openxmlformats.org/package/2006/relationships"><Relationship Id="rId1" Target="../embeddings/Microsoft_Excel_Worksheet2.xlsx" Type="http://schemas.openxmlformats.org/officeDocument/2006/relationships/package"/></Relationships>
</file>

<file path=ppt/charts/_rels/chart3.xml.rels><?xml version="1.0" encoding="UTF-8" standalone="no"?><Relationships xmlns="http://schemas.openxmlformats.org/package/2006/relationships"><Relationship Id="rId1" Target="../embeddings/Microsoft_Excel_Worksheet3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 anchor="t" rtlCol="false"/>
          <a:lstStyle/>
          <a:p>
            <a:pPr algn="l">
              <a:defRPr/>
            </a:pPr>
            <a:r>
              <a:rPr lang="en-IN"/>
              <a:t>10 languages with most speakers as first language</a:t>
            </a:r>
            <a:endParaRPr lang="en-US" sz="1100"/>
          </a:p>
        </c:rich>
      </c:tx>
      <c:layout/>
      <c:overlay val="false"/>
    </c:title>
    <c:autoTitleDeleted val="false"/>
    <c:plotArea>
      <c:doughnutChart>
        <c:varyColors val="true"/>
        <c:ser>
          <c:idx val="0"/>
          <c:order val="0"/>
          <c:tx>
            <c:strRef>
              <c:f>Sheet0!$B$1</c:f>
              <c:strCache>
                <c:ptCount val="1"/>
                <c:pt idx="0">
                  <c:v>countries</c:v>
                </c:pt>
              </c:strCache>
            </c:strRef>
          </c:tx>
          <c:cat>
            <c:strRef>
              <c:f>Sheet0!$A$2:$A$11</c:f>
              <c:strCache>
                <c:ptCount val="10"/>
                <c:pt idx="0">
                  <c:v>العربية</c:v>
                </c:pt>
                <c:pt idx="1">
                  <c:v>বাংলা</c:v>
                </c:pt>
                <c:pt idx="2">
                  <c:v>中文</c:v>
                </c:pt>
                <c:pt idx="3">
                  <c:v>English</c:v>
                </c:pt>
                <c:pt idx="4">
                  <c:v>हिन्दी</c:v>
                </c:pt>
                <c:pt idx="5">
                  <c:v>日本語</c:v>
                </c:pt>
                <c:pt idx="6">
                  <c:v>português</c:v>
                </c:pt>
                <c:pt idx="7">
                  <c:v>ਪੰਜਾਬੀ</c:v>
                </c:pt>
                <c:pt idx="8">
                  <c:v>Русский язык</c:v>
                </c:pt>
                <c:pt idx="9">
                  <c:v>español</c:v>
                </c:pt>
              </c:strCache>
            </c:strRef>
          </c:cat>
          <c:val>
            <c:numRef>
              <c:f>Sheet0!$B$2:$B$11</c:f>
              <c:numCache>
                <c:formatCode>General</c:formatCode>
                <c:ptCount val="10"/>
                <c:pt idx="0">
                  <c:v>58.0</c:v>
                </c:pt>
                <c:pt idx="1">
                  <c:v>4.0</c:v>
                </c:pt>
                <c:pt idx="2">
                  <c:v>38.0</c:v>
                </c:pt>
                <c:pt idx="3">
                  <c:v>118.0</c:v>
                </c:pt>
                <c:pt idx="4">
                  <c:v>4.0</c:v>
                </c:pt>
                <c:pt idx="5">
                  <c:v>2.0</c:v>
                </c:pt>
                <c:pt idx="6">
                  <c:v>15.0</c:v>
                </c:pt>
                <c:pt idx="7">
                  <c:v>6.0</c:v>
                </c:pt>
                <c:pt idx="8">
                  <c:v>18.0</c:v>
                </c:pt>
                <c:pt idx="9">
                  <c:v>31.0</c:v>
                </c:pt>
              </c:numCache>
            </c:numRef>
          </c:val>
        </c:ser>
      </c:doughnutChart>
    </c:plotArea>
    <c:legend>
      <c:legendPos val="l"/>
      <c:overlay val="false"/>
    </c:legend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 anchor="t" rtlCol="false"/>
          <a:lstStyle/>
          <a:p>
            <a:pPr algn="l">
              <a:defRPr/>
            </a:pPr>
            <a:r>
              <a:rPr lang="en-IN"/>
              <a:t>10 languages with most speakers as first language</a:t>
            </a:r>
            <a:endParaRPr lang="en-US" sz="1100"/>
          </a:p>
        </c:rich>
      </c:tx>
      <c:layout/>
      <c:overlay val="false"/>
    </c:title>
    <c:autoTitleDeleted val="false"/>
    <c:plotArea>
      <c:doughnutChart>
        <c:varyColors val="true"/>
        <c:ser>
          <c:idx val="0"/>
          <c:order val="0"/>
          <c:tx>
            <c:strRef>
              <c:f>Sheet0!$B$1</c:f>
              <c:strCache>
                <c:ptCount val="1"/>
                <c:pt idx="0">
                  <c:v>countries</c:v>
                </c:pt>
              </c:strCache>
            </c:strRef>
          </c:tx>
          <c:cat>
            <c:strRef>
              <c:f>Sheet0!$A$2:$A$11</c:f>
              <c:strCache>
                <c:ptCount val="10"/>
                <c:pt idx="0">
                  <c:v>العربية</c:v>
                </c:pt>
                <c:pt idx="1">
                  <c:v>বাংলা</c:v>
                </c:pt>
                <c:pt idx="2">
                  <c:v>中文</c:v>
                </c:pt>
                <c:pt idx="3">
                  <c:v>English</c:v>
                </c:pt>
                <c:pt idx="4">
                  <c:v>हिन्दी</c:v>
                </c:pt>
                <c:pt idx="5">
                  <c:v>日本語</c:v>
                </c:pt>
                <c:pt idx="6">
                  <c:v>português</c:v>
                </c:pt>
                <c:pt idx="7">
                  <c:v>ਪੰਜਾਬੀ</c:v>
                </c:pt>
                <c:pt idx="8">
                  <c:v>Русский язык</c:v>
                </c:pt>
                <c:pt idx="9">
                  <c:v>español</c:v>
                </c:pt>
              </c:strCache>
            </c:strRef>
          </c:cat>
          <c:val>
            <c:numRef>
              <c:f>Sheet0!$B$2:$B$11</c:f>
              <c:numCache>
                <c:formatCode>General</c:formatCode>
                <c:ptCount val="10"/>
                <c:pt idx="0">
                  <c:v>58.0</c:v>
                </c:pt>
                <c:pt idx="1">
                  <c:v>4.0</c:v>
                </c:pt>
                <c:pt idx="2">
                  <c:v>38.0</c:v>
                </c:pt>
                <c:pt idx="3">
                  <c:v>118.0</c:v>
                </c:pt>
                <c:pt idx="4">
                  <c:v>4.0</c:v>
                </c:pt>
                <c:pt idx="5">
                  <c:v>2.0</c:v>
                </c:pt>
                <c:pt idx="6">
                  <c:v>15.0</c:v>
                </c:pt>
                <c:pt idx="7">
                  <c:v>6.0</c:v>
                </c:pt>
                <c:pt idx="8">
                  <c:v>18.0</c:v>
                </c:pt>
                <c:pt idx="9">
                  <c:v>31.0</c:v>
                </c:pt>
              </c:numCache>
            </c:numRef>
          </c:val>
        </c:ser>
      </c:doughnutChart>
    </c:plotArea>
    <c:legend>
      <c:legendPos val="l"/>
      <c:overlay val="false"/>
    </c:legend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 anchor="t" rtlCol="false"/>
          <a:lstStyle/>
          <a:p>
            <a:pPr algn="l">
              <a:defRPr/>
            </a:pPr>
            <a:r>
              <a:rPr lang="en-IN"/>
              <a:t>10 languages with most speakers as first language</a:t>
            </a:r>
            <a:endParaRPr lang="en-US" sz="1100"/>
          </a:p>
        </c:rich>
      </c:tx>
      <c:layout/>
      <c:overlay val="false"/>
    </c:title>
    <c:autoTitleDeleted val="false"/>
    <c:plotArea>
      <c:doughnutChart>
        <c:varyColors val="true"/>
        <c:ser>
          <c:idx val="0"/>
          <c:order val="0"/>
          <c:tx>
            <c:strRef>
              <c:f>Sheet0!$B$1</c:f>
              <c:strCache>
                <c:ptCount val="1"/>
                <c:pt idx="0">
                  <c:v>countries</c:v>
                </c:pt>
              </c:strCache>
            </c:strRef>
          </c:tx>
          <c:cat>
            <c:strRef>
              <c:f>Sheet0!$A$2:$A$11</c:f>
              <c:strCache>
                <c:ptCount val="10"/>
                <c:pt idx="0">
                  <c:v>العربية</c:v>
                </c:pt>
                <c:pt idx="1">
                  <c:v>বাংলা</c:v>
                </c:pt>
                <c:pt idx="2">
                  <c:v>中文</c:v>
                </c:pt>
                <c:pt idx="3">
                  <c:v>English</c:v>
                </c:pt>
                <c:pt idx="4">
                  <c:v>हिन्दी</c:v>
                </c:pt>
                <c:pt idx="5">
                  <c:v>日本語</c:v>
                </c:pt>
                <c:pt idx="6">
                  <c:v>português</c:v>
                </c:pt>
                <c:pt idx="7">
                  <c:v>ਪੰਜਾਬੀ</c:v>
                </c:pt>
                <c:pt idx="8">
                  <c:v>Русский язык</c:v>
                </c:pt>
                <c:pt idx="9">
                  <c:v>español</c:v>
                </c:pt>
              </c:strCache>
            </c:strRef>
          </c:cat>
          <c:val>
            <c:numRef>
              <c:f>Sheet0!$B$2:$B$11</c:f>
              <c:numCache>
                <c:formatCode>General</c:formatCode>
                <c:ptCount val="10"/>
                <c:pt idx="0">
                  <c:v>58.0</c:v>
                </c:pt>
                <c:pt idx="1">
                  <c:v>4.0</c:v>
                </c:pt>
                <c:pt idx="2">
                  <c:v>38.0</c:v>
                </c:pt>
                <c:pt idx="3">
                  <c:v>118.0</c:v>
                </c:pt>
                <c:pt idx="4">
                  <c:v>4.0</c:v>
                </c:pt>
                <c:pt idx="5">
                  <c:v>2.0</c:v>
                </c:pt>
                <c:pt idx="6">
                  <c:v>15.0</c:v>
                </c:pt>
                <c:pt idx="7">
                  <c:v>6.0</c:v>
                </c:pt>
                <c:pt idx="8">
                  <c:v>18.0</c:v>
                </c:pt>
                <c:pt idx="9">
                  <c:v>31.0</c:v>
                </c:pt>
              </c:numCache>
            </c:numRef>
          </c:val>
        </c:ser>
      </c:doughnutChart>
    </c:plotArea>
    <c:legend>
      <c:legendPos val="l"/>
      <c:overlay val="false"/>
    </c:legend>
  </c:chart>
  <c:externalData r:id="rId1"/>
</c:chartSpace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charts/chart1.xml" Type="http://schemas.openxmlformats.org/officeDocument/2006/relationships/chart"/><Relationship Id="rId3" Target="../charts/chart2.xml" Type="http://schemas.openxmlformats.org/officeDocument/2006/relationships/chart"/><Relationship Id="rId4" Target="../charts/chart3.xml" Type="http://schemas.openxmlformats.org/officeDocument/2006/relationships/char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Chart 2" id="2"/>
          <p:cNvGraphicFramePr>
            <a:graphicFrameLocks noGrp="true"/>
          </p:cNvGraphicFramePr>
          <p:nvPr/>
        </p:nvGraphicFramePr>
        <p:xfrm>
          <a:off x="540000" y="1440000"/>
          <a:ext cx="3600000" cy="3600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name="Chart 3" id="3"/>
          <p:cNvGraphicFramePr>
            <a:graphicFrameLocks noGrp="true"/>
          </p:cNvGraphicFramePr>
          <p:nvPr/>
        </p:nvGraphicFramePr>
        <p:xfrm>
          <a:off x="5580000" y="1440000"/>
          <a:ext cx="3600000" cy="3600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name="Chart 4" id="4"/>
          <p:cNvGraphicFramePr>
            <a:graphicFrameLocks noGrp="true"/>
          </p:cNvGraphicFramePr>
          <p:nvPr/>
        </p:nvGraphicFramePr>
        <p:xfrm>
          <a:off x="10620000" y="1440000"/>
          <a:ext cx="3600000" cy="3600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35000" y="6350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35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906000" y="6350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35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