
<file path=[Content_Types].xml><?xml version="1.0" encoding="utf-8"?>
<Types xmlns="http://schemas.openxmlformats.org/package/2006/content-types">
  <Default ContentType="image/jpeg" Extension="jpeg"/>
  <Default ContentType="application/vnd.openxmlformats-package.relationships+xml" Extension="rels"/>
  <Default ContentType="application/vnd.openxmlformats-officedocument.spreadsheetml.sheet" Extension="xlsx"/>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drawingml.chart+xml" PartName="/ppt/charts/chart1.xml"/>
  <Override ContentType="application/vnd.openxmlformats-officedocument.drawingml.chart+xml" PartName="/ppt/charts/chart2.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6"/>
    <p:sldId id="257" r:id="rId10"/>
    <p:sldId id="258" r:id="rId12"/>
    <p:sldId id="259" r:id="rId14"/>
    <p:sldId id="260" r:id="rId16"/>
    <p:sldId id="26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2.xml" Type="http://schemas.openxmlformats.org/officeDocument/2006/relationships/slide"/><Relationship Id="rId11" Target="notesSlides/notesSlide2.xml" Type="http://schemas.openxmlformats.org/officeDocument/2006/relationships/notesSlide"/><Relationship Id="rId12" Target="slides/slide3.xml" Type="http://schemas.openxmlformats.org/officeDocument/2006/relationships/slide"/><Relationship Id="rId13" Target="notesSlides/notesSlide3.xml" Type="http://schemas.openxmlformats.org/officeDocument/2006/relationships/notesSlide"/><Relationship Id="rId14" Target="slides/slide4.xml" Type="http://schemas.openxmlformats.org/officeDocument/2006/relationships/slide"/><Relationship Id="rId15" Target="notesSlides/notesSlide4.xml" Type="http://schemas.openxmlformats.org/officeDocument/2006/relationships/notesSlide"/><Relationship Id="rId16" Target="slides/slide5.xml" Type="http://schemas.openxmlformats.org/officeDocument/2006/relationships/slide"/><Relationship Id="rId17" Target="slides/slide6.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notesMasters/notesMaster1.xml" Type="http://schemas.openxmlformats.org/officeDocument/2006/relationships/notesMaster"/><Relationship Id="rId8" Target="theme/theme2.xml" Type="http://schemas.openxmlformats.org/officeDocument/2006/relationships/theme"/><Relationship Id="rId9" Target="notesSlides/notesSlide1.xml" Type="http://schemas.openxmlformats.org/officeDocument/2006/relationships/notesSlide"/></Relationships>
</file>

<file path=ppt/charts/_rels/chart1.xml.rels><?xml version="1.0" encoding="UTF-8" standalone="no"?><Relationships xmlns="http://schemas.openxmlformats.org/package/2006/relationships"><Relationship Id="rId1" Target="../embeddings/Microsoft_Excel_Worksheet1.xlsx" Type="http://schemas.openxmlformats.org/officeDocument/2006/relationships/package"/></Relationships>
</file>

<file path=ppt/charts/_rels/chart2.xml.rels><?xml version="1.0" encoding="UTF-8" standalone="no"?><Relationships xmlns="http://schemas.openxmlformats.org/package/2006/relationships"><Relationship Id="rId1" Target="../embeddings/Microsoft_Excel_Worksheet2.xlsx" Type="http://schemas.openxmlformats.org/officeDocument/2006/relationships/package"/></Relationships>
</file>

<file path=ppt/charts/chart1.xml><?xml version="1.0" encoding="utf-8"?>
<c:chartSpace xmlns:c="http://schemas.openxmlformats.org/drawingml/2006/chart" xmlns:a="http://schemas.openxmlformats.org/drawingml/2006/main" xmlns:r="http://schemas.openxmlformats.org/officeDocument/2006/relationships">
  <c:chart>
    <c:title>
      <c:tx>
        <c:rich>
          <a:bodyPr anchor="t" rtlCol="false"/>
          <a:lstStyle/>
          <a:p>
            <a:pPr algn="l">
              <a:defRPr/>
            </a:pPr>
            <a:r>
              <a:rPr lang="en-IN"/>
              <a:t>10 languages with most speakers as first language</a:t>
            </a:r>
            <a:endParaRPr lang="en-US" sz="1100"/>
          </a:p>
        </c:rich>
      </c:tx>
      <c:layout/>
      <c:overlay val="false"/>
    </c:title>
    <c:autoTitleDeleted val="false"/>
    <c:plotArea>
      <c:doughnutChart>
        <c:varyColors val="true"/>
        <c:ser>
          <c:idx val="0"/>
          <c:order val="0"/>
          <c:tx>
            <c:strRef>
              <c:f>Sheet0!$B$1</c:f>
              <c:strCache>
                <c:ptCount val="1"/>
                <c:pt idx="0">
                  <c:v>countries</c:v>
                </c:pt>
              </c:strCache>
            </c:strRef>
          </c:tx>
          <c:cat>
            <c:strRef>
              <c:f>Sheet0!$A$2:$A$10</c:f>
              <c:strCache>
                <c:ptCount val="9"/>
                <c:pt idx="0">
                  <c:v>বাংলা</c:v>
                </c:pt>
                <c:pt idx="1">
                  <c:v>中文</c:v>
                </c:pt>
                <c:pt idx="2">
                  <c:v>English</c:v>
                </c:pt>
                <c:pt idx="3">
                  <c:v>हिन्दी</c:v>
                </c:pt>
                <c:pt idx="4">
                  <c:v>日本語</c:v>
                </c:pt>
                <c:pt idx="5">
                  <c:v>português</c:v>
                </c:pt>
                <c:pt idx="6">
                  <c:v>ਪੰਜਾਬੀ</c:v>
                </c:pt>
                <c:pt idx="7">
                  <c:v>Русский язык</c:v>
                </c:pt>
                <c:pt idx="8">
                  <c:v>español</c:v>
                </c:pt>
              </c:strCache>
            </c:strRef>
          </c:cat>
          <c:val>
            <c:numRef>
              <c:f>Sheet0!$B$2:$B$10</c:f>
              <c:numCache>
                <c:formatCode>General</c:formatCode>
                <c:ptCount val="9"/>
                <c:pt idx="0">
                  <c:v>4.0</c:v>
                </c:pt>
                <c:pt idx="1">
                  <c:v>38.0</c:v>
                </c:pt>
                <c:pt idx="2">
                  <c:v>118.0</c:v>
                </c:pt>
                <c:pt idx="3">
                  <c:v>4.0</c:v>
                </c:pt>
                <c:pt idx="4">
                  <c:v>2.0</c:v>
                </c:pt>
                <c:pt idx="5">
                  <c:v>15.0</c:v>
                </c:pt>
                <c:pt idx="6">
                  <c:v>6.0</c:v>
                </c:pt>
                <c:pt idx="7">
                  <c:v>18.0</c:v>
                </c:pt>
                <c:pt idx="8">
                  <c:v>31.0</c:v>
                </c:pt>
              </c:numCache>
            </c:numRef>
          </c:val>
        </c:ser>
      </c:doughnutChart>
    </c:plotArea>
    <c:legend>
      <c:legendPos val="l"/>
      <c:overlay val="false"/>
    </c:legend>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chart>
    <c:title>
      <c:tx>
        <c:rich>
          <a:bodyPr anchor="t" rtlCol="false"/>
          <a:lstStyle/>
          <a:p>
            <a:pPr algn="l">
              <a:defRPr/>
            </a:pPr>
            <a:r>
              <a:rPr lang="en-IN"/>
              <a:t>10 languages with most speakers as first language</a:t>
            </a:r>
            <a:endParaRPr lang="en-US" sz="1100"/>
          </a:p>
        </c:rich>
      </c:tx>
      <c:layout/>
      <c:overlay val="false"/>
    </c:title>
    <c:autoTitleDeleted val="false"/>
    <c:plotArea>
      <c:doughnutChart>
        <c:varyColors val="true"/>
        <c:ser>
          <c:idx val="0"/>
          <c:order val="0"/>
          <c:tx>
            <c:strRef>
              <c:f>Sheet0!$C$1</c:f>
              <c:strCache>
                <c:ptCount val="1"/>
                <c:pt idx="0">
                  <c:v>countries</c:v>
                </c:pt>
              </c:strCache>
            </c:strRef>
          </c:tx>
          <c:cat>
            <c:strRef>
              <c:f>Sheet0!$A$2:$A$10</c:f>
              <c:strCache>
                <c:ptCount val="9"/>
                <c:pt idx="0">
                  <c:v>বাংলা</c:v>
                </c:pt>
                <c:pt idx="1">
                  <c:v>中文</c:v>
                </c:pt>
                <c:pt idx="2">
                  <c:v>English</c:v>
                </c:pt>
                <c:pt idx="3">
                  <c:v>हिन्दी</c:v>
                </c:pt>
                <c:pt idx="4">
                  <c:v>日本語</c:v>
                </c:pt>
                <c:pt idx="5">
                  <c:v>português</c:v>
                </c:pt>
                <c:pt idx="6">
                  <c:v>ਪੰਜਾਬੀ</c:v>
                </c:pt>
                <c:pt idx="7">
                  <c:v>Русский язык</c:v>
                </c:pt>
                <c:pt idx="8">
                  <c:v>español</c:v>
                </c:pt>
              </c:strCache>
            </c:strRef>
          </c:cat>
          <c:val>
            <c:numRef>
              <c:f>Sheet0!$C$2:$C$10</c:f>
              <c:numCache>
                <c:formatCode>General</c:formatCode>
                <c:ptCount val="9"/>
                <c:pt idx="0">
                  <c:v>243.0</c:v>
                </c:pt>
                <c:pt idx="1">
                  <c:v>1219.0</c:v>
                </c:pt>
                <c:pt idx="2">
                  <c:v>378.0</c:v>
                </c:pt>
                <c:pt idx="3">
                  <c:v>260.0</c:v>
                </c:pt>
                <c:pt idx="4">
                  <c:v>128.0</c:v>
                </c:pt>
                <c:pt idx="5">
                  <c:v>223.0</c:v>
                </c:pt>
                <c:pt idx="6">
                  <c:v>119.0</c:v>
                </c:pt>
                <c:pt idx="7">
                  <c:v>154.0</c:v>
                </c:pt>
                <c:pt idx="8">
                  <c:v>442.0</c:v>
                </c:pt>
              </c:numCache>
            </c:numRef>
          </c:val>
        </c:ser>
      </c:doughnutChart>
    </c:plotArea>
    <c:legend>
      <c:legendPos val="l"/>
      <c:overlay val="false"/>
    </c:legend>
  </c:chart>
  <c:externalData r:id="rId1"/>
</c:chartSpac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Shape 182"/>
        <p:cNvGrpSpPr/>
        <p:nvPr/>
      </p:nvGrpSpPr>
      <p:grpSpPr>
        <a:xfrm>
          <a:off x="0" y="0"/>
          <a:ext cx="0" cy="0"/>
          <a:chOff x="0" y="0"/>
          <a:chExt cx="0" cy="0"/>
        </a:xfrm>
      </p:grpSpPr>
      <p:sp>
        <p:nvSpPr>
          <p:cNvPr id="183" name="Google Shape;183;ga14986ce02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14986ce02_2_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Shape 217"/>
        <p:cNvGrpSpPr/>
        <p:nvPr/>
      </p:nvGrpSpPr>
      <p:grpSpPr>
        <a:xfrm>
          <a:off x="0" y="0"/>
          <a:ext cx="0" cy="0"/>
          <a:chOff x="0" y="0"/>
          <a:chExt cx="0" cy="0"/>
        </a:xfrm>
      </p:grpSpPr>
      <p:sp>
        <p:nvSpPr>
          <p:cNvPr id="218" name="Google Shape;218;ga8bf447cb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a8bf447cb5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Shape 264"/>
        <p:cNvGrpSpPr/>
        <p:nvPr/>
      </p:nvGrpSpPr>
      <p:grpSpPr>
        <a:xfrm>
          <a:off x="0" y="0"/>
          <a:ext cx="0" cy="0"/>
          <a:chOff x="0" y="0"/>
          <a:chExt cx="0" cy="0"/>
        </a:xfrm>
      </p:grpSpPr>
      <p:sp>
        <p:nvSpPr>
          <p:cNvPr id="265" name="Google Shape;265;ga14986ce02_2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a14986ce02_2_2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Shape 283"/>
        <p:cNvGrpSpPr/>
        <p:nvPr/>
      </p:nvGrpSpPr>
      <p:grpSpPr>
        <a:xfrm>
          <a:off x="0" y="0"/>
          <a:ext cx="0" cy="0"/>
          <a:chOff x="0" y="0"/>
          <a:chExt cx="0" cy="0"/>
        </a:xfrm>
      </p:grpSpPr>
      <p:sp>
        <p:nvSpPr>
          <p:cNvPr id="284" name="Google Shape;284;ga14986ce02_0_15_rId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14986ce02_0_15_rId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charts/chart1.xml" Type="http://schemas.openxmlformats.org/officeDocument/2006/relationships/char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charts/chart2.xml" Type="http://schemas.openxmlformats.org/officeDocument/2006/relationships/chart"/></Relationships>
</file>

<file path=ppt/slides/slide1.xml><?xml version="1.0" encoding="utf-8"?>
<p:sld xmlns:p="http://schemas.openxmlformats.org/presentationml/2006/main" xmlns:a="http://schemas.openxmlformats.org/drawingml/2006/main">
  <p:cSld>
    <p:spTree xmlns:r="http://schemas.openxmlformats.org/officeDocument/2006/relationships">
      <p:nvGrpSpPr>
        <p:cNvPr id="1" name="Shape 185"/>
        <p:cNvGrpSpPr/>
        <p:nvPr/>
      </p:nvGrpSpPr>
      <p:grpSpPr>
        <a:xfrm>
          <a:off x="0" y="0"/>
          <a:ext cx="0" cy="0"/>
          <a:chOff x="0" y="0"/>
          <a:chExt cx="0" cy="0"/>
        </a:xfrm>
      </p:grpSpPr>
      <p:sp>
        <p:nvSpPr>
          <p:cNvPr id="191" name="Google Shape;191;p32"/>
          <p:cNvSpPr txBox="1">
            <a:spLocks noGrp="1"/>
          </p:cNvSpPr>
          <p:nvPr>
            <p:ph idx="4294967295" type="title"/>
          </p:nvPr>
        </p:nvSpPr>
        <p:spPr>
          <a:xfrm>
            <a:off x="0" y="823913"/>
            <a:ext cx="8205788" cy="2768600"/>
          </a:xfrm>
        </p:spPr>
        <p:txBody>
          <a:bodyPr anchor="b" anchorCtr="0" bIns="0" lIns="0" rIns="121900" spcFirstLastPara="1" tIns="0" wrap="square">
            <a:normAutofit/>
          </a:bodyPr>
          <a:lstStyle/>
          <a:p>
            <a:pPr indent="0" lvl="0" marL="0" rtl="0" algn="l">
              <a:spcBef>
                <a:spcPts val="0"/>
              </a:spcBef>
              <a:spcAft>
                <a:spcPts val="0"/>
              </a:spcAft>
              <a:buNone/>
            </a:pPr>
            <a:r>
              <a:rPr dirty="0" lang="en-US" sz="5400"/>
              <a:t>                 Cloud assessment</a:t>
            </a:r>
          </a:p>
        </p:txBody>
      </p:sp>
    </p:spTree>
  </p:cSld>
  <p:clrMapOvr>
    <a:masterClrMapping/>
  </p:clrMapOvr>
</p:sld>
</file>

<file path=ppt/slides/slide2.xml><?xml version="1.0" encoding="utf-8"?>
<p:sld xmlns:p="http://schemas.openxmlformats.org/presentationml/2006/main" xmlns:a="http://schemas.openxmlformats.org/drawingml/2006/main">
  <p:cSld>
    <p:spTree xmlns:r="http://schemas.openxmlformats.org/officeDocument/2006/relationships">
      <p:nvGrpSpPr>
        <p:cNvPr id="1" name="Shape 220"/>
        <p:cNvGrpSpPr/>
        <p:nvPr/>
      </p:nvGrpSpPr>
      <p:grpSpPr>
        <a:xfrm>
          <a:off x="0" y="0"/>
          <a:ext cx="0" cy="0"/>
          <a:chOff x="0" y="0"/>
          <a:chExt cx="0" cy="0"/>
        </a:xfrm>
      </p:grpSpPr>
      <p:sp>
        <p:nvSpPr>
          <p:cNvPr id="221" name="Google Shape;221;p33"/>
          <p:cNvSpPr/>
          <p:nvPr/>
        </p:nvSpPr>
        <p:spPr>
          <a:xfrm rot="-5400000">
            <a:off x="4003025" y="-2034950"/>
            <a:ext cx="4804500" cy="11586600"/>
          </a:xfrm>
          <a:prstGeom prst="round2SameRect">
            <a:avLst>
              <a:gd fmla="val 3323" name="adj1"/>
              <a:gd fmla="val 0" name="adj2"/>
            </a:avLst>
          </a:prstGeom>
          <a:solidFill>
            <a:srgbClr val="5EC1E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sp>
        <p:nvSpPr>
          <p:cNvPr id="222" name="Google Shape;222;p33"/>
          <p:cNvSpPr txBox="1">
            <a:spLocks noGrp="1"/>
          </p:cNvSpPr>
          <p:nvPr>
            <p:ph idx="4294967295" type="title"/>
          </p:nvPr>
        </p:nvSpPr>
        <p:spPr>
          <a:xfrm>
            <a:off x="0" y="614363"/>
            <a:ext cx="5435600" cy="1331912"/>
          </a:xfrm>
          <a:prstGeom prst="rect">
            <a:avLst/>
          </a:prstGeom>
        </p:spPr>
        <p:txBody>
          <a:bodyPr anchor="t" anchorCtr="0" bIns="0" lIns="0" rIns="121900" spcFirstLastPara="1" tIns="0" wrap="square">
            <a:noAutofit/>
          </a:bodyPr>
          <a:lstStyle/>
          <a:p>
            <a:pPr algn="l" indent="0" lvl="0" marL="0" rtl="0">
              <a:spcBef>
                <a:spcPts val="0"/>
              </a:spcBef>
              <a:spcAft>
                <a:spcPts val="0"/>
              </a:spcAft>
              <a:buNone/>
            </a:pPr>
            <a:r>
              <a:rPr dirty="0" lang="en-US"/>
              <a:t>Table of contents</a:t>
            </a:r>
            <a:endParaRPr dirty="0"/>
          </a:p>
        </p:txBody>
      </p:sp>
      <p:sp>
        <p:nvSpPr>
          <p:cNvPr id="223" name="Google Shape;223;p33"/>
          <p:cNvSpPr txBox="1"/>
          <p:nvPr/>
        </p:nvSpPr>
        <p:spPr>
          <a:xfrm>
            <a:off x="1929320" y="1894783"/>
            <a:ext cx="3742800" cy="306000"/>
          </a:xfrm>
          <a:prstGeom prst="rect">
            <a:avLst/>
          </a:prstGeom>
          <a:noFill/>
          <a:ln>
            <a:noFill/>
          </a:ln>
        </p:spPr>
        <p:txBody>
          <a:bodyPr anchor="t" anchorCtr="0" bIns="0" lIns="0" rIns="0" spcFirstLastPara="1" tIns="0" wrap="square">
            <a:noAutofit/>
          </a:bodyPr>
          <a:lstStyle/>
          <a:p>
            <a:pPr algn="l" indent="0" lvl="0" marL="0" rtl="0">
              <a:spcBef>
                <a:spcPts val="0"/>
              </a:spcBef>
              <a:spcAft>
                <a:spcPts val="2000"/>
              </a:spcAft>
              <a:buNone/>
            </a:pPr>
            <a:r>
              <a:rPr lang="en-US" sz="1600">
                <a:solidFill>
                  <a:srgbClr val="202124"/>
                </a:solidFill>
                <a:latin typeface="Google Sans"/>
                <a:ea typeface="Google Sans"/>
                <a:cs typeface="Google Sans"/>
                <a:sym typeface="Google Sans"/>
              </a:rPr>
              <a:t>Our assessment and planning approach</a:t>
            </a:r>
            <a:endParaRPr sz="1600">
              <a:solidFill>
                <a:srgbClr val="202124"/>
              </a:solidFill>
              <a:latin typeface="Google Sans"/>
              <a:ea typeface="Google Sans"/>
              <a:cs typeface="Google Sans"/>
              <a:sym typeface="Google Sans"/>
            </a:endParaRPr>
          </a:p>
        </p:txBody>
      </p:sp>
      <p:sp>
        <p:nvSpPr>
          <p:cNvPr id="224" name="Google Shape;224;p33"/>
          <p:cNvSpPr txBox="1"/>
          <p:nvPr/>
        </p:nvSpPr>
        <p:spPr>
          <a:xfrm>
            <a:off x="1929320" y="2509825"/>
            <a:ext cx="3742800" cy="306000"/>
          </a:xfrm>
          <a:prstGeom prst="rect">
            <a:avLst/>
          </a:prstGeom>
          <a:noFill/>
          <a:ln>
            <a:noFill/>
          </a:ln>
        </p:spPr>
        <p:txBody>
          <a:bodyPr anchor="t" anchorCtr="0" bIns="0" lIns="0" rIns="0" spcFirstLastPara="1" tIns="0" wrap="square">
            <a:noAutofit/>
          </a:bodyPr>
          <a:lstStyle/>
          <a:p>
            <a:pPr algn="l" indent="0" lvl="0" marL="0" rtl="0">
              <a:spcBef>
                <a:spcPts val="0"/>
              </a:spcBef>
              <a:spcAft>
                <a:spcPts val="2000"/>
              </a:spcAft>
              <a:buNone/>
            </a:pPr>
            <a:r>
              <a:rPr lang="en-US" sz="1600">
                <a:solidFill>
                  <a:srgbClr val="202124"/>
                </a:solidFill>
                <a:latin typeface="Google Sans"/>
                <a:ea typeface="Google Sans"/>
                <a:cs typeface="Google Sans"/>
                <a:sym typeface="Google Sans"/>
              </a:rPr>
              <a:t>What we did for your assessment</a:t>
            </a:r>
            <a:endParaRPr sz="1600">
              <a:solidFill>
                <a:srgbClr val="202124"/>
              </a:solidFill>
              <a:latin typeface="Google Sans"/>
              <a:ea typeface="Google Sans"/>
              <a:cs typeface="Google Sans"/>
              <a:sym typeface="Google Sans"/>
            </a:endParaRPr>
          </a:p>
        </p:txBody>
      </p:sp>
      <p:sp>
        <p:nvSpPr>
          <p:cNvPr id="225" name="Google Shape;225;p33"/>
          <p:cNvSpPr txBox="1"/>
          <p:nvPr/>
        </p:nvSpPr>
        <p:spPr>
          <a:xfrm>
            <a:off x="1929320" y="3124868"/>
            <a:ext cx="3742800" cy="306000"/>
          </a:xfrm>
          <a:prstGeom prst="rect">
            <a:avLst/>
          </a:prstGeom>
          <a:noFill/>
          <a:ln>
            <a:noFill/>
          </a:ln>
        </p:spPr>
        <p:txBody>
          <a:bodyPr anchor="t" anchorCtr="0" bIns="0" lIns="0" rIns="0" spcFirstLastPara="1" tIns="0" wrap="square">
            <a:noAutofit/>
          </a:bodyPr>
          <a:lstStyle/>
          <a:p>
            <a:pPr algn="l" indent="0" lvl="0" marL="0" rtl="0">
              <a:spcBef>
                <a:spcPts val="0"/>
              </a:spcBef>
              <a:spcAft>
                <a:spcPts val="2000"/>
              </a:spcAft>
              <a:buNone/>
            </a:pPr>
            <a:r>
              <a:rPr lang="en-US" sz="1600">
                <a:solidFill>
                  <a:srgbClr val="202124"/>
                </a:solidFill>
                <a:latin typeface="Google Sans"/>
                <a:ea typeface="Google Sans"/>
                <a:cs typeface="Google Sans"/>
                <a:sym typeface="Google Sans"/>
              </a:rPr>
              <a:t>What we found at a high level</a:t>
            </a:r>
            <a:endParaRPr sz="1600">
              <a:solidFill>
                <a:srgbClr val="202124"/>
              </a:solidFill>
              <a:latin typeface="Google Sans"/>
              <a:ea typeface="Google Sans"/>
              <a:cs typeface="Google Sans"/>
              <a:sym typeface="Google Sans"/>
            </a:endParaRPr>
          </a:p>
        </p:txBody>
      </p:sp>
      <p:sp>
        <p:nvSpPr>
          <p:cNvPr id="226" name="Google Shape;226;p33"/>
          <p:cNvSpPr txBox="1"/>
          <p:nvPr/>
        </p:nvSpPr>
        <p:spPr>
          <a:xfrm>
            <a:off x="1929320" y="3739911"/>
            <a:ext cx="3742800" cy="306000"/>
          </a:xfrm>
          <a:prstGeom prst="rect">
            <a:avLst/>
          </a:prstGeom>
          <a:noFill/>
          <a:ln>
            <a:noFill/>
          </a:ln>
        </p:spPr>
        <p:txBody>
          <a:bodyPr anchor="t" anchorCtr="0" bIns="0" lIns="0" rIns="0" spcFirstLastPara="1" tIns="0" wrap="square">
            <a:noAutofit/>
          </a:bodyPr>
          <a:lstStyle/>
          <a:p>
            <a:pPr algn="l" indent="0" lvl="0" marL="0" rtl="0">
              <a:spcBef>
                <a:spcPts val="0"/>
              </a:spcBef>
              <a:spcAft>
                <a:spcPts val="2000"/>
              </a:spcAft>
              <a:buNone/>
            </a:pPr>
            <a:r>
              <a:rPr lang="en-US" sz="1600">
                <a:solidFill>
                  <a:srgbClr val="202124"/>
                </a:solidFill>
                <a:latin typeface="Google Sans"/>
                <a:ea typeface="Google Sans"/>
                <a:cs typeface="Google Sans"/>
                <a:sym typeface="Google Sans"/>
              </a:rPr>
              <a:t>Metrics by group</a:t>
            </a:r>
            <a:endParaRPr sz="1600">
              <a:solidFill>
                <a:srgbClr val="202124"/>
              </a:solidFill>
              <a:latin typeface="Google Sans"/>
              <a:ea typeface="Google Sans"/>
              <a:cs typeface="Google Sans"/>
              <a:sym typeface="Google Sans"/>
            </a:endParaRPr>
          </a:p>
        </p:txBody>
      </p:sp>
      <p:sp>
        <p:nvSpPr>
          <p:cNvPr id="227" name="Google Shape;227;p33"/>
          <p:cNvSpPr txBox="1"/>
          <p:nvPr/>
        </p:nvSpPr>
        <p:spPr>
          <a:xfrm>
            <a:off x="1929320" y="4354954"/>
            <a:ext cx="3742800" cy="306000"/>
          </a:xfrm>
          <a:prstGeom prst="rect">
            <a:avLst/>
          </a:prstGeom>
          <a:noFill/>
          <a:ln>
            <a:noFill/>
          </a:ln>
        </p:spPr>
        <p:txBody>
          <a:bodyPr anchor="t" anchorCtr="0" bIns="0" lIns="0" rIns="0" spcFirstLastPara="1" tIns="0" wrap="square">
            <a:noAutofit/>
          </a:bodyPr>
          <a:lstStyle/>
          <a:p>
            <a:pPr algn="l" indent="0" lvl="0" marL="0" rtl="0">
              <a:spcBef>
                <a:spcPts val="0"/>
              </a:spcBef>
              <a:spcAft>
                <a:spcPts val="2000"/>
              </a:spcAft>
              <a:buNone/>
            </a:pPr>
            <a:r>
              <a:rPr lang="en-US" sz="1600">
                <a:solidFill>
                  <a:srgbClr val="202124"/>
                </a:solidFill>
                <a:latin typeface="Google Sans"/>
                <a:ea typeface="Google Sans"/>
                <a:cs typeface="Google Sans"/>
                <a:sym typeface="Google Sans"/>
              </a:rPr>
              <a:t>IaaS cloud readiness</a:t>
            </a:r>
            <a:endParaRPr sz="1600">
              <a:solidFill>
                <a:srgbClr val="202124"/>
              </a:solidFill>
              <a:latin typeface="Google Sans"/>
              <a:ea typeface="Google Sans"/>
              <a:cs typeface="Google Sans"/>
              <a:sym typeface="Google Sans"/>
            </a:endParaRPr>
          </a:p>
        </p:txBody>
      </p:sp>
      <p:sp>
        <p:nvSpPr>
          <p:cNvPr id="228" name="Google Shape;228;p33"/>
          <p:cNvSpPr txBox="1"/>
          <p:nvPr/>
        </p:nvSpPr>
        <p:spPr>
          <a:xfrm>
            <a:off x="1929320" y="4969997"/>
            <a:ext cx="3742800" cy="306000"/>
          </a:xfrm>
          <a:prstGeom prst="rect">
            <a:avLst/>
          </a:prstGeom>
          <a:noFill/>
          <a:ln>
            <a:noFill/>
          </a:ln>
        </p:spPr>
        <p:txBody>
          <a:bodyPr anchor="t" anchorCtr="0" bIns="0" lIns="0" rIns="0" spcFirstLastPara="1" tIns="0" wrap="square">
            <a:noAutofit/>
          </a:bodyPr>
          <a:lstStyle/>
          <a:p>
            <a:pPr algn="l" indent="0" lvl="0" marL="0" rtl="0">
              <a:spcBef>
                <a:spcPts val="0"/>
              </a:spcBef>
              <a:spcAft>
                <a:spcPts val="2000"/>
              </a:spcAft>
              <a:buNone/>
            </a:pPr>
            <a:r>
              <a:rPr lang="en-US" sz="1600">
                <a:solidFill>
                  <a:srgbClr val="202124"/>
                </a:solidFill>
                <a:latin typeface="Google Sans"/>
                <a:ea typeface="Google Sans"/>
                <a:cs typeface="Google Sans"/>
                <a:sym typeface="Google Sans"/>
              </a:rPr>
              <a:t>Platform-as-a-Services (PaaS) fit</a:t>
            </a:r>
            <a:endParaRPr sz="1600">
              <a:solidFill>
                <a:srgbClr val="202124"/>
              </a:solidFill>
              <a:latin typeface="Google Sans"/>
              <a:ea typeface="Google Sans"/>
              <a:cs typeface="Google Sans"/>
              <a:sym typeface="Google Sans"/>
            </a:endParaRPr>
          </a:p>
        </p:txBody>
      </p:sp>
      <p:sp>
        <p:nvSpPr>
          <p:cNvPr id="229" name="Google Shape;229;p33"/>
          <p:cNvSpPr txBox="1"/>
          <p:nvPr/>
        </p:nvSpPr>
        <p:spPr>
          <a:xfrm>
            <a:off x="7044970" y="1892089"/>
            <a:ext cx="3742800" cy="306000"/>
          </a:xfrm>
          <a:prstGeom prst="rect">
            <a:avLst/>
          </a:prstGeom>
          <a:noFill/>
          <a:ln>
            <a:noFill/>
          </a:ln>
        </p:spPr>
        <p:txBody>
          <a:bodyPr anchor="t" anchorCtr="0" bIns="0" lIns="0" rIns="0" spcFirstLastPara="1" tIns="0" wrap="square">
            <a:noAutofit/>
          </a:bodyPr>
          <a:lstStyle/>
          <a:p>
            <a:pPr algn="l" indent="0" lvl="0" marL="0" rtl="0">
              <a:spcBef>
                <a:spcPts val="0"/>
              </a:spcBef>
              <a:spcAft>
                <a:spcPts val="2000"/>
              </a:spcAft>
              <a:buNone/>
            </a:pPr>
            <a:r>
              <a:rPr lang="en-US" sz="1600">
                <a:solidFill>
                  <a:srgbClr val="202124"/>
                </a:solidFill>
                <a:latin typeface="Google Sans"/>
                <a:ea typeface="Google Sans"/>
                <a:cs typeface="Google Sans"/>
                <a:sym typeface="Google Sans"/>
              </a:rPr>
              <a:t>Candidates</a:t>
            </a:r>
            <a:endParaRPr sz="1600">
              <a:solidFill>
                <a:srgbClr val="202124"/>
              </a:solidFill>
              <a:latin typeface="Google Sans"/>
              <a:ea typeface="Google Sans"/>
              <a:cs typeface="Google Sans"/>
              <a:sym typeface="Google Sans"/>
            </a:endParaRPr>
          </a:p>
        </p:txBody>
      </p:sp>
      <p:sp>
        <p:nvSpPr>
          <p:cNvPr id="230" name="Google Shape;230;p33"/>
          <p:cNvSpPr txBox="1"/>
          <p:nvPr/>
        </p:nvSpPr>
        <p:spPr>
          <a:xfrm>
            <a:off x="7044970" y="2507132"/>
            <a:ext cx="3742800" cy="306000"/>
          </a:xfrm>
          <a:prstGeom prst="rect">
            <a:avLst/>
          </a:prstGeom>
          <a:noFill/>
          <a:ln>
            <a:noFill/>
          </a:ln>
        </p:spPr>
        <p:txBody>
          <a:bodyPr anchor="t" anchorCtr="0" bIns="0" lIns="0" rIns="0" spcFirstLastPara="1" tIns="0" wrap="square">
            <a:noAutofit/>
          </a:bodyPr>
          <a:lstStyle/>
          <a:p>
            <a:pPr algn="l" indent="0" lvl="0" marL="0" rtl="0">
              <a:spcBef>
                <a:spcPts val="0"/>
              </a:spcBef>
              <a:spcAft>
                <a:spcPts val="0"/>
              </a:spcAft>
              <a:buNone/>
            </a:pPr>
            <a:r>
              <a:rPr lang="en-US" sz="1600">
                <a:solidFill>
                  <a:srgbClr val="202124"/>
                </a:solidFill>
                <a:latin typeface="Google Sans"/>
                <a:ea typeface="Google Sans"/>
                <a:cs typeface="Google Sans"/>
                <a:sym typeface="Google Sans"/>
              </a:rPr>
              <a:t>Financial comparison</a:t>
            </a:r>
            <a:endParaRPr sz="1600">
              <a:solidFill>
                <a:srgbClr val="202124"/>
              </a:solidFill>
              <a:latin typeface="Google Sans"/>
              <a:ea typeface="Google Sans"/>
              <a:cs typeface="Google Sans"/>
              <a:sym typeface="Google Sans"/>
            </a:endParaRPr>
          </a:p>
          <a:p>
            <a:pPr algn="l" indent="0" lvl="0" marL="0" rtl="0">
              <a:spcBef>
                <a:spcPts val="1000"/>
              </a:spcBef>
              <a:spcAft>
                <a:spcPts val="500"/>
              </a:spcAft>
              <a:buNone/>
            </a:pPr>
            <a:endParaRPr>
              <a:solidFill>
                <a:srgbClr val="808080"/>
              </a:solidFill>
              <a:latin typeface="Google Sans"/>
              <a:ea typeface="Google Sans"/>
              <a:cs typeface="Google Sans"/>
              <a:sym typeface="Google Sans"/>
            </a:endParaRPr>
          </a:p>
        </p:txBody>
      </p:sp>
      <p:sp>
        <p:nvSpPr>
          <p:cNvPr id="231" name="Google Shape;231;p33"/>
          <p:cNvSpPr txBox="1"/>
          <p:nvPr/>
        </p:nvSpPr>
        <p:spPr>
          <a:xfrm>
            <a:off x="7044970" y="3136392"/>
            <a:ext cx="3742800" cy="306000"/>
          </a:xfrm>
          <a:prstGeom prst="rect">
            <a:avLst/>
          </a:prstGeom>
          <a:noFill/>
          <a:ln>
            <a:noFill/>
          </a:ln>
        </p:spPr>
        <p:txBody>
          <a:bodyPr anchor="t" anchorCtr="0" bIns="0" lIns="0" rIns="0" spcFirstLastPara="1" tIns="0" wrap="square">
            <a:noAutofit/>
          </a:bodyPr>
          <a:lstStyle/>
          <a:p>
            <a:pPr algn="l" indent="0" lvl="0" marL="0" rtl="0">
              <a:spcBef>
                <a:spcPts val="0"/>
              </a:spcBef>
              <a:spcAft>
                <a:spcPts val="2000"/>
              </a:spcAft>
              <a:buNone/>
            </a:pPr>
            <a:r>
              <a:rPr lang="en-US" sz="1600">
                <a:solidFill>
                  <a:srgbClr val="202124"/>
                </a:solidFill>
                <a:latin typeface="Google Sans"/>
                <a:ea typeface="Google Sans"/>
                <a:cs typeface="Google Sans"/>
                <a:sym typeface="Google Sans"/>
              </a:rPr>
              <a:t>Next steps discussion</a:t>
            </a:r>
            <a:endParaRPr sz="1600">
              <a:solidFill>
                <a:srgbClr val="202124"/>
              </a:solidFill>
              <a:latin typeface="Google Sans"/>
              <a:ea typeface="Google Sans"/>
              <a:cs typeface="Google Sans"/>
              <a:sym typeface="Google Sans"/>
            </a:endParaRPr>
          </a:p>
        </p:txBody>
      </p:sp>
      <p:sp>
        <p:nvSpPr>
          <p:cNvPr id="232" name="Google Shape;232;p33"/>
          <p:cNvSpPr/>
          <p:nvPr/>
        </p:nvSpPr>
        <p:spPr>
          <a:xfrm>
            <a:off x="1418750" y="1862088"/>
            <a:ext cx="338700" cy="338700"/>
          </a:xfrm>
          <a:prstGeom prst="ellipse">
            <a:avLst/>
          </a:prstGeom>
          <a:solidFill>
            <a:srgbClr val="FFFFFF"/>
          </a:solidFill>
          <a:ln cap="flat" cmpd="sng" w="9525">
            <a:solidFill>
              <a:srgbClr val="EB1946"/>
            </a:solidFill>
            <a:prstDash val="solid"/>
            <a:round/>
            <a:headEnd len="sm" type="none" w="sm"/>
            <a:tailEnd len="sm" type="none" w="sm"/>
          </a:ln>
        </p:spPr>
        <p:txBody>
          <a:bodyPr anchor="ctr" anchorCtr="0" bIns="0" lIns="0" rIns="0" spcFirstLastPara="1" tIns="0" wrap="square">
            <a:noAutofit/>
          </a:bodyPr>
          <a:lstStyle/>
          <a:p>
            <a:pPr algn="ctr" indent="0" lvl="0" marL="0"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1</a:t>
            </a:r>
            <a:endParaRPr sz="1200">
              <a:solidFill>
                <a:schemeClr val="accent1"/>
              </a:solidFill>
              <a:latin typeface="Google Sans Medium"/>
              <a:ea typeface="Google Sans Medium"/>
              <a:cs typeface="Google Sans Medium"/>
              <a:sym typeface="Google Sans Medium"/>
            </a:endParaRPr>
          </a:p>
        </p:txBody>
      </p:sp>
      <p:sp>
        <p:nvSpPr>
          <p:cNvPr id="233" name="Google Shape;233;p33"/>
          <p:cNvSpPr/>
          <p:nvPr/>
        </p:nvSpPr>
        <p:spPr>
          <a:xfrm>
            <a:off x="1418750" y="2477130"/>
            <a:ext cx="338700" cy="338700"/>
          </a:xfrm>
          <a:prstGeom prst="ellipse">
            <a:avLst/>
          </a:prstGeom>
          <a:solidFill>
            <a:srgbClr val="FFFFFF"/>
          </a:solidFill>
          <a:ln cap="flat" cmpd="sng" w="9525">
            <a:solidFill>
              <a:srgbClr val="EB1946"/>
            </a:solidFill>
            <a:prstDash val="solid"/>
            <a:round/>
            <a:headEnd len="sm" type="none" w="sm"/>
            <a:tailEnd len="sm" type="none" w="sm"/>
          </a:ln>
        </p:spPr>
        <p:txBody>
          <a:bodyPr anchor="ctr" anchorCtr="0" bIns="0" lIns="0" rIns="0" spcFirstLastPara="1" tIns="0" wrap="square">
            <a:noAutofit/>
          </a:bodyPr>
          <a:lstStyle/>
          <a:p>
            <a:pPr algn="ctr" indent="0" lvl="0" marL="0"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2</a:t>
            </a:r>
            <a:endParaRPr sz="1200">
              <a:solidFill>
                <a:schemeClr val="accent1"/>
              </a:solidFill>
              <a:latin typeface="Google Sans Medium"/>
              <a:ea typeface="Google Sans Medium"/>
              <a:cs typeface="Google Sans Medium"/>
              <a:sym typeface="Google Sans Medium"/>
            </a:endParaRPr>
          </a:p>
        </p:txBody>
      </p:sp>
      <p:sp>
        <p:nvSpPr>
          <p:cNvPr id="234" name="Google Shape;234;p33"/>
          <p:cNvSpPr/>
          <p:nvPr/>
        </p:nvSpPr>
        <p:spPr>
          <a:xfrm>
            <a:off x="1418750" y="3092173"/>
            <a:ext cx="338700" cy="338700"/>
          </a:xfrm>
          <a:prstGeom prst="ellipse">
            <a:avLst/>
          </a:prstGeom>
          <a:solidFill>
            <a:srgbClr val="FFFFFF"/>
          </a:solidFill>
          <a:ln cap="flat" cmpd="sng" w="9525">
            <a:solidFill>
              <a:srgbClr val="EB1946"/>
            </a:solidFill>
            <a:prstDash val="solid"/>
            <a:round/>
            <a:headEnd len="sm" type="none" w="sm"/>
            <a:tailEnd len="sm" type="none" w="sm"/>
          </a:ln>
        </p:spPr>
        <p:txBody>
          <a:bodyPr anchor="ctr" anchorCtr="0" bIns="0" lIns="0" rIns="0" spcFirstLastPara="1" tIns="0" wrap="square">
            <a:noAutofit/>
          </a:bodyPr>
          <a:lstStyle/>
          <a:p>
            <a:pPr algn="ctr" indent="0" lvl="0" marL="0"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3</a:t>
            </a:r>
            <a:endParaRPr sz="1200">
              <a:solidFill>
                <a:schemeClr val="accent1"/>
              </a:solidFill>
              <a:latin typeface="Google Sans Medium"/>
              <a:ea typeface="Google Sans Medium"/>
              <a:cs typeface="Google Sans Medium"/>
              <a:sym typeface="Google Sans Medium"/>
            </a:endParaRPr>
          </a:p>
        </p:txBody>
      </p:sp>
      <p:sp>
        <p:nvSpPr>
          <p:cNvPr id="235" name="Google Shape;235;p33"/>
          <p:cNvSpPr/>
          <p:nvPr/>
        </p:nvSpPr>
        <p:spPr>
          <a:xfrm>
            <a:off x="1418750" y="3707216"/>
            <a:ext cx="338700" cy="338700"/>
          </a:xfrm>
          <a:prstGeom prst="ellipse">
            <a:avLst/>
          </a:prstGeom>
          <a:solidFill>
            <a:srgbClr val="FFFFFF"/>
          </a:solidFill>
          <a:ln cap="flat" cmpd="sng" w="9525">
            <a:solidFill>
              <a:srgbClr val="EB1946"/>
            </a:solidFill>
            <a:prstDash val="solid"/>
            <a:round/>
            <a:headEnd len="sm" type="none" w="sm"/>
            <a:tailEnd len="sm" type="none" w="sm"/>
          </a:ln>
        </p:spPr>
        <p:txBody>
          <a:bodyPr anchor="ctr" anchorCtr="0" bIns="0" lIns="0" rIns="0" spcFirstLastPara="1" tIns="0" wrap="square">
            <a:noAutofit/>
          </a:bodyPr>
          <a:lstStyle/>
          <a:p>
            <a:pPr algn="ctr" indent="0" lvl="0" marL="0"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4</a:t>
            </a:r>
            <a:endParaRPr sz="1200">
              <a:solidFill>
                <a:schemeClr val="accent1"/>
              </a:solidFill>
              <a:latin typeface="Google Sans Medium"/>
              <a:ea typeface="Google Sans Medium"/>
              <a:cs typeface="Google Sans Medium"/>
              <a:sym typeface="Google Sans Medium"/>
            </a:endParaRPr>
          </a:p>
        </p:txBody>
      </p:sp>
      <p:sp>
        <p:nvSpPr>
          <p:cNvPr id="236" name="Google Shape;236;p33"/>
          <p:cNvSpPr/>
          <p:nvPr/>
        </p:nvSpPr>
        <p:spPr>
          <a:xfrm>
            <a:off x="1418750" y="4322259"/>
            <a:ext cx="338700" cy="338700"/>
          </a:xfrm>
          <a:prstGeom prst="ellipse">
            <a:avLst/>
          </a:prstGeom>
          <a:solidFill>
            <a:srgbClr val="FFFFFF"/>
          </a:solidFill>
          <a:ln cap="flat" cmpd="sng" w="9525">
            <a:solidFill>
              <a:srgbClr val="EB1946"/>
            </a:solidFill>
            <a:prstDash val="solid"/>
            <a:round/>
            <a:headEnd len="sm" type="none" w="sm"/>
            <a:tailEnd len="sm" type="none" w="sm"/>
          </a:ln>
        </p:spPr>
        <p:txBody>
          <a:bodyPr anchor="ctr" anchorCtr="0" bIns="0" lIns="0" rIns="0" spcFirstLastPara="1" tIns="0" wrap="square">
            <a:noAutofit/>
          </a:bodyPr>
          <a:lstStyle/>
          <a:p>
            <a:pPr algn="ctr" indent="0" lvl="0" marL="0"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5</a:t>
            </a:r>
            <a:endParaRPr sz="1200">
              <a:solidFill>
                <a:schemeClr val="accent1"/>
              </a:solidFill>
              <a:latin typeface="Google Sans Medium"/>
              <a:ea typeface="Google Sans Medium"/>
              <a:cs typeface="Google Sans Medium"/>
              <a:sym typeface="Google Sans Medium"/>
            </a:endParaRPr>
          </a:p>
        </p:txBody>
      </p:sp>
      <p:sp>
        <p:nvSpPr>
          <p:cNvPr id="237" name="Google Shape;237;p33"/>
          <p:cNvSpPr/>
          <p:nvPr/>
        </p:nvSpPr>
        <p:spPr>
          <a:xfrm>
            <a:off x="1418750" y="4937302"/>
            <a:ext cx="338700" cy="338700"/>
          </a:xfrm>
          <a:prstGeom prst="ellipse">
            <a:avLst/>
          </a:prstGeom>
          <a:solidFill>
            <a:srgbClr val="FFFFFF"/>
          </a:solidFill>
          <a:ln cap="flat" cmpd="sng" w="9525">
            <a:solidFill>
              <a:srgbClr val="EB1946"/>
            </a:solidFill>
            <a:prstDash val="solid"/>
            <a:round/>
            <a:headEnd len="sm" type="none" w="sm"/>
            <a:tailEnd len="sm" type="none" w="sm"/>
          </a:ln>
        </p:spPr>
        <p:txBody>
          <a:bodyPr anchor="ctr" anchorCtr="0" bIns="0" lIns="0" rIns="0" spcFirstLastPara="1" tIns="0" wrap="square">
            <a:noAutofit/>
          </a:bodyPr>
          <a:lstStyle/>
          <a:p>
            <a:pPr algn="ctr" indent="0" lvl="0" marL="0"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6</a:t>
            </a:r>
            <a:endParaRPr sz="1200">
              <a:solidFill>
                <a:schemeClr val="accent1"/>
              </a:solidFill>
              <a:latin typeface="Google Sans Medium"/>
              <a:ea typeface="Google Sans Medium"/>
              <a:cs typeface="Google Sans Medium"/>
              <a:sym typeface="Google Sans Medium"/>
            </a:endParaRPr>
          </a:p>
        </p:txBody>
      </p:sp>
      <p:sp>
        <p:nvSpPr>
          <p:cNvPr id="238" name="Google Shape;238;p33"/>
          <p:cNvSpPr/>
          <p:nvPr/>
        </p:nvSpPr>
        <p:spPr>
          <a:xfrm>
            <a:off x="6534400" y="1859394"/>
            <a:ext cx="338700" cy="338700"/>
          </a:xfrm>
          <a:prstGeom prst="ellipse">
            <a:avLst/>
          </a:prstGeom>
          <a:solidFill>
            <a:srgbClr val="FFFFFF"/>
          </a:solidFill>
          <a:ln cap="flat" cmpd="sng" w="9525">
            <a:solidFill>
              <a:srgbClr val="EB1946"/>
            </a:solidFill>
            <a:prstDash val="solid"/>
            <a:round/>
            <a:headEnd len="sm" type="none" w="sm"/>
            <a:tailEnd len="sm" type="none" w="sm"/>
          </a:ln>
        </p:spPr>
        <p:txBody>
          <a:bodyPr anchor="ctr" anchorCtr="0" bIns="0" lIns="0" rIns="0" spcFirstLastPara="1" tIns="0" wrap="square">
            <a:noAutofit/>
          </a:bodyPr>
          <a:lstStyle/>
          <a:p>
            <a:pPr algn="ctr" indent="0" lvl="0" marL="0"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7</a:t>
            </a:r>
            <a:endParaRPr sz="1200">
              <a:solidFill>
                <a:schemeClr val="accent1"/>
              </a:solidFill>
              <a:latin typeface="Google Sans Medium"/>
              <a:ea typeface="Google Sans Medium"/>
              <a:cs typeface="Google Sans Medium"/>
              <a:sym typeface="Google Sans Medium"/>
            </a:endParaRPr>
          </a:p>
        </p:txBody>
      </p:sp>
      <p:sp>
        <p:nvSpPr>
          <p:cNvPr id="239" name="Google Shape;239;p33"/>
          <p:cNvSpPr/>
          <p:nvPr/>
        </p:nvSpPr>
        <p:spPr>
          <a:xfrm>
            <a:off x="6534400" y="2474437"/>
            <a:ext cx="338700" cy="338700"/>
          </a:xfrm>
          <a:prstGeom prst="ellipse">
            <a:avLst/>
          </a:prstGeom>
          <a:solidFill>
            <a:srgbClr val="FFFFFF"/>
          </a:solidFill>
          <a:ln cap="flat" cmpd="sng" w="9525">
            <a:solidFill>
              <a:srgbClr val="EB1946"/>
            </a:solidFill>
            <a:prstDash val="solid"/>
            <a:round/>
            <a:headEnd len="sm" type="none" w="sm"/>
            <a:tailEnd len="sm" type="none" w="sm"/>
          </a:ln>
        </p:spPr>
        <p:txBody>
          <a:bodyPr anchor="ctr" anchorCtr="0" bIns="0" lIns="0" rIns="0" spcFirstLastPara="1" tIns="0" wrap="square">
            <a:noAutofit/>
          </a:bodyPr>
          <a:lstStyle/>
          <a:p>
            <a:pPr algn="ctr" indent="0" lvl="0" marL="0"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8</a:t>
            </a:r>
            <a:endParaRPr sz="1200">
              <a:solidFill>
                <a:schemeClr val="accent1"/>
              </a:solidFill>
              <a:latin typeface="Google Sans Medium"/>
              <a:ea typeface="Google Sans Medium"/>
              <a:cs typeface="Google Sans Medium"/>
              <a:sym typeface="Google Sans Medium"/>
            </a:endParaRPr>
          </a:p>
        </p:txBody>
      </p:sp>
      <p:sp>
        <p:nvSpPr>
          <p:cNvPr id="240" name="Google Shape;240;p33"/>
          <p:cNvSpPr/>
          <p:nvPr/>
        </p:nvSpPr>
        <p:spPr>
          <a:xfrm>
            <a:off x="6534400" y="3099816"/>
            <a:ext cx="338700" cy="338700"/>
          </a:xfrm>
          <a:prstGeom prst="ellipse">
            <a:avLst/>
          </a:prstGeom>
          <a:solidFill>
            <a:srgbClr val="FFFFFF"/>
          </a:solidFill>
          <a:ln cap="flat" cmpd="sng" w="9525">
            <a:solidFill>
              <a:srgbClr val="EB1946"/>
            </a:solidFill>
            <a:prstDash val="solid"/>
            <a:round/>
            <a:headEnd len="sm" type="none" w="sm"/>
            <a:tailEnd len="sm" type="none" w="sm"/>
          </a:ln>
        </p:spPr>
        <p:txBody>
          <a:bodyPr anchor="ctr" anchorCtr="0" bIns="0" lIns="0" rIns="0" spcFirstLastPara="1" tIns="0" wrap="square">
            <a:noAutofit/>
          </a:bodyPr>
          <a:lstStyle/>
          <a:p>
            <a:pPr algn="ctr" indent="0" lvl="0" marL="0" rtl="0">
              <a:spcBef>
                <a:spcPts val="0"/>
              </a:spcBef>
              <a:spcAft>
                <a:spcPts val="0"/>
              </a:spcAft>
              <a:buNone/>
            </a:pPr>
            <a:r>
              <a:rPr lang="en-US" sz="1200">
                <a:solidFill>
                  <a:schemeClr val="accent1"/>
                </a:solidFill>
                <a:latin typeface="Google Sans Medium"/>
                <a:ea typeface="Google Sans Medium"/>
                <a:cs typeface="Google Sans Medium"/>
                <a:sym typeface="Google Sans Medium"/>
              </a:rPr>
              <a:t>9</a:t>
            </a:r>
            <a:endParaRPr sz="1200">
              <a:solidFill>
                <a:schemeClr val="accent1"/>
              </a:solidFill>
              <a:latin typeface="Google Sans Medium"/>
              <a:ea typeface="Google Sans Medium"/>
              <a:cs typeface="Google Sans Medium"/>
              <a:sym typeface="Google Sans Medium"/>
            </a:endParaRPr>
          </a:p>
        </p:txBody>
      </p:sp>
    </p:spTree>
  </p:cSld>
  <p:clrMapOvr>
    <a:masterClrMapping/>
  </p:clrMapOvr>
</p:sld>
</file>

<file path=ppt/slides/slide3.xml><?xml version="1.0" encoding="utf-8"?>
<p:sld xmlns:p="http://schemas.openxmlformats.org/presentationml/2006/main" xmlns:a="http://schemas.openxmlformats.org/drawingml/2006/main">
  <p:cSld>
    <p:spTree xmlns:r="http://schemas.openxmlformats.org/officeDocument/2006/relationships">
      <p:nvGrpSpPr>
        <p:cNvPr id="1" name="Shape 267"/>
        <p:cNvGrpSpPr/>
        <p:nvPr/>
      </p:nvGrpSpPr>
      <p:grpSpPr>
        <a:xfrm>
          <a:off x="0" y="0"/>
          <a:ext cx="0" cy="0"/>
          <a:chOff x="0" y="0"/>
          <a:chExt cx="0" cy="0"/>
        </a:xfrm>
      </p:grpSpPr>
      <p:sp>
        <p:nvSpPr>
          <p:cNvPr id="268" name="Google Shape;268;p35"/>
          <p:cNvSpPr txBox="1"/>
          <p:nvPr/>
        </p:nvSpPr>
        <p:spPr>
          <a:xfrm>
            <a:off x="4309450" y="4496100"/>
            <a:ext cx="2987100" cy="1656000"/>
          </a:xfrm>
          <a:prstGeom prst="rect">
            <a:avLst/>
          </a:prstGeom>
          <a:noFill/>
          <a:ln>
            <a:noFill/>
          </a:ln>
        </p:spPr>
        <p:txBody>
          <a:bodyPr anchor="t" anchorCtr="0" bIns="0" lIns="0" rIns="0" spcFirstLastPara="1" tIns="0" wrap="square">
            <a:noAutofit/>
          </a:bodyPr>
          <a:lstStyle/>
          <a:p>
            <a:pPr algn="l" indent="-142240" lvl="0" marL="182880" rtl="0">
              <a:lnSpc>
                <a:spcPct val="130000"/>
              </a:lnSpc>
              <a:spcBef>
                <a:spcPts val="0"/>
              </a:spcBef>
              <a:spcAft>
                <a:spcPts val="0"/>
              </a:spcAft>
              <a:buClr>
                <a:schemeClr val="accent1"/>
              </a:buClr>
              <a:buSzPts val="800"/>
              <a:buFont typeface="Google Sans"/>
              <a:buChar char="●"/>
            </a:pPr>
            <a:r>
              <a:rPr lang="en-US" sz="1200">
                <a:solidFill>
                  <a:srgbClr val="202124"/>
                </a:solidFill>
                <a:latin typeface="Google Sans"/>
                <a:ea typeface="Google Sans"/>
                <a:cs typeface="Google Sans"/>
                <a:sym typeface="Google Sans"/>
              </a:rPr>
              <a:t>Inventory Analysis</a:t>
            </a:r>
            <a:endParaRPr sz="1200">
              <a:solidFill>
                <a:srgbClr val="202124"/>
              </a:solidFill>
              <a:latin typeface="Google Sans"/>
              <a:ea typeface="Google Sans"/>
              <a:cs typeface="Google Sans"/>
              <a:sym typeface="Google Sans"/>
            </a:endParaRPr>
          </a:p>
          <a:p>
            <a:pPr algn="l" indent="-142240" lvl="0" marL="182880" rtl="0">
              <a:lnSpc>
                <a:spcPct val="130000"/>
              </a:lnSpc>
              <a:spcBef>
                <a:spcPts val="1000"/>
              </a:spcBef>
              <a:spcAft>
                <a:spcPts val="0"/>
              </a:spcAft>
              <a:buClr>
                <a:schemeClr val="accent1"/>
              </a:buClr>
              <a:buSzPts val="800"/>
              <a:buFont typeface="Google Sans"/>
              <a:buChar char="●"/>
            </a:pPr>
            <a:r>
              <a:rPr lang="en-US" sz="1200">
                <a:solidFill>
                  <a:srgbClr val="202124"/>
                </a:solidFill>
                <a:latin typeface="Google Sans"/>
                <a:ea typeface="Google Sans"/>
                <a:cs typeface="Google Sans"/>
                <a:sym typeface="Google Sans"/>
              </a:rPr>
              <a:t>Asset performance analysis</a:t>
            </a:r>
            <a:endParaRPr sz="1200">
              <a:solidFill>
                <a:srgbClr val="202124"/>
              </a:solidFill>
              <a:latin typeface="Google Sans"/>
              <a:ea typeface="Google Sans"/>
              <a:cs typeface="Google Sans"/>
              <a:sym typeface="Google Sans"/>
            </a:endParaRPr>
          </a:p>
          <a:p>
            <a:pPr algn="l" indent="-142240" lvl="0" marL="182880" rtl="0">
              <a:lnSpc>
                <a:spcPct val="130000"/>
              </a:lnSpc>
              <a:spcBef>
                <a:spcPts val="1000"/>
              </a:spcBef>
              <a:spcAft>
                <a:spcPts val="0"/>
              </a:spcAft>
              <a:buClr>
                <a:schemeClr val="accent1"/>
              </a:buClr>
              <a:buSzPts val="800"/>
              <a:buFont typeface="Google Sans"/>
              <a:buChar char="●"/>
            </a:pPr>
            <a:r>
              <a:rPr lang="en-US" sz="1200">
                <a:solidFill>
                  <a:srgbClr val="202124"/>
                </a:solidFill>
                <a:latin typeface="Google Sans"/>
                <a:ea typeface="Google Sans"/>
                <a:cs typeface="Google Sans"/>
                <a:sym typeface="Google Sans"/>
              </a:rPr>
              <a:t>Network dependency mapping</a:t>
            </a:r>
            <a:endParaRPr sz="1200">
              <a:solidFill>
                <a:srgbClr val="202124"/>
              </a:solidFill>
              <a:latin typeface="Google Sans"/>
              <a:ea typeface="Google Sans"/>
              <a:cs typeface="Google Sans"/>
              <a:sym typeface="Google Sans"/>
            </a:endParaRPr>
          </a:p>
          <a:p>
            <a:pPr algn="l" indent="-142240" lvl="0" marL="182880" rtl="0">
              <a:lnSpc>
                <a:spcPct val="130000"/>
              </a:lnSpc>
              <a:spcBef>
                <a:spcPts val="1000"/>
              </a:spcBef>
              <a:spcAft>
                <a:spcPts val="0"/>
              </a:spcAft>
              <a:buClr>
                <a:schemeClr val="accent1"/>
              </a:buClr>
              <a:buSzPts val="800"/>
              <a:buFont typeface="Google Sans"/>
              <a:buChar char="●"/>
            </a:pPr>
            <a:r>
              <a:rPr lang="en-US" sz="1200">
                <a:solidFill>
                  <a:srgbClr val="202124"/>
                </a:solidFill>
                <a:latin typeface="Google Sans"/>
                <a:ea typeface="Google Sans"/>
                <a:cs typeface="Google Sans"/>
                <a:sym typeface="Google Sans"/>
              </a:rPr>
              <a:t>Cloud-readiness scoring</a:t>
            </a:r>
            <a:endParaRPr sz="1200">
              <a:solidFill>
                <a:srgbClr val="202124"/>
              </a:solidFill>
              <a:latin typeface="Google Sans"/>
              <a:ea typeface="Google Sans"/>
              <a:cs typeface="Google Sans"/>
              <a:sym typeface="Google Sans"/>
            </a:endParaRPr>
          </a:p>
          <a:p>
            <a:pPr algn="l" indent="-142240" lvl="0" marL="182880" rtl="0">
              <a:lnSpc>
                <a:spcPct val="130000"/>
              </a:lnSpc>
              <a:spcBef>
                <a:spcPts val="1000"/>
              </a:spcBef>
              <a:spcAft>
                <a:spcPts val="1000"/>
              </a:spcAft>
              <a:buClr>
                <a:schemeClr val="accent1"/>
              </a:buClr>
              <a:buSzPts val="800"/>
              <a:buFont typeface="Google Sans"/>
              <a:buChar char="●"/>
            </a:pPr>
            <a:r>
              <a:rPr lang="en-US" sz="1200">
                <a:solidFill>
                  <a:srgbClr val="202124"/>
                </a:solidFill>
                <a:latin typeface="Google Sans"/>
                <a:ea typeface="Google Sans"/>
                <a:cs typeface="Google Sans"/>
                <a:sym typeface="Google Sans"/>
              </a:rPr>
              <a:t>Application inventory analysis</a:t>
            </a:r>
            <a:endParaRPr>
              <a:latin typeface="Google Sans"/>
              <a:ea typeface="Google Sans"/>
              <a:cs typeface="Google Sans"/>
              <a:sym typeface="Google Sans"/>
            </a:endParaRPr>
          </a:p>
        </p:txBody>
      </p:sp>
      <p:sp>
        <p:nvSpPr>
          <p:cNvPr id="269" name="Google Shape;269;p35"/>
          <p:cNvSpPr txBox="1"/>
          <p:nvPr/>
        </p:nvSpPr>
        <p:spPr>
          <a:xfrm>
            <a:off x="609575" y="613675"/>
            <a:ext cx="6027600" cy="339000"/>
          </a:xfrm>
          <a:prstGeom prst="rect">
            <a:avLst/>
          </a:prstGeom>
          <a:noFill/>
          <a:ln>
            <a:noFill/>
          </a:ln>
        </p:spPr>
        <p:txBody>
          <a:bodyPr anchor="t" anchorCtr="0" bIns="0" lIns="0" rIns="0" spcFirstLastPara="1" tIns="0" wrap="square">
            <a:noAutofit/>
          </a:bodyPr>
          <a:lstStyle/>
          <a:p>
            <a:pPr algn="l" indent="0" lvl="0" marL="0" marR="0"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What we did for your assessment</a:t>
            </a:r>
            <a:endParaRPr sz="2400">
              <a:solidFill>
                <a:srgbClr val="202124"/>
              </a:solidFill>
              <a:latin typeface="Google Sans Medium"/>
              <a:ea typeface="Google Sans Medium"/>
              <a:cs typeface="Google Sans Medium"/>
              <a:sym typeface="Google Sans Medium"/>
            </a:endParaRPr>
          </a:p>
        </p:txBody>
      </p:sp>
      <p:sp>
        <p:nvSpPr>
          <p:cNvPr id="270" name="Google Shape;270;p35"/>
          <p:cNvSpPr txBox="1"/>
          <p:nvPr/>
        </p:nvSpPr>
        <p:spPr>
          <a:xfrm>
            <a:off x="605850" y="2019234"/>
            <a:ext cx="3234300" cy="3654000"/>
          </a:xfrm>
          <a:prstGeom prst="rect">
            <a:avLst/>
          </a:prstGeom>
          <a:noFill/>
          <a:ln>
            <a:noFill/>
          </a:ln>
        </p:spPr>
        <p:txBody>
          <a:bodyPr anchor="t" anchorCtr="0" bIns="0" lIns="0" rIns="0" spcFirstLastPara="1" tIns="0" wrap="square">
            <a:noAutofit/>
          </a:bodyPr>
          <a:lstStyle/>
          <a:p>
            <a:pPr algn="l" indent="0" lvl="0" marL="0" marR="0" rtl="0">
              <a:lnSpc>
                <a:spcPct val="135000"/>
              </a:lnSpc>
              <a:spcBef>
                <a:spcPts val="0"/>
              </a:spcBef>
              <a:spcAft>
                <a:spcPts val="0"/>
              </a:spcAft>
              <a:buClr>
                <a:srgbClr val="000000"/>
              </a:buClr>
              <a:buSzPts val="1400"/>
              <a:buFont typeface="Arial"/>
              <a:buNone/>
            </a:pPr>
            <a:r>
              <a:rPr cap="none" i="0" lang="en-US" strike="noStrike" sz="1400" u="none">
                <a:solidFill>
                  <a:srgbClr val="202124"/>
                </a:solidFill>
                <a:latin typeface="Google Sans"/>
                <a:ea typeface="Google Sans"/>
                <a:cs typeface="Google Sans"/>
                <a:sym typeface="Google Sans"/>
              </a:rPr>
              <a:t>Your engagement included a basic assessment. The basic assessment is a starting point for any customer embarking on the journey to public or hybrid cloud. </a:t>
            </a:r>
            <a:endParaRPr cap="none" i="0" strike="noStrike" sz="1400" u="none">
              <a:solidFill>
                <a:srgbClr val="202124"/>
              </a:solidFill>
              <a:latin typeface="Google Sans"/>
              <a:ea typeface="Google Sans"/>
              <a:cs typeface="Google Sans"/>
              <a:sym typeface="Google Sans"/>
            </a:endParaRPr>
          </a:p>
          <a:p>
            <a:pPr algn="l" indent="0" lvl="0" marL="0" marR="0" rtl="0">
              <a:lnSpc>
                <a:spcPct val="135000"/>
              </a:lnSpc>
              <a:spcBef>
                <a:spcPts val="1000"/>
              </a:spcBef>
              <a:spcAft>
                <a:spcPts val="1000"/>
              </a:spcAft>
              <a:buClr>
                <a:srgbClr val="000000"/>
              </a:buClr>
              <a:buSzPts val="1400"/>
              <a:buFont typeface="Arial"/>
              <a:buNone/>
            </a:pPr>
            <a:r>
              <a:rPr cap="none" i="0" lang="en-US" strike="noStrike" sz="1400" u="none">
                <a:solidFill>
                  <a:srgbClr val="202124"/>
                </a:solidFill>
                <a:latin typeface="Google Sans"/>
                <a:ea typeface="Google Sans"/>
                <a:cs typeface="Google Sans"/>
                <a:sym typeface="Google Sans"/>
              </a:rPr>
              <a:t>One or more data collectors were deployed in your environment and your data was automatically aggregated, analyzed, and staged for additional planning functions. The phases and tasks of the basic assessment are shown below:</a:t>
            </a:r>
            <a:endParaRPr cap="none" i="0" strike="noStrike" sz="1400" u="none">
              <a:solidFill>
                <a:srgbClr val="202124"/>
              </a:solidFill>
              <a:latin typeface="Google Sans"/>
              <a:ea typeface="Google Sans"/>
              <a:cs typeface="Google Sans"/>
              <a:sym typeface="Google Sans"/>
            </a:endParaRPr>
          </a:p>
        </p:txBody>
      </p:sp>
      <p:sp>
        <p:nvSpPr>
          <p:cNvPr id="271" name="Google Shape;271;p35"/>
          <p:cNvSpPr/>
          <p:nvPr/>
        </p:nvSpPr>
        <p:spPr>
          <a:xfrm rot="-5400000">
            <a:off x="8047620" y="-2703132"/>
            <a:ext cx="343500" cy="8259300"/>
          </a:xfrm>
          <a:prstGeom prst="round2SameRect">
            <a:avLst>
              <a:gd fmla="val 16180" name="adj1"/>
              <a:gd fmla="val 0" name="adj2"/>
            </a:avLst>
          </a:prstGeom>
          <a:solidFill>
            <a:srgbClr val="5EC1EF"/>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sp>
        <p:nvSpPr>
          <p:cNvPr id="272" name="Google Shape;272;p35"/>
          <p:cNvSpPr txBox="1"/>
          <p:nvPr/>
        </p:nvSpPr>
        <p:spPr>
          <a:xfrm>
            <a:off x="4309450" y="2031350"/>
            <a:ext cx="3471900" cy="2304900"/>
          </a:xfrm>
          <a:prstGeom prst="rect">
            <a:avLst/>
          </a:prstGeom>
          <a:noFill/>
          <a:ln>
            <a:noFill/>
          </a:ln>
        </p:spPr>
        <p:txBody>
          <a:bodyPr anchor="t" anchorCtr="0" bIns="0" lIns="0" rIns="0" spcFirstLastPara="1" tIns="0" wrap="square">
            <a:noAutofit/>
          </a:bodyPr>
          <a:lstStyle/>
          <a:p>
            <a:pPr algn="l" indent="0" lvl="0" marL="0" marR="0" rtl="0">
              <a:lnSpc>
                <a:spcPct val="135000"/>
              </a:lnSpc>
              <a:spcBef>
                <a:spcPts val="0"/>
              </a:spcBef>
              <a:spcAft>
                <a:spcPts val="0"/>
              </a:spcAft>
              <a:buNone/>
            </a:pPr>
            <a:r>
              <a:rPr lang="en-US">
                <a:solidFill>
                  <a:schemeClr val="accent1"/>
                </a:solidFill>
                <a:latin typeface="Google Sans Medium"/>
                <a:ea typeface="Google Sans Medium"/>
                <a:cs typeface="Google Sans Medium"/>
                <a:sym typeface="Google Sans Medium"/>
              </a:rPr>
              <a:t>Phase 1</a:t>
            </a:r>
            <a:endParaRPr>
              <a:solidFill>
                <a:schemeClr val="accent1"/>
              </a:solidFill>
              <a:latin typeface="Google Sans Medium"/>
              <a:ea typeface="Google Sans Medium"/>
              <a:cs typeface="Google Sans Medium"/>
              <a:sym typeface="Google Sans Medium"/>
            </a:endParaRPr>
          </a:p>
          <a:p>
            <a:pPr algn="l" indent="0" lvl="0" marL="0" marR="0" rtl="0">
              <a:lnSpc>
                <a:spcPct val="135000"/>
              </a:lnSpc>
              <a:spcBef>
                <a:spcPts val="500"/>
              </a:spcBef>
              <a:spcAft>
                <a:spcPts val="0"/>
              </a:spcAft>
              <a:buNone/>
            </a:pPr>
            <a:r>
              <a:rPr lang="en-US" sz="1200">
                <a:solidFill>
                  <a:srgbClr val="202124"/>
                </a:solidFill>
                <a:latin typeface="Google Sans Medium"/>
                <a:ea typeface="Google Sans Medium"/>
                <a:cs typeface="Google Sans Medium"/>
                <a:sym typeface="Google Sans Medium"/>
              </a:rPr>
              <a:t>Discovery, Inventory Analysis, and Cloud Readiness</a:t>
            </a:r>
            <a:endParaRPr sz="1200">
              <a:solidFill>
                <a:srgbClr val="202124"/>
              </a:solidFill>
              <a:latin typeface="Google Sans Medium"/>
              <a:ea typeface="Google Sans Medium"/>
              <a:cs typeface="Google Sans Medium"/>
              <a:sym typeface="Google Sans Medium"/>
            </a:endParaRPr>
          </a:p>
          <a:p>
            <a:pPr algn="l" indent="0" lvl="0" marL="0" marR="0" rtl="0">
              <a:lnSpc>
                <a:spcPct val="135000"/>
              </a:lnSpc>
              <a:spcBef>
                <a:spcPts val="500"/>
              </a:spcBef>
              <a:spcAft>
                <a:spcPts val="800"/>
              </a:spcAft>
              <a:buNone/>
            </a:pPr>
            <a:r>
              <a:rPr lang="en-US" sz="1200">
                <a:solidFill>
                  <a:srgbClr val="202124"/>
                </a:solidFill>
                <a:latin typeface="Google Sans"/>
                <a:ea typeface="Google Sans"/>
                <a:cs typeface="Google Sans"/>
                <a:sym typeface="Google Sans"/>
              </a:rPr>
              <a:t>The objective of this phase is to collect data from the target workloads and complete inventory analysis including basic cloud readiness.  The StratoProbe® discovery engine gathered workload, application and network information and processed the following analytics:</a:t>
            </a:r>
            <a:endParaRPr sz="1200">
              <a:solidFill>
                <a:srgbClr val="202124"/>
              </a:solidFill>
              <a:latin typeface="Google Sans"/>
              <a:ea typeface="Google Sans"/>
              <a:cs typeface="Google Sans"/>
              <a:sym typeface="Google Sans"/>
            </a:endParaRPr>
          </a:p>
        </p:txBody>
      </p:sp>
      <p:sp>
        <p:nvSpPr>
          <p:cNvPr id="273" name="Google Shape;273;p35"/>
          <p:cNvSpPr txBox="1"/>
          <p:nvPr/>
        </p:nvSpPr>
        <p:spPr>
          <a:xfrm>
            <a:off x="7991325" y="2031350"/>
            <a:ext cx="3471900" cy="738600"/>
          </a:xfrm>
          <a:prstGeom prst="rect">
            <a:avLst/>
          </a:prstGeom>
          <a:noFill/>
          <a:ln>
            <a:noFill/>
          </a:ln>
        </p:spPr>
        <p:txBody>
          <a:bodyPr anchor="t" anchorCtr="0" bIns="0" lIns="0" rIns="0" spcFirstLastPara="1" tIns="0" wrap="square">
            <a:noAutofit/>
          </a:bodyPr>
          <a:lstStyle/>
          <a:p>
            <a:pPr algn="l" indent="0" lvl="0" marL="0" marR="0" rtl="0">
              <a:lnSpc>
                <a:spcPct val="135000"/>
              </a:lnSpc>
              <a:spcBef>
                <a:spcPts val="0"/>
              </a:spcBef>
              <a:spcAft>
                <a:spcPts val="0"/>
              </a:spcAft>
              <a:buNone/>
            </a:pPr>
            <a:r>
              <a:rPr lang="en-US">
                <a:solidFill>
                  <a:schemeClr val="accent4"/>
                </a:solidFill>
                <a:latin typeface="Google Sans Medium"/>
                <a:ea typeface="Google Sans Medium"/>
                <a:cs typeface="Google Sans Medium"/>
                <a:sym typeface="Google Sans Medium"/>
              </a:rPr>
              <a:t>Phase 2 </a:t>
            </a:r>
            <a:endParaRPr>
              <a:solidFill>
                <a:schemeClr val="accent4"/>
              </a:solidFill>
              <a:latin typeface="Google Sans Medium"/>
              <a:ea typeface="Google Sans Medium"/>
              <a:cs typeface="Google Sans Medium"/>
              <a:sym typeface="Google Sans Medium"/>
            </a:endParaRPr>
          </a:p>
          <a:p>
            <a:pPr algn="l" indent="0" lvl="0" marL="0" marR="0" rtl="0">
              <a:lnSpc>
                <a:spcPct val="135000"/>
              </a:lnSpc>
              <a:spcBef>
                <a:spcPts val="500"/>
              </a:spcBef>
              <a:spcAft>
                <a:spcPts val="0"/>
              </a:spcAft>
              <a:buNone/>
            </a:pPr>
            <a:r>
              <a:rPr lang="en-US" sz="1200">
                <a:solidFill>
                  <a:srgbClr val="202124"/>
                </a:solidFill>
                <a:latin typeface="Google Sans Medium"/>
                <a:ea typeface="Google Sans Medium"/>
                <a:cs typeface="Google Sans Medium"/>
                <a:sym typeface="Google Sans Medium"/>
              </a:rPr>
              <a:t>Basic Cloud Fit and Financial Analysis</a:t>
            </a:r>
            <a:endParaRPr sz="1200">
              <a:solidFill>
                <a:srgbClr val="202124"/>
              </a:solidFill>
              <a:latin typeface="Google Sans Medium"/>
              <a:ea typeface="Google Sans Medium"/>
              <a:cs typeface="Google Sans Medium"/>
              <a:sym typeface="Google Sans Medium"/>
            </a:endParaRPr>
          </a:p>
          <a:p>
            <a:pPr algn="l" indent="0" lvl="0" marL="0" marR="0" rtl="0">
              <a:lnSpc>
                <a:spcPct val="135000"/>
              </a:lnSpc>
              <a:spcBef>
                <a:spcPts val="500"/>
              </a:spcBef>
              <a:spcAft>
                <a:spcPts val="0"/>
              </a:spcAft>
              <a:buNone/>
            </a:pPr>
            <a:r>
              <a:rPr lang="en-US" sz="1200">
                <a:solidFill>
                  <a:srgbClr val="202124"/>
                </a:solidFill>
                <a:latin typeface="Google Sans"/>
                <a:ea typeface="Google Sans"/>
                <a:cs typeface="Google Sans"/>
                <a:sym typeface="Google Sans"/>
              </a:rPr>
              <a:t>The objective of this phase is to further analyze your data to provide insights into cloud readiness, potential savings from cloud, consumption strategies including IaaS and PaaS alternatives, and to review your projected spend in the selected cloud providers. The expected output from this phase includes:</a:t>
            </a:r>
            <a:endParaRPr sz="1200">
              <a:solidFill>
                <a:srgbClr val="202124"/>
              </a:solidFill>
              <a:latin typeface="Google Sans"/>
              <a:ea typeface="Google Sans"/>
              <a:cs typeface="Google Sans"/>
              <a:sym typeface="Google Sans"/>
            </a:endParaRPr>
          </a:p>
          <a:p>
            <a:pPr algn="l" indent="0" lvl="0" marL="0" marR="0" rtl="0">
              <a:lnSpc>
                <a:spcPct val="135000"/>
              </a:lnSpc>
              <a:spcBef>
                <a:spcPts val="500"/>
              </a:spcBef>
              <a:spcAft>
                <a:spcPts val="500"/>
              </a:spcAft>
              <a:buNone/>
            </a:pPr>
            <a:endParaRPr sz="1200">
              <a:solidFill>
                <a:srgbClr val="202124"/>
              </a:solidFill>
              <a:latin typeface="Google Sans"/>
              <a:ea typeface="Google Sans"/>
              <a:cs typeface="Google Sans"/>
              <a:sym typeface="Google Sans"/>
            </a:endParaRPr>
          </a:p>
        </p:txBody>
      </p:sp>
      <p:grpSp>
        <p:nvGrpSpPr>
          <p:cNvPr id="274" name="Google Shape;274;p35"/>
          <p:cNvGrpSpPr/>
          <p:nvPr/>
        </p:nvGrpSpPr>
        <p:grpSpPr>
          <a:xfrm rot="-5400000">
            <a:off x="4296100" y="1333663"/>
            <a:ext cx="497700" cy="497700"/>
            <a:chOff x="5473150" y="742700"/>
            <a:chExt cx="497700" cy="497700"/>
          </a:xfrm>
        </p:grpSpPr>
        <p:sp>
          <p:nvSpPr>
            <p:cNvPr id="275" name="Google Shape;275;p35"/>
            <p:cNvSpPr/>
            <p:nvPr/>
          </p:nvSpPr>
          <p:spPr>
            <a:xfrm>
              <a:off x="5473150" y="742700"/>
              <a:ext cx="497700" cy="497700"/>
            </a:xfrm>
            <a:prstGeom prst="pie">
              <a:avLst>
                <a:gd fmla="val 5388966" name="adj1"/>
                <a:gd fmla="val 16200000" name="adj2"/>
              </a:avLst>
            </a:prstGeom>
            <a:solidFill>
              <a:srgbClr val="EB1946"/>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sp>
          <p:nvSpPr>
            <p:cNvPr id="276" name="Google Shape;276;p35"/>
            <p:cNvSpPr/>
            <p:nvPr/>
          </p:nvSpPr>
          <p:spPr>
            <a:xfrm>
              <a:off x="5568383" y="842952"/>
              <a:ext cx="297300" cy="297300"/>
            </a:xfrm>
            <a:prstGeom prst="ellipse">
              <a:avLst/>
            </a:prstGeom>
            <a:solidFill>
              <a:srgbClr val="FFFFFF"/>
            </a:solidFill>
            <a:ln>
              <a:noFill/>
            </a:ln>
            <a:effectLst>
              <a:outerShdw algn="bl" blurRad="114300" dir="5400000" dist="19050" rotWithShape="0">
                <a:srgbClr val="000000">
                  <a:alpha val="18000"/>
                </a:srgbClr>
              </a:outerShdw>
            </a:effectLst>
          </p:spPr>
          <p:txBody>
            <a:bodyPr anchor="ctr" anchorCtr="0" bIns="0" lIns="0" rIns="0" spcFirstLastPara="1" tIns="0" wrap="square">
              <a:noAutofit/>
            </a:bodyPr>
            <a:lstStyle/>
            <a:p>
              <a:pPr algn="ctr" indent="0" lvl="0" marL="0" rtl="0">
                <a:spcBef>
                  <a:spcPts val="0"/>
                </a:spcBef>
                <a:spcAft>
                  <a:spcPts val="0"/>
                </a:spcAft>
                <a:buNone/>
              </a:pPr>
              <a:endParaRPr sz="1200">
                <a:solidFill>
                  <a:schemeClr val="accent1"/>
                </a:solidFill>
                <a:latin typeface="Google Sans"/>
                <a:ea typeface="Google Sans"/>
                <a:cs typeface="Google Sans"/>
                <a:sym typeface="Google Sans"/>
              </a:endParaRPr>
            </a:p>
          </p:txBody>
        </p:sp>
        <p:sp>
          <p:nvSpPr>
            <p:cNvPr id="277" name="Google Shape;277;p35"/>
            <p:cNvSpPr txBox="1"/>
            <p:nvPr/>
          </p:nvSpPr>
          <p:spPr>
            <a:xfrm rot="5400000">
              <a:off x="5568375" y="842950"/>
              <a:ext cx="297300" cy="297300"/>
            </a:xfrm>
            <a:prstGeom prst="rect">
              <a:avLst/>
            </a:prstGeom>
            <a:noFill/>
            <a:ln>
              <a:noFill/>
            </a:ln>
          </p:spPr>
          <p:txBody>
            <a:bodyPr anchor="ctr" anchorCtr="0" bIns="0" lIns="0" rIns="0" spcFirstLastPara="1" tIns="0" wrap="square">
              <a:noAutofit/>
            </a:bodyPr>
            <a:lstStyle/>
            <a:p>
              <a:pPr algn="ctr" indent="0" lvl="0" marL="0" rtl="0">
                <a:spcBef>
                  <a:spcPts val="0"/>
                </a:spcBef>
                <a:spcAft>
                  <a:spcPts val="0"/>
                </a:spcAft>
                <a:buNone/>
              </a:pPr>
              <a:r>
                <a:rPr lang="en-US" sz="1200">
                  <a:solidFill>
                    <a:schemeClr val="accent1"/>
                  </a:solidFill>
                  <a:latin typeface="Google Sans"/>
                  <a:ea typeface="Google Sans"/>
                  <a:cs typeface="Google Sans"/>
                  <a:sym typeface="Google Sans"/>
                </a:rPr>
                <a:t>1</a:t>
              </a:r>
              <a:endParaRPr>
                <a:latin typeface="Google Sans"/>
                <a:ea typeface="Google Sans"/>
                <a:cs typeface="Google Sans"/>
                <a:sym typeface="Google Sans"/>
              </a:endParaRPr>
            </a:p>
          </p:txBody>
        </p:sp>
      </p:grpSp>
      <p:grpSp>
        <p:nvGrpSpPr>
          <p:cNvPr id="278" name="Google Shape;278;p35"/>
          <p:cNvGrpSpPr/>
          <p:nvPr/>
        </p:nvGrpSpPr>
        <p:grpSpPr>
          <a:xfrm rot="-5400000">
            <a:off x="7970525" y="1333679"/>
            <a:ext cx="497700" cy="497700"/>
            <a:chOff x="5473150" y="1433250"/>
            <a:chExt cx="497700" cy="497700"/>
          </a:xfrm>
        </p:grpSpPr>
        <p:sp>
          <p:nvSpPr>
            <p:cNvPr id="279" name="Google Shape;279;p35"/>
            <p:cNvSpPr/>
            <p:nvPr/>
          </p:nvSpPr>
          <p:spPr>
            <a:xfrm>
              <a:off x="5473150" y="1433250"/>
              <a:ext cx="497700" cy="497700"/>
            </a:xfrm>
            <a:prstGeom prst="pie">
              <a:avLst>
                <a:gd fmla="val 5388966" name="adj1"/>
                <a:gd fmla="val 16200000" name="adj2"/>
              </a:avLst>
            </a:prstGeom>
            <a:solidFill>
              <a:srgbClr val="BED732"/>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sp>
          <p:nvSpPr>
            <p:cNvPr id="280" name="Google Shape;280;p35"/>
            <p:cNvSpPr/>
            <p:nvPr/>
          </p:nvSpPr>
          <p:spPr>
            <a:xfrm>
              <a:off x="5568383" y="1533502"/>
              <a:ext cx="297300" cy="297300"/>
            </a:xfrm>
            <a:prstGeom prst="ellipse">
              <a:avLst/>
            </a:prstGeom>
            <a:solidFill>
              <a:srgbClr val="FFFFFF"/>
            </a:solidFill>
            <a:ln>
              <a:noFill/>
            </a:ln>
            <a:effectLst>
              <a:outerShdw algn="bl" blurRad="114300" dir="5400000" dist="19050" rotWithShape="0">
                <a:srgbClr val="000000">
                  <a:alpha val="18000"/>
                </a:srgbClr>
              </a:outerShdw>
            </a:effectLst>
          </p:spPr>
          <p:txBody>
            <a:bodyPr anchor="ctr" anchorCtr="0" bIns="0" lIns="0" rIns="0" spcFirstLastPara="1" tIns="0" wrap="square">
              <a:noAutofit/>
            </a:bodyPr>
            <a:lstStyle/>
            <a:p>
              <a:pPr algn="ctr" indent="0" lvl="0" marL="0" rtl="0">
                <a:spcBef>
                  <a:spcPts val="0"/>
                </a:spcBef>
                <a:spcAft>
                  <a:spcPts val="0"/>
                </a:spcAft>
                <a:buNone/>
              </a:pPr>
              <a:endParaRPr sz="1200">
                <a:solidFill>
                  <a:schemeClr val="accent1"/>
                </a:solidFill>
                <a:latin typeface="Google Sans"/>
                <a:ea typeface="Google Sans"/>
                <a:cs typeface="Google Sans"/>
                <a:sym typeface="Google Sans"/>
              </a:endParaRPr>
            </a:p>
          </p:txBody>
        </p:sp>
        <p:sp>
          <p:nvSpPr>
            <p:cNvPr id="281" name="Google Shape;281;p35"/>
            <p:cNvSpPr txBox="1"/>
            <p:nvPr/>
          </p:nvSpPr>
          <p:spPr>
            <a:xfrm rot="5400000">
              <a:off x="5568375" y="1533500"/>
              <a:ext cx="297300" cy="297300"/>
            </a:xfrm>
            <a:prstGeom prst="rect">
              <a:avLst/>
            </a:prstGeom>
            <a:noFill/>
            <a:ln>
              <a:noFill/>
            </a:ln>
          </p:spPr>
          <p:txBody>
            <a:bodyPr anchor="ctr" anchorCtr="0" bIns="0" lIns="0" rIns="0" spcFirstLastPara="1" tIns="0" wrap="square">
              <a:noAutofit/>
            </a:bodyPr>
            <a:lstStyle/>
            <a:p>
              <a:pPr algn="ctr" indent="0" lvl="0" marL="0" rtl="0">
                <a:spcBef>
                  <a:spcPts val="0"/>
                </a:spcBef>
                <a:spcAft>
                  <a:spcPts val="0"/>
                </a:spcAft>
                <a:buNone/>
              </a:pPr>
              <a:r>
                <a:rPr lang="en-US" sz="1200">
                  <a:solidFill>
                    <a:schemeClr val="accent4"/>
                  </a:solidFill>
                  <a:latin typeface="Google Sans"/>
                  <a:ea typeface="Google Sans"/>
                  <a:cs typeface="Google Sans"/>
                  <a:sym typeface="Google Sans"/>
                </a:rPr>
                <a:t>2</a:t>
              </a:r>
              <a:endParaRPr>
                <a:solidFill>
                  <a:schemeClr val="accent4"/>
                </a:solidFill>
                <a:latin typeface="Google Sans"/>
                <a:ea typeface="Google Sans"/>
                <a:cs typeface="Google Sans"/>
                <a:sym typeface="Google Sans"/>
              </a:endParaRPr>
            </a:p>
          </p:txBody>
        </p:sp>
      </p:grpSp>
      <p:sp>
        <p:nvSpPr>
          <p:cNvPr id="282" name="Google Shape;282;p35"/>
          <p:cNvSpPr txBox="1"/>
          <p:nvPr/>
        </p:nvSpPr>
        <p:spPr>
          <a:xfrm>
            <a:off x="8010850" y="4496100"/>
            <a:ext cx="3702600" cy="1754400"/>
          </a:xfrm>
          <a:prstGeom prst="rect">
            <a:avLst/>
          </a:prstGeom>
          <a:noFill/>
          <a:ln>
            <a:noFill/>
          </a:ln>
        </p:spPr>
        <p:txBody>
          <a:bodyPr anchor="t" anchorCtr="0" bIns="0" lIns="0" rIns="0" spcFirstLastPara="1" tIns="0" wrap="square">
            <a:noAutofit/>
          </a:bodyPr>
          <a:lstStyle/>
          <a:p>
            <a:pPr algn="l" indent="-142240" lvl="0" marL="182880" marR="0" rtl="0">
              <a:lnSpc>
                <a:spcPct val="130000"/>
              </a:lnSpc>
              <a:spcBef>
                <a:spcPts val="0"/>
              </a:spcBef>
              <a:spcAft>
                <a:spcPts val="0"/>
              </a:spcAft>
              <a:buClr>
                <a:schemeClr val="accent4"/>
              </a:buClr>
              <a:buSzPts val="800"/>
              <a:buFont typeface="Google Sans"/>
              <a:buChar char="●"/>
            </a:pPr>
            <a:r>
              <a:rPr lang="en-US" sz="1200">
                <a:solidFill>
                  <a:srgbClr val="202124"/>
                </a:solidFill>
                <a:latin typeface="Google Sans"/>
                <a:ea typeface="Google Sans"/>
                <a:cs typeface="Google Sans"/>
                <a:sym typeface="Google Sans"/>
              </a:rPr>
              <a:t>Best-fit vendor catalog-product match (IaaS)</a:t>
            </a:r>
            <a:endParaRPr sz="1200">
              <a:solidFill>
                <a:srgbClr val="202124"/>
              </a:solidFill>
              <a:latin typeface="Google Sans"/>
              <a:ea typeface="Google Sans"/>
              <a:cs typeface="Google Sans"/>
              <a:sym typeface="Google Sans"/>
            </a:endParaRPr>
          </a:p>
          <a:p>
            <a:pPr algn="l" indent="-142240" lvl="0" marL="182880" marR="0" rtl="0">
              <a:lnSpc>
                <a:spcPct val="130000"/>
              </a:lnSpc>
              <a:spcBef>
                <a:spcPts val="1000"/>
              </a:spcBef>
              <a:spcAft>
                <a:spcPts val="0"/>
              </a:spcAft>
              <a:buClr>
                <a:schemeClr val="accent4"/>
              </a:buClr>
              <a:buSzPts val="800"/>
              <a:buFont typeface="Google Sans"/>
              <a:buChar char="●"/>
            </a:pPr>
            <a:r>
              <a:rPr lang="en-US" sz="1200">
                <a:solidFill>
                  <a:srgbClr val="202124"/>
                </a:solidFill>
                <a:latin typeface="Google Sans"/>
                <a:ea typeface="Google Sans"/>
                <a:cs typeface="Google Sans"/>
                <a:sym typeface="Google Sans"/>
              </a:rPr>
              <a:t>PaaS-fit analysis</a:t>
            </a:r>
            <a:endParaRPr sz="1200">
              <a:solidFill>
                <a:srgbClr val="202124"/>
              </a:solidFill>
              <a:latin typeface="Google Sans"/>
              <a:ea typeface="Google Sans"/>
              <a:cs typeface="Google Sans"/>
              <a:sym typeface="Google Sans"/>
            </a:endParaRPr>
          </a:p>
          <a:p>
            <a:pPr algn="l" indent="-142240" lvl="0" marL="182880" marR="0" rtl="0">
              <a:lnSpc>
                <a:spcPct val="130000"/>
              </a:lnSpc>
              <a:spcBef>
                <a:spcPts val="1000"/>
              </a:spcBef>
              <a:spcAft>
                <a:spcPts val="0"/>
              </a:spcAft>
              <a:buClr>
                <a:schemeClr val="accent4"/>
              </a:buClr>
              <a:buSzPts val="800"/>
              <a:buFont typeface="Google Sans"/>
              <a:buChar char="●"/>
            </a:pPr>
            <a:r>
              <a:rPr lang="en-US" sz="1200">
                <a:solidFill>
                  <a:srgbClr val="202124"/>
                </a:solidFill>
                <a:latin typeface="Google Sans"/>
                <a:ea typeface="Google Sans"/>
                <a:cs typeface="Google Sans"/>
                <a:sym typeface="Google Sans"/>
              </a:rPr>
              <a:t>IaaS-fit analysis</a:t>
            </a:r>
            <a:endParaRPr sz="1200">
              <a:solidFill>
                <a:srgbClr val="202124"/>
              </a:solidFill>
              <a:latin typeface="Google Sans"/>
              <a:ea typeface="Google Sans"/>
              <a:cs typeface="Google Sans"/>
              <a:sym typeface="Google Sans"/>
            </a:endParaRPr>
          </a:p>
          <a:p>
            <a:pPr algn="l" indent="-142240" lvl="0" marL="182880" marR="0" rtl="0">
              <a:lnSpc>
                <a:spcPct val="130000"/>
              </a:lnSpc>
              <a:spcBef>
                <a:spcPts val="1000"/>
              </a:spcBef>
              <a:spcAft>
                <a:spcPts val="0"/>
              </a:spcAft>
              <a:buClr>
                <a:schemeClr val="accent4"/>
              </a:buClr>
              <a:buSzPts val="800"/>
              <a:buFont typeface="Google Sans"/>
              <a:buChar char="●"/>
            </a:pPr>
            <a:r>
              <a:rPr lang="en-US" sz="1200">
                <a:solidFill>
                  <a:srgbClr val="202124"/>
                </a:solidFill>
                <a:latin typeface="Google Sans"/>
                <a:ea typeface="Google Sans"/>
                <a:cs typeface="Google Sans"/>
                <a:sym typeface="Google Sans"/>
              </a:rPr>
              <a:t>Cloud-spend estimates (by vendor catalog)</a:t>
            </a:r>
            <a:endParaRPr sz="1200">
              <a:solidFill>
                <a:srgbClr val="202124"/>
              </a:solidFill>
              <a:latin typeface="Google Sans"/>
              <a:ea typeface="Google Sans"/>
              <a:cs typeface="Google Sans"/>
              <a:sym typeface="Google Sans"/>
            </a:endParaRPr>
          </a:p>
          <a:p>
            <a:pPr algn="l" indent="-142240" lvl="0" marL="182880" marR="0" rtl="0">
              <a:lnSpc>
                <a:spcPct val="130000"/>
              </a:lnSpc>
              <a:spcBef>
                <a:spcPts val="1000"/>
              </a:spcBef>
              <a:spcAft>
                <a:spcPts val="1000"/>
              </a:spcAft>
              <a:buClr>
                <a:schemeClr val="accent4"/>
              </a:buClr>
              <a:buSzPts val="800"/>
              <a:buFont typeface="Google Sans"/>
              <a:buChar char="●"/>
            </a:pPr>
            <a:r>
              <a:rPr lang="en-US" sz="1200">
                <a:solidFill>
                  <a:srgbClr val="202124"/>
                </a:solidFill>
                <a:latin typeface="Google Sans"/>
                <a:ea typeface="Google Sans"/>
                <a:cs typeface="Google Sans"/>
                <a:sym typeface="Google Sans"/>
              </a:rPr>
              <a:t>TCO and ROI against benchmark baselines</a:t>
            </a:r>
            <a:endParaRPr sz="1200">
              <a:solidFill>
                <a:srgbClr val="202124"/>
              </a:solidFill>
              <a:latin typeface="Google Sans"/>
              <a:ea typeface="Google Sans"/>
              <a:cs typeface="Google Sans"/>
              <a:sym typeface="Google Sans"/>
            </a:endParaRPr>
          </a:p>
        </p:txBody>
      </p:sp>
    </p:spTree>
  </p:cSld>
  <p:clrMapOvr>
    <a:masterClrMapping/>
  </p:clrMapOvr>
</p:sld>
</file>

<file path=ppt/slides/slide4.xml><?xml version="1.0" encoding="utf-8"?>
<p:sld xmlns:p="http://schemas.openxmlformats.org/presentationml/2006/main" xmlns:a="http://schemas.openxmlformats.org/drawingml/2006/main">
  <p:cSld>
    <p:spTree xmlns:r="http://schemas.openxmlformats.org/officeDocument/2006/relationships">
      <p:nvGrpSpPr>
        <p:cNvPr id="1" name="Shape 286"/>
        <p:cNvGrpSpPr/>
        <p:nvPr/>
      </p:nvGrpSpPr>
      <p:grpSpPr>
        <a:xfrm>
          <a:off x="0" y="0"/>
          <a:ext cx="0" cy="0"/>
          <a:chOff x="0" y="0"/>
          <a:chExt cx="0" cy="0"/>
        </a:xfrm>
      </p:grpSpPr>
      <p:sp>
        <p:nvSpPr>
          <p:cNvPr id="287" name="Google Shape;287;p36"/>
          <p:cNvSpPr/>
          <p:nvPr/>
        </p:nvSpPr>
        <p:spPr>
          <a:xfrm flipH="1" rot="10800000">
            <a:off x="4303788" y="1252728"/>
            <a:ext cx="7278900" cy="259800"/>
          </a:xfrm>
          <a:prstGeom prst="round2SameRect">
            <a:avLst>
              <a:gd fmla="val 0" name="adj1"/>
              <a:gd fmla="val 26684" name="adj2"/>
            </a:avLst>
          </a:prstGeom>
          <a:solidFill>
            <a:srgbClr val="EB1946"/>
          </a:solidFill>
          <a:ln>
            <a:noFill/>
          </a:ln>
        </p:spPr>
        <p:txBody>
          <a:bodyPr anchor="ctr" anchorCtr="0" bIns="91425" lIns="91425" rIns="91425" spcFirstLastPara="1" tIns="91425" wrap="square">
            <a:noAutofit/>
          </a:bodyPr>
          <a:lstStyle/>
          <a:p>
            <a:pPr algn="l" indent="0" lvl="0" marL="0" rtl="0">
              <a:spcBef>
                <a:spcPts val="0"/>
              </a:spcBef>
              <a:spcAft>
                <a:spcPts val="0"/>
              </a:spcAft>
              <a:buNone/>
            </a:pPr>
            <a:endParaRPr/>
          </a:p>
        </p:txBody>
      </p:sp>
      <p:graphicFrame>
        <p:nvGraphicFramePr>
          <p:cNvPr id="288" name="Google Shape;288;p36"/>
          <p:cNvGraphicFramePr/>
          <p:nvPr/>
        </p:nvGraphicFramePr>
        <p:xfrm>
          <a:off x="4306824" y="1252728"/>
          <a:ext cx="7278625" cy="1069623"/>
        </p:xfrm>
        <a:graphic>
          <a:graphicData uri="http://schemas.openxmlformats.org/drawingml/2006/table">
            <a:tbl>
              <a:tblPr bandRow="1" firstRow="1">
                <a:noFill/>
              </a:tblPr>
              <a:tblGrid>
                <a:gridCol w="543700">
                  <a:extLst>
                    <a:ext uri="{9D8B030D-6E8A-4147-A177-3AD203B41FA5}">
                      <a16:colId xmlns:a16="http://schemas.microsoft.com/office/drawing/2014/main" val="20000"/>
                    </a:ext>
                  </a:extLst>
                </a:gridCol>
                <a:gridCol w="1795275">
                  <a:extLst>
                    <a:ext uri="{9D8B030D-6E8A-4147-A177-3AD203B41FA5}">
                      <a16:colId xmlns:a16="http://schemas.microsoft.com/office/drawing/2014/main" val="20001"/>
                    </a:ext>
                  </a:extLst>
                </a:gridCol>
                <a:gridCol w="1581100">
                  <a:extLst>
                    <a:ext uri="{9D8B030D-6E8A-4147-A177-3AD203B41FA5}">
                      <a16:colId xmlns:a16="http://schemas.microsoft.com/office/drawing/2014/main" val="20002"/>
                    </a:ext>
                  </a:extLst>
                </a:gridCol>
                <a:gridCol w="1264825">
                  <a:extLst>
                    <a:ext uri="{9D8B030D-6E8A-4147-A177-3AD203B41FA5}">
                      <a16:colId xmlns:a16="http://schemas.microsoft.com/office/drawing/2014/main" val="20003"/>
                    </a:ext>
                  </a:extLst>
                </a:gridCol>
                <a:gridCol w="1212700">
                  <a:extLst>
                    <a:ext uri="{9D8B030D-6E8A-4147-A177-3AD203B41FA5}">
                      <a16:colId xmlns:a16="http://schemas.microsoft.com/office/drawing/2014/main" val="20004"/>
                    </a:ext>
                  </a:extLst>
                </a:gridCol>
                <a:gridCol w="881025">
                  <a:extLst>
                    <a:ext uri="{9D8B030D-6E8A-4147-A177-3AD203B41FA5}">
                      <a16:colId xmlns:a16="http://schemas.microsoft.com/office/drawing/2014/main" val="20005"/>
                    </a:ext>
                  </a:extLst>
                </a:gridCol>
              </a:tblGrid>
              <a:tr h="259775">
                <a:tc>
                  <a:txBody>
                    <a:bodyPr/>
                    <a:lstStyle/>
                    <a:p>
                      <a:pPr algn="l" indent="0" lvl="0" marL="0" marR="0" rtl="0">
                        <a:lnSpc>
                          <a:spcPct val="100000"/>
                        </a:lnSpc>
                        <a:spcBef>
                          <a:spcPts val="0"/>
                        </a:spcBef>
                        <a:spcAft>
                          <a:spcPts val="0"/>
                        </a:spcAft>
                        <a:buNone/>
                      </a:pPr>
                      <a:endParaRPr b="0" cap="none" strike="noStrike" u="none">
                        <a:solidFill>
                          <a:srgbClr val="FFFFFF"/>
                        </a:solidFill>
                        <a:latin typeface="Google Sans Medium"/>
                        <a:ea typeface="Google Sans Medium"/>
                        <a:cs typeface="Google Sans Medium"/>
                        <a:sym typeface="Google Sans Medium"/>
                      </a:endParaRPr>
                    </a:p>
                  </a:txBody>
                  <a:tcPr anchor="ctr" marB="0" marL="182875" marR="91450" marT="54850">
                    <a:lnL cap="flat" cmpd="sng" w="9525">
                      <a:solidFill>
                        <a:schemeClr val="accent1">
                          <a:alpha val="0"/>
                        </a:scheme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chemeClr val="accent1">
                          <a:alpha val="0"/>
                        </a:schemeClr>
                      </a:solidFill>
                      <a:prstDash val="solid"/>
                      <a:round/>
                      <a:headEnd len="sm" type="none" w="sm"/>
                      <a:tailEnd len="sm" type="none" w="sm"/>
                    </a:lnT>
                    <a:lnB cap="flat" cmpd="sng" w="9525">
                      <a:solidFill>
                        <a:srgbClr val="E8F0FE">
                          <a:alpha val="0"/>
                        </a:srgbClr>
                      </a:solidFill>
                      <a:prstDash val="solid"/>
                      <a:round/>
                      <a:headEnd len="sm" type="none" w="sm"/>
                      <a:tailEnd len="sm" type="none" w="sm"/>
                    </a:lnB>
                    <a:solidFill>
                      <a:srgbClr val="4285F4">
                        <a:alpha val="0"/>
                      </a:srgbClr>
                    </a:solidFill>
                  </a:tcPr>
                </a:tc>
                <a:tc>
                  <a:txBody>
                    <a:bodyPr/>
                    <a:lstStyle/>
                    <a:p>
                      <a:pPr algn="l" indent="0" lvl="0" marL="0" marR="0" rtl="0">
                        <a:lnSpc>
                          <a:spcPct val="100000"/>
                        </a:lnSpc>
                        <a:spcBef>
                          <a:spcPts val="0"/>
                        </a:spcBef>
                        <a:spcAft>
                          <a:spcPts val="0"/>
                        </a:spcAft>
                        <a:buNone/>
                      </a:pPr>
                      <a:r>
                        <a:rPr b="0" lang="en-US" sz="1000">
                          <a:solidFill>
                            <a:srgbClr val="FFFFFF"/>
                          </a:solidFill>
                          <a:latin typeface="Google Sans Medium"/>
                          <a:ea typeface="Google Sans Medium"/>
                          <a:cs typeface="Google Sans Medium"/>
                          <a:sym typeface="Google Sans Medium"/>
                        </a:rPr>
                        <a:t>Location</a:t>
                      </a:r>
                      <a:endParaRPr b="0" sz="1000">
                        <a:solidFill>
                          <a:srgbClr val="FFFFFF"/>
                        </a:solidFill>
                        <a:latin typeface="Google Sans Medium"/>
                        <a:ea typeface="Google Sans Medium"/>
                        <a:cs typeface="Google Sans Medium"/>
                        <a:sym typeface="Google Sans Medium"/>
                      </a:endParaRPr>
                    </a:p>
                  </a:txBody>
                  <a:tcPr anchor="ctr" marB="0" marL="91450" marR="91450" marT="5485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chemeClr val="accent1">
                          <a:alpha val="0"/>
                        </a:schemeClr>
                      </a:solidFill>
                      <a:prstDash val="solid"/>
                      <a:round/>
                      <a:headEnd len="sm" type="none" w="sm"/>
                      <a:tailEnd len="sm" type="none" w="sm"/>
                    </a:lnT>
                    <a:lnB cap="flat" cmpd="sng" w="9525">
                      <a:solidFill>
                        <a:srgbClr val="E8F0FE">
                          <a:alpha val="0"/>
                        </a:srgbClr>
                      </a:solidFill>
                      <a:prstDash val="solid"/>
                      <a:round/>
                      <a:headEnd len="sm" type="none" w="sm"/>
                      <a:tailEnd len="sm" type="none" w="sm"/>
                    </a:lnB>
                    <a:solidFill>
                      <a:srgbClr val="4285F4">
                        <a:alpha val="0"/>
                      </a:srgbClr>
                    </a:solidFill>
                  </a:tcPr>
                </a:tc>
                <a:tc>
                  <a:txBody>
                    <a:bodyPr/>
                    <a:lstStyle/>
                    <a:p>
                      <a:pPr algn="l" indent="0" lvl="0" marL="0" marR="0" rtl="0">
                        <a:lnSpc>
                          <a:spcPct val="100000"/>
                        </a:lnSpc>
                        <a:spcBef>
                          <a:spcPts val="0"/>
                        </a:spcBef>
                        <a:spcAft>
                          <a:spcPts val="0"/>
                        </a:spcAft>
                        <a:buNone/>
                      </a:pPr>
                      <a:r>
                        <a:rPr b="0" lang="en-US" sz="1000">
                          <a:solidFill>
                            <a:srgbClr val="FFFFFF"/>
                          </a:solidFill>
                          <a:latin typeface="Google Sans Medium"/>
                          <a:ea typeface="Google Sans Medium"/>
                          <a:cs typeface="Google Sans Medium"/>
                          <a:sym typeface="Google Sans Medium"/>
                        </a:rPr>
                        <a:t>Type</a:t>
                      </a:r>
                      <a:endParaRPr b="0" sz="1000">
                        <a:solidFill>
                          <a:srgbClr val="FFFFFF"/>
                        </a:solidFill>
                        <a:latin typeface="Google Sans Medium"/>
                        <a:ea typeface="Google Sans Medium"/>
                        <a:cs typeface="Google Sans Medium"/>
                        <a:sym typeface="Google Sans Medium"/>
                      </a:endParaRPr>
                    </a:p>
                  </a:txBody>
                  <a:tcPr anchor="ctr" marB="0" marL="91450" marR="91450" marT="5485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chemeClr val="accent1">
                          <a:alpha val="0"/>
                        </a:schemeClr>
                      </a:solidFill>
                      <a:prstDash val="solid"/>
                      <a:round/>
                      <a:headEnd len="sm" type="none" w="sm"/>
                      <a:tailEnd len="sm" type="none" w="sm"/>
                    </a:lnT>
                    <a:lnB cap="flat" cmpd="sng" w="9525">
                      <a:solidFill>
                        <a:srgbClr val="E8F0FE">
                          <a:alpha val="0"/>
                        </a:srgbClr>
                      </a:solidFill>
                      <a:prstDash val="solid"/>
                      <a:round/>
                      <a:headEnd len="sm" type="none" w="sm"/>
                      <a:tailEnd len="sm" type="none" w="sm"/>
                    </a:lnB>
                    <a:solidFill>
                      <a:srgbClr val="4285F4">
                        <a:alpha val="0"/>
                      </a:srgbClr>
                    </a:solidFill>
                  </a:tcPr>
                </a:tc>
                <a:tc>
                  <a:txBody>
                    <a:bodyPr/>
                    <a:lstStyle/>
                    <a:p>
                      <a:pPr algn="l" indent="0" lvl="0" marL="0" marR="0" rtl="0">
                        <a:lnSpc>
                          <a:spcPct val="100000"/>
                        </a:lnSpc>
                        <a:spcBef>
                          <a:spcPts val="0"/>
                        </a:spcBef>
                        <a:spcAft>
                          <a:spcPts val="0"/>
                        </a:spcAft>
                        <a:buNone/>
                      </a:pPr>
                      <a:r>
                        <a:rPr b="0" lang="en-US" sz="1000">
                          <a:solidFill>
                            <a:srgbClr val="FFFFFF"/>
                          </a:solidFill>
                          <a:latin typeface="Google Sans Medium"/>
                          <a:ea typeface="Google Sans Medium"/>
                          <a:cs typeface="Google Sans Medium"/>
                          <a:sym typeface="Google Sans Medium"/>
                        </a:rPr>
                        <a:t>Start date</a:t>
                      </a:r>
                      <a:endParaRPr b="0" sz="1000">
                        <a:solidFill>
                          <a:srgbClr val="FFFFFF"/>
                        </a:solidFill>
                        <a:latin typeface="Google Sans Medium"/>
                        <a:ea typeface="Google Sans Medium"/>
                        <a:cs typeface="Google Sans Medium"/>
                        <a:sym typeface="Google Sans Medium"/>
                      </a:endParaRPr>
                    </a:p>
                  </a:txBody>
                  <a:tcPr anchor="ctr" marB="0" marL="91450" marR="91450" marT="5485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chemeClr val="accent1">
                          <a:alpha val="0"/>
                        </a:schemeClr>
                      </a:solidFill>
                      <a:prstDash val="solid"/>
                      <a:round/>
                      <a:headEnd len="sm" type="none" w="sm"/>
                      <a:tailEnd len="sm" type="none" w="sm"/>
                    </a:lnT>
                    <a:lnB cap="flat" cmpd="sng" w="9525">
                      <a:solidFill>
                        <a:srgbClr val="E8F0FE">
                          <a:alpha val="0"/>
                        </a:srgbClr>
                      </a:solidFill>
                      <a:prstDash val="solid"/>
                      <a:round/>
                      <a:headEnd len="sm" type="none" w="sm"/>
                      <a:tailEnd len="sm" type="none" w="sm"/>
                    </a:lnB>
                    <a:solidFill>
                      <a:srgbClr val="4285F4">
                        <a:alpha val="0"/>
                      </a:srgbClr>
                    </a:solidFill>
                  </a:tcPr>
                </a:tc>
                <a:tc>
                  <a:txBody>
                    <a:bodyPr/>
                    <a:lstStyle/>
                    <a:p>
                      <a:pPr algn="l" indent="0" lvl="0" marL="0" marR="0" rtl="0">
                        <a:lnSpc>
                          <a:spcPct val="100000"/>
                        </a:lnSpc>
                        <a:spcBef>
                          <a:spcPts val="0"/>
                        </a:spcBef>
                        <a:spcAft>
                          <a:spcPts val="0"/>
                        </a:spcAft>
                        <a:buNone/>
                      </a:pPr>
                      <a:r>
                        <a:rPr b="0" lang="en-US" sz="1000">
                          <a:solidFill>
                            <a:srgbClr val="FFFFFF"/>
                          </a:solidFill>
                          <a:latin typeface="Google Sans Medium"/>
                          <a:ea typeface="Google Sans Medium"/>
                          <a:cs typeface="Google Sans Medium"/>
                          <a:sym typeface="Google Sans Medium"/>
                        </a:rPr>
                        <a:t>End date</a:t>
                      </a:r>
                      <a:endParaRPr b="0" sz="1000">
                        <a:solidFill>
                          <a:srgbClr val="FFFFFF"/>
                        </a:solidFill>
                        <a:latin typeface="Google Sans Medium"/>
                        <a:ea typeface="Google Sans Medium"/>
                        <a:cs typeface="Google Sans Medium"/>
                        <a:sym typeface="Google Sans Medium"/>
                      </a:endParaRPr>
                    </a:p>
                  </a:txBody>
                  <a:tcPr anchor="ctr" marB="0" marL="91450" marR="91450" marT="54850">
                    <a:lnL cap="flat" cmpd="sng" w="9525">
                      <a:solidFill>
                        <a:srgbClr val="000000">
                          <a:alpha val="0"/>
                        </a:srgbClr>
                      </a:solidFill>
                      <a:prstDash val="solid"/>
                      <a:round/>
                      <a:headEnd len="sm" type="none" w="sm"/>
                      <a:tailEnd len="sm" type="none" w="sm"/>
                    </a:lnL>
                    <a:lnR cap="flat" cmpd="sng" w="9525">
                      <a:solidFill>
                        <a:srgbClr val="000000">
                          <a:alpha val="0"/>
                        </a:srgbClr>
                      </a:solidFill>
                      <a:prstDash val="solid"/>
                      <a:round/>
                      <a:headEnd len="sm" type="none" w="sm"/>
                      <a:tailEnd len="sm" type="none" w="sm"/>
                    </a:lnR>
                    <a:lnT cap="flat" cmpd="sng" w="9525">
                      <a:solidFill>
                        <a:schemeClr val="accent1">
                          <a:alpha val="0"/>
                        </a:schemeClr>
                      </a:solidFill>
                      <a:prstDash val="solid"/>
                      <a:round/>
                      <a:headEnd len="sm" type="none" w="sm"/>
                      <a:tailEnd len="sm" type="none" w="sm"/>
                    </a:lnT>
                    <a:lnB cap="flat" cmpd="sng" w="9525">
                      <a:solidFill>
                        <a:srgbClr val="E8F0FE">
                          <a:alpha val="0"/>
                        </a:srgbClr>
                      </a:solidFill>
                      <a:prstDash val="solid"/>
                      <a:round/>
                      <a:headEnd len="sm" type="none" w="sm"/>
                      <a:tailEnd len="sm" type="none" w="sm"/>
                    </a:lnB>
                    <a:solidFill>
                      <a:srgbClr val="4285F4">
                        <a:alpha val="0"/>
                      </a:srgbClr>
                    </a:solidFill>
                  </a:tcPr>
                </a:tc>
                <a:tc>
                  <a:txBody>
                    <a:bodyPr/>
                    <a:lstStyle/>
                    <a:p>
                      <a:pPr algn="l" indent="0" lvl="0" marL="0" marR="0" rtl="0">
                        <a:lnSpc>
                          <a:spcPct val="100000"/>
                        </a:lnSpc>
                        <a:spcBef>
                          <a:spcPts val="0"/>
                        </a:spcBef>
                        <a:spcAft>
                          <a:spcPts val="0"/>
                        </a:spcAft>
                        <a:buNone/>
                      </a:pPr>
                      <a:r>
                        <a:rPr b="0" lang="en-US" sz="1000">
                          <a:solidFill>
                            <a:srgbClr val="FFFFFF"/>
                          </a:solidFill>
                          <a:latin typeface="Google Sans Medium"/>
                          <a:ea typeface="Google Sans Medium"/>
                          <a:cs typeface="Google Sans Medium"/>
                          <a:sym typeface="Google Sans Medium"/>
                        </a:rPr>
                        <a:t>Total assets</a:t>
                      </a:r>
                      <a:endParaRPr b="0" sz="1000">
                        <a:solidFill>
                          <a:srgbClr val="FFFFFF"/>
                        </a:solidFill>
                        <a:latin typeface="Google Sans Medium"/>
                        <a:ea typeface="Google Sans Medium"/>
                        <a:cs typeface="Google Sans Medium"/>
                        <a:sym typeface="Google Sans Medium"/>
                      </a:endParaRPr>
                    </a:p>
                  </a:txBody>
                  <a:tcPr anchor="ctr" marB="0" marL="91450" marR="91450" marT="54850">
                    <a:lnL cap="flat" cmpd="sng" w="9525">
                      <a:solidFill>
                        <a:srgbClr val="000000">
                          <a:alpha val="0"/>
                        </a:srgbClr>
                      </a:solidFill>
                      <a:prstDash val="solid"/>
                      <a:round/>
                      <a:headEnd len="sm" type="none" w="sm"/>
                      <a:tailEnd len="sm" type="none" w="sm"/>
                    </a:lnL>
                    <a:lnR cap="flat" cmpd="sng" w="9525">
                      <a:solidFill>
                        <a:schemeClr val="accent1">
                          <a:alpha val="0"/>
                        </a:schemeClr>
                      </a:solidFill>
                      <a:prstDash val="solid"/>
                      <a:round/>
                      <a:headEnd len="sm" type="none" w="sm"/>
                      <a:tailEnd len="sm" type="none" w="sm"/>
                    </a:lnR>
                    <a:lnT cap="flat" cmpd="sng" w="9525">
                      <a:solidFill>
                        <a:schemeClr val="accent1">
                          <a:alpha val="0"/>
                        </a:schemeClr>
                      </a:solidFill>
                      <a:prstDash val="solid"/>
                      <a:round/>
                      <a:headEnd len="sm" type="none" w="sm"/>
                      <a:tailEnd len="sm" type="none" w="sm"/>
                    </a:lnT>
                    <a:lnB cap="flat" cmpd="sng" w="9525">
                      <a:solidFill>
                        <a:srgbClr val="E8F0FE">
                          <a:alpha val="0"/>
                        </a:srgbClr>
                      </a:solidFill>
                      <a:prstDash val="solid"/>
                      <a:round/>
                      <a:headEnd len="sm" type="none" w="sm"/>
                      <a:tailEnd len="sm" type="none" w="sm"/>
                    </a:lnB>
                    <a:solidFill>
                      <a:srgbClr val="4285F4">
                        <a:alpha val="0"/>
                      </a:srgbClr>
                    </a:solidFill>
                  </a:tcPr>
                </a:tc>
                <a:extLst>
                  <a:ext uri="{0D108BD9-81ED-4DB2-BD59-A6C34878D82A}">
                    <a16:rowId xmlns:a16="http://schemas.microsoft.com/office/drawing/2014/main" val="10000"/>
                  </a:ext>
                </a:extLst>
              </a:tr>
              <a:tr h="0">
                <a:tc>
                  <a:txBody>
                    <a:bodyPr/>
                    <a:lstStyle/>
                    <a:p>
                      <a:pPr algn="l" indent="0" lvl="0" marL="0" rtl="0">
                        <a:spcBef>
                          <a:spcPts val="0"/>
                        </a:spcBef>
                        <a:spcAft>
                          <a:spcPts val="0"/>
                        </a:spcAft>
                        <a:buNone/>
                      </a:pPr>
                      <a:r>
                        <a:rPr lang="en-US" sz="900">
                          <a:solidFill>
                            <a:schemeClr val="accent1"/>
                          </a:solidFill>
                          <a:latin typeface="Google Sans"/>
                          <a:ea typeface="Google Sans"/>
                          <a:cs typeface="Google Sans"/>
                          <a:sym typeface="Google Sans"/>
                        </a:rPr>
                        <a:t>1</a:t>
                      </a:r>
                      <a:endParaRPr sz="900">
                        <a:solidFill>
                          <a:schemeClr val="accent1"/>
                        </a:solidFill>
                        <a:latin typeface="Google Sans"/>
                        <a:ea typeface="Google Sans"/>
                        <a:cs typeface="Google Sans"/>
                        <a:sym typeface="Google Sans"/>
                      </a:endParaRPr>
                    </a:p>
                  </a:txBody>
                  <a:tcPr anchor="ctr" marB="54850" marL="182875"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alpha val="0"/>
                        </a:srgbClr>
                      </a:solidFill>
                      <a:prstDash val="solid"/>
                      <a:round/>
                      <a:headEnd len="sm" type="none" w="sm"/>
                      <a:tailEnd len="sm" type="none" w="sm"/>
                    </a:lnT>
                    <a:lnB cap="flat" cmpd="sng" w="9525">
                      <a:solidFill>
                        <a:srgbClr val="E8F0FE"/>
                      </a:solidFill>
                      <a:prstDash val="solid"/>
                      <a:round/>
                      <a:headEnd len="sm" type="none" w="sm"/>
                      <a:tailEnd len="sm" type="none" w="sm"/>
                    </a:lnB>
                  </a:tcPr>
                </a:tc>
                <a:tc>
                  <a:txBody>
                    <a:bodyPr/>
                    <a:lstStyle/>
                    <a:p>
                      <a:pPr algn="l" indent="0" lvl="0" marL="0" marR="0"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DRC</a:t>
                      </a:r>
                      <a:endParaRPr sz="900">
                        <a:solidFill>
                          <a:srgbClr val="202124"/>
                        </a:solidFill>
                        <a:latin typeface="Google Sans"/>
                        <a:ea typeface="Google Sans"/>
                        <a:cs typeface="Google Sans"/>
                        <a:sym typeface="Google Sans"/>
                      </a:endParaRPr>
                    </a:p>
                  </a:txBody>
                  <a:tcPr anchor="ctr" marB="54850" marL="91450"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alpha val="0"/>
                        </a:srgbClr>
                      </a:solidFill>
                      <a:prstDash val="solid"/>
                      <a:round/>
                      <a:headEnd len="sm" type="none" w="sm"/>
                      <a:tailEnd len="sm" type="none" w="sm"/>
                    </a:lnT>
                    <a:lnB cap="flat" cmpd="sng" w="9525">
                      <a:solidFill>
                        <a:srgbClr val="E8F0FE"/>
                      </a:solidFill>
                      <a:prstDash val="solid"/>
                      <a:round/>
                      <a:headEnd len="sm" type="none" w="sm"/>
                      <a:tailEnd len="sm" type="none" w="sm"/>
                    </a:lnB>
                  </a:tcPr>
                </a:tc>
                <a:tc>
                  <a:txBody>
                    <a:bodyPr/>
                    <a:lstStyle/>
                    <a:p>
                      <a:pPr algn="l" indent="0" lvl="0" marL="0" rtl="0">
                        <a:spcBef>
                          <a:spcPts val="0"/>
                        </a:spcBef>
                        <a:spcAft>
                          <a:spcPts val="0"/>
                        </a:spcAft>
                        <a:buNone/>
                      </a:pPr>
                      <a:r>
                        <a:rPr lang="en-US" sz="900">
                          <a:solidFill>
                            <a:srgbClr val="202124"/>
                          </a:solidFill>
                          <a:latin typeface="Google Sans"/>
                          <a:ea typeface="Google Sans"/>
                          <a:cs typeface="Google Sans"/>
                          <a:sym typeface="Google Sans"/>
                        </a:rPr>
                        <a:t>Automatic Asset Discovery</a:t>
                      </a:r>
                      <a:endParaRPr sz="900">
                        <a:solidFill>
                          <a:srgbClr val="202124"/>
                        </a:solidFill>
                        <a:latin typeface="Google Sans"/>
                        <a:ea typeface="Google Sans"/>
                        <a:cs typeface="Google Sans"/>
                        <a:sym typeface="Google Sans"/>
                      </a:endParaRPr>
                    </a:p>
                  </a:txBody>
                  <a:tcPr anchor="ctr" marB="54850" marL="91450"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alpha val="0"/>
                        </a:srgbClr>
                      </a:solidFill>
                      <a:prstDash val="solid"/>
                      <a:round/>
                      <a:headEnd len="sm" type="none" w="sm"/>
                      <a:tailEnd len="sm" type="none" w="sm"/>
                    </a:lnT>
                    <a:lnB cap="flat" cmpd="sng" w="9525">
                      <a:solidFill>
                        <a:srgbClr val="E8F0FE"/>
                      </a:solidFill>
                      <a:prstDash val="solid"/>
                      <a:round/>
                      <a:headEnd len="sm" type="none" w="sm"/>
                      <a:tailEnd len="sm" type="none" w="sm"/>
                    </a:lnB>
                  </a:tcPr>
                </a:tc>
                <a:tc>
                  <a:txBody>
                    <a:bodyPr/>
                    <a:lstStyle/>
                    <a:p>
                      <a:pPr algn="l" indent="0" lvl="0" marL="0" marR="0"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08-Jun-2021</a:t>
                      </a:r>
                      <a:endParaRPr cap="none" strike="noStrike" sz="900" u="none">
                        <a:solidFill>
                          <a:srgbClr val="202124"/>
                        </a:solidFill>
                        <a:latin typeface="Google Sans"/>
                        <a:ea typeface="Google Sans"/>
                        <a:cs typeface="Google Sans"/>
                        <a:sym typeface="Google Sans"/>
                      </a:endParaRPr>
                    </a:p>
                  </a:txBody>
                  <a:tcPr anchor="ctr" marB="54850" marL="91450"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alpha val="0"/>
                        </a:srgbClr>
                      </a:solidFill>
                      <a:prstDash val="solid"/>
                      <a:round/>
                      <a:headEnd len="sm" type="none" w="sm"/>
                      <a:tailEnd len="sm" type="none" w="sm"/>
                    </a:lnT>
                    <a:lnB cap="flat" cmpd="sng" w="9525">
                      <a:solidFill>
                        <a:srgbClr val="E8F0FE"/>
                      </a:solidFill>
                      <a:prstDash val="solid"/>
                      <a:round/>
                      <a:headEnd len="sm" type="none" w="sm"/>
                      <a:tailEnd len="sm" type="none" w="sm"/>
                    </a:lnB>
                  </a:tcPr>
                </a:tc>
                <a:tc>
                  <a:txBody>
                    <a:bodyPr/>
                    <a:lstStyle/>
                    <a:p>
                      <a:pPr algn="l" indent="0" lvl="0" marL="0" marR="0"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15-Jun-2021</a:t>
                      </a:r>
                      <a:endParaRPr cap="none" strike="noStrike" sz="900" u="none">
                        <a:solidFill>
                          <a:srgbClr val="202124"/>
                        </a:solidFill>
                        <a:latin typeface="Google Sans"/>
                        <a:ea typeface="Google Sans"/>
                        <a:cs typeface="Google Sans"/>
                        <a:sym typeface="Google Sans"/>
                      </a:endParaRPr>
                    </a:p>
                  </a:txBody>
                  <a:tcPr anchor="ctr" marB="54850" marL="91450"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alpha val="0"/>
                        </a:srgbClr>
                      </a:solidFill>
                      <a:prstDash val="solid"/>
                      <a:round/>
                      <a:headEnd len="sm" type="none" w="sm"/>
                      <a:tailEnd len="sm" type="none" w="sm"/>
                    </a:lnT>
                    <a:lnB cap="flat" cmpd="sng" w="9525">
                      <a:solidFill>
                        <a:srgbClr val="E8F0FE"/>
                      </a:solidFill>
                      <a:prstDash val="solid"/>
                      <a:round/>
                      <a:headEnd len="sm" type="none" w="sm"/>
                      <a:tailEnd len="sm" type="none" w="sm"/>
                    </a:lnB>
                  </a:tcPr>
                </a:tc>
                <a:tc>
                  <a:txBody>
                    <a:bodyPr/>
                    <a:lstStyle/>
                    <a:p>
                      <a:pPr algn="l" indent="0" lvl="0" marL="0" marR="0"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40</a:t>
                      </a:r>
                      <a:endParaRPr sz="900">
                        <a:solidFill>
                          <a:srgbClr val="202124"/>
                        </a:solidFill>
                        <a:latin typeface="Google Sans"/>
                        <a:ea typeface="Google Sans"/>
                        <a:cs typeface="Google Sans"/>
                        <a:sym typeface="Google Sans"/>
                      </a:endParaRPr>
                    </a:p>
                  </a:txBody>
                  <a:tcPr anchor="ctr" marB="54850" marL="91450"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alpha val="0"/>
                        </a:srgbClr>
                      </a:solidFill>
                      <a:prstDash val="solid"/>
                      <a:round/>
                      <a:headEnd len="sm" type="none" w="sm"/>
                      <a:tailEnd len="sm" type="none" w="sm"/>
                    </a:lnT>
                    <a:lnB cap="flat" cmpd="sng" w="9525">
                      <a:solidFill>
                        <a:srgbClr val="E8F0FE"/>
                      </a:solidFill>
                      <a:prstDash val="solid"/>
                      <a:round/>
                      <a:headEnd len="sm" type="none" w="sm"/>
                      <a:tailEnd len="sm" type="none" w="sm"/>
                    </a:lnB>
                  </a:tcPr>
                </a:tc>
                <a:extLst>
                  <a:ext uri="{0D108BD9-81ED-4DB2-BD59-A6C34878D82A}">
                    <a16:rowId xmlns:a16="http://schemas.microsoft.com/office/drawing/2014/main" val="10001"/>
                  </a:ext>
                </a:extLst>
              </a:tr>
              <a:tr h="0">
                <a:tc>
                  <a:txBody>
                    <a:bodyPr/>
                    <a:lstStyle/>
                    <a:p>
                      <a:pPr algn="l" indent="0" lvl="0" marL="0" rtl="0">
                        <a:spcBef>
                          <a:spcPts val="0"/>
                        </a:spcBef>
                        <a:spcAft>
                          <a:spcPts val="0"/>
                        </a:spcAft>
                        <a:buNone/>
                      </a:pPr>
                      <a:r>
                        <a:rPr lang="en-US" sz="900">
                          <a:solidFill>
                            <a:schemeClr val="accent1"/>
                          </a:solidFill>
                          <a:latin typeface="Google Sans"/>
                          <a:ea typeface="Google Sans"/>
                          <a:cs typeface="Google Sans"/>
                          <a:sym typeface="Google Sans"/>
                        </a:rPr>
                        <a:t>2</a:t>
                      </a:r>
                      <a:endParaRPr sz="900">
                        <a:solidFill>
                          <a:schemeClr val="accent1"/>
                        </a:solidFill>
                        <a:latin typeface="Google Sans"/>
                        <a:ea typeface="Google Sans"/>
                        <a:cs typeface="Google Sans"/>
                        <a:sym typeface="Google Sans"/>
                      </a:endParaRPr>
                    </a:p>
                  </a:txBody>
                  <a:tcPr anchor="ctr" marB="54850" marL="182875"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solidFill>
                      <a:prstDash val="solid"/>
                      <a:round/>
                      <a:headEnd len="sm" type="none" w="sm"/>
                      <a:tailEnd len="sm" type="none" w="sm"/>
                    </a:lnT>
                    <a:lnB cap="flat" cmpd="sng" w="9525">
                      <a:solidFill>
                        <a:srgbClr val="E8F0FE"/>
                      </a:solidFill>
                      <a:prstDash val="solid"/>
                      <a:round/>
                      <a:headEnd len="sm" type="none" w="sm"/>
                      <a:tailEnd len="sm" type="none" w="sm"/>
                    </a:lnB>
                    <a:solidFill>
                      <a:srgbClr val="E8F0FE"/>
                    </a:solidFill>
                  </a:tcPr>
                </a:tc>
                <a:tc>
                  <a:txBody>
                    <a:bodyPr/>
                    <a:lstStyle/>
                    <a:p>
                      <a:pPr algn="l" indent="0" lvl="0" marL="0" marR="0"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DRC2</a:t>
                      </a:r>
                      <a:endParaRPr sz="900">
                        <a:solidFill>
                          <a:srgbClr val="202124"/>
                        </a:solidFill>
                        <a:latin typeface="Google Sans"/>
                        <a:ea typeface="Google Sans"/>
                        <a:cs typeface="Google Sans"/>
                        <a:sym typeface="Google Sans"/>
                      </a:endParaRPr>
                    </a:p>
                  </a:txBody>
                  <a:tcPr anchor="ctr" marB="54850" marL="91450"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solidFill>
                      <a:prstDash val="solid"/>
                      <a:round/>
                      <a:headEnd len="sm" type="none" w="sm"/>
                      <a:tailEnd len="sm" type="none" w="sm"/>
                    </a:lnT>
                    <a:lnB cap="flat" cmpd="sng" w="9525">
                      <a:solidFill>
                        <a:srgbClr val="E8F0FE"/>
                      </a:solidFill>
                      <a:prstDash val="solid"/>
                      <a:round/>
                      <a:headEnd len="sm" type="none" w="sm"/>
                      <a:tailEnd len="sm" type="none" w="sm"/>
                    </a:lnB>
                    <a:solidFill>
                      <a:srgbClr val="E8F0FE"/>
                    </a:solidFill>
                  </a:tcPr>
                </a:tc>
                <a:tc>
                  <a:txBody>
                    <a:bodyPr/>
                    <a:lstStyle/>
                    <a:p>
                      <a:pPr algn="l" indent="0" lvl="0" marL="0" rtl="0">
                        <a:spcBef>
                          <a:spcPts val="0"/>
                        </a:spcBef>
                        <a:spcAft>
                          <a:spcPts val="0"/>
                        </a:spcAft>
                        <a:buNone/>
                      </a:pPr>
                      <a:r>
                        <a:rPr lang="en-US" sz="900">
                          <a:solidFill>
                            <a:srgbClr val="202124"/>
                          </a:solidFill>
                          <a:latin typeface="Google Sans"/>
                          <a:ea typeface="Google Sans"/>
                          <a:cs typeface="Google Sans"/>
                          <a:sym typeface="Google Sans"/>
                        </a:rPr>
                        <a:t>Automatic Asset Discovery</a:t>
                      </a:r>
                      <a:endParaRPr sz="900">
                        <a:solidFill>
                          <a:srgbClr val="202124"/>
                        </a:solidFill>
                        <a:latin typeface="Google Sans"/>
                        <a:ea typeface="Google Sans"/>
                        <a:cs typeface="Google Sans"/>
                        <a:sym typeface="Google Sans"/>
                      </a:endParaRPr>
                    </a:p>
                  </a:txBody>
                  <a:tcPr anchor="ctr" marB="54850" marL="91450"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solidFill>
                      <a:prstDash val="solid"/>
                      <a:round/>
                      <a:headEnd len="sm" type="none" w="sm"/>
                      <a:tailEnd len="sm" type="none" w="sm"/>
                    </a:lnT>
                    <a:lnB cap="flat" cmpd="sng" w="9525">
                      <a:solidFill>
                        <a:srgbClr val="E8F0FE"/>
                      </a:solidFill>
                      <a:prstDash val="solid"/>
                      <a:round/>
                      <a:headEnd len="sm" type="none" w="sm"/>
                      <a:tailEnd len="sm" type="none" w="sm"/>
                    </a:lnB>
                    <a:solidFill>
                      <a:srgbClr val="E8F0FE"/>
                    </a:solidFill>
                  </a:tcPr>
                </a:tc>
                <a:tc>
                  <a:txBody>
                    <a:bodyPr/>
                    <a:lstStyle/>
                    <a:p>
                      <a:pPr algn="l" indent="0" lvl="0" marL="0" marR="0"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10-Jun-2021</a:t>
                      </a:r>
                      <a:endParaRPr cap="none" strike="noStrike" sz="900" u="none">
                        <a:solidFill>
                          <a:srgbClr val="202124"/>
                        </a:solidFill>
                        <a:latin typeface="Google Sans"/>
                        <a:ea typeface="Google Sans"/>
                        <a:cs typeface="Google Sans"/>
                        <a:sym typeface="Google Sans"/>
                      </a:endParaRPr>
                    </a:p>
                  </a:txBody>
                  <a:tcPr anchor="ctr" marB="54850" marL="91450"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solidFill>
                      <a:prstDash val="solid"/>
                      <a:round/>
                      <a:headEnd len="sm" type="none" w="sm"/>
                      <a:tailEnd len="sm" type="none" w="sm"/>
                    </a:lnT>
                    <a:lnB cap="flat" cmpd="sng" w="9525">
                      <a:solidFill>
                        <a:srgbClr val="E8F0FE"/>
                      </a:solidFill>
                      <a:prstDash val="solid"/>
                      <a:round/>
                      <a:headEnd len="sm" type="none" w="sm"/>
                      <a:tailEnd len="sm" type="none" w="sm"/>
                    </a:lnB>
                    <a:solidFill>
                      <a:srgbClr val="E8F0FE"/>
                    </a:solidFill>
                  </a:tcPr>
                </a:tc>
                <a:tc>
                  <a:txBody>
                    <a:bodyPr/>
                    <a:lstStyle/>
                    <a:p>
                      <a:pPr algn="l" indent="0" lvl="0" marL="0" marR="0"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18-Jun-2021</a:t>
                      </a:r>
                      <a:endParaRPr cap="none" strike="noStrike" sz="900" u="none">
                        <a:solidFill>
                          <a:srgbClr val="202124"/>
                        </a:solidFill>
                        <a:latin typeface="Google Sans"/>
                        <a:ea typeface="Google Sans"/>
                        <a:cs typeface="Google Sans"/>
                        <a:sym typeface="Google Sans"/>
                      </a:endParaRPr>
                    </a:p>
                  </a:txBody>
                  <a:tcPr anchor="ctr" marB="54850" marL="91450"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solidFill>
                      <a:prstDash val="solid"/>
                      <a:round/>
                      <a:headEnd len="sm" type="none" w="sm"/>
                      <a:tailEnd len="sm" type="none" w="sm"/>
                    </a:lnT>
                    <a:lnB cap="flat" cmpd="sng" w="9525">
                      <a:solidFill>
                        <a:srgbClr val="E8F0FE"/>
                      </a:solidFill>
                      <a:prstDash val="solid"/>
                      <a:round/>
                      <a:headEnd len="sm" type="none" w="sm"/>
                      <a:tailEnd len="sm" type="none" w="sm"/>
                    </a:lnB>
                    <a:solidFill>
                      <a:srgbClr val="E8F0FE"/>
                    </a:solidFill>
                  </a:tcPr>
                </a:tc>
                <a:tc>
                  <a:txBody>
                    <a:bodyPr/>
                    <a:lstStyle/>
                    <a:p>
                      <a:pPr algn="l" indent="0" lvl="0" marL="0" marR="0"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1</a:t>
                      </a:r>
                      <a:endParaRPr sz="900">
                        <a:solidFill>
                          <a:srgbClr val="202124"/>
                        </a:solidFill>
                        <a:latin typeface="Google Sans"/>
                        <a:ea typeface="Google Sans"/>
                        <a:cs typeface="Google Sans"/>
                        <a:sym typeface="Google Sans"/>
                      </a:endParaRPr>
                    </a:p>
                  </a:txBody>
                  <a:tcPr anchor="ctr" marB="54850" marL="91450"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solidFill>
                      <a:prstDash val="solid"/>
                      <a:round/>
                      <a:headEnd len="sm" type="none" w="sm"/>
                      <a:tailEnd len="sm" type="none" w="sm"/>
                    </a:lnT>
                    <a:lnB cap="flat" cmpd="sng" w="9525">
                      <a:solidFill>
                        <a:srgbClr val="E8F0FE"/>
                      </a:solidFill>
                      <a:prstDash val="solid"/>
                      <a:round/>
                      <a:headEnd len="sm" type="none" w="sm"/>
                      <a:tailEnd len="sm" type="none" w="sm"/>
                    </a:lnB>
                    <a:solidFill>
                      <a:srgbClr val="E8F0FE"/>
                    </a:solidFill>
                  </a:tcPr>
                </a:tc>
                <a:extLst>
                  <a:ext uri="{0D108BD9-81ED-4DB2-BD59-A6C34878D82A}">
                    <a16:rowId xmlns:a16="http://schemas.microsoft.com/office/drawing/2014/main" val="10002"/>
                  </a:ext>
                </a:extLst>
              </a:tr>
              <a:tr h="0">
                <a:tc>
                  <a:txBody>
                    <a:bodyPr/>
                    <a:lstStyle/>
                    <a:p>
                      <a:pPr algn="l" indent="0" lvl="0" marL="0" rtl="0">
                        <a:spcBef>
                          <a:spcPts val="0"/>
                        </a:spcBef>
                        <a:spcAft>
                          <a:spcPts val="0"/>
                        </a:spcAft>
                        <a:buNone/>
                      </a:pPr>
                      <a:r>
                        <a:rPr lang="en-US" sz="900">
                          <a:solidFill>
                            <a:schemeClr val="accent1"/>
                          </a:solidFill>
                          <a:latin typeface="Google Sans"/>
                          <a:ea typeface="Google Sans"/>
                          <a:cs typeface="Google Sans"/>
                          <a:sym typeface="Google Sans"/>
                        </a:rPr>
                        <a:t>3</a:t>
                      </a:r>
                      <a:endParaRPr sz="900">
                        <a:solidFill>
                          <a:schemeClr val="accent1"/>
                        </a:solidFill>
                        <a:latin typeface="Google Sans"/>
                        <a:ea typeface="Google Sans"/>
                        <a:cs typeface="Google Sans"/>
                        <a:sym typeface="Google Sans"/>
                      </a:endParaRPr>
                    </a:p>
                  </a:txBody>
                  <a:tcPr anchor="ctr" marB="54850" marL="182875"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solidFill>
                      <a:prstDash val="solid"/>
                      <a:round/>
                      <a:headEnd len="sm" type="none" w="sm"/>
                      <a:tailEnd len="sm" type="none" w="sm"/>
                    </a:lnT>
                    <a:lnB cap="flat" cmpd="sng" w="9525">
                      <a:solidFill>
                        <a:srgbClr val="E8F0FE"/>
                      </a:solidFill>
                      <a:prstDash val="solid"/>
                      <a:round/>
                      <a:headEnd len="sm" type="none" w="sm"/>
                      <a:tailEnd len="sm" type="none" w="sm"/>
                    </a:lnB>
                  </a:tcPr>
                </a:tc>
                <a:tc>
                  <a:txBody>
                    <a:bodyPr/>
                    <a:lstStyle/>
                    <a:p>
                      <a:pPr algn="l" indent="0" lvl="0" marL="0" marR="0"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DRC3</a:t>
                      </a:r>
                      <a:endParaRPr sz="900">
                        <a:solidFill>
                          <a:srgbClr val="202124"/>
                        </a:solidFill>
                        <a:latin typeface="Google Sans"/>
                        <a:ea typeface="Google Sans"/>
                        <a:cs typeface="Google Sans"/>
                        <a:sym typeface="Google Sans"/>
                      </a:endParaRPr>
                    </a:p>
                  </a:txBody>
                  <a:tcPr anchor="ctr" marB="54850" marL="91450"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solidFill>
                      <a:prstDash val="solid"/>
                      <a:round/>
                      <a:headEnd len="sm" type="none" w="sm"/>
                      <a:tailEnd len="sm" type="none" w="sm"/>
                    </a:lnT>
                    <a:lnB cap="flat" cmpd="sng" w="9525">
                      <a:solidFill>
                        <a:srgbClr val="E8F0FE"/>
                      </a:solidFill>
                      <a:prstDash val="solid"/>
                      <a:round/>
                      <a:headEnd len="sm" type="none" w="sm"/>
                      <a:tailEnd len="sm" type="none" w="sm"/>
                    </a:lnB>
                  </a:tcPr>
                </a:tc>
                <a:tc>
                  <a:txBody>
                    <a:bodyPr/>
                    <a:lstStyle/>
                    <a:p>
                      <a:pPr algn="l" indent="0" lvl="0" marL="0" rtl="0">
                        <a:spcBef>
                          <a:spcPts val="0"/>
                        </a:spcBef>
                        <a:spcAft>
                          <a:spcPts val="0"/>
                        </a:spcAft>
                        <a:buNone/>
                      </a:pPr>
                      <a:r>
                        <a:rPr lang="en-US" sz="900">
                          <a:solidFill>
                            <a:srgbClr val="202124"/>
                          </a:solidFill>
                          <a:latin typeface="Google Sans"/>
                          <a:ea typeface="Google Sans"/>
                          <a:cs typeface="Google Sans"/>
                          <a:sym typeface="Google Sans"/>
                        </a:rPr>
                        <a:t>Automatic Asset Discovery</a:t>
                      </a:r>
                      <a:endParaRPr sz="900">
                        <a:solidFill>
                          <a:srgbClr val="202124"/>
                        </a:solidFill>
                        <a:latin typeface="Google Sans"/>
                        <a:ea typeface="Google Sans"/>
                        <a:cs typeface="Google Sans"/>
                        <a:sym typeface="Google Sans"/>
                      </a:endParaRPr>
                    </a:p>
                  </a:txBody>
                  <a:tcPr anchor="ctr" marB="54850" marL="91450"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solidFill>
                      <a:prstDash val="solid"/>
                      <a:round/>
                      <a:headEnd len="sm" type="none" w="sm"/>
                      <a:tailEnd len="sm" type="none" w="sm"/>
                    </a:lnT>
                    <a:lnB cap="flat" cmpd="sng" w="9525">
                      <a:solidFill>
                        <a:srgbClr val="E8F0FE"/>
                      </a:solidFill>
                      <a:prstDash val="solid"/>
                      <a:round/>
                      <a:headEnd len="sm" type="none" w="sm"/>
                      <a:tailEnd len="sm" type="none" w="sm"/>
                    </a:lnB>
                  </a:tcPr>
                </a:tc>
                <a:tc>
                  <a:txBody>
                    <a:bodyPr/>
                    <a:lstStyle/>
                    <a:p>
                      <a:pPr algn="l" indent="0" lvl="0" marL="0" marR="0"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16-Jun-2021</a:t>
                      </a:r>
                      <a:endParaRPr cap="none" strike="noStrike" sz="900" u="none">
                        <a:solidFill>
                          <a:srgbClr val="202124"/>
                        </a:solidFill>
                        <a:latin typeface="Google Sans"/>
                        <a:ea typeface="Google Sans"/>
                        <a:cs typeface="Google Sans"/>
                        <a:sym typeface="Google Sans"/>
                      </a:endParaRPr>
                    </a:p>
                  </a:txBody>
                  <a:tcPr anchor="ctr" marB="54850" marL="91450"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solidFill>
                      <a:prstDash val="solid"/>
                      <a:round/>
                      <a:headEnd len="sm" type="none" w="sm"/>
                      <a:tailEnd len="sm" type="none" w="sm"/>
                    </a:lnT>
                    <a:lnB cap="flat" cmpd="sng" w="9525">
                      <a:solidFill>
                        <a:srgbClr val="E8F0FE"/>
                      </a:solidFill>
                      <a:prstDash val="solid"/>
                      <a:round/>
                      <a:headEnd len="sm" type="none" w="sm"/>
                      <a:tailEnd len="sm" type="none" w="sm"/>
                    </a:lnB>
                  </a:tcPr>
                </a:tc>
                <a:tc>
                  <a:txBody>
                    <a:bodyPr/>
                    <a:lstStyle/>
                    <a:p>
                      <a:pPr algn="l" indent="0" lvl="0" marL="0" marR="0"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30-Jun-2021</a:t>
                      </a:r>
                      <a:endParaRPr cap="none" strike="noStrike" sz="900" u="none">
                        <a:solidFill>
                          <a:srgbClr val="202124"/>
                        </a:solidFill>
                        <a:latin typeface="Google Sans"/>
                        <a:ea typeface="Google Sans"/>
                        <a:cs typeface="Google Sans"/>
                        <a:sym typeface="Google Sans"/>
                      </a:endParaRPr>
                    </a:p>
                  </a:txBody>
                  <a:tcPr anchor="ctr" marB="54850" marL="91450"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solidFill>
                      <a:prstDash val="solid"/>
                      <a:round/>
                      <a:headEnd len="sm" type="none" w="sm"/>
                      <a:tailEnd len="sm" type="none" w="sm"/>
                    </a:lnT>
                    <a:lnB cap="flat" cmpd="sng" w="9525">
                      <a:solidFill>
                        <a:srgbClr val="E8F0FE"/>
                      </a:solidFill>
                      <a:prstDash val="solid"/>
                      <a:round/>
                      <a:headEnd len="sm" type="none" w="sm"/>
                      <a:tailEnd len="sm" type="none" w="sm"/>
                    </a:lnB>
                  </a:tcPr>
                </a:tc>
                <a:tc>
                  <a:txBody>
                    <a:bodyPr/>
                    <a:lstStyle/>
                    <a:p>
                      <a:pPr algn="l" indent="0" lvl="0" marL="0" marR="0" rtl="0">
                        <a:lnSpc>
                          <a:spcPct val="100000"/>
                        </a:lnSpc>
                        <a:spcBef>
                          <a:spcPts val="0"/>
                        </a:spcBef>
                        <a:spcAft>
                          <a:spcPts val="0"/>
                        </a:spcAft>
                        <a:buNone/>
                      </a:pPr>
                      <a:r>
                        <a:rPr lang="en-US" sz="900">
                          <a:solidFill>
                            <a:srgbClr val="202124"/>
                          </a:solidFill>
                          <a:latin typeface="Google Sans"/>
                          <a:ea typeface="Google Sans"/>
                          <a:cs typeface="Google Sans"/>
                          <a:sym typeface="Google Sans"/>
                        </a:rPr>
                        <a:t>611</a:t>
                      </a:r>
                      <a:endParaRPr sz="900">
                        <a:solidFill>
                          <a:srgbClr val="202124"/>
                        </a:solidFill>
                        <a:latin typeface="Google Sans"/>
                        <a:ea typeface="Google Sans"/>
                        <a:cs typeface="Google Sans"/>
                        <a:sym typeface="Google Sans"/>
                      </a:endParaRPr>
                    </a:p>
                  </a:txBody>
                  <a:tcPr anchor="ctr" marB="54850" marL="91450" marR="91450" marT="54850">
                    <a:lnL cap="flat" cmpd="sng" w="9525">
                      <a:solidFill>
                        <a:srgbClr val="E8F0FE">
                          <a:alpha val="0"/>
                        </a:srgbClr>
                      </a:solidFill>
                      <a:prstDash val="solid"/>
                      <a:round/>
                      <a:headEnd len="sm" type="none" w="sm"/>
                      <a:tailEnd len="sm" type="none" w="sm"/>
                    </a:lnL>
                    <a:lnR cap="flat" cmpd="sng" w="9525">
                      <a:solidFill>
                        <a:srgbClr val="E8F0FE">
                          <a:alpha val="0"/>
                        </a:srgbClr>
                      </a:solidFill>
                      <a:prstDash val="solid"/>
                      <a:round/>
                      <a:headEnd len="sm" type="none" w="sm"/>
                      <a:tailEnd len="sm" type="none" w="sm"/>
                    </a:lnR>
                    <a:lnT cap="flat" cmpd="sng" w="9525">
                      <a:solidFill>
                        <a:srgbClr val="E8F0FE"/>
                      </a:solidFill>
                      <a:prstDash val="solid"/>
                      <a:round/>
                      <a:headEnd len="sm" type="none" w="sm"/>
                      <a:tailEnd len="sm" type="none" w="sm"/>
                    </a:lnT>
                    <a:lnB cap="flat" cmpd="sng" w="9525">
                      <a:solidFill>
                        <a:srgbClr val="E8F0FE"/>
                      </a:solidFill>
                      <a:prstDash val="solid"/>
                      <a:round/>
                      <a:headEnd len="sm" type="none" w="sm"/>
                      <a:tailEnd len="sm" type="none" w="sm"/>
                    </a:lnB>
                  </a:tcPr>
                </a:tc>
                <a:extLst>
                  <a:ext uri="{0D108BD9-81ED-4DB2-BD59-A6C34878D82A}">
                    <a16:rowId xmlns:a16="http://schemas.microsoft.com/office/drawing/2014/main" val="10003"/>
                  </a:ext>
                </a:extLst>
              </a:tr>
            </a:tbl>
          </a:graphicData>
        </a:graphic>
      </p:graphicFrame>
      <p:sp>
        <p:nvSpPr>
          <p:cNvPr id="289" name="Google Shape;289;p36"/>
          <p:cNvSpPr txBox="1"/>
          <p:nvPr/>
        </p:nvSpPr>
        <p:spPr>
          <a:xfrm>
            <a:off x="609575" y="613675"/>
            <a:ext cx="3273300" cy="339000"/>
          </a:xfrm>
          <a:prstGeom prst="rect">
            <a:avLst/>
          </a:prstGeom>
          <a:noFill/>
          <a:ln>
            <a:noFill/>
          </a:ln>
        </p:spPr>
        <p:txBody>
          <a:bodyPr anchor="t" anchorCtr="0" bIns="0" lIns="0" rIns="0" spcFirstLastPara="1" tIns="0" wrap="square">
            <a:noAutofit/>
          </a:bodyPr>
          <a:lstStyle/>
          <a:p>
            <a:pPr algn="l" indent="0" lvl="0" marL="0" marR="0" rtl="0">
              <a:lnSpc>
                <a:spcPct val="100000"/>
              </a:lnSpc>
              <a:spcBef>
                <a:spcPts val="0"/>
              </a:spcBef>
              <a:spcAft>
                <a:spcPts val="0"/>
              </a:spcAft>
              <a:buNone/>
            </a:pPr>
            <a:r>
              <a:rPr lang="en-US" sz="2400">
                <a:solidFill>
                  <a:srgbClr val="202124"/>
                </a:solidFill>
                <a:latin typeface="Google Sans Medium"/>
                <a:ea typeface="Google Sans Medium"/>
                <a:cs typeface="Google Sans Medium"/>
                <a:sym typeface="Google Sans Medium"/>
              </a:rPr>
              <a:t>What we looked at</a:t>
            </a:r>
            <a:endParaRPr sz="2400">
              <a:solidFill>
                <a:srgbClr val="202124"/>
              </a:solidFill>
              <a:latin typeface="Google Sans Medium"/>
              <a:ea typeface="Google Sans Medium"/>
              <a:cs typeface="Google Sans Medium"/>
              <a:sym typeface="Google Sans Medium"/>
            </a:endParaRPr>
          </a:p>
        </p:txBody>
      </p:sp>
      <p:sp>
        <p:nvSpPr>
          <p:cNvPr id="290" name="Google Shape;290;p36"/>
          <p:cNvSpPr txBox="1"/>
          <p:nvPr/>
        </p:nvSpPr>
        <p:spPr>
          <a:xfrm>
            <a:off x="609575" y="2048325"/>
            <a:ext cx="3181500" cy="3033300"/>
          </a:xfrm>
          <a:prstGeom prst="rect">
            <a:avLst/>
          </a:prstGeom>
          <a:noFill/>
          <a:ln>
            <a:noFill/>
          </a:ln>
        </p:spPr>
        <p:txBody>
          <a:bodyPr anchor="t" anchorCtr="0" bIns="0" lIns="0" rIns="0" spcFirstLastPara="1" tIns="0" wrap="square">
            <a:noAutofit/>
          </a:bodyPr>
          <a:lstStyle/>
          <a:p>
            <a:pPr algn="l" indent="0" lvl="0" marL="0" marR="0" rtl="0">
              <a:lnSpc>
                <a:spcPct val="135000"/>
              </a:lnSpc>
              <a:spcBef>
                <a:spcPts val="0"/>
              </a:spcBef>
              <a:spcAft>
                <a:spcPts val="0"/>
              </a:spcAft>
              <a:buNone/>
            </a:pPr>
            <a:r>
              <a:rPr lang="en-US">
                <a:solidFill>
                  <a:srgbClr val="202124"/>
                </a:solidFill>
                <a:latin typeface="Google Sans"/>
                <a:ea typeface="Google Sans"/>
                <a:cs typeface="Google Sans"/>
                <a:sym typeface="Google Sans"/>
              </a:rPr>
              <a:t>This assessment is intended to analyze specific areas within your computing environment as designated by you or your personnel. It is important to note that this engagement may not have been a comprehensive assessment of your entire environment. </a:t>
            </a:r>
            <a:endParaRPr>
              <a:solidFill>
                <a:srgbClr val="202124"/>
              </a:solidFill>
              <a:latin typeface="Google Sans"/>
              <a:ea typeface="Google Sans"/>
              <a:cs typeface="Google Sans"/>
              <a:sym typeface="Google Sans"/>
            </a:endParaRPr>
          </a:p>
          <a:p>
            <a:pPr algn="l" indent="0" lvl="0" marL="0" marR="0" rtl="0">
              <a:lnSpc>
                <a:spcPct val="135000"/>
              </a:lnSpc>
              <a:spcBef>
                <a:spcPts val="1000"/>
              </a:spcBef>
              <a:spcAft>
                <a:spcPts val="0"/>
              </a:spcAft>
              <a:buNone/>
            </a:pPr>
            <a:r>
              <a:rPr lang="en-US">
                <a:solidFill>
                  <a:srgbClr val="202124"/>
                </a:solidFill>
                <a:latin typeface="Google Sans"/>
                <a:ea typeface="Google Sans"/>
                <a:cs typeface="Google Sans"/>
                <a:sym typeface="Google Sans"/>
              </a:rPr>
              <a:t>All locations that we analyzed along with the count of assets in each location are shown below.</a:t>
            </a:r>
            <a:endParaRPr>
              <a:solidFill>
                <a:srgbClr val="202124"/>
              </a:solidFill>
              <a:latin typeface="Google Sans"/>
              <a:ea typeface="Google Sans"/>
              <a:cs typeface="Google Sans"/>
              <a:sym typeface="Google Sans"/>
            </a:endParaRPr>
          </a:p>
        </p:txBody>
      </p:sp>
    </p:spTree>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r="http://schemas.openxmlformats.org/officeDocument/2006/relationships">
  <p:cSld>
    <p:spTree>
      <p:nvGrpSpPr>
        <p:cNvPr id="1" name=""/>
        <p:cNvGrpSpPr/>
        <p:nvPr/>
      </p:nvGrpSpPr>
      <p:grpSpPr>
        <a:xfrm>
          <a:off x="0" y="0"/>
          <a:ext cx="0" cy="0"/>
          <a:chOff x="0" y="0"/>
          <a:chExt cx="0" cy="0"/>
        </a:xfrm>
      </p:grpSpPr>
      <p:graphicFrame>
        <p:nvGraphicFramePr>
          <p:cNvPr name="Chart 2" id="2"/>
          <p:cNvGraphicFramePr>
            <a:graphicFrameLocks noGrp="true"/>
          </p:cNvGraphicFramePr>
          <p:nvPr/>
        </p:nvGraphicFramePr>
        <p:xfrm>
          <a:off x="540000" y="1440000"/>
          <a:ext cx="7920000" cy="5040000"/>
        </p:xfrm>
        <a:graphic>
          <a:graphicData uri="http://schemas.openxmlformats.org/drawingml/2006/chart">
            <c:chart r:id="rId2"/>
          </a:graphicData>
        </a:graphic>
      </p:graphicFrame>
      <p:graphicFrame>
        <p:nvGraphicFramePr>
          <p:cNvPr name="Table 3" id="3"/>
          <p:cNvGraphicFramePr>
            <a:graphicFrameLocks noGrp="true"/>
          </p:cNvGraphicFramePr>
          <p:nvPr/>
        </p:nvGraphicFramePr>
        <p:xfrm>
          <a:off x="635000" y="635000"/>
          <a:ext cx="5715000" cy="3810000"/>
        </p:xfrm>
        <a:graphic>
          <a:graphicData uri="http://schemas.openxmlformats.org/drawingml/2006/table">
            <a:tbl>
              <a:tblPr/>
              <a:tblGrid>
                <a:gridCol w="1905000"/>
                <a:gridCol w="1905000"/>
                <a:gridCol w="1905000"/>
              </a:tblGrid>
              <a:tr h="635000">
                <a:tc>
                  <a:txBody>
                    <a:bodyPr anchor="t" rtlCol="false"/>
                    <a:lstStyle/>
                    <a:p>
                      <a:pPr algn="ctr">
                        <a:defRPr/>
                      </a:pPr>
                      <a:r>
                        <a:rPr lang="en-US" b="true">
                          <a:solidFill>
                            <a:srgbClr val="FFFFFF"/>
                          </a:solidFill>
                        </a:rPr>
                        <a:t>Header 1</a:t>
                      </a:r>
                      <a:endParaRPr lang="en-US" sz="1100"/>
                    </a:p>
                  </a:txBody>
                  <a:tcPr>
                    <a:lnL>
                      <a:noFill/>
                    </a:lnL>
                    <a:lnR>
                      <a:noFill/>
                    </a:lnR>
                    <a:lnT>
                      <a:noFill/>
                    </a:lnT>
                    <a:lnB w="25400" cmpd="sng" algn="ctr" cap="flat">
                      <a:solidFill>
                        <a:srgbClr val="FFFFFF"/>
                      </a:solidFill>
                      <a:prstDash val="solid"/>
                      <a:round/>
                      <a:headEnd type="none" w="med" len="med"/>
                      <a:tailEnd type="none" w="med" len="med"/>
                    </a:lnB>
                    <a:solidFill>
                      <a:srgbClr val="4F81BD"/>
                    </a:solidFill>
                  </a:tcPr>
                </a:tc>
                <a:tc>
                  <a:txBody>
                    <a:bodyPr anchor="t" rtlCol="false"/>
                    <a:lstStyle/>
                    <a:p>
                      <a:pPr algn="ctr">
                        <a:defRPr/>
                      </a:pPr>
                      <a:r>
                        <a:rPr lang="en-US" b="true">
                          <a:solidFill>
                            <a:srgbClr val="FFFFFF"/>
                          </a:solidFill>
                        </a:rPr>
                        <a:t>Header 2</a:t>
                      </a:r>
                      <a:endParaRPr lang="en-US" sz="1100"/>
                    </a:p>
                  </a:txBody>
                  <a:tcPr>
                    <a:lnL>
                      <a:noFill/>
                    </a:lnL>
                    <a:lnR>
                      <a:noFill/>
                    </a:lnR>
                    <a:lnT>
                      <a:noFill/>
                    </a:lnT>
                    <a:lnB w="25400" cmpd="sng" algn="ctr" cap="flat">
                      <a:solidFill>
                        <a:srgbClr val="FFFFFF"/>
                      </a:solidFill>
                      <a:prstDash val="solid"/>
                      <a:round/>
                      <a:headEnd type="none" w="med" len="med"/>
                      <a:tailEnd type="none" w="med" len="med"/>
                    </a:lnB>
                    <a:solidFill>
                      <a:srgbClr val="4F81BD"/>
                    </a:solidFill>
                  </a:tcPr>
                </a:tc>
                <a:tc>
                  <a:txBody>
                    <a:bodyPr anchor="t" rtlCol="false"/>
                    <a:lstStyle/>
                    <a:p>
                      <a:pPr algn="ctr">
                        <a:defRPr/>
                      </a:pPr>
                      <a:r>
                        <a:rPr lang="en-US" b="true">
                          <a:solidFill>
                            <a:srgbClr val="FFFFFF"/>
                          </a:solidFill>
                        </a:rPr>
                        <a:t>Header 3</a:t>
                      </a:r>
                      <a:endParaRPr lang="en-US" sz="1100"/>
                    </a:p>
                  </a:txBody>
                  <a:tcPr>
                    <a:lnL>
                      <a:noFill/>
                    </a:lnL>
                    <a:lnR>
                      <a:noFill/>
                    </a:lnR>
                    <a:lnT>
                      <a:noFill/>
                    </a:lnT>
                    <a:lnB w="25400" cmpd="sng" algn="ctr" cap="flat">
                      <a:solidFill>
                        <a:srgbClr val="FFFFFF"/>
                      </a:solidFill>
                      <a:prstDash val="solid"/>
                      <a:round/>
                      <a:headEnd type="none" w="med" len="med"/>
                      <a:tailEnd type="none" w="med" len="med"/>
                    </a:lnB>
                    <a:solidFill>
                      <a:srgbClr val="4F81BD"/>
                    </a:solidFill>
                  </a:tcPr>
                </a:tc>
              </a:tr>
              <a:tr h="635000">
                <a:tc>
                  <a:txBody>
                    <a:bodyPr anchor="t" rtlCol="false"/>
                    <a:lstStyle/>
                    <a:p>
                      <a:pPr algn="l">
                        <a:defRPr/>
                      </a:pPr>
                      <a:r>
                        <a:rPr lang="en-US"/>
                        <a:t>Cell 1</a:t>
                      </a:r>
                      <a:endParaRPr lang="en-US" sz="1100"/>
                    </a:p>
                  </a:txBody>
                  <a:tcPr>
                    <a:lnL>
                      <a:noFill/>
                    </a:lnL>
                    <a:lnR>
                      <a:noFill/>
                    </a:lnR>
                    <a:lnT>
                      <a:noFill/>
                    </a:lnT>
                    <a:lnB>
                      <a:noFill/>
                    </a:lnB>
                    <a:solidFill>
                      <a:srgbClr val="D0D8E8"/>
                    </a:solidFill>
                  </a:tcPr>
                </a:tc>
                <a:tc>
                  <a:txBody>
                    <a:bodyPr anchor="t" rtlCol="false"/>
                    <a:lstStyle/>
                    <a:p>
                      <a:pPr algn="l">
                        <a:defRPr/>
                      </a:pPr>
                      <a:r>
                        <a:rPr lang="en-US"/>
                        <a:t>Cell 2</a:t>
                      </a:r>
                      <a:endParaRPr lang="en-US" sz="1100"/>
                    </a:p>
                  </a:txBody>
                  <a:tcPr>
                    <a:lnL>
                      <a:noFill/>
                    </a:lnL>
                    <a:lnR>
                      <a:noFill/>
                    </a:lnR>
                    <a:lnT>
                      <a:noFill/>
                    </a:lnT>
                    <a:lnB>
                      <a:noFill/>
                    </a:lnB>
                    <a:solidFill>
                      <a:srgbClr val="D0D8E8"/>
                    </a:solidFill>
                  </a:tcPr>
                </a:tc>
                <a:tc>
                  <a:txBody>
                    <a:bodyPr anchor="t" rtlCol="false"/>
                    <a:lstStyle/>
                    <a:p>
                      <a:pPr algn="l">
                        <a:defRPr/>
                      </a:pPr>
                      <a:r>
                        <a:rPr lang="en-US"/>
                        <a:t>Cell 3</a:t>
                      </a:r>
                      <a:endParaRPr lang="en-US" sz="1100"/>
                    </a:p>
                  </a:txBody>
                  <a:tcPr>
                    <a:lnL>
                      <a:noFill/>
                    </a:lnL>
                    <a:lnR>
                      <a:noFill/>
                    </a:lnR>
                    <a:lnT>
                      <a:noFill/>
                    </a:lnT>
                    <a:lnB>
                      <a:noFill/>
                    </a:lnB>
                    <a:solidFill>
                      <a:srgbClr val="D0D8E8"/>
                    </a:solidFill>
                  </a:tcPr>
                </a:tc>
              </a:tr>
              <a:tr h="635000">
                <a:tc>
                  <a:txBody>
                    <a:bodyPr anchor="t" rtlCol="false"/>
                    <a:lstStyle/>
                    <a:p>
                      <a:pPr algn="l">
                        <a:defRPr/>
                      </a:pPr>
                      <a:r>
                        <a:rPr lang="en-US"/>
                        <a:t>Cell 1</a:t>
                      </a:r>
                      <a:endParaRPr lang="en-US" sz="1100"/>
                    </a:p>
                  </a:txBody>
                  <a:tcPr>
                    <a:lnL>
                      <a:noFill/>
                    </a:lnL>
                    <a:lnR>
                      <a:noFill/>
                    </a:lnR>
                    <a:lnT>
                      <a:noFill/>
                    </a:lnT>
                    <a:lnB>
                      <a:noFill/>
                    </a:lnB>
                    <a:solidFill>
                      <a:srgbClr val="E9F7F4"/>
                    </a:solidFill>
                  </a:tcPr>
                </a:tc>
                <a:tc>
                  <a:txBody>
                    <a:bodyPr anchor="t" rtlCol="false"/>
                    <a:lstStyle/>
                    <a:p>
                      <a:pPr algn="l">
                        <a:defRPr/>
                      </a:pPr>
                      <a:r>
                        <a:rPr lang="en-US"/>
                        <a:t>Cell 2</a:t>
                      </a:r>
                      <a:endParaRPr lang="en-US" sz="1100"/>
                    </a:p>
                  </a:txBody>
                  <a:tcPr>
                    <a:lnL>
                      <a:noFill/>
                    </a:lnL>
                    <a:lnR>
                      <a:noFill/>
                    </a:lnR>
                    <a:lnT>
                      <a:noFill/>
                    </a:lnT>
                    <a:lnB>
                      <a:noFill/>
                    </a:lnB>
                    <a:solidFill>
                      <a:srgbClr val="E9F7F4"/>
                    </a:solidFill>
                  </a:tcPr>
                </a:tc>
                <a:tc>
                  <a:txBody>
                    <a:bodyPr anchor="t" rtlCol="false"/>
                    <a:lstStyle/>
                    <a:p>
                      <a:pPr algn="l">
                        <a:defRPr/>
                      </a:pPr>
                      <a:r>
                        <a:rPr lang="en-US"/>
                        <a:t>Cell 3</a:t>
                      </a:r>
                      <a:endParaRPr lang="en-US" sz="1100"/>
                    </a:p>
                  </a:txBody>
                  <a:tcPr>
                    <a:lnL>
                      <a:noFill/>
                    </a:lnL>
                    <a:lnR>
                      <a:noFill/>
                    </a:lnR>
                    <a:lnT>
                      <a:noFill/>
                    </a:lnT>
                    <a:lnB>
                      <a:noFill/>
                    </a:lnB>
                    <a:solidFill>
                      <a:srgbClr val="E9F7F4"/>
                    </a:solidFill>
                  </a:tcPr>
                </a:tc>
              </a:tr>
              <a:tr h="635000">
                <a:tc>
                  <a:txBody>
                    <a:bodyPr anchor="t" rtlCol="false"/>
                    <a:lstStyle/>
                    <a:p>
                      <a:pPr algn="l">
                        <a:defRPr/>
                      </a:pPr>
                      <a:r>
                        <a:rPr lang="en-US"/>
                        <a:t>Cell 1</a:t>
                      </a:r>
                      <a:endParaRPr lang="en-US" sz="1100"/>
                    </a:p>
                  </a:txBody>
                  <a:tcPr>
                    <a:lnL>
                      <a:noFill/>
                    </a:lnL>
                    <a:lnR>
                      <a:noFill/>
                    </a:lnR>
                    <a:lnT>
                      <a:noFill/>
                    </a:lnT>
                    <a:lnB>
                      <a:noFill/>
                    </a:lnB>
                    <a:solidFill>
                      <a:srgbClr val="D0D8E8"/>
                    </a:solidFill>
                  </a:tcPr>
                </a:tc>
                <a:tc>
                  <a:txBody>
                    <a:bodyPr anchor="t" rtlCol="false"/>
                    <a:lstStyle/>
                    <a:p>
                      <a:pPr algn="l">
                        <a:defRPr/>
                      </a:pPr>
                      <a:r>
                        <a:rPr lang="en-US"/>
                        <a:t>Cell 2</a:t>
                      </a:r>
                      <a:endParaRPr lang="en-US" sz="1100"/>
                    </a:p>
                  </a:txBody>
                  <a:tcPr>
                    <a:lnL>
                      <a:noFill/>
                    </a:lnL>
                    <a:lnR>
                      <a:noFill/>
                    </a:lnR>
                    <a:lnT>
                      <a:noFill/>
                    </a:lnT>
                    <a:lnB>
                      <a:noFill/>
                    </a:lnB>
                    <a:solidFill>
                      <a:srgbClr val="D0D8E8"/>
                    </a:solidFill>
                  </a:tcPr>
                </a:tc>
                <a:tc>
                  <a:txBody>
                    <a:bodyPr anchor="t" rtlCol="false"/>
                    <a:lstStyle/>
                    <a:p>
                      <a:pPr algn="l">
                        <a:defRPr/>
                      </a:pPr>
                      <a:r>
                        <a:rPr lang="en-US"/>
                        <a:t>Cell 3</a:t>
                      </a:r>
                      <a:endParaRPr lang="en-US" sz="1100"/>
                    </a:p>
                  </a:txBody>
                  <a:tcPr>
                    <a:lnL>
                      <a:noFill/>
                    </a:lnL>
                    <a:lnR>
                      <a:noFill/>
                    </a:lnR>
                    <a:lnT>
                      <a:noFill/>
                    </a:lnT>
                    <a:lnB>
                      <a:noFill/>
                    </a:lnB>
                    <a:solidFill>
                      <a:srgbClr val="D0D8E8"/>
                    </a:solidFill>
                  </a:tcPr>
                </a:tc>
              </a:tr>
              <a:tr h="635000">
                <a:tc>
                  <a:txBody>
                    <a:bodyPr anchor="t" rtlCol="false"/>
                    <a:lstStyle/>
                    <a:p>
                      <a:pPr algn="l">
                        <a:defRPr/>
                      </a:pPr>
                      <a:r>
                        <a:rPr lang="en-US"/>
                        <a:t>Cell 1</a:t>
                      </a:r>
                      <a:endParaRPr lang="en-US" sz="1100"/>
                    </a:p>
                  </a:txBody>
                  <a:tcPr>
                    <a:lnL>
                      <a:noFill/>
                    </a:lnL>
                    <a:lnR>
                      <a:noFill/>
                    </a:lnR>
                    <a:lnT>
                      <a:noFill/>
                    </a:lnT>
                    <a:lnB>
                      <a:noFill/>
                    </a:lnB>
                    <a:solidFill>
                      <a:srgbClr val="E9F7F4"/>
                    </a:solidFill>
                  </a:tcPr>
                </a:tc>
                <a:tc>
                  <a:txBody>
                    <a:bodyPr anchor="t" rtlCol="false"/>
                    <a:lstStyle/>
                    <a:p>
                      <a:pPr algn="l">
                        <a:defRPr/>
                      </a:pPr>
                      <a:r>
                        <a:rPr lang="en-US"/>
                        <a:t>Cell 2</a:t>
                      </a:r>
                      <a:endParaRPr lang="en-US" sz="1100"/>
                    </a:p>
                  </a:txBody>
                  <a:tcPr>
                    <a:lnL>
                      <a:noFill/>
                    </a:lnL>
                    <a:lnR>
                      <a:noFill/>
                    </a:lnR>
                    <a:lnT>
                      <a:noFill/>
                    </a:lnT>
                    <a:lnB>
                      <a:noFill/>
                    </a:lnB>
                    <a:solidFill>
                      <a:srgbClr val="E9F7F4"/>
                    </a:solidFill>
                  </a:tcPr>
                </a:tc>
                <a:tc>
                  <a:txBody>
                    <a:bodyPr anchor="t" rtlCol="false"/>
                    <a:lstStyle/>
                    <a:p>
                      <a:pPr algn="l">
                        <a:defRPr/>
                      </a:pPr>
                      <a:r>
                        <a:rPr lang="en-US"/>
                        <a:t>Cell 3</a:t>
                      </a:r>
                      <a:endParaRPr lang="en-US" sz="1100"/>
                    </a:p>
                  </a:txBody>
                  <a:tcPr>
                    <a:lnL>
                      <a:noFill/>
                    </a:lnL>
                    <a:lnR>
                      <a:noFill/>
                    </a:lnR>
                    <a:lnT>
                      <a:noFill/>
                    </a:lnT>
                    <a:lnB>
                      <a:noFill/>
                    </a:lnB>
                    <a:solidFill>
                      <a:srgbClr val="E9F7F4"/>
                    </a:solidFill>
                  </a:tcPr>
                </a:tc>
              </a:tr>
              <a:tr h="635000">
                <a:tc>
                  <a:txBody>
                    <a:bodyPr anchor="t" rtlCol="false"/>
                    <a:lstStyle/>
                    <a:p>
                      <a:pPr algn="l">
                        <a:defRPr/>
                      </a:pPr>
                      <a:r>
                        <a:rPr lang="en-US"/>
                        <a:t>Cell 1</a:t>
                      </a:r>
                      <a:endParaRPr lang="en-US" sz="1100"/>
                    </a:p>
                  </a:txBody>
                  <a:tcPr>
                    <a:lnL>
                      <a:noFill/>
                    </a:lnL>
                    <a:lnR>
                      <a:noFill/>
                    </a:lnR>
                    <a:lnT>
                      <a:noFill/>
                    </a:lnT>
                    <a:lnB>
                      <a:noFill/>
                    </a:lnB>
                    <a:solidFill>
                      <a:srgbClr val="D0D8E8"/>
                    </a:solidFill>
                  </a:tcPr>
                </a:tc>
                <a:tc>
                  <a:txBody>
                    <a:bodyPr anchor="t" rtlCol="false"/>
                    <a:lstStyle/>
                    <a:p>
                      <a:pPr algn="l">
                        <a:defRPr/>
                      </a:pPr>
                      <a:r>
                        <a:rPr lang="en-US"/>
                        <a:t>Cell 2</a:t>
                      </a:r>
                      <a:endParaRPr lang="en-US" sz="1100"/>
                    </a:p>
                  </a:txBody>
                  <a:tcPr>
                    <a:lnL>
                      <a:noFill/>
                    </a:lnL>
                    <a:lnR>
                      <a:noFill/>
                    </a:lnR>
                    <a:lnT>
                      <a:noFill/>
                    </a:lnT>
                    <a:lnB>
                      <a:noFill/>
                    </a:lnB>
                    <a:solidFill>
                      <a:srgbClr val="D0D8E8"/>
                    </a:solidFill>
                  </a:tcPr>
                </a:tc>
                <a:tc>
                  <a:txBody>
                    <a:bodyPr anchor="t" rtlCol="false"/>
                    <a:lstStyle/>
                    <a:p>
                      <a:pPr algn="l">
                        <a:defRPr/>
                      </a:pPr>
                      <a:r>
                        <a:rPr lang="en-US"/>
                        <a:t>Cell 3</a:t>
                      </a:r>
                      <a:endParaRPr lang="en-US" sz="1100"/>
                    </a:p>
                  </a:txBody>
                  <a:tcPr>
                    <a:lnL>
                      <a:noFill/>
                    </a:lnL>
                    <a:lnR>
                      <a:noFill/>
                    </a:lnR>
                    <a:lnT>
                      <a:noFill/>
                    </a:lnT>
                    <a:lnB>
                      <a:noFill/>
                    </a:lnB>
                    <a:solidFill>
                      <a:srgbClr val="D0D8E8"/>
                    </a:solidFill>
                  </a:tcPr>
                </a:tc>
              </a:tr>
            </a:tbl>
          </a:graphicData>
        </a:graphic>
      </p:graphicFrame>
    </p:spTree>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r="http://schemas.openxmlformats.org/officeDocument/2006/relationships">
  <p:cSld>
    <p:spTree>
      <p:nvGrpSpPr>
        <p:cNvPr id="1" name=""/>
        <p:cNvGrpSpPr/>
        <p:nvPr/>
      </p:nvGrpSpPr>
      <p:grpSpPr>
        <a:xfrm>
          <a:off x="0" y="0"/>
          <a:ext cx="0" cy="0"/>
          <a:chOff x="0" y="0"/>
          <a:chExt cx="0" cy="0"/>
        </a:xfrm>
      </p:grpSpPr>
      <p:graphicFrame>
        <p:nvGraphicFramePr>
          <p:cNvPr name="Chart 2" id="2"/>
          <p:cNvGraphicFramePr>
            <a:graphicFrameLocks noGrp="true"/>
          </p:cNvGraphicFramePr>
          <p:nvPr/>
        </p:nvGraphicFramePr>
        <p:xfrm>
          <a:off x="540000" y="1440000"/>
          <a:ext cx="7920000" cy="5040000"/>
        </p:xfrm>
        <a:graphic>
          <a:graphicData uri="http://schemas.openxmlformats.org/drawingml/2006/chart">
            <c:chart r:id="rId2"/>
          </a:graphicData>
        </a:graphic>
      </p:graphicFrame>
      <p:graphicFrame>
        <p:nvGraphicFramePr>
          <p:cNvPr name="Table 3" id="3"/>
          <p:cNvGraphicFramePr>
            <a:graphicFrameLocks noGrp="true"/>
          </p:cNvGraphicFramePr>
          <p:nvPr/>
        </p:nvGraphicFramePr>
        <p:xfrm>
          <a:off x="635000" y="635000"/>
          <a:ext cx="5715000" cy="3810000"/>
        </p:xfrm>
        <a:graphic>
          <a:graphicData uri="http://schemas.openxmlformats.org/drawingml/2006/table">
            <a:tbl>
              <a:tblPr/>
              <a:tblGrid>
                <a:gridCol w="1905000"/>
                <a:gridCol w="1905000"/>
                <a:gridCol w="1905000"/>
              </a:tblGrid>
              <a:tr h="635000">
                <a:tc>
                  <a:txBody>
                    <a:bodyPr anchor="t" rtlCol="false"/>
                    <a:lstStyle/>
                    <a:p>
                      <a:pPr algn="ctr">
                        <a:defRPr/>
                      </a:pPr>
                      <a:r>
                        <a:rPr lang="en-US" b="true">
                          <a:solidFill>
                            <a:srgbClr val="FFFFFF"/>
                          </a:solidFill>
                        </a:rPr>
                        <a:t>Header 1</a:t>
                      </a:r>
                      <a:endParaRPr lang="en-US" sz="1100"/>
                    </a:p>
                  </a:txBody>
                  <a:tcPr>
                    <a:lnL>
                      <a:noFill/>
                    </a:lnL>
                    <a:lnR>
                      <a:noFill/>
                    </a:lnR>
                    <a:lnT>
                      <a:noFill/>
                    </a:lnT>
                    <a:lnB w="25400" cmpd="sng" algn="ctr" cap="flat">
                      <a:solidFill>
                        <a:srgbClr val="FFFFFF"/>
                      </a:solidFill>
                      <a:prstDash val="solid"/>
                      <a:round/>
                      <a:headEnd type="none" w="med" len="med"/>
                      <a:tailEnd type="none" w="med" len="med"/>
                    </a:lnB>
                    <a:solidFill>
                      <a:srgbClr val="4F81BD"/>
                    </a:solidFill>
                  </a:tcPr>
                </a:tc>
                <a:tc>
                  <a:txBody>
                    <a:bodyPr anchor="t" rtlCol="false"/>
                    <a:lstStyle/>
                    <a:p>
                      <a:pPr algn="ctr">
                        <a:defRPr/>
                      </a:pPr>
                      <a:r>
                        <a:rPr lang="en-US" b="true">
                          <a:solidFill>
                            <a:srgbClr val="FFFFFF"/>
                          </a:solidFill>
                        </a:rPr>
                        <a:t>Header 2</a:t>
                      </a:r>
                      <a:endParaRPr lang="en-US" sz="1100"/>
                    </a:p>
                  </a:txBody>
                  <a:tcPr>
                    <a:lnL>
                      <a:noFill/>
                    </a:lnL>
                    <a:lnR>
                      <a:noFill/>
                    </a:lnR>
                    <a:lnT>
                      <a:noFill/>
                    </a:lnT>
                    <a:lnB w="25400" cmpd="sng" algn="ctr" cap="flat">
                      <a:solidFill>
                        <a:srgbClr val="FFFFFF"/>
                      </a:solidFill>
                      <a:prstDash val="solid"/>
                      <a:round/>
                      <a:headEnd type="none" w="med" len="med"/>
                      <a:tailEnd type="none" w="med" len="med"/>
                    </a:lnB>
                    <a:solidFill>
                      <a:srgbClr val="4F81BD"/>
                    </a:solidFill>
                  </a:tcPr>
                </a:tc>
                <a:tc>
                  <a:txBody>
                    <a:bodyPr anchor="t" rtlCol="false"/>
                    <a:lstStyle/>
                    <a:p>
                      <a:pPr algn="ctr">
                        <a:defRPr/>
                      </a:pPr>
                      <a:r>
                        <a:rPr lang="en-US" b="true">
                          <a:solidFill>
                            <a:srgbClr val="FFFFFF"/>
                          </a:solidFill>
                        </a:rPr>
                        <a:t>Header 3</a:t>
                      </a:r>
                      <a:endParaRPr lang="en-US" sz="1100"/>
                    </a:p>
                  </a:txBody>
                  <a:tcPr>
                    <a:lnL>
                      <a:noFill/>
                    </a:lnL>
                    <a:lnR>
                      <a:noFill/>
                    </a:lnR>
                    <a:lnT>
                      <a:noFill/>
                    </a:lnT>
                    <a:lnB w="25400" cmpd="sng" algn="ctr" cap="flat">
                      <a:solidFill>
                        <a:srgbClr val="FFFFFF"/>
                      </a:solidFill>
                      <a:prstDash val="solid"/>
                      <a:round/>
                      <a:headEnd type="none" w="med" len="med"/>
                      <a:tailEnd type="none" w="med" len="med"/>
                    </a:lnB>
                    <a:solidFill>
                      <a:srgbClr val="4F81BD"/>
                    </a:solidFill>
                  </a:tcPr>
                </a:tc>
              </a:tr>
              <a:tr h="635000">
                <a:tc>
                  <a:txBody>
                    <a:bodyPr anchor="t" rtlCol="false"/>
                    <a:lstStyle/>
                    <a:p>
                      <a:pPr algn="l">
                        <a:defRPr/>
                      </a:pPr>
                      <a:r>
                        <a:rPr lang="en-US"/>
                        <a:t>Cell 1</a:t>
                      </a:r>
                      <a:endParaRPr lang="en-US" sz="1100"/>
                    </a:p>
                  </a:txBody>
                  <a:tcPr>
                    <a:lnL>
                      <a:noFill/>
                    </a:lnL>
                    <a:lnR>
                      <a:noFill/>
                    </a:lnR>
                    <a:lnT>
                      <a:noFill/>
                    </a:lnT>
                    <a:lnB>
                      <a:noFill/>
                    </a:lnB>
                    <a:solidFill>
                      <a:srgbClr val="D0D8E8"/>
                    </a:solidFill>
                  </a:tcPr>
                </a:tc>
                <a:tc>
                  <a:txBody>
                    <a:bodyPr anchor="t" rtlCol="false"/>
                    <a:lstStyle/>
                    <a:p>
                      <a:pPr algn="l">
                        <a:defRPr/>
                      </a:pPr>
                      <a:r>
                        <a:rPr lang="en-US"/>
                        <a:t>Cell 2</a:t>
                      </a:r>
                      <a:endParaRPr lang="en-US" sz="1100"/>
                    </a:p>
                  </a:txBody>
                  <a:tcPr>
                    <a:lnL>
                      <a:noFill/>
                    </a:lnL>
                    <a:lnR>
                      <a:noFill/>
                    </a:lnR>
                    <a:lnT>
                      <a:noFill/>
                    </a:lnT>
                    <a:lnB>
                      <a:noFill/>
                    </a:lnB>
                    <a:solidFill>
                      <a:srgbClr val="D0D8E8"/>
                    </a:solidFill>
                  </a:tcPr>
                </a:tc>
                <a:tc>
                  <a:txBody>
                    <a:bodyPr anchor="t" rtlCol="false"/>
                    <a:lstStyle/>
                    <a:p>
                      <a:pPr algn="l">
                        <a:defRPr/>
                      </a:pPr>
                      <a:r>
                        <a:rPr lang="en-US"/>
                        <a:t>Cell 3</a:t>
                      </a:r>
                      <a:endParaRPr lang="en-US" sz="1100"/>
                    </a:p>
                  </a:txBody>
                  <a:tcPr>
                    <a:lnL>
                      <a:noFill/>
                    </a:lnL>
                    <a:lnR>
                      <a:noFill/>
                    </a:lnR>
                    <a:lnT>
                      <a:noFill/>
                    </a:lnT>
                    <a:lnB>
                      <a:noFill/>
                    </a:lnB>
                    <a:solidFill>
                      <a:srgbClr val="D0D8E8"/>
                    </a:solidFill>
                  </a:tcPr>
                </a:tc>
              </a:tr>
              <a:tr h="635000">
                <a:tc>
                  <a:txBody>
                    <a:bodyPr anchor="t" rtlCol="false"/>
                    <a:lstStyle/>
                    <a:p>
                      <a:pPr algn="l">
                        <a:defRPr/>
                      </a:pPr>
                      <a:r>
                        <a:rPr lang="en-US"/>
                        <a:t>Cell 1</a:t>
                      </a:r>
                      <a:endParaRPr lang="en-US" sz="1100"/>
                    </a:p>
                  </a:txBody>
                  <a:tcPr>
                    <a:lnL>
                      <a:noFill/>
                    </a:lnL>
                    <a:lnR>
                      <a:noFill/>
                    </a:lnR>
                    <a:lnT>
                      <a:noFill/>
                    </a:lnT>
                    <a:lnB>
                      <a:noFill/>
                    </a:lnB>
                    <a:solidFill>
                      <a:srgbClr val="E9F7F4"/>
                    </a:solidFill>
                  </a:tcPr>
                </a:tc>
                <a:tc>
                  <a:txBody>
                    <a:bodyPr anchor="t" rtlCol="false"/>
                    <a:lstStyle/>
                    <a:p>
                      <a:pPr algn="l">
                        <a:defRPr/>
                      </a:pPr>
                      <a:r>
                        <a:rPr lang="en-US"/>
                        <a:t>Cell 2</a:t>
                      </a:r>
                      <a:endParaRPr lang="en-US" sz="1100"/>
                    </a:p>
                  </a:txBody>
                  <a:tcPr>
                    <a:lnL>
                      <a:noFill/>
                    </a:lnL>
                    <a:lnR>
                      <a:noFill/>
                    </a:lnR>
                    <a:lnT>
                      <a:noFill/>
                    </a:lnT>
                    <a:lnB>
                      <a:noFill/>
                    </a:lnB>
                    <a:solidFill>
                      <a:srgbClr val="E9F7F4"/>
                    </a:solidFill>
                  </a:tcPr>
                </a:tc>
                <a:tc>
                  <a:txBody>
                    <a:bodyPr anchor="t" rtlCol="false"/>
                    <a:lstStyle/>
                    <a:p>
                      <a:pPr algn="l">
                        <a:defRPr/>
                      </a:pPr>
                      <a:r>
                        <a:rPr lang="en-US"/>
                        <a:t>Cell 3</a:t>
                      </a:r>
                      <a:endParaRPr lang="en-US" sz="1100"/>
                    </a:p>
                  </a:txBody>
                  <a:tcPr>
                    <a:lnL>
                      <a:noFill/>
                    </a:lnL>
                    <a:lnR>
                      <a:noFill/>
                    </a:lnR>
                    <a:lnT>
                      <a:noFill/>
                    </a:lnT>
                    <a:lnB>
                      <a:noFill/>
                    </a:lnB>
                    <a:solidFill>
                      <a:srgbClr val="E9F7F4"/>
                    </a:solidFill>
                  </a:tcPr>
                </a:tc>
              </a:tr>
              <a:tr h="635000">
                <a:tc>
                  <a:txBody>
                    <a:bodyPr anchor="t" rtlCol="false"/>
                    <a:lstStyle/>
                    <a:p>
                      <a:pPr algn="l">
                        <a:defRPr/>
                      </a:pPr>
                      <a:r>
                        <a:rPr lang="en-US"/>
                        <a:t>Cell 1</a:t>
                      </a:r>
                      <a:endParaRPr lang="en-US" sz="1100"/>
                    </a:p>
                  </a:txBody>
                  <a:tcPr>
                    <a:lnL>
                      <a:noFill/>
                    </a:lnL>
                    <a:lnR>
                      <a:noFill/>
                    </a:lnR>
                    <a:lnT>
                      <a:noFill/>
                    </a:lnT>
                    <a:lnB>
                      <a:noFill/>
                    </a:lnB>
                    <a:solidFill>
                      <a:srgbClr val="D0D8E8"/>
                    </a:solidFill>
                  </a:tcPr>
                </a:tc>
                <a:tc>
                  <a:txBody>
                    <a:bodyPr anchor="t" rtlCol="false"/>
                    <a:lstStyle/>
                    <a:p>
                      <a:pPr algn="l">
                        <a:defRPr/>
                      </a:pPr>
                      <a:r>
                        <a:rPr lang="en-US"/>
                        <a:t>Cell 2</a:t>
                      </a:r>
                      <a:endParaRPr lang="en-US" sz="1100"/>
                    </a:p>
                  </a:txBody>
                  <a:tcPr>
                    <a:lnL>
                      <a:noFill/>
                    </a:lnL>
                    <a:lnR>
                      <a:noFill/>
                    </a:lnR>
                    <a:lnT>
                      <a:noFill/>
                    </a:lnT>
                    <a:lnB>
                      <a:noFill/>
                    </a:lnB>
                    <a:solidFill>
                      <a:srgbClr val="D0D8E8"/>
                    </a:solidFill>
                  </a:tcPr>
                </a:tc>
                <a:tc>
                  <a:txBody>
                    <a:bodyPr anchor="t" rtlCol="false"/>
                    <a:lstStyle/>
                    <a:p>
                      <a:pPr algn="l">
                        <a:defRPr/>
                      </a:pPr>
                      <a:r>
                        <a:rPr lang="en-US"/>
                        <a:t>Cell 3</a:t>
                      </a:r>
                      <a:endParaRPr lang="en-US" sz="1100"/>
                    </a:p>
                  </a:txBody>
                  <a:tcPr>
                    <a:lnL>
                      <a:noFill/>
                    </a:lnL>
                    <a:lnR>
                      <a:noFill/>
                    </a:lnR>
                    <a:lnT>
                      <a:noFill/>
                    </a:lnT>
                    <a:lnB>
                      <a:noFill/>
                    </a:lnB>
                    <a:solidFill>
                      <a:srgbClr val="D0D8E8"/>
                    </a:solidFill>
                  </a:tcPr>
                </a:tc>
              </a:tr>
              <a:tr h="635000">
                <a:tc>
                  <a:txBody>
                    <a:bodyPr anchor="t" rtlCol="false"/>
                    <a:lstStyle/>
                    <a:p>
                      <a:pPr algn="l">
                        <a:defRPr/>
                      </a:pPr>
                      <a:r>
                        <a:rPr lang="en-US"/>
                        <a:t>Cell 1</a:t>
                      </a:r>
                      <a:endParaRPr lang="en-US" sz="1100"/>
                    </a:p>
                  </a:txBody>
                  <a:tcPr>
                    <a:lnL>
                      <a:noFill/>
                    </a:lnL>
                    <a:lnR>
                      <a:noFill/>
                    </a:lnR>
                    <a:lnT>
                      <a:noFill/>
                    </a:lnT>
                    <a:lnB>
                      <a:noFill/>
                    </a:lnB>
                    <a:solidFill>
                      <a:srgbClr val="E9F7F4"/>
                    </a:solidFill>
                  </a:tcPr>
                </a:tc>
                <a:tc>
                  <a:txBody>
                    <a:bodyPr anchor="t" rtlCol="false"/>
                    <a:lstStyle/>
                    <a:p>
                      <a:pPr algn="l">
                        <a:defRPr/>
                      </a:pPr>
                      <a:r>
                        <a:rPr lang="en-US"/>
                        <a:t>Cell 2</a:t>
                      </a:r>
                      <a:endParaRPr lang="en-US" sz="1100"/>
                    </a:p>
                  </a:txBody>
                  <a:tcPr>
                    <a:lnL>
                      <a:noFill/>
                    </a:lnL>
                    <a:lnR>
                      <a:noFill/>
                    </a:lnR>
                    <a:lnT>
                      <a:noFill/>
                    </a:lnT>
                    <a:lnB>
                      <a:noFill/>
                    </a:lnB>
                    <a:solidFill>
                      <a:srgbClr val="E9F7F4"/>
                    </a:solidFill>
                  </a:tcPr>
                </a:tc>
                <a:tc>
                  <a:txBody>
                    <a:bodyPr anchor="t" rtlCol="false"/>
                    <a:lstStyle/>
                    <a:p>
                      <a:pPr algn="l">
                        <a:defRPr/>
                      </a:pPr>
                      <a:r>
                        <a:rPr lang="en-US"/>
                        <a:t>Cell 3</a:t>
                      </a:r>
                      <a:endParaRPr lang="en-US" sz="1100"/>
                    </a:p>
                  </a:txBody>
                  <a:tcPr>
                    <a:lnL>
                      <a:noFill/>
                    </a:lnL>
                    <a:lnR>
                      <a:noFill/>
                    </a:lnR>
                    <a:lnT>
                      <a:noFill/>
                    </a:lnT>
                    <a:lnB>
                      <a:noFill/>
                    </a:lnB>
                    <a:solidFill>
                      <a:srgbClr val="E9F7F4"/>
                    </a:solidFill>
                  </a:tcPr>
                </a:tc>
              </a:tr>
              <a:tr h="635000">
                <a:tc>
                  <a:txBody>
                    <a:bodyPr anchor="t" rtlCol="false"/>
                    <a:lstStyle/>
                    <a:p>
                      <a:pPr algn="l">
                        <a:defRPr/>
                      </a:pPr>
                      <a:r>
                        <a:rPr lang="en-US"/>
                        <a:t>Cell 1</a:t>
                      </a:r>
                      <a:endParaRPr lang="en-US" sz="1100"/>
                    </a:p>
                  </a:txBody>
                  <a:tcPr>
                    <a:lnL>
                      <a:noFill/>
                    </a:lnL>
                    <a:lnR>
                      <a:noFill/>
                    </a:lnR>
                    <a:lnT>
                      <a:noFill/>
                    </a:lnT>
                    <a:lnB>
                      <a:noFill/>
                    </a:lnB>
                    <a:solidFill>
                      <a:srgbClr val="D0D8E8"/>
                    </a:solidFill>
                  </a:tcPr>
                </a:tc>
                <a:tc>
                  <a:txBody>
                    <a:bodyPr anchor="t" rtlCol="false"/>
                    <a:lstStyle/>
                    <a:p>
                      <a:pPr algn="l">
                        <a:defRPr/>
                      </a:pPr>
                      <a:r>
                        <a:rPr lang="en-US"/>
                        <a:t>Cell 2</a:t>
                      </a:r>
                      <a:endParaRPr lang="en-US" sz="1100"/>
                    </a:p>
                  </a:txBody>
                  <a:tcPr>
                    <a:lnL>
                      <a:noFill/>
                    </a:lnL>
                    <a:lnR>
                      <a:noFill/>
                    </a:lnR>
                    <a:lnT>
                      <a:noFill/>
                    </a:lnT>
                    <a:lnB>
                      <a:noFill/>
                    </a:lnB>
                    <a:solidFill>
                      <a:srgbClr val="D0D8E8"/>
                    </a:solidFill>
                  </a:tcPr>
                </a:tc>
                <a:tc>
                  <a:txBody>
                    <a:bodyPr anchor="t" rtlCol="false"/>
                    <a:lstStyle/>
                    <a:p>
                      <a:pPr algn="l">
                        <a:defRPr/>
                      </a:pPr>
                      <a:r>
                        <a:rPr lang="en-US"/>
                        <a:t>Cell 3</a:t>
                      </a:r>
                      <a:endParaRPr lang="en-US" sz="1100"/>
                    </a:p>
                  </a:txBody>
                  <a:tcPr>
                    <a:lnL>
                      <a:noFill/>
                    </a:lnL>
                    <a:lnR>
                      <a:noFill/>
                    </a:lnR>
                    <a:lnT>
                      <a:noFill/>
                    </a:lnT>
                    <a:lnB>
                      <a:noFill/>
                    </a:lnB>
                    <a:solidFill>
                      <a:srgbClr val="D0D8E8"/>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