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Lst>
  <p:sldSz cx="243840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127000" y="635000"/>
            <a:ext cx="6985000" cy="1270000"/>
          </a:xfrm>
          <a:prstGeom prst="rect">
            <a:avLst/>
          </a:prstGeom>
        </p:spPr>
        <p:txBody>
          <a:bodyPr anchor="t" rtlCol="false"/>
          <a:lstStyle/>
          <a:p>
            <a:pPr algn="l">
              <a:defRPr/>
            </a:pPr>
            <a:r>
              <a:rPr lang="en-IN"/>
              <a:t/>
            </a:r>
            <a:endParaRPr lang="en-US" sz="1100"/>
          </a:p>
          <a:p>
            <a:r>
              <a:rPr lang="en-US" sz="3500" b="true">
                <a:solidFill>
                  <a:srgbClr val="333333"/>
                </a:solidFill>
              </a:rPr>
              <a:t>What we did for your assessment</a:t>
            </a:r>
          </a:p>
        </p:txBody>
      </p:sp>
      <p:pic>
        <p:nvPicPr>
          <p:cNvPr name="Picture 3" id="3"/>
          <p:cNvPicPr>
            <a:picLocks noChangeAspect="true"/>
          </p:cNvPicPr>
          <p:nvPr/>
        </p:nvPicPr>
        <p:blipFill>
          <a:blip r:embed="rId2"/>
          <a:stretch>
            <a:fillRect/>
          </a:stretch>
        </p:blipFill>
        <p:spPr>
          <a:xfrm>
            <a:off x="1651000" y="1397000"/>
            <a:ext cx="22860000" cy="24130000"/>
          </a:xfrm>
          <a:prstGeom prst="rect">
            <a:avLst/>
          </a:prstGeom>
        </p:spPr>
      </p:pic>
      <p:sp>
        <p:nvSpPr>
          <p:cNvPr name="TextBox 4" id="4"/>
          <p:cNvSpPr txBox="true"/>
          <p:nvPr/>
        </p:nvSpPr>
        <p:spPr>
          <a:xfrm>
            <a:off x="127000" y="2540000"/>
            <a:ext cx="7620000" cy="1270000"/>
          </a:xfrm>
          <a:prstGeom prst="rect">
            <a:avLst/>
          </a:prstGeom>
        </p:spPr>
        <p:txBody>
          <a:bodyPr anchor="t" rtlCol="false"/>
          <a:lstStyle/>
          <a:p>
            <a:pPr algn="l">
              <a:defRPr/>
            </a:pPr>
            <a:r>
              <a:rPr lang="en-IN"/>
              <a:t/>
            </a:r>
            <a:endParaRPr lang="en-US" sz="1100"/>
          </a:p>
          <a:p>
            <a:pPr>
              <a:spcBef>
                <a:spcPts val="2000"/>
              </a:spcBef>
              <a:spcAft>
                <a:spcPct val="100000"/>
              </a:spcAft>
            </a:pPr>
            <a:r>
              <a:rPr lang="en-US" sz="3000"/>
              <a:t>Your engagement included a basic assessment. The basic assessment is a starting point for any customer embarking on the journey to public or hybrid cloud.One or more data collectors were deployed in your environment and your data was automatically aggregated, analyzed, and staged for additional planning functions. The phases and tasks of the basic assessment are shown below:</a:t>
            </a:r>
          </a:p>
        </p:txBody>
      </p:sp>
      <p:sp>
        <p:nvSpPr>
          <p:cNvPr name="TextBox 5" id="5"/>
          <p:cNvSpPr txBox="true"/>
          <p:nvPr/>
        </p:nvSpPr>
        <p:spPr>
          <a:xfrm>
            <a:off x="8128000" y="3175000"/>
            <a:ext cx="7620000" cy="1270000"/>
          </a:xfrm>
          <a:prstGeom prst="rect">
            <a:avLst/>
          </a:prstGeom>
        </p:spPr>
        <p:txBody>
          <a:bodyPr anchor="t" rtlCol="false"/>
          <a:lstStyle/>
          <a:p>
            <a:pPr algn="l">
              <a:defRPr/>
            </a:pPr>
            <a:r>
              <a:rPr lang="en-IN"/>
              <a:t/>
            </a:r>
            <a:endParaRPr lang="en-US" sz="1100"/>
          </a:p>
          <a:p>
            <a:pPr>
              <a:spcBef>
                <a:spcPts val="2000"/>
              </a:spcBef>
              <a:spcAft>
                <a:spcPct val="100000"/>
              </a:spcAft>
            </a:pPr>
            <a:r>
              <a:rPr lang="en-US" sz="2500"/>
              <a:t>Phase1 
Discovery, Inventory Analysis, and Cloud Readiness The objective of this phase is to collect data from the target workloads and complete inventory analysis including basic cloud readiness.  The StratoProbe® discovery engine gathered workload, application and network information and processed the following analytics:</a:t>
            </a:r>
          </a:p>
        </p:txBody>
      </p:sp>
      <p:sp>
        <p:nvSpPr>
          <p:cNvPr name="TextBox 6" id="6"/>
          <p:cNvSpPr txBox="true"/>
          <p:nvPr/>
        </p:nvSpPr>
        <p:spPr>
          <a:xfrm>
            <a:off x="8128000" y="8128000"/>
            <a:ext cx="4445000" cy="1270000"/>
          </a:xfrm>
          <a:prstGeom prst="rect">
            <a:avLst/>
          </a:prstGeom>
        </p:spPr>
        <p:txBody>
          <a:bodyPr anchor="t" rtlCol="false"/>
          <a:lstStyle/>
          <a:p>
            <a:pPr algn="l">
              <a:defRPr/>
            </a:pPr>
            <a:r>
              <a:rPr lang="en-IN"/>
              <a:t/>
            </a:r>
            <a:endParaRPr lang="en-US" sz="1100"/>
          </a:p>
          <a:p>
            <a:pPr lvl="0">
              <a:buFont typeface="Arial"/>
              <a:buChar char="•"/>
            </a:pPr>
            <a:r>
              <a:rPr lang="en-US"/>
              <a:t> Inventory Analysis 
 Asset performance analysis 
 Network dependency mapping 
 Cloud-readiness scoring 
 Application inventory analysis </a:t>
            </a:r>
          </a:p>
        </p:txBody>
      </p:sp>
      <p:sp>
        <p:nvSpPr>
          <p:cNvPr name="TextBox 7" id="7"/>
          <p:cNvSpPr txBox="true"/>
          <p:nvPr/>
        </p:nvSpPr>
        <p:spPr>
          <a:xfrm>
            <a:off x="16510000" y="3175000"/>
            <a:ext cx="7620000" cy="1270000"/>
          </a:xfrm>
          <a:prstGeom prst="rect">
            <a:avLst/>
          </a:prstGeom>
        </p:spPr>
        <p:txBody>
          <a:bodyPr anchor="t" rtlCol="false"/>
          <a:lstStyle/>
          <a:p>
            <a:pPr algn="l">
              <a:defRPr/>
            </a:pPr>
            <a:r>
              <a:rPr lang="en-IN"/>
              <a:t/>
            </a:r>
            <a:endParaRPr lang="en-US" sz="1100"/>
          </a:p>
          <a:p>
            <a:pPr>
              <a:spcBef>
                <a:spcPts val="2000"/>
              </a:spcBef>
              <a:spcAft>
                <a:spcPct val="100000"/>
              </a:spcAft>
            </a:pPr>
            <a:r>
              <a:rPr lang="en-US" sz="2500"/>
              <a:t>Phase2 
Basic Cloud Fit and Financial Analysis The objective of this phase is to further analyze your data to provide insights into cloud readiness, potential savings from cloud, consumption strategies including IaaS and PaaS alternatives, and to review your projected spend in the selected cloud providers. The expected output from this phase includes:</a:t>
            </a:r>
          </a:p>
        </p:txBody>
      </p:sp>
      <p:sp>
        <p:nvSpPr>
          <p:cNvPr name="TextBox 8" id="8"/>
          <p:cNvSpPr txBox="true"/>
          <p:nvPr/>
        </p:nvSpPr>
        <p:spPr>
          <a:xfrm>
            <a:off x="16510000" y="8128000"/>
            <a:ext cx="4445000" cy="1270000"/>
          </a:xfrm>
          <a:prstGeom prst="rect">
            <a:avLst/>
          </a:prstGeom>
        </p:spPr>
        <p:txBody>
          <a:bodyPr anchor="t" rtlCol="false"/>
          <a:lstStyle/>
          <a:p>
            <a:pPr algn="l">
              <a:defRPr/>
            </a:pPr>
            <a:r>
              <a:rPr lang="en-IN"/>
              <a:t/>
            </a:r>
            <a:endParaRPr lang="en-US" sz="1100"/>
          </a:p>
          <a:p>
            <a:pPr lvl="0">
              <a:buFont typeface="Arial"/>
              <a:buChar char="•"/>
            </a:pPr>
            <a:r>
              <a:rPr lang="en-US"/>
              <a:t> Best-fit vendor catalog-product match (IaaS) 
 PaaS-fit analysis 
 IaaS-fit analysis 
 Cloud-spend estimates (by vendor catalog) 
 TCO and ROI against benchmark baselines </a:t>
            </a:r>
          </a:p>
        </p:txBody>
      </p:sp>
      <p:pic>
        <p:nvPicPr>
          <p:cNvPr name="Picture 9" id="9"/>
          <p:cNvPicPr>
            <a:picLocks noChangeAspect="true"/>
          </p:cNvPicPr>
          <p:nvPr/>
        </p:nvPicPr>
        <p:blipFill>
          <a:blip r:embed="rId3"/>
          <a:stretch>
            <a:fillRect/>
          </a:stretch>
        </p:blipFill>
        <p:spPr>
          <a:xfrm>
            <a:off x="20320000" y="12446000"/>
            <a:ext cx="2286000" cy="1270000"/>
          </a:xfrm>
          <a:prstGeom prst="rect">
            <a:avLst/>
          </a:prstGeom>
        </p:spPr>
      </p:pic>
      <p:sp>
        <p:nvSpPr>
          <p:cNvPr name="TextBox 10" id="10"/>
          <p:cNvSpPr txBox="true"/>
          <p:nvPr/>
        </p:nvSpPr>
        <p:spPr>
          <a:xfrm>
            <a:off x="16510000" y="12700000"/>
            <a:ext cx="8890000" cy="1270000"/>
          </a:xfrm>
          <a:prstGeom prst="rect">
            <a:avLst/>
          </a:prstGeom>
        </p:spPr>
        <p:txBody>
          <a:bodyPr anchor="t" rtlCol="false"/>
          <a:lstStyle/>
          <a:p>
            <a:pPr algn="l">
              <a:defRPr/>
            </a:pPr>
            <a:r>
              <a:rPr lang="en-IN"/>
              <a:t/>
            </a:r>
            <a:endParaRPr lang="en-US" sz="1100"/>
          </a:p>
          <a:p>
            <a:pPr>
              <a:spcBef>
                <a:spcPts val="2000"/>
              </a:spcBef>
              <a:spcAft>
                <a:spcPct val="100000"/>
              </a:spcAft>
            </a:pPr>
            <a:r>
              <a:rPr lang="en-US" sz="2000"/>
              <a:t>Copyright © 2022 HCL Technologies Limited | www.hcltech.com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