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127000" y="635000"/>
            <a:ext cx="6985000" cy="1270000"/>
          </a:xfrm>
          <a:prstGeom prst="rect">
            <a:avLst/>
          </a:prstGeom>
        </p:spPr>
        <p:txBody>
          <a:bodyPr anchor="t" rtlCol="false"/>
          <a:lstStyle/>
          <a:p>
            <a:pPr algn="l">
              <a:defRPr/>
            </a:pPr>
            <a:r>
              <a:rPr lang="en-IN"/>
              <a:t/>
            </a:r>
            <a:endParaRPr lang="en-US" sz="1100"/>
          </a:p>
          <a:p>
            <a:r>
              <a:rPr lang="en-US" sz="3500" b="true">
                <a:solidFill>
                  <a:srgbClr val="333333"/>
                </a:solidFill>
              </a:rPr>
              <a:t>Next Steps</a:t>
            </a:r>
          </a:p>
        </p:txBody>
      </p:sp>
      <p:sp>
        <p:nvSpPr>
          <p:cNvPr name="TextBox 3" id="3"/>
          <p:cNvSpPr txBox="true"/>
          <p:nvPr/>
        </p:nvSpPr>
        <p:spPr>
          <a:xfrm>
            <a:off x="127000" y="1270000"/>
            <a:ext cx="2413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3000"/>
              <a:t>To continue the journey towards making public cloud an integral part of your IT infrastructure, we recommend the following next steps.</a:t>
            </a:r>
          </a:p>
        </p:txBody>
      </p:sp>
      <p:pic>
        <p:nvPicPr>
          <p:cNvPr name="Picture 4" id="4"/>
          <p:cNvPicPr>
            <a:picLocks noChangeAspect="true"/>
          </p:cNvPicPr>
          <p:nvPr/>
        </p:nvPicPr>
        <p:blipFill>
          <a:blip r:embed="rId2"/>
          <a:stretch>
            <a:fillRect/>
          </a:stretch>
        </p:blipFill>
        <p:spPr>
          <a:xfrm>
            <a:off x="127000" y="2540000"/>
            <a:ext cx="24130000" cy="5080000"/>
          </a:xfrm>
          <a:prstGeom prst="rect">
            <a:avLst/>
          </a:prstGeom>
        </p:spPr>
      </p:pic>
      <p:sp>
        <p:nvSpPr>
          <p:cNvPr name="TextBox 5" id="5"/>
          <p:cNvSpPr txBox="true"/>
          <p:nvPr/>
        </p:nvSpPr>
        <p:spPr>
          <a:xfrm>
            <a:off x="127000" y="2540000"/>
            <a:ext cx="508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500"/>
              <a:t>Architecture 
Establishing Your Network, Security, and Identity ManagementArchitects your network, security, and identity management frameworks that will allow you to most efficiently consume public cloud.</a:t>
            </a:r>
          </a:p>
        </p:txBody>
      </p:sp>
      <p:sp>
        <p:nvSpPr>
          <p:cNvPr name="TextBox 6" id="6"/>
          <p:cNvSpPr txBox="true"/>
          <p:nvPr/>
        </p:nvSpPr>
        <p:spPr>
          <a:xfrm>
            <a:off x="6477000" y="2540000"/>
            <a:ext cx="508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500"/>
              <a:t>Migration Planning 
Establishing and Validating Your Migration PlanEstablishes and tests your migration plan to ensure that your assets can be migrated to your target cloud environment with minimal disruption to your business.</a:t>
            </a:r>
          </a:p>
        </p:txBody>
      </p:sp>
      <p:sp>
        <p:nvSpPr>
          <p:cNvPr name="TextBox 7" id="7"/>
          <p:cNvSpPr txBox="true"/>
          <p:nvPr/>
        </p:nvSpPr>
        <p:spPr>
          <a:xfrm>
            <a:off x="12700000" y="2540000"/>
            <a:ext cx="508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500"/>
              <a:t>Migration 
Migrate Your Assets to the CloudWe compare your assets to the best-match benchmark t-shirt sizes and selected the closest match from your cloud providers for each as-is asset.</a:t>
            </a:r>
          </a:p>
        </p:txBody>
      </p:sp>
      <p:sp>
        <p:nvSpPr>
          <p:cNvPr name="TextBox 8" id="8"/>
          <p:cNvSpPr txBox="true"/>
          <p:nvPr/>
        </p:nvSpPr>
        <p:spPr>
          <a:xfrm>
            <a:off x="19050000" y="2540000"/>
            <a:ext cx="508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500"/>
              <a:t>Application Services 
Application ModernizationAnalyzes key applications for possible cloud-native optimization and modernization.</a:t>
            </a:r>
          </a:p>
        </p:txBody>
      </p:sp>
      <p:pic>
        <p:nvPicPr>
          <p:cNvPr name="Picture 9" id="9"/>
          <p:cNvPicPr>
            <a:picLocks noChangeAspect="true"/>
          </p:cNvPicPr>
          <p:nvPr/>
        </p:nvPicPr>
        <p:blipFill>
          <a:blip r:embed="rId3"/>
          <a:stretch>
            <a:fillRect/>
          </a:stretch>
        </p:blipFill>
        <p:spPr>
          <a:xfrm>
            <a:off x="20320000" y="12446000"/>
            <a:ext cx="2286000" cy="1270000"/>
          </a:xfrm>
          <a:prstGeom prst="rect">
            <a:avLst/>
          </a:prstGeom>
        </p:spPr>
      </p:pic>
      <p:sp>
        <p:nvSpPr>
          <p:cNvPr name="TextBox 10" id="10"/>
          <p:cNvSpPr txBox="true"/>
          <p:nvPr/>
        </p:nvSpPr>
        <p:spPr>
          <a:xfrm>
            <a:off x="16510000" y="12700000"/>
            <a:ext cx="8890000" cy="1270000"/>
          </a:xfrm>
          <a:prstGeom prst="rect">
            <a:avLst/>
          </a:prstGeom>
        </p:spPr>
        <p:txBody>
          <a:bodyPr anchor="t" rtlCol="false"/>
          <a:lstStyle/>
          <a:p>
            <a:pPr algn="l">
              <a:defRPr/>
            </a:pPr>
            <a:r>
              <a:rPr lang="en-IN"/>
              <a:t/>
            </a:r>
            <a:endParaRPr lang="en-US" sz="1100"/>
          </a:p>
          <a:p>
            <a:pPr>
              <a:spcBef>
                <a:spcPts val="2000"/>
              </a:spcBef>
              <a:spcAft>
                <a:spcPct val="100000"/>
              </a:spcAft>
            </a:pPr>
            <a:r>
              <a:rPr lang="en-US" sz="2000"/>
              <a:t>Copyright © 2022 HCL Technologies Limited | www.hcltech.com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