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144107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209268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0212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414377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2896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4050201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283791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39688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2169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DAB45-1031-4B6A-9B46-626608C2445D}"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299457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2DAB45-1031-4B6A-9B46-626608C2445D}"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300788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2DAB45-1031-4B6A-9B46-626608C2445D}"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22147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2DAB45-1031-4B6A-9B46-626608C2445D}"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297861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DAB45-1031-4B6A-9B46-626608C2445D}"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154151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DAB45-1031-4B6A-9B46-626608C2445D}"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148608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DAB45-1031-4B6A-9B46-626608C2445D}"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AD13B-2927-4D85-83BD-A0790C6833AF}" type="slidenum">
              <a:rPr lang="en-IN" smtClean="0"/>
              <a:t>‹#›</a:t>
            </a:fld>
            <a:endParaRPr lang="en-IN"/>
          </a:p>
        </p:txBody>
      </p:sp>
    </p:spTree>
    <p:extLst>
      <p:ext uri="{BB962C8B-B14F-4D97-AF65-F5344CB8AC3E}">
        <p14:creationId xmlns:p14="http://schemas.microsoft.com/office/powerpoint/2010/main" val="85110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2DAB45-1031-4B6A-9B46-626608C2445D}" type="datetimeFigureOut">
              <a:rPr lang="en-IN" smtClean="0"/>
              <a:t>10-11-2022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EAD13B-2927-4D85-83BD-A0790C6833AF}" type="slidenum">
              <a:rPr lang="en-IN" smtClean="0"/>
              <a:t>‹#›</a:t>
            </a:fld>
            <a:endParaRPr lang="en-IN"/>
          </a:p>
        </p:txBody>
      </p:sp>
    </p:spTree>
    <p:extLst>
      <p:ext uri="{BB962C8B-B14F-4D97-AF65-F5344CB8AC3E}">
        <p14:creationId xmlns:p14="http://schemas.microsoft.com/office/powerpoint/2010/main" val="18218367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Byju's#cite_note-4" TargetMode="External"/><Relationship Id="rId3" Type="http://schemas.openxmlformats.org/officeDocument/2006/relationships/hyperlink" Target="https://en.wikipedia.org/wiki/Gagan_Biyani" TargetMode="External"/><Relationship Id="rId7" Type="http://schemas.openxmlformats.org/officeDocument/2006/relationships/hyperlink" Target="https://en.wikipedia.org/wiki/Bangalore" TargetMode="External"/><Relationship Id="rId12" Type="http://schemas.openxmlformats.org/officeDocument/2006/relationships/hyperlink" Target="https://en.wikipedia.org/wiki/Deloitte_Technology_Fast_500" TargetMode="External"/><Relationship Id="rId2" Type="http://schemas.openxmlformats.org/officeDocument/2006/relationships/hyperlink" Target="https://en.wikipedia.org/wiki/Eren_Bali" TargetMode="External"/><Relationship Id="rId1" Type="http://schemas.openxmlformats.org/officeDocument/2006/relationships/slideLayout" Target="../slideLayouts/slideLayout2.xml"/><Relationship Id="rId6" Type="http://schemas.openxmlformats.org/officeDocument/2006/relationships/hyperlink" Target="https://en.wikipedia.org/wiki/Educational_technology" TargetMode="External"/><Relationship Id="rId11" Type="http://schemas.openxmlformats.org/officeDocument/2006/relationships/hyperlink" Target="https://en.wikipedia.org/wiki/K-12" TargetMode="External"/><Relationship Id="rId5" Type="http://schemas.openxmlformats.org/officeDocument/2006/relationships/hyperlink" Target="https://en.wikipedia.org/wiki/Multinational_corporation" TargetMode="External"/><Relationship Id="rId10" Type="http://schemas.openxmlformats.org/officeDocument/2006/relationships/hyperlink" Target="https://en.wikipedia.org/wiki/Divya_Gokulnath" TargetMode="External"/><Relationship Id="rId4" Type="http://schemas.openxmlformats.org/officeDocument/2006/relationships/hyperlink" Target="https://en.wikipedia.org/wiki/Certification" TargetMode="External"/><Relationship Id="rId9" Type="http://schemas.openxmlformats.org/officeDocument/2006/relationships/hyperlink" Target="https://en.wikipedia.org/wiki/Byju_Raveendra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9C57-1545-95EE-AE44-D55725C5B8A3}"/>
              </a:ext>
            </a:extLst>
          </p:cNvPr>
          <p:cNvSpPr>
            <a:spLocks noGrp="1"/>
          </p:cNvSpPr>
          <p:nvPr>
            <p:ph type="ctrTitle"/>
          </p:nvPr>
        </p:nvSpPr>
        <p:spPr>
          <a:xfrm>
            <a:off x="1193301" y="450229"/>
            <a:ext cx="9618133" cy="1646299"/>
          </a:xfrm>
        </p:spPr>
        <p:txBody>
          <a:bodyPr/>
          <a:lstStyle/>
          <a:p>
            <a:pPr algn="l"/>
            <a:r>
              <a:rPr lang="en-US" sz="4800" b="1" u="sng" dirty="0">
                <a:effectLst>
                  <a:outerShdw blurRad="38100" dist="38100" dir="2700000" algn="tl">
                    <a:srgbClr val="000000">
                      <a:alpha val="43137"/>
                    </a:srgbClr>
                  </a:outerShdw>
                </a:effectLst>
              </a:rPr>
              <a:t>LEARNING MANAMENT SYSTEM</a:t>
            </a:r>
            <a:br>
              <a:rPr lang="en-US" sz="4800" dirty="0"/>
            </a:br>
            <a:endParaRPr lang="en-IN" sz="4800" dirty="0"/>
          </a:p>
        </p:txBody>
      </p:sp>
      <p:sp>
        <p:nvSpPr>
          <p:cNvPr id="3" name="Subtitle 2">
            <a:extLst>
              <a:ext uri="{FF2B5EF4-FFF2-40B4-BE49-F238E27FC236}">
                <a16:creationId xmlns:a16="http://schemas.microsoft.com/office/drawing/2014/main" id="{027489C8-05BC-F8CC-0A56-9BC136FD1AD8}"/>
              </a:ext>
            </a:extLst>
          </p:cNvPr>
          <p:cNvSpPr>
            <a:spLocks noGrp="1"/>
          </p:cNvSpPr>
          <p:nvPr>
            <p:ph type="subTitle" idx="1"/>
          </p:nvPr>
        </p:nvSpPr>
        <p:spPr>
          <a:xfrm>
            <a:off x="1380566" y="1728974"/>
            <a:ext cx="7766936" cy="1096899"/>
          </a:xfrm>
        </p:spPr>
        <p:txBody>
          <a:bodyPr>
            <a:noAutofit/>
          </a:bodyPr>
          <a:lstStyle/>
          <a:p>
            <a:pPr algn="ctr"/>
            <a:r>
              <a:rPr lang="en-US" sz="4800" dirty="0"/>
              <a:t>WEBSITE-DESIGN</a:t>
            </a:r>
            <a:endParaRPr lang="en-IN" sz="4800" dirty="0"/>
          </a:p>
        </p:txBody>
      </p:sp>
      <p:sp>
        <p:nvSpPr>
          <p:cNvPr id="4" name="TextBox 3">
            <a:extLst>
              <a:ext uri="{FF2B5EF4-FFF2-40B4-BE49-F238E27FC236}">
                <a16:creationId xmlns:a16="http://schemas.microsoft.com/office/drawing/2014/main" id="{EDFE2F0E-2D61-6B5D-8FFA-74182A57DB58}"/>
              </a:ext>
            </a:extLst>
          </p:cNvPr>
          <p:cNvSpPr txBox="1"/>
          <p:nvPr/>
        </p:nvSpPr>
        <p:spPr>
          <a:xfrm>
            <a:off x="466164" y="4104618"/>
            <a:ext cx="5100918" cy="923330"/>
          </a:xfrm>
          <a:prstGeom prst="rect">
            <a:avLst/>
          </a:prstGeom>
          <a:noFill/>
        </p:spPr>
        <p:txBody>
          <a:bodyPr wrap="square" rtlCol="0">
            <a:spAutoFit/>
          </a:bodyPr>
          <a:lstStyle/>
          <a:p>
            <a:r>
              <a:rPr lang="en-US" dirty="0"/>
              <a:t>Project Guide : </a:t>
            </a:r>
            <a:r>
              <a:rPr lang="en-US" dirty="0" err="1"/>
              <a:t>Mr</a:t>
            </a:r>
            <a:r>
              <a:rPr lang="en-US" dirty="0"/>
              <a:t> V. Satheesh</a:t>
            </a:r>
          </a:p>
          <a:p>
            <a:endParaRPr lang="en-IN" dirty="0"/>
          </a:p>
          <a:p>
            <a:r>
              <a:rPr lang="en-IN" dirty="0"/>
              <a:t>Project Co-Ordinator : </a:t>
            </a:r>
            <a:r>
              <a:rPr lang="en-US" dirty="0" err="1">
                <a:solidFill>
                  <a:schemeClr val="tx1"/>
                </a:solidFill>
              </a:rPr>
              <a:t>Mr</a:t>
            </a:r>
            <a:r>
              <a:rPr lang="en-US" dirty="0">
                <a:solidFill>
                  <a:schemeClr val="tx1"/>
                </a:solidFill>
              </a:rPr>
              <a:t> M. </a:t>
            </a:r>
            <a:r>
              <a:rPr lang="en-US" dirty="0" err="1">
                <a:solidFill>
                  <a:schemeClr val="tx1"/>
                </a:solidFill>
              </a:rPr>
              <a:t>Sathyanarayana</a:t>
            </a:r>
            <a:endParaRPr lang="en-IN" dirty="0"/>
          </a:p>
        </p:txBody>
      </p:sp>
      <p:sp>
        <p:nvSpPr>
          <p:cNvPr id="5" name="TextBox 4">
            <a:extLst>
              <a:ext uri="{FF2B5EF4-FFF2-40B4-BE49-F238E27FC236}">
                <a16:creationId xmlns:a16="http://schemas.microsoft.com/office/drawing/2014/main" id="{F6F1EA9F-6A37-E946-1774-226FCD78A9DE}"/>
              </a:ext>
            </a:extLst>
          </p:cNvPr>
          <p:cNvSpPr txBox="1"/>
          <p:nvPr/>
        </p:nvSpPr>
        <p:spPr>
          <a:xfrm>
            <a:off x="6096000" y="3550620"/>
            <a:ext cx="3675527" cy="1477328"/>
          </a:xfrm>
          <a:prstGeom prst="rect">
            <a:avLst/>
          </a:prstGeom>
          <a:noFill/>
        </p:spPr>
        <p:txBody>
          <a:bodyPr wrap="square" rtlCol="0">
            <a:spAutoFit/>
          </a:bodyPr>
          <a:lstStyle/>
          <a:p>
            <a:r>
              <a:rPr lang="en-US" dirty="0"/>
              <a:t>Sri </a:t>
            </a:r>
            <a:r>
              <a:rPr lang="en-US" dirty="0" err="1"/>
              <a:t>Charan</a:t>
            </a:r>
            <a:r>
              <a:rPr lang="en-US" dirty="0"/>
              <a:t> Reddy (19311A05Q2)</a:t>
            </a:r>
          </a:p>
          <a:p>
            <a:endParaRPr lang="en-US" dirty="0"/>
          </a:p>
          <a:p>
            <a:r>
              <a:rPr lang="en-US" dirty="0"/>
              <a:t>Y. </a:t>
            </a:r>
            <a:r>
              <a:rPr lang="en-US" dirty="0" err="1"/>
              <a:t>Nikitha</a:t>
            </a:r>
            <a:r>
              <a:rPr lang="en-US" dirty="0"/>
              <a:t> Reddy  (19311A05R9)</a:t>
            </a:r>
          </a:p>
          <a:p>
            <a:endParaRPr lang="en-US" dirty="0"/>
          </a:p>
          <a:p>
            <a:r>
              <a:rPr lang="en-US" dirty="0"/>
              <a:t>D Emmanuel        (19311A05V4)</a:t>
            </a:r>
            <a:endParaRPr lang="en-IN" dirty="0"/>
          </a:p>
        </p:txBody>
      </p:sp>
    </p:spTree>
    <p:extLst>
      <p:ext uri="{BB962C8B-B14F-4D97-AF65-F5344CB8AC3E}">
        <p14:creationId xmlns:p14="http://schemas.microsoft.com/office/powerpoint/2010/main" val="7479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24CB-F0D9-529A-ED30-60A1B60F88C5}"/>
              </a:ext>
            </a:extLst>
          </p:cNvPr>
          <p:cNvSpPr>
            <a:spLocks noGrp="1"/>
          </p:cNvSpPr>
          <p:nvPr>
            <p:ph type="title"/>
          </p:nvPr>
        </p:nvSpPr>
        <p:spPr>
          <a:xfrm>
            <a:off x="677334" y="609600"/>
            <a:ext cx="8596668" cy="726141"/>
          </a:xfrm>
        </p:spPr>
        <p:txBody>
          <a:bodyPr/>
          <a:lstStyle/>
          <a:p>
            <a:r>
              <a:rPr lang="en-US" u="sng" dirty="0"/>
              <a:t>USE CASE DIAGRAM</a:t>
            </a:r>
            <a:endParaRPr lang="en-IN" u="sng" dirty="0"/>
          </a:p>
        </p:txBody>
      </p:sp>
      <p:pic>
        <p:nvPicPr>
          <p:cNvPr id="7" name="Picture 6">
            <a:extLst>
              <a:ext uri="{FF2B5EF4-FFF2-40B4-BE49-F238E27FC236}">
                <a16:creationId xmlns:a16="http://schemas.microsoft.com/office/drawing/2014/main" id="{D859FB16-C9A6-0722-F55A-CB89086EB25D}"/>
              </a:ext>
            </a:extLst>
          </p:cNvPr>
          <p:cNvPicPr>
            <a:picLocks noChangeAspect="1"/>
          </p:cNvPicPr>
          <p:nvPr/>
        </p:nvPicPr>
        <p:blipFill>
          <a:blip r:embed="rId2"/>
          <a:stretch>
            <a:fillRect/>
          </a:stretch>
        </p:blipFill>
        <p:spPr>
          <a:xfrm>
            <a:off x="753036" y="1335741"/>
            <a:ext cx="8055628" cy="5218282"/>
          </a:xfrm>
          <a:prstGeom prst="rect">
            <a:avLst/>
          </a:prstGeom>
        </p:spPr>
      </p:pic>
    </p:spTree>
    <p:extLst>
      <p:ext uri="{BB962C8B-B14F-4D97-AF65-F5344CB8AC3E}">
        <p14:creationId xmlns:p14="http://schemas.microsoft.com/office/powerpoint/2010/main" val="262178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9508-A7D1-E466-453A-1699F991C323}"/>
              </a:ext>
            </a:extLst>
          </p:cNvPr>
          <p:cNvSpPr>
            <a:spLocks noGrp="1"/>
          </p:cNvSpPr>
          <p:nvPr>
            <p:ph type="title"/>
          </p:nvPr>
        </p:nvSpPr>
        <p:spPr>
          <a:xfrm>
            <a:off x="677334" y="609600"/>
            <a:ext cx="8596668" cy="779929"/>
          </a:xfrm>
        </p:spPr>
        <p:txBody>
          <a:bodyPr/>
          <a:lstStyle/>
          <a:p>
            <a:r>
              <a:rPr lang="en-US" u="sng" dirty="0"/>
              <a:t>CLASS DIAGRAM</a:t>
            </a:r>
            <a:endParaRPr lang="en-IN" u="sng" dirty="0"/>
          </a:p>
        </p:txBody>
      </p:sp>
      <p:pic>
        <p:nvPicPr>
          <p:cNvPr id="8" name="Content Placeholder 7">
            <a:extLst>
              <a:ext uri="{FF2B5EF4-FFF2-40B4-BE49-F238E27FC236}">
                <a16:creationId xmlns:a16="http://schemas.microsoft.com/office/drawing/2014/main" id="{CF622CEE-DB55-FBA8-4191-FDF024CD8009}"/>
              </a:ext>
            </a:extLst>
          </p:cNvPr>
          <p:cNvPicPr>
            <a:picLocks noGrp="1" noChangeAspect="1"/>
          </p:cNvPicPr>
          <p:nvPr>
            <p:ph idx="1"/>
          </p:nvPr>
        </p:nvPicPr>
        <p:blipFill>
          <a:blip r:embed="rId2"/>
          <a:stretch>
            <a:fillRect/>
          </a:stretch>
        </p:blipFill>
        <p:spPr>
          <a:xfrm>
            <a:off x="1452282" y="1369700"/>
            <a:ext cx="6831105" cy="5295484"/>
          </a:xfrm>
        </p:spPr>
      </p:pic>
    </p:spTree>
    <p:extLst>
      <p:ext uri="{BB962C8B-B14F-4D97-AF65-F5344CB8AC3E}">
        <p14:creationId xmlns:p14="http://schemas.microsoft.com/office/powerpoint/2010/main" val="203186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E5C9-D4EA-1E9F-34D1-DA1E014500BD}"/>
              </a:ext>
            </a:extLst>
          </p:cNvPr>
          <p:cNvSpPr>
            <a:spLocks noGrp="1"/>
          </p:cNvSpPr>
          <p:nvPr>
            <p:ph type="title"/>
          </p:nvPr>
        </p:nvSpPr>
        <p:spPr>
          <a:xfrm>
            <a:off x="677334" y="609600"/>
            <a:ext cx="8596668" cy="815788"/>
          </a:xfrm>
        </p:spPr>
        <p:txBody>
          <a:bodyPr/>
          <a:lstStyle/>
          <a:p>
            <a:r>
              <a:rPr lang="en-US" u="sng" dirty="0"/>
              <a:t>SEQUENCE DIAGRAM</a:t>
            </a:r>
            <a:endParaRPr lang="en-IN" u="sng" dirty="0"/>
          </a:p>
        </p:txBody>
      </p:sp>
      <p:pic>
        <p:nvPicPr>
          <p:cNvPr id="5" name="Content Placeholder 4">
            <a:extLst>
              <a:ext uri="{FF2B5EF4-FFF2-40B4-BE49-F238E27FC236}">
                <a16:creationId xmlns:a16="http://schemas.microsoft.com/office/drawing/2014/main" id="{4162252D-54EE-405D-74EF-22119F327A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84" y="1930400"/>
            <a:ext cx="8832418" cy="4228609"/>
          </a:xfrm>
        </p:spPr>
      </p:pic>
    </p:spTree>
    <p:extLst>
      <p:ext uri="{BB962C8B-B14F-4D97-AF65-F5344CB8AC3E}">
        <p14:creationId xmlns:p14="http://schemas.microsoft.com/office/powerpoint/2010/main" val="195266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23C9-818E-8D70-055A-C09D08274BF2}"/>
              </a:ext>
            </a:extLst>
          </p:cNvPr>
          <p:cNvSpPr>
            <a:spLocks noGrp="1"/>
          </p:cNvSpPr>
          <p:nvPr>
            <p:ph type="title"/>
          </p:nvPr>
        </p:nvSpPr>
        <p:spPr>
          <a:xfrm>
            <a:off x="677334" y="609600"/>
            <a:ext cx="8596668" cy="797859"/>
          </a:xfrm>
        </p:spPr>
        <p:txBody>
          <a:bodyPr/>
          <a:lstStyle/>
          <a:p>
            <a:r>
              <a:rPr lang="en-US" u="sng" dirty="0"/>
              <a:t>ACTIVITY DIAGRAM</a:t>
            </a:r>
            <a:endParaRPr lang="en-IN" u="sng" dirty="0"/>
          </a:p>
        </p:txBody>
      </p:sp>
      <p:pic>
        <p:nvPicPr>
          <p:cNvPr id="7" name="Picture 6">
            <a:extLst>
              <a:ext uri="{FF2B5EF4-FFF2-40B4-BE49-F238E27FC236}">
                <a16:creationId xmlns:a16="http://schemas.microsoft.com/office/drawing/2014/main" id="{AE60A880-B403-3139-BA8E-681041294320}"/>
              </a:ext>
            </a:extLst>
          </p:cNvPr>
          <p:cNvPicPr>
            <a:picLocks noChangeAspect="1"/>
          </p:cNvPicPr>
          <p:nvPr/>
        </p:nvPicPr>
        <p:blipFill>
          <a:blip r:embed="rId2"/>
          <a:stretch>
            <a:fillRect/>
          </a:stretch>
        </p:blipFill>
        <p:spPr>
          <a:xfrm>
            <a:off x="1339382" y="1407459"/>
            <a:ext cx="6791606" cy="5043852"/>
          </a:xfrm>
          <a:prstGeom prst="rect">
            <a:avLst/>
          </a:prstGeom>
        </p:spPr>
      </p:pic>
    </p:spTree>
    <p:extLst>
      <p:ext uri="{BB962C8B-B14F-4D97-AF65-F5344CB8AC3E}">
        <p14:creationId xmlns:p14="http://schemas.microsoft.com/office/powerpoint/2010/main" val="300146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F3F7-CB3C-5ABE-1690-6B64F47CECCF}"/>
              </a:ext>
            </a:extLst>
          </p:cNvPr>
          <p:cNvSpPr>
            <a:spLocks noGrp="1"/>
          </p:cNvSpPr>
          <p:nvPr>
            <p:ph type="title"/>
          </p:nvPr>
        </p:nvSpPr>
        <p:spPr>
          <a:xfrm>
            <a:off x="677334" y="609600"/>
            <a:ext cx="8596668" cy="806824"/>
          </a:xfrm>
        </p:spPr>
        <p:txBody>
          <a:bodyPr/>
          <a:lstStyle/>
          <a:p>
            <a:pPr algn="ctr"/>
            <a:r>
              <a:rPr lang="en-US" u="sng" dirty="0">
                <a:effectLst>
                  <a:outerShdw blurRad="38100" dist="38100" dir="2700000" algn="tl">
                    <a:srgbClr val="000000">
                      <a:alpha val="43137"/>
                    </a:srgbClr>
                  </a:outerShdw>
                </a:effectLst>
              </a:rPr>
              <a:t>CONCLUSION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7BEAB99-6CE5-5E37-84C2-13CF24432B39}"/>
              </a:ext>
            </a:extLst>
          </p:cNvPr>
          <p:cNvSpPr>
            <a:spLocks noGrp="1"/>
          </p:cNvSpPr>
          <p:nvPr>
            <p:ph idx="1"/>
          </p:nvPr>
        </p:nvSpPr>
        <p:spPr>
          <a:xfrm>
            <a:off x="677334" y="1685459"/>
            <a:ext cx="8596668" cy="388077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By using this design we are able to built a Learning Management System website which helps the end users i.e. </a:t>
            </a:r>
            <a:r>
              <a:rPr lang="en-IN" dirty="0">
                <a:solidFill>
                  <a:srgbClr val="222222"/>
                </a:solidFill>
                <a:latin typeface="Open Sans" panose="020B0606030504020204" pitchFamily="34" charset="0"/>
                <a:ea typeface="Open Sans" panose="020B0606030504020204" pitchFamily="34" charset="0"/>
                <a:cs typeface="Open Sans" panose="020B0606030504020204" pitchFamily="34" charset="0"/>
              </a:rPr>
              <a:t>t</a:t>
            </a:r>
            <a:r>
              <a:rPr lang="en-IN" sz="180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he Professor (course creator) The College Student (or user).</a:t>
            </a:r>
          </a:p>
          <a:p>
            <a:r>
              <a:rPr lang="en-IN" dirty="0">
                <a:solidFill>
                  <a:srgbClr val="222222"/>
                </a:solidFill>
                <a:latin typeface="Open Sans" panose="020B0606030504020204" pitchFamily="34" charset="0"/>
                <a:ea typeface="Open Sans" panose="020B0606030504020204" pitchFamily="34" charset="0"/>
                <a:cs typeface="Open Sans" panose="020B0606030504020204" pitchFamily="34" charset="0"/>
              </a:rPr>
              <a:t>The Professor can create a course and publish it on the website.</a:t>
            </a:r>
          </a:p>
          <a:p>
            <a:r>
              <a:rPr lang="en-IN" dirty="0">
                <a:solidFill>
                  <a:srgbClr val="222222"/>
                </a:solidFill>
                <a:latin typeface="Open Sans" panose="020B0606030504020204" pitchFamily="34" charset="0"/>
                <a:ea typeface="Open Sans" panose="020B0606030504020204" pitchFamily="34" charset="0"/>
                <a:cs typeface="Open Sans" panose="020B0606030504020204" pitchFamily="34" charset="0"/>
              </a:rPr>
              <a:t>The College Student can access the course published by the course creator.</a:t>
            </a:r>
          </a:p>
          <a:p>
            <a:r>
              <a:rPr lang="en-IN" dirty="0">
                <a:solidFill>
                  <a:srgbClr val="222222"/>
                </a:solidFill>
                <a:latin typeface="Open Sans" panose="020B0606030504020204" pitchFamily="34" charset="0"/>
                <a:ea typeface="Open Sans" panose="020B0606030504020204" pitchFamily="34" charset="0"/>
                <a:cs typeface="Open Sans" panose="020B0606030504020204" pitchFamily="34" charset="0"/>
              </a:rPr>
              <a:t>The Admin can manage all the activities of the end users by keeping track of their data using MySQL database.</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5869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5E5E-375C-3F26-727E-12C84AC7A744}"/>
              </a:ext>
            </a:extLst>
          </p:cNvPr>
          <p:cNvSpPr>
            <a:spLocks noGrp="1"/>
          </p:cNvSpPr>
          <p:nvPr>
            <p:ph type="title"/>
          </p:nvPr>
        </p:nvSpPr>
        <p:spPr>
          <a:xfrm>
            <a:off x="677334" y="609600"/>
            <a:ext cx="8596668" cy="744071"/>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7BD8A2E-2B05-287C-78D7-1B33074B5A80}"/>
              </a:ext>
            </a:extLst>
          </p:cNvPr>
          <p:cNvSpPr>
            <a:spLocks noGrp="1"/>
          </p:cNvSpPr>
          <p:nvPr>
            <p:ph idx="1"/>
          </p:nvPr>
        </p:nvSpPr>
        <p:spPr>
          <a:xfrm>
            <a:off x="677334" y="1488613"/>
            <a:ext cx="8596668" cy="4930116"/>
          </a:xfrm>
        </p:spPr>
        <p:txBody>
          <a:bodyPr>
            <a:normAutofit/>
          </a:bodyPr>
          <a:lstStyle/>
          <a:p>
            <a:pPr>
              <a:buFont typeface="+mj-lt"/>
              <a:buAutoNum type="arabicPeriod"/>
            </a:pPr>
            <a:r>
              <a:rPr lang="en-US" sz="2000" dirty="0"/>
              <a:t>Abstract</a:t>
            </a:r>
          </a:p>
          <a:p>
            <a:pPr>
              <a:buFont typeface="+mj-lt"/>
              <a:buAutoNum type="arabicPeriod"/>
            </a:pPr>
            <a:r>
              <a:rPr lang="en-US" sz="2000" dirty="0"/>
              <a:t>Introduction</a:t>
            </a:r>
          </a:p>
          <a:p>
            <a:pPr>
              <a:buFont typeface="+mj-lt"/>
              <a:buAutoNum type="arabicPeriod"/>
            </a:pPr>
            <a:r>
              <a:rPr lang="en-US" sz="2000" dirty="0"/>
              <a:t>Literature Review</a:t>
            </a:r>
          </a:p>
          <a:p>
            <a:pPr>
              <a:buFont typeface="+mj-lt"/>
              <a:buAutoNum type="arabicPeriod"/>
            </a:pPr>
            <a:r>
              <a:rPr lang="en-US" sz="2000" dirty="0"/>
              <a:t>Architecture Diagram</a:t>
            </a:r>
          </a:p>
          <a:p>
            <a:pPr>
              <a:buFont typeface="+mj-lt"/>
              <a:buAutoNum type="arabicPeriod"/>
            </a:pPr>
            <a:r>
              <a:rPr lang="en-IN" sz="2000" dirty="0"/>
              <a:t>Data Flow Diagram</a:t>
            </a:r>
          </a:p>
          <a:p>
            <a:pPr>
              <a:buFont typeface="+mj-lt"/>
              <a:buAutoNum type="arabicPeriod"/>
            </a:pPr>
            <a:r>
              <a:rPr lang="en-IN" sz="2000" dirty="0"/>
              <a:t>ER Diagram</a:t>
            </a:r>
          </a:p>
          <a:p>
            <a:pPr>
              <a:buFont typeface="+mj-lt"/>
              <a:buAutoNum type="arabicPeriod"/>
            </a:pPr>
            <a:r>
              <a:rPr lang="en-IN" sz="2000" dirty="0"/>
              <a:t>Use Case Diagram</a:t>
            </a:r>
          </a:p>
          <a:p>
            <a:pPr>
              <a:buFont typeface="+mj-lt"/>
              <a:buAutoNum type="arabicPeriod"/>
            </a:pPr>
            <a:r>
              <a:rPr lang="en-IN" sz="2000" dirty="0"/>
              <a:t>Class Diagram</a:t>
            </a:r>
          </a:p>
          <a:p>
            <a:pPr>
              <a:buFont typeface="+mj-lt"/>
              <a:buAutoNum type="arabicPeriod"/>
            </a:pPr>
            <a:r>
              <a:rPr lang="en-IN" sz="2000" dirty="0"/>
              <a:t>Sequence Diagram</a:t>
            </a:r>
          </a:p>
          <a:p>
            <a:pPr>
              <a:buFont typeface="+mj-lt"/>
              <a:buAutoNum type="arabicPeriod"/>
            </a:pPr>
            <a:r>
              <a:rPr lang="en-IN" sz="2000" dirty="0"/>
              <a:t>Activity Diagram</a:t>
            </a:r>
          </a:p>
          <a:p>
            <a:pPr>
              <a:buFont typeface="+mj-lt"/>
              <a:buAutoNum type="arabicPeriod"/>
            </a:pPr>
            <a:r>
              <a:rPr lang="en-IN" sz="2000" dirty="0"/>
              <a:t>Conclusion</a:t>
            </a:r>
          </a:p>
          <a:p>
            <a:pPr marL="0" indent="0">
              <a:buNone/>
            </a:pPr>
            <a:endParaRPr lang="en-IN" sz="2000" dirty="0"/>
          </a:p>
          <a:p>
            <a:pPr>
              <a:buFont typeface="+mj-lt"/>
              <a:buAutoNum type="arabicPeriod"/>
            </a:pPr>
            <a:endParaRPr lang="en-IN" sz="2000" dirty="0"/>
          </a:p>
          <a:p>
            <a:pPr>
              <a:buFont typeface="+mj-lt"/>
              <a:buAutoNum type="arabicPeriod"/>
            </a:pPr>
            <a:endParaRPr lang="en-IN" sz="2000" dirty="0"/>
          </a:p>
          <a:p>
            <a:pPr>
              <a:buFont typeface="+mj-lt"/>
              <a:buAutoNum type="arabicPeriod"/>
            </a:pPr>
            <a:endParaRPr lang="en-IN" sz="2000" dirty="0"/>
          </a:p>
          <a:p>
            <a:pPr>
              <a:buFont typeface="+mj-lt"/>
              <a:buAutoNum type="arabicPeriod"/>
            </a:pPr>
            <a:endParaRPr lang="en-IN" sz="2000" dirty="0"/>
          </a:p>
          <a:p>
            <a:pPr>
              <a:buFont typeface="+mj-lt"/>
              <a:buAutoNum type="arabicPeriod"/>
            </a:pPr>
            <a:endParaRPr lang="en-IN" sz="2000" dirty="0"/>
          </a:p>
        </p:txBody>
      </p:sp>
    </p:spTree>
    <p:extLst>
      <p:ext uri="{BB962C8B-B14F-4D97-AF65-F5344CB8AC3E}">
        <p14:creationId xmlns:p14="http://schemas.microsoft.com/office/powerpoint/2010/main" val="150874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BE73-8482-2119-D71A-1DBE1C22156B}"/>
              </a:ext>
            </a:extLst>
          </p:cNvPr>
          <p:cNvSpPr>
            <a:spLocks noGrp="1"/>
          </p:cNvSpPr>
          <p:nvPr>
            <p:ph type="title"/>
          </p:nvPr>
        </p:nvSpPr>
        <p:spPr>
          <a:xfrm>
            <a:off x="677334" y="301907"/>
            <a:ext cx="8596668" cy="755928"/>
          </a:xfrm>
        </p:spPr>
        <p:txBody>
          <a:bodyPr>
            <a:normAutofit fontScale="90000"/>
          </a:bodyPr>
          <a:lstStyle/>
          <a:p>
            <a:pPr algn="ctr"/>
            <a:r>
              <a:rPr lang="en-US" sz="4400" u="sng" dirty="0">
                <a:effectLst>
                  <a:outerShdw blurRad="38100" dist="38100" dir="2700000" algn="tl">
                    <a:srgbClr val="000000">
                      <a:alpha val="43137"/>
                    </a:srgbClr>
                  </a:outerShdw>
                </a:effectLst>
              </a:rPr>
              <a:t>ABSTRACT</a:t>
            </a:r>
            <a:endParaRPr lang="en-IN" sz="44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D1037C4-A6E9-A6CD-E3F2-8B4E67E10511}"/>
              </a:ext>
            </a:extLst>
          </p:cNvPr>
          <p:cNvSpPr>
            <a:spLocks noGrp="1"/>
          </p:cNvSpPr>
          <p:nvPr>
            <p:ph idx="1"/>
          </p:nvPr>
        </p:nvSpPr>
        <p:spPr>
          <a:xfrm>
            <a:off x="677334" y="1326870"/>
            <a:ext cx="8596668" cy="4948424"/>
          </a:xfrm>
        </p:spPr>
        <p:txBody>
          <a:bodyPr>
            <a:normAutofit/>
          </a:bodyPr>
          <a:lstStyle/>
          <a:p>
            <a:pPr>
              <a:lnSpc>
                <a:spcPct val="113000"/>
              </a:lnSpc>
              <a:spcAft>
                <a:spcPts val="1000"/>
              </a:spcAft>
            </a:pPr>
            <a:r>
              <a:rPr lang="en-IN" sz="1800" b="1" dirty="0">
                <a:solidFill>
                  <a:srgbClr val="222222"/>
                </a:solidFill>
                <a:effectLst/>
                <a:latin typeface="Open Sans" panose="020B0606030504020204" pitchFamily="34" charset="0"/>
                <a:ea typeface="Times New Roman" panose="02020603050405020304" pitchFamily="18" charset="0"/>
              </a:rPr>
              <a:t>Learning Management System</a:t>
            </a:r>
            <a:r>
              <a:rPr lang="en-IN" sz="1800" dirty="0">
                <a:solidFill>
                  <a:srgbClr val="222222"/>
                </a:solidFill>
                <a:effectLst/>
                <a:latin typeface="Open Sans" panose="020B0606030504020204" pitchFamily="34" charset="0"/>
                <a:ea typeface="Times New Roman" panose="02020603050405020304" pitchFamily="18" charset="0"/>
              </a:rPr>
              <a:t> is an educational content management system that aims to make the building of a platform as simple and intuitive as possible. Laravel’s Learning Management System (or LMS) allows you to manage courses and learning modules, making it easier to create instructional content. The platform is easy to use and includes features such as: The Professor (course creator) The College Student (or user).</a:t>
            </a:r>
            <a:endParaRPr lang="en-IN" sz="1800" dirty="0">
              <a:effectLst/>
              <a:latin typeface="Calibri" panose="020F0502020204030204" pitchFamily="34" charset="0"/>
              <a:ea typeface="Times New Roman" panose="02020603050405020304" pitchFamily="18" charset="0"/>
            </a:endParaRPr>
          </a:p>
          <a:p>
            <a:pPr>
              <a:lnSpc>
                <a:spcPct val="113000"/>
              </a:lnSpc>
              <a:spcAft>
                <a:spcPts val="1000"/>
              </a:spcAft>
            </a:pPr>
            <a:r>
              <a:rPr lang="en-IN" sz="1800" dirty="0">
                <a:solidFill>
                  <a:srgbClr val="222222"/>
                </a:solidFill>
                <a:effectLst/>
                <a:latin typeface="Open Sans" panose="020B0606030504020204" pitchFamily="34" charset="0"/>
                <a:ea typeface="Times New Roman" panose="02020603050405020304" pitchFamily="18" charset="0"/>
              </a:rPr>
              <a:t>Our website </a:t>
            </a:r>
            <a:r>
              <a:rPr lang="en-IN" dirty="0">
                <a:solidFill>
                  <a:srgbClr val="222222"/>
                </a:solidFill>
                <a:latin typeface="Open Sans" panose="020B0606030504020204" pitchFamily="34" charset="0"/>
                <a:ea typeface="Times New Roman" panose="02020603050405020304" pitchFamily="18" charset="0"/>
              </a:rPr>
              <a:t>is </a:t>
            </a:r>
            <a:r>
              <a:rPr lang="en-IN" sz="1800" dirty="0">
                <a:solidFill>
                  <a:srgbClr val="222222"/>
                </a:solidFill>
                <a:effectLst/>
                <a:latin typeface="Open Sans" panose="020B0606030504020204" pitchFamily="34" charset="0"/>
                <a:ea typeface="Times New Roman" panose="02020603050405020304" pitchFamily="18" charset="0"/>
              </a:rPr>
              <a:t>built on the </a:t>
            </a:r>
            <a:r>
              <a:rPr lang="en-IN" sz="1800" b="1" dirty="0">
                <a:solidFill>
                  <a:srgbClr val="222222"/>
                </a:solidFill>
                <a:effectLst/>
                <a:latin typeface="Open Sans" panose="020B0606030504020204" pitchFamily="34" charset="0"/>
                <a:ea typeface="Times New Roman" panose="02020603050405020304" pitchFamily="18" charset="0"/>
                <a:cs typeface="Calibri" panose="020F0502020204030204" pitchFamily="34" charset="0"/>
              </a:rPr>
              <a:t>Laravel Learning Management System</a:t>
            </a:r>
            <a:r>
              <a:rPr lang="en-IN" sz="1800" dirty="0">
                <a:solidFill>
                  <a:srgbClr val="222222"/>
                </a:solidFill>
                <a:effectLst/>
                <a:latin typeface="Open Sans" panose="020B0606030504020204" pitchFamily="34" charset="0"/>
                <a:ea typeface="Times New Roman" panose="02020603050405020304" pitchFamily="18" charset="0"/>
              </a:rPr>
              <a:t> and the PHP programming language.</a:t>
            </a:r>
            <a:endParaRPr lang="en-IN" sz="1800" dirty="0">
              <a:effectLst/>
              <a:latin typeface="Calibri" panose="020F0502020204030204" pitchFamily="34" charset="0"/>
              <a:ea typeface="Times New Roman" panose="02020603050405020304" pitchFamily="18" charset="0"/>
            </a:endParaRPr>
          </a:p>
          <a:p>
            <a:r>
              <a:rPr lang="en-IN" sz="1800" dirty="0">
                <a:solidFill>
                  <a:srgbClr val="222222"/>
                </a:solidFill>
                <a:effectLst/>
                <a:latin typeface="Open Sans" panose="020B0606030504020204" pitchFamily="34" charset="0"/>
                <a:ea typeface="Times New Roman" panose="02020603050405020304" pitchFamily="18" charset="0"/>
              </a:rPr>
              <a:t>It offers a variety of useful features that enable all users to engage with one another. It also makes it easier to create instructional content by allowing you to manage courses and learning modules. This system, as well as the web application, has a clear concept that is similar to real-life scenarios and well-implemented.</a:t>
            </a:r>
            <a:endParaRPr lang="en-IN" dirty="0"/>
          </a:p>
        </p:txBody>
      </p:sp>
    </p:spTree>
    <p:extLst>
      <p:ext uri="{BB962C8B-B14F-4D97-AF65-F5344CB8AC3E}">
        <p14:creationId xmlns:p14="http://schemas.microsoft.com/office/powerpoint/2010/main" val="257516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269A-920B-7023-6B5B-A00F5ECE5EB7}"/>
              </a:ext>
            </a:extLst>
          </p:cNvPr>
          <p:cNvSpPr>
            <a:spLocks noGrp="1"/>
          </p:cNvSpPr>
          <p:nvPr>
            <p:ph type="title"/>
          </p:nvPr>
        </p:nvSpPr>
        <p:spPr>
          <a:xfrm>
            <a:off x="677334" y="245885"/>
            <a:ext cx="8596668" cy="740233"/>
          </a:xfrm>
        </p:spPr>
        <p:txBody>
          <a:bodyPr/>
          <a:lstStyle/>
          <a:p>
            <a:pPr algn="ctr"/>
            <a:r>
              <a:rPr lang="en-US" u="sng" dirty="0">
                <a:effectLst>
                  <a:outerShdw blurRad="38100" dist="38100" dir="2700000" algn="tl">
                    <a:srgbClr val="000000">
                      <a:alpha val="43137"/>
                    </a:srgbClr>
                  </a:outerShdw>
                </a:effectLst>
              </a:rPr>
              <a:t>INTRODUCTION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C7CADB0-F0FD-6D68-0BC4-1D96CFEBC857}"/>
              </a:ext>
            </a:extLst>
          </p:cNvPr>
          <p:cNvSpPr>
            <a:spLocks noGrp="1"/>
          </p:cNvSpPr>
          <p:nvPr>
            <p:ph idx="1"/>
          </p:nvPr>
        </p:nvSpPr>
        <p:spPr>
          <a:xfrm>
            <a:off x="677334" y="1264119"/>
            <a:ext cx="8596668" cy="5038069"/>
          </a:xfrm>
        </p:spPr>
        <p:txBody>
          <a:bodyPr/>
          <a:lstStyle/>
          <a:p>
            <a:r>
              <a:rPr lang="en-US" b="0"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An LMS delivers and manages all types of content, including video, courses, workshops and documents. In the education and higher education markets, an LMS will include a variety of functionality that is similar to corporate but will have features such as rubrics, teacher and instructor-facilitated learning, a discussion board, and often the use of a syllabus. A syllabus is rarely a feature in the corporate LMS, although courses may start with heading-level index to give learners an overview of topics covered</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512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B73C-7D05-2F71-D63D-15E2F1024114}"/>
              </a:ext>
            </a:extLst>
          </p:cNvPr>
          <p:cNvSpPr>
            <a:spLocks noGrp="1"/>
          </p:cNvSpPr>
          <p:nvPr>
            <p:ph type="title"/>
          </p:nvPr>
        </p:nvSpPr>
        <p:spPr>
          <a:xfrm>
            <a:off x="677334" y="609600"/>
            <a:ext cx="8596668" cy="806824"/>
          </a:xfrm>
        </p:spPr>
        <p:txBody>
          <a:bodyPr/>
          <a:lstStyle/>
          <a:p>
            <a:pPr algn="ctr"/>
            <a:r>
              <a:rPr lang="en-US" u="sng" dirty="0">
                <a:effectLst>
                  <a:outerShdw blurRad="38100" dist="38100" dir="2700000" algn="tl">
                    <a:srgbClr val="000000">
                      <a:alpha val="43137"/>
                    </a:srgbClr>
                  </a:outerShdw>
                </a:effectLst>
              </a:rPr>
              <a:t>LITERATURE REVIEW</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53A6D37-030C-5FB8-4B0D-594852245149}"/>
              </a:ext>
            </a:extLst>
          </p:cNvPr>
          <p:cNvSpPr>
            <a:spLocks noGrp="1"/>
          </p:cNvSpPr>
          <p:nvPr>
            <p:ph idx="1"/>
          </p:nvPr>
        </p:nvSpPr>
        <p:spPr>
          <a:xfrm>
            <a:off x="677334" y="1416423"/>
            <a:ext cx="8596668" cy="5145741"/>
          </a:xfrm>
        </p:spPr>
        <p:txBody>
          <a:bodyPr>
            <a:normAutofit/>
          </a:bodyPr>
          <a:lstStyle/>
          <a:p>
            <a:r>
              <a:rPr lang="en-US" b="0" i="0" dirty="0">
                <a:solidFill>
                  <a:srgbClr val="202122"/>
                </a:solidFill>
                <a:effectLst/>
                <a:latin typeface="Arial" panose="020B0604020202020204" pitchFamily="34" charset="0"/>
              </a:rPr>
              <a:t>There are several historical phases of distance education that preceded the development of the LMS:</a:t>
            </a:r>
          </a:p>
          <a:p>
            <a:r>
              <a:rPr lang="en-US" b="1" i="1" dirty="0">
                <a:solidFill>
                  <a:srgbClr val="202122"/>
                </a:solidFill>
                <a:latin typeface="Arial" panose="020B0604020202020204" pitchFamily="34" charset="0"/>
              </a:rPr>
              <a:t>Udemy: </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Udemy, Inc</a:t>
            </a:r>
            <a:r>
              <a:rPr lang="en-US"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is a global destination for teaching and learning online. It was founded in May 2010 by </a:t>
            </a:r>
            <a:r>
              <a:rPr lang="en-US" b="0" i="0"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2" tooltip="Eren Bali">
                  <a:extLst>
                    <a:ext uri="{A12FA001-AC4F-418D-AE19-62706E023703}">
                      <ahyp:hlinkClr xmlns:ahyp="http://schemas.microsoft.com/office/drawing/2018/hyperlinkcolor" val="tx"/>
                    </a:ext>
                  </a:extLst>
                </a:hlinkClick>
              </a:rPr>
              <a:t>Eren</a:t>
            </a:r>
            <a:r>
              <a:rPr lang="en-US" b="0" i="0"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2" tooltip="Eren Bali">
                  <a:extLst>
                    <a:ext uri="{A12FA001-AC4F-418D-AE19-62706E023703}">
                      <ahyp:hlinkClr xmlns:ahyp="http://schemas.microsoft.com/office/drawing/2018/hyperlinkcolor" val="tx"/>
                    </a:ext>
                  </a:extLst>
                </a:hlinkClick>
              </a:rPr>
              <a:t> Bali</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3" tooltip="Gagan Biyani">
                  <a:extLst>
                    <a:ext uri="{A12FA001-AC4F-418D-AE19-62706E023703}">
                      <ahyp:hlinkClr xmlns:ahyp="http://schemas.microsoft.com/office/drawing/2018/hyperlinkcolor" val="tx"/>
                    </a:ext>
                  </a:extLst>
                </a:hlinkClick>
              </a:rPr>
              <a:t>Gagan</a:t>
            </a:r>
            <a:r>
              <a:rPr lang="en-US" b="0" i="0"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3" tooltip="Gagan Biyani">
                  <a:extLst>
                    <a:ext uri="{A12FA001-AC4F-418D-AE19-62706E023703}">
                      <ahyp:hlinkClr xmlns:ahyp="http://schemas.microsoft.com/office/drawing/2018/hyperlinkcolor" val="tx"/>
                    </a:ext>
                  </a:extLst>
                </a:hlinkClick>
              </a:rPr>
              <a:t> </a:t>
            </a:r>
            <a:r>
              <a:rPr lang="en-US" b="0" i="0"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3" tooltip="Gagan Biyani">
                  <a:extLst>
                    <a:ext uri="{A12FA001-AC4F-418D-AE19-62706E023703}">
                      <ahyp:hlinkClr xmlns:ahyp="http://schemas.microsoft.com/office/drawing/2018/hyperlinkcolor" val="tx"/>
                    </a:ext>
                  </a:extLst>
                </a:hlinkClick>
              </a:rPr>
              <a:t>Biyani</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and </a:t>
            </a:r>
            <a:r>
              <a:rPr lang="en-US"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Oktay</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Caglar</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a:p>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Students take courses primarily to improve job-related skills. Some courses generate credit toward technical </a:t>
            </a:r>
            <a:r>
              <a:rPr lang="en-US" b="0" i="0"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4" tooltip="Certification">
                  <a:extLst>
                    <a:ext uri="{A12FA001-AC4F-418D-AE19-62706E023703}">
                      <ahyp:hlinkClr xmlns:ahyp="http://schemas.microsoft.com/office/drawing/2018/hyperlinkcolor" val="tx"/>
                    </a:ext>
                  </a:extLst>
                </a:hlinkClick>
              </a:rPr>
              <a:t>certification</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Udemy has made a special effort to attract corporate trainers seeking to create coursework for employees of their company.</a:t>
            </a:r>
          </a:p>
          <a:p>
            <a:r>
              <a:rPr lang="en-US" b="1" i="0" dirty="0" err="1">
                <a:solidFill>
                  <a:srgbClr val="202122"/>
                </a:solidFill>
                <a:effectLst/>
                <a:latin typeface="Arial" panose="020B0604020202020204" pitchFamily="34" charset="0"/>
              </a:rPr>
              <a:t>Byju’s</a:t>
            </a:r>
            <a:r>
              <a:rPr lang="en-US" b="1" dirty="0">
                <a:solidFill>
                  <a:srgbClr val="202122"/>
                </a:solidFill>
                <a:latin typeface="Arial" panose="020B0604020202020204" pitchFamily="34" charset="0"/>
              </a:rPr>
              <a:t>:</a:t>
            </a:r>
            <a:r>
              <a:rPr lang="en-US" b="1" i="0" dirty="0">
                <a:solidFill>
                  <a:srgbClr val="202122"/>
                </a:solidFill>
                <a:effectLst/>
                <a:latin typeface="Arial" panose="020B0604020202020204" pitchFamily="34" charset="0"/>
              </a:rPr>
              <a:t> </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is an Indian </a:t>
            </a:r>
            <a:r>
              <a:rPr lang="en-US" b="0" i="0"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5" tooltip="Multinational corporation">
                  <a:extLst>
                    <a:ext uri="{A12FA001-AC4F-418D-AE19-62706E023703}">
                      <ahyp:hlinkClr xmlns:ahyp="http://schemas.microsoft.com/office/drawing/2018/hyperlinkcolor" val="tx"/>
                    </a:ext>
                  </a:extLst>
                </a:hlinkClick>
              </a:rPr>
              <a:t>multinational</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6" tooltip="Educational technology">
                  <a:extLst>
                    <a:ext uri="{A12FA001-AC4F-418D-AE19-62706E023703}">
                      <ahyp:hlinkClr xmlns:ahyp="http://schemas.microsoft.com/office/drawing/2018/hyperlinkcolor" val="tx"/>
                    </a:ext>
                  </a:extLst>
                </a:hlinkClick>
              </a:rPr>
              <a:t>educational technology</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company, headquartered in </a:t>
            </a:r>
            <a:r>
              <a:rPr lang="en-US" b="0" i="0"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7" tooltip="Bangalore">
                  <a:extLst>
                    <a:ext uri="{A12FA001-AC4F-418D-AE19-62706E023703}">
                      <ahyp:hlinkClr xmlns:ahyp="http://schemas.microsoft.com/office/drawing/2018/hyperlinkcolor" val="tx"/>
                    </a:ext>
                  </a:extLst>
                </a:hlinkClick>
              </a:rPr>
              <a:t>Bangalore</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r>
              <a:rPr lang="en-US" b="0" i="0" strike="noStrike" baseline="30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ahyp="http://schemas.microsoft.com/office/drawing/2018/hyperlinkcolor" val="tx"/>
                    </a:ext>
                  </a:extLst>
                </a:hlinkClick>
              </a:rPr>
              <a:t>[4]</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It was founded in 2011 by </a:t>
            </a:r>
            <a:r>
              <a:rPr lang="en-US" b="0" i="0"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9" tooltip="Byju Raveendran">
                  <a:extLst>
                    <a:ext uri="{A12FA001-AC4F-418D-AE19-62706E023703}">
                      <ahyp:hlinkClr xmlns:ahyp="http://schemas.microsoft.com/office/drawing/2018/hyperlinkcolor" val="tx"/>
                    </a:ext>
                  </a:extLst>
                </a:hlinkClick>
              </a:rPr>
              <a:t>Byju</a:t>
            </a:r>
            <a:r>
              <a:rPr lang="en-US" b="0" i="0"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9" tooltip="Byju Raveendran">
                  <a:extLst>
                    <a:ext uri="{A12FA001-AC4F-418D-AE19-62706E023703}">
                      <ahyp:hlinkClr xmlns:ahyp="http://schemas.microsoft.com/office/drawing/2018/hyperlinkcolor" val="tx"/>
                    </a:ext>
                  </a:extLst>
                </a:hlinkClick>
              </a:rPr>
              <a:t> Raveendran</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and </a:t>
            </a:r>
            <a:r>
              <a:rPr lang="en-US" b="0" i="0"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10" tooltip="Divya Gokulnath">
                  <a:extLst>
                    <a:ext uri="{A12FA001-AC4F-418D-AE19-62706E023703}">
                      <ahyp:hlinkClr xmlns:ahyp="http://schemas.microsoft.com/office/drawing/2018/hyperlinkcolor" val="tx"/>
                    </a:ext>
                  </a:extLst>
                </a:hlinkClick>
              </a:rPr>
              <a:t>Divya</a:t>
            </a:r>
            <a:r>
              <a:rPr lang="en-US" b="0" i="0" strike="noStrike" dirty="0">
                <a:solidFill>
                  <a:srgbClr val="99CA3C"/>
                </a:solidFill>
                <a:effectLst/>
                <a:latin typeface="Open Sans" panose="020B0606030504020204" pitchFamily="34" charset="0"/>
                <a:ea typeface="Open Sans" panose="020B0606030504020204" pitchFamily="34" charset="0"/>
                <a:cs typeface="Open Sans" panose="020B0606030504020204" pitchFamily="34" charset="0"/>
                <a:hlinkClick r:id="rId10" tooltip="Divya Gokulnath">
                  <a:extLst>
                    <a:ext uri="{A12FA001-AC4F-418D-AE19-62706E023703}">
                      <ahyp:hlinkClr xmlns:ahyp="http://schemas.microsoft.com/office/drawing/2018/hyperlinkcolor" val="tx"/>
                    </a:ext>
                  </a:extLst>
                </a:hlinkClick>
              </a:rPr>
              <a:t> </a:t>
            </a:r>
            <a:r>
              <a:rPr lang="en-US" b="0" i="0"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10" tooltip="Divya Gokulnath">
                  <a:extLst>
                    <a:ext uri="{A12FA001-AC4F-418D-AE19-62706E023703}">
                      <ahyp:hlinkClr xmlns:ahyp="http://schemas.microsoft.com/office/drawing/2018/hyperlinkcolor" val="tx"/>
                    </a:ext>
                  </a:extLst>
                </a:hlinkClick>
              </a:rPr>
              <a:t>Gokulnath</a:t>
            </a:r>
            <a:r>
              <a:rPr lang="en-US" b="0" i="0" dirty="0">
                <a:solidFill>
                  <a:srgbClr val="202122"/>
                </a:solidFill>
                <a:effectLst/>
                <a:latin typeface="Arial" panose="020B0604020202020204" pitchFamily="34" charset="0"/>
              </a:rPr>
              <a:t>. </a:t>
            </a:r>
          </a:p>
          <a:p>
            <a:r>
              <a:rPr lang="en-US" b="0" i="0" dirty="0">
                <a:solidFill>
                  <a:schemeClr val="tx1"/>
                </a:solidFill>
                <a:effectLst/>
                <a:latin typeface="Arial" panose="020B0604020202020204" pitchFamily="34" charset="0"/>
              </a:rPr>
              <a:t>In initial days the company focused on offering online video-based learning programs for the </a:t>
            </a:r>
            <a:r>
              <a:rPr lang="en-US" b="0" i="0" strike="noStrike" dirty="0">
                <a:solidFill>
                  <a:schemeClr val="tx1"/>
                </a:solidFill>
                <a:effectLst/>
                <a:latin typeface="Arial" panose="020B0604020202020204" pitchFamily="34" charset="0"/>
                <a:hlinkClick r:id="rId11" tooltip="K-12">
                  <a:extLst>
                    <a:ext uri="{A12FA001-AC4F-418D-AE19-62706E023703}">
                      <ahyp:hlinkClr xmlns:ahyp="http://schemas.microsoft.com/office/drawing/2018/hyperlinkcolor" val="tx"/>
                    </a:ext>
                  </a:extLst>
                </a:hlinkClick>
              </a:rPr>
              <a:t>K-12</a:t>
            </a:r>
            <a:r>
              <a:rPr lang="en-US" b="0" i="0" dirty="0">
                <a:solidFill>
                  <a:schemeClr val="tx1"/>
                </a:solidFill>
                <a:effectLst/>
                <a:latin typeface="Arial" panose="020B0604020202020204" pitchFamily="34" charset="0"/>
              </a:rPr>
              <a:t> segment and for competitive exams. In 2012, the firm entered Deloitte Technology Fast 50 India and </a:t>
            </a:r>
            <a:r>
              <a:rPr lang="en-US" b="0" i="0" strike="noStrike" dirty="0">
                <a:solidFill>
                  <a:schemeClr val="tx1"/>
                </a:solidFill>
                <a:effectLst/>
                <a:latin typeface="Arial" panose="020B0604020202020204" pitchFamily="34" charset="0"/>
                <a:hlinkClick r:id="rId12" tooltip="Deloitte Technology Fast 500">
                  <a:extLst>
                    <a:ext uri="{A12FA001-AC4F-418D-AE19-62706E023703}">
                      <ahyp:hlinkClr xmlns:ahyp="http://schemas.microsoft.com/office/drawing/2018/hyperlinkcolor" val="tx"/>
                    </a:ext>
                  </a:extLst>
                </a:hlinkClick>
              </a:rPr>
              <a:t>Deloitte Technology Fast 500 Asia Pacific</a:t>
            </a:r>
            <a:r>
              <a:rPr lang="en-US" b="0" i="0" dirty="0">
                <a:solidFill>
                  <a:schemeClr val="tx1"/>
                </a:solidFill>
                <a:effectLst/>
                <a:latin typeface="Arial" panose="020B0604020202020204" pitchFamily="34" charset="0"/>
              </a:rPr>
              <a:t> ratings and has been present there ever since.</a:t>
            </a:r>
            <a:endParaRPr lang="en-IN" b="1"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028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2E34-6801-6446-3AD2-A30EEE9D21AF}"/>
              </a:ext>
            </a:extLst>
          </p:cNvPr>
          <p:cNvSpPr>
            <a:spLocks noGrp="1"/>
          </p:cNvSpPr>
          <p:nvPr>
            <p:ph type="title"/>
          </p:nvPr>
        </p:nvSpPr>
        <p:spPr>
          <a:xfrm>
            <a:off x="677334" y="555811"/>
            <a:ext cx="8596668" cy="797859"/>
          </a:xfrm>
        </p:spPr>
        <p:txBody>
          <a:bodyPr/>
          <a:lstStyle/>
          <a:p>
            <a:pPr algn="ctr"/>
            <a:r>
              <a:rPr lang="en-US" u="sng" dirty="0">
                <a:effectLst>
                  <a:outerShdw blurRad="38100" dist="38100" dir="2700000" algn="tl">
                    <a:srgbClr val="000000">
                      <a:alpha val="43137"/>
                    </a:srgbClr>
                  </a:outerShdw>
                </a:effectLst>
              </a:rPr>
              <a:t>ARCHITECTURE DIAGRAM</a:t>
            </a:r>
            <a:endParaRPr lang="en-IN"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3DB245D-0D1B-EEFC-2B84-1189FC87BEEC}"/>
              </a:ext>
            </a:extLst>
          </p:cNvPr>
          <p:cNvPicPr>
            <a:picLocks noGrp="1" noChangeAspect="1"/>
          </p:cNvPicPr>
          <p:nvPr>
            <p:ph idx="1"/>
          </p:nvPr>
        </p:nvPicPr>
        <p:blipFill>
          <a:blip r:embed="rId2"/>
          <a:stretch>
            <a:fillRect/>
          </a:stretch>
        </p:blipFill>
        <p:spPr>
          <a:xfrm>
            <a:off x="1339176" y="1622705"/>
            <a:ext cx="7272983" cy="3881437"/>
          </a:xfrm>
        </p:spPr>
      </p:pic>
    </p:spTree>
    <p:extLst>
      <p:ext uri="{BB962C8B-B14F-4D97-AF65-F5344CB8AC3E}">
        <p14:creationId xmlns:p14="http://schemas.microsoft.com/office/powerpoint/2010/main" val="206938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4ACE-FE5A-656B-3FC8-06ECAC21E9AD}"/>
              </a:ext>
            </a:extLst>
          </p:cNvPr>
          <p:cNvSpPr>
            <a:spLocks noGrp="1"/>
          </p:cNvSpPr>
          <p:nvPr>
            <p:ph type="title"/>
          </p:nvPr>
        </p:nvSpPr>
        <p:spPr>
          <a:xfrm>
            <a:off x="829734" y="258767"/>
            <a:ext cx="8596668" cy="754245"/>
          </a:xfrm>
        </p:spPr>
        <p:txBody>
          <a:bodyPr/>
          <a:lstStyle/>
          <a:p>
            <a:pPr algn="ctr"/>
            <a:r>
              <a:rPr lang="en-US" u="sng" dirty="0">
                <a:effectLst>
                  <a:outerShdw blurRad="38100" dist="38100" dir="2700000" algn="tl">
                    <a:srgbClr val="000000">
                      <a:alpha val="43137"/>
                    </a:srgbClr>
                  </a:outerShdw>
                </a:effectLst>
              </a:rPr>
              <a:t>DATA FLOW DIAGRAM</a:t>
            </a:r>
            <a:endParaRPr lang="en-IN"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43052EAC-4BE1-5D54-9D85-3A79F4A2009C}"/>
              </a:ext>
            </a:extLst>
          </p:cNvPr>
          <p:cNvPicPr>
            <a:picLocks noGrp="1" noChangeAspect="1"/>
          </p:cNvPicPr>
          <p:nvPr>
            <p:ph idx="1"/>
          </p:nvPr>
        </p:nvPicPr>
        <p:blipFill>
          <a:blip r:embed="rId2"/>
          <a:stretch>
            <a:fillRect/>
          </a:stretch>
        </p:blipFill>
        <p:spPr>
          <a:xfrm>
            <a:off x="417357" y="1787600"/>
            <a:ext cx="5585908" cy="3573294"/>
          </a:xfrm>
        </p:spPr>
      </p:pic>
      <p:sp>
        <p:nvSpPr>
          <p:cNvPr id="6" name="TextBox 5">
            <a:extLst>
              <a:ext uri="{FF2B5EF4-FFF2-40B4-BE49-F238E27FC236}">
                <a16:creationId xmlns:a16="http://schemas.microsoft.com/office/drawing/2014/main" id="{CDC4620A-85A4-B13C-DC03-AB541054E004}"/>
              </a:ext>
            </a:extLst>
          </p:cNvPr>
          <p:cNvSpPr txBox="1"/>
          <p:nvPr/>
        </p:nvSpPr>
        <p:spPr>
          <a:xfrm>
            <a:off x="1272988" y="1334531"/>
            <a:ext cx="3092823" cy="369332"/>
          </a:xfrm>
          <a:prstGeom prst="rect">
            <a:avLst/>
          </a:prstGeom>
          <a:noFill/>
        </p:spPr>
        <p:txBody>
          <a:bodyPr wrap="square" rtlCol="0">
            <a:spAutoFit/>
          </a:bodyPr>
          <a:lstStyle/>
          <a:p>
            <a:r>
              <a:rPr lang="en-US" u="sng" dirty="0"/>
              <a:t>ADMIN / TEACHER</a:t>
            </a:r>
            <a:endParaRPr lang="en-IN" u="sng" dirty="0"/>
          </a:p>
        </p:txBody>
      </p:sp>
      <p:sp>
        <p:nvSpPr>
          <p:cNvPr id="9" name="TextBox 8">
            <a:extLst>
              <a:ext uri="{FF2B5EF4-FFF2-40B4-BE49-F238E27FC236}">
                <a16:creationId xmlns:a16="http://schemas.microsoft.com/office/drawing/2014/main" id="{B91E1A8A-9E71-9DD7-456D-2AE5F0413250}"/>
              </a:ext>
            </a:extLst>
          </p:cNvPr>
          <p:cNvSpPr txBox="1"/>
          <p:nvPr/>
        </p:nvSpPr>
        <p:spPr>
          <a:xfrm>
            <a:off x="7673788" y="1334531"/>
            <a:ext cx="1891553" cy="369332"/>
          </a:xfrm>
          <a:prstGeom prst="rect">
            <a:avLst/>
          </a:prstGeom>
          <a:noFill/>
        </p:spPr>
        <p:txBody>
          <a:bodyPr wrap="square" rtlCol="0">
            <a:spAutoFit/>
          </a:bodyPr>
          <a:lstStyle/>
          <a:p>
            <a:pPr algn="ctr"/>
            <a:r>
              <a:rPr lang="en-US" u="sng" dirty="0"/>
              <a:t>STUDENT</a:t>
            </a:r>
            <a:endParaRPr lang="en-IN" u="sng" dirty="0"/>
          </a:p>
        </p:txBody>
      </p:sp>
      <p:pic>
        <p:nvPicPr>
          <p:cNvPr id="11" name="Picture 10">
            <a:extLst>
              <a:ext uri="{FF2B5EF4-FFF2-40B4-BE49-F238E27FC236}">
                <a16:creationId xmlns:a16="http://schemas.microsoft.com/office/drawing/2014/main" id="{8DBDEAAB-26B5-4921-5DBD-AB88A770DD75}"/>
              </a:ext>
            </a:extLst>
          </p:cNvPr>
          <p:cNvPicPr>
            <a:picLocks noChangeAspect="1"/>
          </p:cNvPicPr>
          <p:nvPr/>
        </p:nvPicPr>
        <p:blipFill>
          <a:blip r:embed="rId3"/>
          <a:stretch>
            <a:fillRect/>
          </a:stretch>
        </p:blipFill>
        <p:spPr>
          <a:xfrm>
            <a:off x="6188737" y="1787600"/>
            <a:ext cx="4646596" cy="4468145"/>
          </a:xfrm>
          <a:prstGeom prst="rect">
            <a:avLst/>
          </a:prstGeom>
        </p:spPr>
      </p:pic>
    </p:spTree>
    <p:extLst>
      <p:ext uri="{BB962C8B-B14F-4D97-AF65-F5344CB8AC3E}">
        <p14:creationId xmlns:p14="http://schemas.microsoft.com/office/powerpoint/2010/main" val="254818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1789A91-F8CF-9E8D-B704-A6A4A6435400}"/>
              </a:ext>
            </a:extLst>
          </p:cNvPr>
          <p:cNvPicPr>
            <a:picLocks noGrp="1" noChangeAspect="1"/>
          </p:cNvPicPr>
          <p:nvPr>
            <p:ph idx="1"/>
          </p:nvPr>
        </p:nvPicPr>
        <p:blipFill>
          <a:blip r:embed="rId2"/>
          <a:stretch>
            <a:fillRect/>
          </a:stretch>
        </p:blipFill>
        <p:spPr>
          <a:xfrm>
            <a:off x="2575779" y="345188"/>
            <a:ext cx="6118018" cy="6167624"/>
          </a:xfrm>
        </p:spPr>
      </p:pic>
    </p:spTree>
    <p:extLst>
      <p:ext uri="{BB962C8B-B14F-4D97-AF65-F5344CB8AC3E}">
        <p14:creationId xmlns:p14="http://schemas.microsoft.com/office/powerpoint/2010/main" val="25274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C7D-92FE-2D07-7D2D-1BDCB7A7D9D2}"/>
              </a:ext>
            </a:extLst>
          </p:cNvPr>
          <p:cNvSpPr>
            <a:spLocks noGrp="1"/>
          </p:cNvSpPr>
          <p:nvPr>
            <p:ph type="title"/>
          </p:nvPr>
        </p:nvSpPr>
        <p:spPr>
          <a:xfrm>
            <a:off x="641475" y="318845"/>
            <a:ext cx="8596668" cy="627529"/>
          </a:xfrm>
        </p:spPr>
        <p:txBody>
          <a:bodyPr>
            <a:normAutofit fontScale="90000"/>
          </a:bodyPr>
          <a:lstStyle/>
          <a:p>
            <a:r>
              <a:rPr lang="en-US" u="sng" dirty="0"/>
              <a:t>ER DIAGRAM</a:t>
            </a:r>
            <a:endParaRPr lang="en-IN" u="sng" dirty="0"/>
          </a:p>
        </p:txBody>
      </p:sp>
      <p:pic>
        <p:nvPicPr>
          <p:cNvPr id="7" name="Content Placeholder 6">
            <a:extLst>
              <a:ext uri="{FF2B5EF4-FFF2-40B4-BE49-F238E27FC236}">
                <a16:creationId xmlns:a16="http://schemas.microsoft.com/office/drawing/2014/main" id="{C212CB93-653A-C9E2-D000-3100985B9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717" y="1081398"/>
            <a:ext cx="6501262" cy="5457757"/>
          </a:xfrm>
        </p:spPr>
      </p:pic>
    </p:spTree>
    <p:extLst>
      <p:ext uri="{BB962C8B-B14F-4D97-AF65-F5344CB8AC3E}">
        <p14:creationId xmlns:p14="http://schemas.microsoft.com/office/powerpoint/2010/main" val="42661314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570</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Open Sans</vt:lpstr>
      <vt:lpstr>Trebuchet MS</vt:lpstr>
      <vt:lpstr>Wingdings 3</vt:lpstr>
      <vt:lpstr>Facet</vt:lpstr>
      <vt:lpstr>LEARNING MANAMENT SYSTEM </vt:lpstr>
      <vt:lpstr>CONTENTS</vt:lpstr>
      <vt:lpstr>ABSTRACT</vt:lpstr>
      <vt:lpstr>INTRODUCTION</vt:lpstr>
      <vt:lpstr>LITERATURE REVIEW</vt:lpstr>
      <vt:lpstr>ARCHITECTURE DIAGRAM</vt:lpstr>
      <vt:lpstr>DATA FLOW DIAGRAM</vt:lpstr>
      <vt:lpstr>PowerPoint Presentation</vt:lpstr>
      <vt:lpstr>ER DIAGRAM</vt:lpstr>
      <vt:lpstr>USE CASE DIAGRAM</vt:lpstr>
      <vt:lpstr>CLASS DIAGRAM</vt:lpstr>
      <vt:lpstr>SEQUENCE DIAGRAM</vt:lpstr>
      <vt:lpstr>ACTIVITY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Das</dc:creator>
  <cp:lastModifiedBy>Emmanuel Das</cp:lastModifiedBy>
  <cp:revision>20</cp:revision>
  <dcterms:created xsi:type="dcterms:W3CDTF">2022-11-08T14:21:23Z</dcterms:created>
  <dcterms:modified xsi:type="dcterms:W3CDTF">2022-11-10T03:14:08Z</dcterms:modified>
</cp:coreProperties>
</file>