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6" r:id="rId2"/>
    <p:sldId id="446" r:id="rId3"/>
    <p:sldId id="448" r:id="rId4"/>
    <p:sldId id="447" r:id="rId5"/>
    <p:sldId id="419" r:id="rId6"/>
    <p:sldId id="450" r:id="rId7"/>
    <p:sldId id="449" r:id="rId8"/>
    <p:sldId id="451" r:id="rId9"/>
    <p:sldId id="424" r:id="rId10"/>
    <p:sldId id="452" r:id="rId11"/>
    <p:sldId id="453" r:id="rId12"/>
    <p:sldId id="454" r:id="rId13"/>
    <p:sldId id="463" r:id="rId14"/>
    <p:sldId id="455" r:id="rId15"/>
    <p:sldId id="456" r:id="rId16"/>
    <p:sldId id="427" r:id="rId17"/>
    <p:sldId id="42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2FD6348-DF67-400F-A69F-5858E26E0619}">
          <p14:sldIdLst>
            <p14:sldId id="256"/>
            <p14:sldId id="446"/>
            <p14:sldId id="448"/>
            <p14:sldId id="447"/>
            <p14:sldId id="419"/>
            <p14:sldId id="450"/>
            <p14:sldId id="449"/>
            <p14:sldId id="451"/>
            <p14:sldId id="424"/>
            <p14:sldId id="452"/>
            <p14:sldId id="453"/>
            <p14:sldId id="454"/>
            <p14:sldId id="463"/>
            <p14:sldId id="455"/>
            <p14:sldId id="456"/>
            <p14:sldId id="427"/>
            <p14:sldId id="42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EDEDED"/>
    <a:srgbClr val="FFFFF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59" autoAdjust="0"/>
    <p:restoredTop sz="78904" autoAdjust="0"/>
  </p:normalViewPr>
  <p:slideViewPr>
    <p:cSldViewPr snapToGrid="0">
      <p:cViewPr varScale="1">
        <p:scale>
          <a:sx n="90" d="100"/>
          <a:sy n="90" d="100"/>
        </p:scale>
        <p:origin x="1560" y="156"/>
      </p:cViewPr>
      <p:guideLst/>
    </p:cSldViewPr>
  </p:slideViewPr>
  <p:notesTextViewPr>
    <p:cViewPr>
      <p:scale>
        <a:sx n="1" d="1"/>
        <a:sy n="1" d="1"/>
      </p:scale>
      <p:origin x="0" y="0"/>
    </p:cViewPr>
  </p:notesTextViewPr>
  <p:notesViewPr>
    <p:cSldViewPr snapToGrid="0">
      <p:cViewPr varScale="1">
        <p:scale>
          <a:sx n="108" d="100"/>
          <a:sy n="108" d="100"/>
        </p:scale>
        <p:origin x="4416"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FE36C7-8007-4944-AF9F-F5609365E729}" type="datetimeFigureOut">
              <a:rPr kumimoji="1" lang="zh-CN" altLang="en-US" smtClean="0"/>
              <a:t>2022/9/26</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6629AF-0850-B043-BB04-50CD3DC36913}" type="slidenum">
              <a:rPr kumimoji="1" lang="zh-CN" altLang="en-US" smtClean="0"/>
              <a:t>‹#›</a:t>
            </a:fld>
            <a:endParaRPr kumimoji="1"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39EDE8-541A-47A9-BE9C-135A540EFD1D}" type="datetimeFigureOut">
              <a:rPr lang="zh-CN" altLang="en-US" smtClean="0"/>
              <a:t>2022/9/26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F5CFBE-78BB-47B4-B0C7-64EDC1656D1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anose="020F0502020204030204" pitchFamily="34" charset="0"/>
        <a:ea typeface="微软雅黑" panose="020B0503020204020204" pitchFamily="34" charset="-122"/>
        <a:cs typeface="Calibri" panose="020F0502020204030204" pitchFamily="34" charset="0"/>
      </a:defRPr>
    </a:lvl1pPr>
    <a:lvl2pPr marL="457200" algn="l" defTabSz="914400" rtl="0" eaLnBrk="1" latinLnBrk="0" hangingPunct="1">
      <a:defRPr sz="1200" kern="1200">
        <a:solidFill>
          <a:schemeClr val="tx1"/>
        </a:solidFill>
        <a:latin typeface="Calibri" panose="020F0502020204030204" pitchFamily="34" charset="0"/>
        <a:ea typeface="微软雅黑" panose="020B0503020204020204" pitchFamily="34" charset="-122"/>
        <a:cs typeface="Calibri" panose="020F0502020204030204" pitchFamily="34" charset="0"/>
      </a:defRPr>
    </a:lvl2pPr>
    <a:lvl3pPr marL="914400" algn="l" defTabSz="914400" rtl="0" eaLnBrk="1" latinLnBrk="0" hangingPunct="1">
      <a:defRPr sz="1200" kern="1200">
        <a:solidFill>
          <a:schemeClr val="tx1"/>
        </a:solidFill>
        <a:latin typeface="Calibri" panose="020F0502020204030204" pitchFamily="34" charset="0"/>
        <a:ea typeface="微软雅黑" panose="020B0503020204020204" pitchFamily="34" charset="-122"/>
        <a:cs typeface="Calibri" panose="020F0502020204030204" pitchFamily="34" charset="0"/>
      </a:defRPr>
    </a:lvl3pPr>
    <a:lvl4pPr marL="1371600" algn="l" defTabSz="914400" rtl="0" eaLnBrk="1" latinLnBrk="0" hangingPunct="1">
      <a:defRPr sz="1200" kern="1200">
        <a:solidFill>
          <a:schemeClr val="tx1"/>
        </a:solidFill>
        <a:latin typeface="Calibri" panose="020F0502020204030204" pitchFamily="34" charset="0"/>
        <a:ea typeface="微软雅黑" panose="020B0503020204020204" pitchFamily="34" charset="-122"/>
        <a:cs typeface="Calibri" panose="020F0502020204030204" pitchFamily="34" charset="0"/>
      </a:defRPr>
    </a:lvl4pPr>
    <a:lvl5pPr marL="1828800" algn="l" defTabSz="914400" rtl="0" eaLnBrk="1" latinLnBrk="0" hangingPunct="1">
      <a:defRPr sz="1200" kern="1200">
        <a:solidFill>
          <a:schemeClr val="tx1"/>
        </a:solidFill>
        <a:latin typeface="Calibri" panose="020F0502020204030204" pitchFamily="34" charset="0"/>
        <a:ea typeface="微软雅黑" panose="020B0503020204020204" pitchFamily="34" charset="-122"/>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yfiebeeld-plekhouer 1"/>
          <p:cNvSpPr>
            <a:spLocks noGrp="1" noRot="1" noChangeAspect="1"/>
          </p:cNvSpPr>
          <p:nvPr>
            <p:ph type="sldImg"/>
          </p:nvPr>
        </p:nvSpPr>
        <p:spPr>
          <a:xfrm>
            <a:off x="685800" y="1143000"/>
            <a:ext cx="5486400" cy="3086100"/>
          </a:xfrm>
        </p:spPr>
      </p:sp>
      <p:sp>
        <p:nvSpPr>
          <p:cNvPr id="3" name="Notas-plekhouer 2"/>
          <p:cNvSpPr>
            <a:spLocks noGrp="1"/>
          </p:cNvSpPr>
          <p:nvPr>
            <p:ph type="body" idx="1"/>
          </p:nvPr>
        </p:nvSpPr>
        <p:spPr/>
        <p:txBody>
          <a:bodyPr/>
          <a:lstStyle/>
          <a:p>
            <a:r>
              <a:rPr lang="en-US" altLang="zh-CN" dirty="0"/>
              <a:t>Hello everyone, this is </a:t>
            </a:r>
            <a:r>
              <a:rPr lang="en-US" altLang="zh-CN" dirty="0" err="1"/>
              <a:t>XiongJun Guan</a:t>
            </a:r>
            <a:r>
              <a:rPr lang="en-US" altLang="zh-CN"/>
              <a:t> from </a:t>
            </a:r>
            <a:r>
              <a:rPr lang="en-US" altLang="zh-CN" dirty="0"/>
              <a:t>Tsinghua University.</a:t>
            </a:r>
          </a:p>
          <a:p>
            <a:r>
              <a:rPr lang="en-US" altLang="zh-CN" dirty="0"/>
              <a:t>It’s my honor to introduce our study: </a:t>
            </a:r>
            <a:r>
              <a:rPr lang="en-US" altLang="zh-CN" dirty="0">
                <a:latin typeface="+mn-lt"/>
                <a:sym typeface="+mn-ea"/>
              </a:rPr>
              <a:t>Direct Regression of Distortion Field from a Single Fingerprint Image.</a:t>
            </a:r>
            <a:endParaRPr lang="zh-CN" altLang="en-US" dirty="0"/>
          </a:p>
        </p:txBody>
      </p:sp>
      <p:sp>
        <p:nvSpPr>
          <p:cNvPr id="4" name="Skyfienommer-plekhouer 3"/>
          <p:cNvSpPr>
            <a:spLocks noGrp="1"/>
          </p:cNvSpPr>
          <p:nvPr>
            <p:ph type="sldNum" sz="quarter" idx="5"/>
          </p:nvPr>
        </p:nvSpPr>
        <p:spPr/>
        <p:txBody>
          <a:bodyPr/>
          <a:lstStyle/>
          <a:p>
            <a:fld id="{5DF5CFBE-78BB-47B4-B0C7-64EDC1656D1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dirty="0"/>
              <a:t>We regard amplitude of</a:t>
            </a:r>
            <a:r>
              <a:rPr lang="en-US" dirty="0"/>
              <a:t> each point in the distortion field (without rectification) as its degree of distortion, and divide the complete mask into different sub regions pixel by pixel according to it. </a:t>
            </a:r>
          </a:p>
          <a:p>
            <a:pPr marL="0" marR="0" lvl="0" indent="0" algn="l" defTabSz="914400" rtl="0" eaLnBrk="1" fontAlgn="auto" latinLnBrk="0" hangingPunct="1">
              <a:lnSpc>
                <a:spcPct val="100000"/>
              </a:lnSpc>
              <a:spcBef>
                <a:spcPts val="0"/>
              </a:spcBef>
              <a:spcAft>
                <a:spcPts val="0"/>
              </a:spcAft>
              <a:buClrTx/>
              <a:buSzTx/>
              <a:buFontTx/>
              <a:buNone/>
              <a:defRPr/>
            </a:pPr>
            <a:r>
              <a:rPr lang="en-US" dirty="0"/>
              <a:t>Regression error of each region is calculated separately, so as to specifically observe the estimation accuracy under different degrees of distortion.</a:t>
            </a:r>
          </a:p>
          <a:p>
            <a:pPr marL="0" marR="0" lvl="0" indent="0" algn="l" defTabSz="914400" rtl="0" eaLnBrk="1" fontAlgn="auto" latinLnBrk="0" hangingPunct="1">
              <a:lnSpc>
                <a:spcPct val="100000"/>
              </a:lnSpc>
              <a:spcBef>
                <a:spcPts val="0"/>
              </a:spcBef>
              <a:spcAft>
                <a:spcPts val="0"/>
              </a:spcAft>
              <a:buClrTx/>
              <a:buSzTx/>
              <a:buFontTx/>
              <a:buNone/>
              <a:defRPr/>
            </a:pPr>
            <a:r>
              <a:rPr lang="en-US" dirty="0"/>
              <a:t>As shown in Figure, dense estimation methods perform better than PCA based methods on large distoriton regions, which proves that directly regressing the distortion field is more refined.</a:t>
            </a:r>
          </a:p>
          <a:p>
            <a:pPr marL="0" marR="0" lvl="0" indent="0" algn="l" defTabSz="914400" rtl="0" eaLnBrk="1" fontAlgn="auto" latinLnBrk="0" hangingPunct="1">
              <a:lnSpc>
                <a:spcPct val="100000"/>
              </a:lnSpc>
              <a:spcBef>
                <a:spcPts val="0"/>
              </a:spcBef>
              <a:spcAft>
                <a:spcPts val="0"/>
              </a:spcAft>
              <a:buClrTx/>
              <a:buSzTx/>
              <a:buFontTx/>
              <a:buNone/>
              <a:defRPr/>
            </a:pPr>
            <a:r>
              <a:rPr lang="en-US" dirty="0"/>
              <a:t>Proposed method significantly outperforms other methods in both regions with large and small distortions. Even for regions with slight distortion, our network still performs appropriate rectification.</a:t>
            </a:r>
          </a:p>
        </p:txBody>
      </p:sp>
      <p:sp>
        <p:nvSpPr>
          <p:cNvPr id="4" name="灯片编号占位符 3"/>
          <p:cNvSpPr>
            <a:spLocks noGrp="1"/>
          </p:cNvSpPr>
          <p:nvPr>
            <p:ph type="sldNum" sz="quarter" idx="5"/>
          </p:nvPr>
        </p:nvSpPr>
        <p:spPr/>
        <p:txBody>
          <a:bodyPr/>
          <a:lstStyle/>
          <a:p>
            <a:fld id="{5DF5CFBE-78BB-47B4-B0C7-64EDC1656D11}"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dirty="0"/>
              <a:t>To quantitatively evaluate the performance of these</a:t>
            </a:r>
            <a:r>
              <a:rPr lang="en-US" dirty="0"/>
              <a:t> </a:t>
            </a:r>
            <a:r>
              <a:rPr dirty="0"/>
              <a:t>distortion rectification methods in a complete fingerprint</a:t>
            </a:r>
            <a:r>
              <a:rPr lang="en-US" dirty="0"/>
              <a:t> </a:t>
            </a:r>
            <a:r>
              <a:rPr dirty="0"/>
              <a:t>recognition system, we further evaluated the matching performance using fingerprints after distortion rectification.</a:t>
            </a:r>
            <a:r>
              <a:rPr lang="en-US" dirty="0"/>
              <a:t> </a:t>
            </a:r>
            <a:r>
              <a:rPr dirty="0"/>
              <a:t>Matching scores are computed by a commercial software</a:t>
            </a:r>
            <a:r>
              <a:rPr lang="en-US" dirty="0"/>
              <a:t> </a:t>
            </a:r>
            <a:r>
              <a:rPr dirty="0"/>
              <a:t>VeriFinger</a:t>
            </a:r>
            <a:r>
              <a:rPr lang="en-US" dirty="0"/>
              <a:t>.</a:t>
            </a:r>
          </a:p>
          <a:p>
            <a:pPr marL="0" marR="0" lvl="0" indent="0" algn="l" defTabSz="914400" rtl="0" eaLnBrk="1" fontAlgn="auto" latinLnBrk="0" hangingPunct="1">
              <a:lnSpc>
                <a:spcPct val="100000"/>
              </a:lnSpc>
              <a:spcBef>
                <a:spcPts val="0"/>
              </a:spcBef>
              <a:spcAft>
                <a:spcPts val="0"/>
              </a:spcAft>
              <a:buClrTx/>
              <a:buSzTx/>
              <a:buFontTx/>
              <a:buNone/>
              <a:defRPr/>
            </a:pPr>
            <a:r>
              <a:rPr lang="en-US" dirty="0"/>
              <a:t>We first compare the matching score improvement of different rectification methods. </a:t>
            </a:r>
          </a:p>
          <a:p>
            <a:pPr marL="0" marR="0" lvl="0" indent="0" algn="l" defTabSz="914400" rtl="0" eaLnBrk="1" fontAlgn="auto" latinLnBrk="0" hangingPunct="1">
              <a:lnSpc>
                <a:spcPct val="100000"/>
              </a:lnSpc>
              <a:spcBef>
                <a:spcPts val="0"/>
              </a:spcBef>
              <a:spcAft>
                <a:spcPts val="0"/>
              </a:spcAft>
              <a:buClrTx/>
              <a:buSzTx/>
              <a:buFontTx/>
              <a:buNone/>
              <a:defRPr/>
            </a:pPr>
            <a:r>
              <a:rPr lang="en-US" dirty="0"/>
              <a:t>Genuine match scores are calculated for each distorted fingerprint and its corresponding normal fingerprints. </a:t>
            </a:r>
          </a:p>
          <a:p>
            <a:pPr marL="0" marR="0" lvl="0" indent="0" algn="l" defTabSz="914400" rtl="0" eaLnBrk="1" fontAlgn="auto" latinLnBrk="0" hangingPunct="1">
              <a:lnSpc>
                <a:spcPct val="100000"/>
              </a:lnSpc>
              <a:spcBef>
                <a:spcPts val="0"/>
              </a:spcBef>
              <a:spcAft>
                <a:spcPts val="0"/>
              </a:spcAft>
              <a:buClrTx/>
              <a:buSzTx/>
              <a:buFontTx/>
              <a:buNone/>
              <a:defRPr/>
            </a:pPr>
            <a:r>
              <a:rPr lang="en-US" dirty="0"/>
              <a:t>From the distribution we can see that the proposed method leads prominently in each segment. PCA based methods do not work well in cases where the original matching scores are high which means the fingerprint distortion is slight, because it is a global distortion and may incorrectly rectify some local areas.</a:t>
            </a:r>
          </a:p>
        </p:txBody>
      </p:sp>
      <p:sp>
        <p:nvSpPr>
          <p:cNvPr id="4" name="灯片编号占位符 3"/>
          <p:cNvSpPr>
            <a:spLocks noGrp="1"/>
          </p:cNvSpPr>
          <p:nvPr>
            <p:ph type="sldNum" sz="quarter" idx="5"/>
          </p:nvPr>
        </p:nvSpPr>
        <p:spPr/>
        <p:txBody>
          <a:bodyPr/>
          <a:lstStyle/>
          <a:p>
            <a:fld id="{5DF5CFBE-78BB-47B4-B0C7-64EDC1656D11}"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dirty="0"/>
              <a:t>Three examples are given in Figure</a:t>
            </a:r>
            <a:r>
              <a:rPr lang="en-US" dirty="0"/>
              <a:t> </a:t>
            </a:r>
            <a:r>
              <a:rPr dirty="0"/>
              <a:t>to compare the rectified results.</a:t>
            </a:r>
            <a:r>
              <a:rPr lang="en-US" dirty="0"/>
              <a:t> The blue numbers are matching scores between the normal fingerprint and the distorted one calculated by VeriFinger. The green vectors in the estimated distortion field indicate the correctly estimated distortion elements, while the red vectors for wrong.</a:t>
            </a:r>
          </a:p>
          <a:p>
            <a:pPr marL="0" marR="0" lvl="0" indent="0" algn="l" defTabSz="914400" rtl="0" eaLnBrk="1" fontAlgn="auto" latinLnBrk="0" hangingPunct="1">
              <a:lnSpc>
                <a:spcPct val="100000"/>
              </a:lnSpc>
              <a:spcBef>
                <a:spcPts val="0"/>
              </a:spcBef>
              <a:spcAft>
                <a:spcPts val="0"/>
              </a:spcAft>
              <a:buClrTx/>
              <a:buSzTx/>
              <a:buFontTx/>
              <a:buNone/>
              <a:defRPr/>
            </a:pPr>
            <a:r>
              <a:rPr lang="en-US" dirty="0"/>
              <a:t>Existing methods expose the following problems: (1) hard to deal with fingerprints whose pose cannot be accurrately normalized like line 1; (2) only significant distortion in one direction is concerned and transverse distortion is ignored in line 2; (3) cannot understand complex distortion like line 3. while our method works well in these cases.</a:t>
            </a:r>
          </a:p>
        </p:txBody>
      </p:sp>
      <p:sp>
        <p:nvSpPr>
          <p:cNvPr id="4" name="灯片编号占位符 3"/>
          <p:cNvSpPr>
            <a:spLocks noGrp="1"/>
          </p:cNvSpPr>
          <p:nvPr>
            <p:ph type="sldNum" sz="quarter" idx="5"/>
          </p:nvPr>
        </p:nvSpPr>
        <p:spPr/>
        <p:txBody>
          <a:bodyPr/>
          <a:lstStyle/>
          <a:p>
            <a:fld id="{5DF5CFBE-78BB-47B4-B0C7-64EDC1656D11}"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Here are two other examples, which show how our method improve the matching score </a:t>
            </a:r>
            <a:r>
              <a:rPr lang="en-US"/>
              <a:t>by </a:t>
            </a:r>
            <a:r>
              <a:rPr lang="en-US" altLang="zh-CN"/>
              <a:t>rectify</a:t>
            </a:r>
            <a:r>
              <a:rPr lang="en-US"/>
              <a:t>ing </a:t>
            </a:r>
            <a:r>
              <a:rPr lang="en-US" dirty="0"/>
              <a:t>the distortion field.</a:t>
            </a:r>
          </a:p>
        </p:txBody>
      </p:sp>
      <p:sp>
        <p:nvSpPr>
          <p:cNvPr id="4" name="灯片编号占位符 3"/>
          <p:cNvSpPr>
            <a:spLocks noGrp="1"/>
          </p:cNvSpPr>
          <p:nvPr>
            <p:ph type="sldNum" sz="quarter" idx="5"/>
          </p:nvPr>
        </p:nvSpPr>
        <p:spPr/>
        <p:txBody>
          <a:bodyPr/>
          <a:lstStyle/>
          <a:p>
            <a:fld id="{5DF5CFBE-78BB-47B4-B0C7-64EDC1656D11}"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dirty="0"/>
              <a:t>To further evaluate the rectification performance in</a:t>
            </a:r>
            <a:r>
              <a:rPr lang="en-US" dirty="0"/>
              <a:t> </a:t>
            </a:r>
            <a:r>
              <a:rPr dirty="0"/>
              <a:t>recognition task, Detection Error Tradeoff curves are</a:t>
            </a:r>
            <a:r>
              <a:rPr lang="en-US" dirty="0"/>
              <a:t> </a:t>
            </a:r>
            <a:r>
              <a:rPr dirty="0"/>
              <a:t>depicted in Figure. Same as previous experimental settings</a:t>
            </a:r>
            <a:r>
              <a:rPr lang="en-US" dirty="0"/>
              <a:t>,</a:t>
            </a:r>
            <a:r>
              <a:rPr dirty="0"/>
              <a:t> we only use genuine match scores because</a:t>
            </a:r>
            <a:r>
              <a:rPr lang="en-US" dirty="0"/>
              <a:t> </a:t>
            </a:r>
            <a:r>
              <a:rPr dirty="0"/>
              <a:t>the match score of VeriFinger has been designed to map the</a:t>
            </a:r>
            <a:r>
              <a:rPr lang="en-US" dirty="0"/>
              <a:t> </a:t>
            </a:r>
            <a:r>
              <a:rPr dirty="0"/>
              <a:t>false match rate. </a:t>
            </a:r>
          </a:p>
          <a:p>
            <a:pPr marL="0" marR="0" lvl="0" indent="0" algn="l" defTabSz="914400" rtl="0" eaLnBrk="1" fontAlgn="auto" latinLnBrk="0" hangingPunct="1">
              <a:lnSpc>
                <a:spcPct val="100000"/>
              </a:lnSpc>
              <a:spcBef>
                <a:spcPts val="0"/>
              </a:spcBef>
              <a:spcAft>
                <a:spcPts val="0"/>
              </a:spcAft>
              <a:buClrTx/>
              <a:buSzTx/>
              <a:buFontTx/>
              <a:buNone/>
              <a:defRPr/>
            </a:pPr>
            <a:r>
              <a:rPr dirty="0"/>
              <a:t>This allows us to measure the false</a:t>
            </a:r>
            <a:r>
              <a:rPr lang="en-US" dirty="0"/>
              <a:t> </a:t>
            </a:r>
            <a:r>
              <a:rPr dirty="0"/>
              <a:t>non-match rates</a:t>
            </a:r>
            <a:r>
              <a:rPr lang="en-US" dirty="0"/>
              <a:t> </a:t>
            </a:r>
            <a:r>
              <a:rPr dirty="0"/>
              <a:t>at lower FMRs despite the limited</a:t>
            </a:r>
            <a:r>
              <a:rPr lang="en-US" dirty="0"/>
              <a:t> </a:t>
            </a:r>
            <a:r>
              <a:rPr dirty="0"/>
              <a:t>number of imposter matches. </a:t>
            </a:r>
          </a:p>
          <a:p>
            <a:pPr marL="0" marR="0" lvl="0" indent="0" algn="l" defTabSz="914400" rtl="0" eaLnBrk="1" fontAlgn="auto" latinLnBrk="0" hangingPunct="1">
              <a:lnSpc>
                <a:spcPct val="100000"/>
              </a:lnSpc>
              <a:spcBef>
                <a:spcPts val="0"/>
              </a:spcBef>
              <a:spcAft>
                <a:spcPts val="0"/>
              </a:spcAft>
              <a:buClrTx/>
              <a:buSzTx/>
              <a:buFontTx/>
              <a:buNone/>
              <a:defRPr/>
            </a:pPr>
            <a:r>
              <a:rPr dirty="0"/>
              <a:t>It can be</a:t>
            </a:r>
            <a:r>
              <a:rPr lang="en-US" dirty="0"/>
              <a:t> </a:t>
            </a:r>
            <a:r>
              <a:rPr dirty="0"/>
              <a:t>observed from these curves that our method exceeds other</a:t>
            </a:r>
            <a:r>
              <a:rPr lang="en-US" dirty="0"/>
              <a:t> </a:t>
            </a:r>
            <a:r>
              <a:rPr dirty="0"/>
              <a:t>rectification methods on matching performance.</a:t>
            </a:r>
          </a:p>
        </p:txBody>
      </p:sp>
      <p:sp>
        <p:nvSpPr>
          <p:cNvPr id="4" name="灯片编号占位符 3"/>
          <p:cNvSpPr>
            <a:spLocks noGrp="1"/>
          </p:cNvSpPr>
          <p:nvPr>
            <p:ph type="sldNum" sz="quarter" idx="5"/>
          </p:nvPr>
        </p:nvSpPr>
        <p:spPr/>
        <p:txBody>
          <a:bodyPr/>
          <a:lstStyle/>
          <a:p>
            <a:fld id="{5DF5CFBE-78BB-47B4-B0C7-64EDC1656D11}"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This t</a:t>
            </a:r>
            <a:r>
              <a:rPr dirty="0"/>
              <a:t>able shows the model size and efficiency of different</a:t>
            </a:r>
            <a:r>
              <a:rPr lang="en-US" dirty="0"/>
              <a:t> </a:t>
            </a:r>
            <a:r>
              <a:rPr dirty="0"/>
              <a:t>rectification algorithms. Parameters of </a:t>
            </a:r>
            <a:r>
              <a:rPr lang="en-US" dirty="0"/>
              <a:t>Gu</a:t>
            </a:r>
            <a:r>
              <a:rPr dirty="0"/>
              <a:t> and </a:t>
            </a:r>
            <a:r>
              <a:rPr lang="en-US" dirty="0"/>
              <a:t>Dabouei</a:t>
            </a:r>
            <a:r>
              <a:rPr dirty="0"/>
              <a:t> contain</a:t>
            </a:r>
            <a:r>
              <a:rPr lang="en-US" dirty="0"/>
              <a:t> </a:t>
            </a:r>
            <a:r>
              <a:rPr dirty="0"/>
              <a:t>the principal distortion patterns extracted by PCA. </a:t>
            </a:r>
          </a:p>
          <a:p>
            <a:pPr marL="0" marR="0" lvl="0" indent="0" algn="l" defTabSz="914400" rtl="0" eaLnBrk="1" fontAlgn="auto" latinLnBrk="0" hangingPunct="1">
              <a:lnSpc>
                <a:spcPct val="100000"/>
              </a:lnSpc>
              <a:spcBef>
                <a:spcPts val="0"/>
              </a:spcBef>
              <a:spcAft>
                <a:spcPts val="0"/>
              </a:spcAft>
              <a:buClrTx/>
              <a:buSzTx/>
              <a:buFontTx/>
              <a:buNone/>
              <a:defRPr/>
            </a:pPr>
            <a:r>
              <a:rPr dirty="0"/>
              <a:t>Time in</a:t>
            </a:r>
            <a:r>
              <a:rPr lang="en-US" dirty="0"/>
              <a:t> </a:t>
            </a:r>
            <a:r>
              <a:rPr dirty="0"/>
              <a:t>this table is the average time from inputting a 512 × 512</a:t>
            </a:r>
            <a:r>
              <a:rPr lang="en-US" dirty="0"/>
              <a:t> </a:t>
            </a:r>
            <a:r>
              <a:rPr dirty="0"/>
              <a:t>distorted fingerprint to outputting its rectified</a:t>
            </a:r>
            <a:r>
              <a:rPr lang="en-US" dirty="0"/>
              <a:t> </a:t>
            </a:r>
            <a:r>
              <a:rPr dirty="0"/>
              <a:t>result. </a:t>
            </a:r>
          </a:p>
          <a:p>
            <a:pPr marL="0" marR="0" lvl="0" indent="0" algn="l" defTabSz="914400" rtl="0" eaLnBrk="1" fontAlgn="auto" latinLnBrk="0" hangingPunct="1">
              <a:lnSpc>
                <a:spcPct val="100000"/>
              </a:lnSpc>
              <a:spcBef>
                <a:spcPts val="0"/>
              </a:spcBef>
              <a:spcAft>
                <a:spcPts val="0"/>
              </a:spcAft>
              <a:buClrTx/>
              <a:buSzTx/>
              <a:buFontTx/>
              <a:buNone/>
              <a:defRPr/>
            </a:pPr>
            <a:r>
              <a:rPr dirty="0"/>
              <a:t>It can be seen that our method has the smallest number of parameters and there is little difference in time cost</a:t>
            </a:r>
            <a:r>
              <a:rPr lang="en-US" dirty="0"/>
              <a:t>.</a:t>
            </a:r>
          </a:p>
        </p:txBody>
      </p:sp>
      <p:sp>
        <p:nvSpPr>
          <p:cNvPr id="4" name="灯片编号占位符 3"/>
          <p:cNvSpPr>
            <a:spLocks noGrp="1"/>
          </p:cNvSpPr>
          <p:nvPr>
            <p:ph type="sldNum" sz="quarter" idx="5"/>
          </p:nvPr>
        </p:nvSpPr>
        <p:spPr/>
        <p:txBody>
          <a:bodyPr/>
          <a:lstStyle/>
          <a:p>
            <a:fld id="{5DF5CFBE-78BB-47B4-B0C7-64EDC1656D11}"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In summary, </a:t>
            </a:r>
            <a:r>
              <a:rPr altLang="zh-CN"/>
              <a:t>we propose a fingerprint distortion rectification algorithm where the distortion field of a single fingerprint is directly regressed</a:t>
            </a:r>
            <a:r>
              <a:rPr lang="en-GB" altLang="zh-CN"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 </a:t>
            </a:r>
            <a:endParaRPr lang="en-GB"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GB" altLang="zh-CN"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Self-reference relationship is</a:t>
            </a:r>
            <a:r>
              <a:rPr lang="en-US" altLang="en-GB"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 </a:t>
            </a:r>
            <a:r>
              <a:rPr lang="en-GB" altLang="zh-CN"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constructed in the proposed network to finely estimate the</a:t>
            </a:r>
            <a:r>
              <a:rPr lang="en-US" altLang="en-GB"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 </a:t>
            </a:r>
            <a:r>
              <a:rPr lang="en-GB" altLang="zh-CN"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detailed distortion patterns, instead of a sparse combination</a:t>
            </a:r>
            <a:r>
              <a:rPr lang="en-US" altLang="en-GB"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 </a:t>
            </a:r>
            <a:r>
              <a:rPr lang="en-GB" altLang="zh-CN"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of principle components</a:t>
            </a:r>
            <a:r>
              <a:rPr lang="en-US" altLang="en-GB"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defRPr/>
            </a:pPr>
            <a:r>
              <a:rPr lang="en-GB" altLang="zh-CN"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Moreover, the performance of our</a:t>
            </a:r>
            <a:r>
              <a:rPr lang="en-US" altLang="en-GB"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 </a:t>
            </a:r>
            <a:r>
              <a:rPr lang="en-GB" altLang="zh-CN"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proposed method does not depend on pose normalization,</a:t>
            </a:r>
            <a:r>
              <a:rPr lang="en-US" altLang="en-GB"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 </a:t>
            </a:r>
            <a:r>
              <a:rPr lang="en-GB" altLang="zh-CN"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which is unreliable for fingerprints with several distortion</a:t>
            </a:r>
            <a:r>
              <a:rPr lang="en-US" altLang="en-GB"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 </a:t>
            </a:r>
            <a:r>
              <a:rPr lang="en-GB" altLang="zh-CN"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and non-frontal poses.</a:t>
            </a:r>
          </a:p>
          <a:p>
            <a:pPr marL="0" marR="0" lvl="0" indent="0" algn="l" defTabSz="914400" rtl="0" eaLnBrk="1" fontAlgn="auto" latinLnBrk="0" hangingPunct="1">
              <a:lnSpc>
                <a:spcPct val="100000"/>
              </a:lnSpc>
              <a:spcBef>
                <a:spcPts val="0"/>
              </a:spcBef>
              <a:spcAft>
                <a:spcPts val="0"/>
              </a:spcAft>
              <a:buClrTx/>
              <a:buSzTx/>
              <a:buFontTx/>
              <a:buNone/>
              <a:defRPr/>
            </a:pPr>
            <a:endParaRPr lang="en-GB" altLang="zh-CN"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GB" altLang="zh-CN"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The experiments on </a:t>
            </a:r>
            <a:r>
              <a:rPr lang="en-US" altLang="en-GB"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distorted fingerprints</a:t>
            </a:r>
            <a:r>
              <a:rPr lang="en-GB" altLang="zh-CN"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 demonstrates the superior performance of our method compared with other state-of-the-art approaches. </a:t>
            </a:r>
            <a:endParaRPr lang="en-GB" altLang="zh-CN"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Thank you for watching!</a:t>
            </a:r>
          </a:p>
          <a:p>
            <a:r>
              <a:rPr kumimoji="1" lang="en-US" altLang="zh-CN" dirty="0"/>
              <a:t>Please refer our paper for more details!</a:t>
            </a:r>
            <a:endParaRPr kumimoji="1" lang="zh-CN" altLang="en-US"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Fingerprint is one of the most important and widely</a:t>
            </a:r>
            <a:r>
              <a:rPr lang="en-US"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 </a:t>
            </a:r>
            <a:r>
              <a:rPr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used biometric traits due to its easy collection process, pe</a:t>
            </a:r>
            <a:r>
              <a:rPr lang="en-US"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r</a:t>
            </a:r>
            <a:r>
              <a:rPr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sistence and uniqueness</a:t>
            </a:r>
            <a:r>
              <a:rPr lang="en-US" altLang="en-GB"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a:t>
            </a:r>
            <a:endParaRPr lang="en-GB" altLang="zh-CN"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en-GB"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However, s</a:t>
            </a:r>
            <a:r>
              <a:rPr lang="en-GB" altLang="zh-CN"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ince the finger pulp is curved and soft, fingerprint will</a:t>
            </a:r>
            <a:r>
              <a:rPr lang="en-US" altLang="en-GB"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 </a:t>
            </a:r>
            <a:r>
              <a:rPr lang="en-GB" altLang="zh-CN"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deform when it is in contact with acquisition equipment,</a:t>
            </a:r>
            <a:r>
              <a:rPr lang="en-US" altLang="en-GB"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 </a:t>
            </a:r>
            <a:r>
              <a:rPr lang="en-GB" altLang="zh-CN"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and the distortion field becomes obvious when it is subjected to lateral force or torque. </a:t>
            </a:r>
          </a:p>
          <a:p>
            <a:pPr marL="0" marR="0" lvl="0" indent="0" algn="l" defTabSz="914400" rtl="0" eaLnBrk="1" fontAlgn="auto" latinLnBrk="0" hangingPunct="1">
              <a:lnSpc>
                <a:spcPct val="100000"/>
              </a:lnSpc>
              <a:spcBef>
                <a:spcPts val="0"/>
              </a:spcBef>
              <a:spcAft>
                <a:spcPts val="0"/>
              </a:spcAft>
              <a:buClrTx/>
              <a:buSzTx/>
              <a:buFontTx/>
              <a:buNone/>
              <a:defRPr/>
            </a:pPr>
            <a:r>
              <a:rPr lang="en-US" altLang="en-GB"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This</a:t>
            </a:r>
            <a:r>
              <a:rPr lang="en-GB" altLang="zh-CN"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 distortion changes the ridge orientation, ridge frequency, and relative positions of minutiae,</a:t>
            </a:r>
            <a:r>
              <a:rPr lang="en-US" altLang="en-GB"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 </a:t>
            </a:r>
            <a:r>
              <a:rPr lang="en-GB" altLang="zh-CN"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which increases intra-class variations among fingerprints</a:t>
            </a:r>
            <a:r>
              <a:rPr lang="en-US" altLang="en-GB"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 </a:t>
            </a:r>
            <a:r>
              <a:rPr lang="en-GB" altLang="zh-CN"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from the same finger and thus reduces the matching performance.</a:t>
            </a:r>
          </a:p>
          <a:p>
            <a:pPr marL="0" marR="0" lvl="0" indent="0" algn="l" defTabSz="914400" rtl="0" eaLnBrk="1" fontAlgn="auto" latinLnBrk="0" hangingPunct="1">
              <a:lnSpc>
                <a:spcPct val="100000"/>
              </a:lnSpc>
              <a:spcBef>
                <a:spcPts val="0"/>
              </a:spcBef>
              <a:spcAft>
                <a:spcPts val="0"/>
              </a:spcAft>
              <a:buClrTx/>
              <a:buSzTx/>
              <a:buFontTx/>
              <a:buNone/>
              <a:defRPr/>
            </a:pPr>
            <a:r>
              <a:rPr lang="en-GB" altLang="zh-CN"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In addition, the distortion field of the same finger is different under different</a:t>
            </a:r>
            <a:r>
              <a:rPr lang="en-US" altLang="en-GB"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 </a:t>
            </a:r>
            <a:r>
              <a:rPr lang="en-GB" altLang="zh-CN"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pressing poses and strengths, which makes</a:t>
            </a:r>
            <a:r>
              <a:rPr lang="en-US" altLang="en-GB"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 </a:t>
            </a:r>
            <a:r>
              <a:rPr lang="en-GB" altLang="zh-CN"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the recognition of distorted fingerprints more challenging.</a:t>
            </a:r>
          </a:p>
          <a:p>
            <a:pPr marL="0" marR="0" lvl="0" indent="0" algn="l" defTabSz="914400" rtl="0" eaLnBrk="1" fontAlgn="auto" latinLnBrk="0" hangingPunct="1">
              <a:lnSpc>
                <a:spcPct val="100000"/>
              </a:lnSpc>
              <a:spcBef>
                <a:spcPts val="0"/>
              </a:spcBef>
              <a:spcAft>
                <a:spcPts val="0"/>
              </a:spcAft>
              <a:buClrTx/>
              <a:buSzTx/>
              <a:buFontTx/>
              <a:buNone/>
              <a:defRPr/>
            </a:pPr>
            <a:endParaRPr lang="en-GB" altLang="zh-CN"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GB" altLang="zh-CN"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endParaRPr>
          </a:p>
        </p:txBody>
      </p:sp>
      <p:sp>
        <p:nvSpPr>
          <p:cNvPr id="4" name="灯片编号占位符 3"/>
          <p:cNvSpPr>
            <a:spLocks noGrp="1"/>
          </p:cNvSpPr>
          <p:nvPr>
            <p:ph type="sldNum" sz="quarter" idx="5"/>
          </p:nvPr>
        </p:nvSpPr>
        <p:spPr/>
        <p:txBody>
          <a:bodyPr/>
          <a:lstStyle/>
          <a:p>
            <a:fld id="{5DF5CFBE-78BB-47B4-B0C7-64EDC1656D11}"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Researchers have proposed several methods to overcome</a:t>
            </a:r>
            <a:r>
              <a:rPr lang="en-US"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 </a:t>
            </a:r>
            <a:r>
              <a:rPr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the negative effects introduced by contact fingerprint distortion, which can be classified as contactless 3D imaging, distortion detection,distortion-tolerant matching, elastic registraition, and distortion rectification. </a:t>
            </a:r>
          </a:p>
          <a:p>
            <a:pPr marL="0" marR="0" lvl="0" indent="0" algn="l" defTabSz="914400" rtl="0" eaLnBrk="1" fontAlgn="auto" latinLnBrk="0" hangingPunct="1">
              <a:lnSpc>
                <a:spcPct val="100000"/>
              </a:lnSpc>
              <a:spcBef>
                <a:spcPts val="0"/>
              </a:spcBef>
              <a:spcAft>
                <a:spcPts val="0"/>
              </a:spcAft>
              <a:buClrTx/>
              <a:buSzTx/>
              <a:buFontTx/>
              <a:buNone/>
              <a:defRPr/>
            </a:pPr>
            <a:r>
              <a:rPr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Although contactless</a:t>
            </a:r>
            <a:r>
              <a:rPr lang="en-US"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 </a:t>
            </a:r>
            <a:r>
              <a:rPr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3D fingerprints can avoid skin distortion, this technology has not been widely used. </a:t>
            </a:r>
          </a:p>
          <a:p>
            <a:pPr marL="0" marR="0" lvl="0" indent="0" algn="l" defTabSz="914400" rtl="0" eaLnBrk="1" fontAlgn="auto" latinLnBrk="0" hangingPunct="1">
              <a:lnSpc>
                <a:spcPct val="100000"/>
              </a:lnSpc>
              <a:spcBef>
                <a:spcPts val="0"/>
              </a:spcBef>
              <a:spcAft>
                <a:spcPts val="0"/>
              </a:spcAft>
              <a:buClrTx/>
              <a:buSzTx/>
              <a:buFontTx/>
              <a:buNone/>
              <a:defRPr/>
            </a:pPr>
            <a:r>
              <a:rPr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Distortion detection usually requires additional sensors in the fingerprint acquisition</a:t>
            </a:r>
            <a:r>
              <a:rPr lang="en-US"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 </a:t>
            </a:r>
            <a:r>
              <a:rPr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stage, which is expensive and cannot be applied to existing fingerprint databases. </a:t>
            </a:r>
          </a:p>
          <a:p>
            <a:pPr marL="0" marR="0" lvl="0" indent="0" algn="l" defTabSz="914400" rtl="0" eaLnBrk="1" fontAlgn="auto" latinLnBrk="0" hangingPunct="1">
              <a:lnSpc>
                <a:spcPct val="100000"/>
              </a:lnSpc>
              <a:spcBef>
                <a:spcPts val="0"/>
              </a:spcBef>
              <a:spcAft>
                <a:spcPts val="0"/>
              </a:spcAft>
              <a:buClrTx/>
              <a:buSzTx/>
              <a:buFontTx/>
              <a:buNone/>
              <a:defRPr/>
            </a:pPr>
            <a:r>
              <a:rPr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Distortion-tolerant</a:t>
            </a:r>
            <a:r>
              <a:rPr lang="en-US"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 </a:t>
            </a:r>
            <a:r>
              <a:rPr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matching inevitably increases the</a:t>
            </a:r>
            <a:r>
              <a:rPr lang="en-US"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 </a:t>
            </a:r>
            <a:r>
              <a:rPr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false match rate while allowing large distortion. </a:t>
            </a:r>
          </a:p>
          <a:p>
            <a:pPr marL="0" marR="0" lvl="0" indent="0" algn="l" defTabSz="914400" rtl="0" eaLnBrk="1" fontAlgn="auto" latinLnBrk="0" hangingPunct="1">
              <a:lnSpc>
                <a:spcPct val="100000"/>
              </a:lnSpc>
              <a:spcBef>
                <a:spcPts val="0"/>
              </a:spcBef>
              <a:spcAft>
                <a:spcPts val="0"/>
              </a:spcAft>
              <a:buClrTx/>
              <a:buSzTx/>
              <a:buFontTx/>
              <a:buNone/>
              <a:defRPr/>
            </a:pPr>
            <a:r>
              <a:rPr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Elastic registration needs to be performed on every matching pair which is time-consuming for identification systems</a:t>
            </a:r>
            <a:r>
              <a:rPr lang="en-US"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defRPr/>
            </a:pPr>
            <a:endParaRPr lang="en-US"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While given a single distorted fingerprint, distortion rectification algorithms can rectify it to remove distortion component before matching stage.</a:t>
            </a:r>
          </a:p>
          <a:p>
            <a:pPr marL="0" marR="0" lvl="0" indent="0" algn="l" defTabSz="914400" rtl="0" eaLnBrk="1" fontAlgn="auto" latinLnBrk="0" hangingPunct="1">
              <a:lnSpc>
                <a:spcPct val="100000"/>
              </a:lnSpc>
              <a:spcBef>
                <a:spcPts val="0"/>
              </a:spcBef>
              <a:spcAft>
                <a:spcPts val="0"/>
              </a:spcAft>
              <a:buClrTx/>
              <a:buSzTx/>
              <a:buFontTx/>
              <a:buNone/>
              <a:defRPr/>
            </a:pPr>
            <a:r>
              <a:rPr lang="en-US" dirty="0">
                <a:effectLst/>
                <a:sym typeface="+mn-ea"/>
              </a:rPr>
              <a:t>There is no need to change the existing acquisition and matching modules and only need to be performed once after acquisition, </a:t>
            </a:r>
            <a:r>
              <a:rPr lang="en-US"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which is more universal and efficient.</a:t>
            </a:r>
          </a:p>
        </p:txBody>
      </p:sp>
      <p:sp>
        <p:nvSpPr>
          <p:cNvPr id="4" name="灯片编号占位符 3"/>
          <p:cNvSpPr>
            <a:spLocks noGrp="1"/>
          </p:cNvSpPr>
          <p:nvPr>
            <p:ph type="sldNum" sz="quarter" idx="5"/>
          </p:nvPr>
        </p:nvSpPr>
        <p:spPr/>
        <p:txBody>
          <a:bodyPr/>
          <a:lstStyle/>
          <a:p>
            <a:fld id="{5DF5CFBE-78BB-47B4-B0C7-64EDC1656D11}"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Conventional rectification algorithms estimate the distortion field represented by Principal Component Analysis, whose performance is</a:t>
            </a:r>
            <a:r>
              <a:rPr lang="en-US"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 </a:t>
            </a:r>
            <a:r>
              <a:rPr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highly dependent on the performance of pose normalization, and is</a:t>
            </a:r>
            <a:r>
              <a:rPr lang="en-US"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 </a:t>
            </a:r>
            <a:r>
              <a:rPr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limited by the accuracy of principle components.</a:t>
            </a:r>
          </a:p>
          <a:p>
            <a:pPr marL="0" marR="0" lvl="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F</a:t>
            </a:r>
            <a:r>
              <a:rPr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igure </a:t>
            </a:r>
            <a:r>
              <a:rPr lang="en-US"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(a) </a:t>
            </a:r>
            <a:r>
              <a:rPr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shows </a:t>
            </a:r>
            <a:r>
              <a:rPr lang="en-US"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a </a:t>
            </a:r>
            <a:r>
              <a:rPr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failure case where local details are</a:t>
            </a:r>
            <a:r>
              <a:rPr lang="en-US"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 </a:t>
            </a:r>
            <a:r>
              <a:rPr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lost even if pose normalization is accurate,</a:t>
            </a:r>
            <a:r>
              <a:rPr lang="en-US"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 and </a:t>
            </a:r>
            <a:r>
              <a:rPr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the error</a:t>
            </a:r>
            <a:r>
              <a:rPr lang="en-US"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 </a:t>
            </a:r>
            <a:r>
              <a:rPr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of PCA reconstruction will be larger when the finegr pose</a:t>
            </a:r>
            <a:r>
              <a:rPr lang="en-US"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 </a:t>
            </a:r>
            <a:r>
              <a:rPr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is misestimated such as examples in (b). </a:t>
            </a:r>
          </a:p>
          <a:p>
            <a:pPr marL="0" marR="0" lvl="0" indent="0" algn="l" defTabSz="914400" rtl="0" eaLnBrk="1" fontAlgn="auto" latinLnBrk="0" hangingPunct="1">
              <a:lnSpc>
                <a:spcPct val="100000"/>
              </a:lnSpc>
              <a:spcBef>
                <a:spcPts val="0"/>
              </a:spcBef>
              <a:spcAft>
                <a:spcPts val="0"/>
              </a:spcAft>
              <a:buClrTx/>
              <a:buSzTx/>
              <a:buFontTx/>
              <a:buNone/>
              <a:defRPr/>
            </a:pPr>
            <a:endParaRPr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endParaRPr>
          </a:p>
        </p:txBody>
      </p:sp>
      <p:sp>
        <p:nvSpPr>
          <p:cNvPr id="4" name="灯片编号占位符 3"/>
          <p:cNvSpPr>
            <a:spLocks noGrp="1"/>
          </p:cNvSpPr>
          <p:nvPr>
            <p:ph type="sldNum" sz="quarter" idx="5"/>
          </p:nvPr>
        </p:nvSpPr>
        <p:spPr/>
        <p:txBody>
          <a:bodyPr/>
          <a:lstStyle/>
          <a:p>
            <a:fld id="{5DF5CFBE-78BB-47B4-B0C7-64EDC1656D11}"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Therefore, we propose a dense rectification method, which directly estimates the distortion field from a single distorted fingerprint image. </a:t>
            </a:r>
          </a:p>
          <a:p>
            <a:r>
              <a:rPr kumimoji="1" lang="en-US" altLang="zh-CN" dirty="0"/>
              <a:t>Correlation between local and global distortion patterns is captured so as to finely estimate detailed distortion patterns, rather than a linear superposition of principle components as previous studies, which can only restore a rough distortion field. </a:t>
            </a:r>
          </a:p>
          <a:p>
            <a:r>
              <a:rPr kumimoji="1" lang="en-US" altLang="zh-CN" dirty="0"/>
              <a:t>Meanwhile, the dependence on finger pose is avoided because we directly regress the distortion field through convolution neural network, which is translation invariant. </a:t>
            </a:r>
          </a:p>
        </p:txBody>
      </p:sp>
      <p:sp>
        <p:nvSpPr>
          <p:cNvPr id="4" name="灯片编号占位符 3"/>
          <p:cNvSpPr>
            <a:spLocks noGrp="1"/>
          </p:cNvSpPr>
          <p:nvPr>
            <p:ph type="sldNum" sz="quarter" idx="5"/>
          </p:nvPr>
        </p:nvSpPr>
        <p:spPr/>
        <p:txBody>
          <a:bodyPr/>
          <a:lstStyle/>
          <a:p>
            <a:fld id="{5DF5CFBE-78BB-47B4-B0C7-64EDC1656D11}"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aim to predict a dense distortion field ditectly from a single fingerprint by utilizing multi-scale feature information. The proposed network structure is shown in Figure.</a:t>
            </a:r>
          </a:p>
          <a:p>
            <a:r>
              <a:rPr kumimoji="1" lang="en-US" altLang="zh-CN" dirty="0"/>
              <a:t>It takes the distorted fingerprint and scaled mask as input, and outputs the two-dimensional distortion field to the rectification target. The rectified fingerprint is obtained by shifting the input image pixel by pixel according to the prediction result of the network. </a:t>
            </a:r>
          </a:p>
          <a:p>
            <a:r>
              <a:rPr kumimoji="1" lang="en-US" altLang="zh-CN" dirty="0"/>
              <a:t>It is noted that the input mask is needed because a mask-related constraints used when generating ground truth. We add the mask after downsampling blocks instead of before, because it is used to constrain the estimation of the distortion and not helpful for analyzing the regional features.</a:t>
            </a:r>
          </a:p>
          <a:p>
            <a:r>
              <a:rPr kumimoji="1" lang="en-US" altLang="zh-CN" dirty="0"/>
              <a:t>To better focus on the information of multiple channels, a coordinate-sensitive channel attention block is adopted.  After assigning weights to channels, several residual blocks are concatenated to better extract and integrate feature information.</a:t>
            </a:r>
          </a:p>
          <a:p>
            <a:r>
              <a:rPr kumimoji="1" lang="en-US" altLang="zh-CN" dirty="0"/>
              <a:t>Since fingers have a continuous irregular elastic surface, the distortion field of the distorted fingerprint is usually relatively uniform in a large area, and it is locally different at the same time. In order to capture those contextual information at multiple scales, global average pooling and atrous convolution blocks with different dilation rates are parallelized in the spatial pyramid module.</a:t>
            </a:r>
          </a:p>
          <a:p>
            <a:r>
              <a:rPr kumimoji="1" lang="en-US" altLang="zh-CN" dirty="0"/>
              <a:t>In the last part, attention blocks and convolution blocks are used to regress the distortion field.</a:t>
            </a:r>
          </a:p>
        </p:txBody>
      </p:sp>
      <p:sp>
        <p:nvSpPr>
          <p:cNvPr id="4" name="灯片编号占位符 3"/>
          <p:cNvSpPr>
            <a:spLocks noGrp="1"/>
          </p:cNvSpPr>
          <p:nvPr>
            <p:ph type="sldNum" sz="quarter" idx="5"/>
          </p:nvPr>
        </p:nvSpPr>
        <p:spPr/>
        <p:txBody>
          <a:bodyPr/>
          <a:lstStyle/>
          <a:p>
            <a:fld id="{5DF5CFBE-78BB-47B4-B0C7-64EDC1656D11}"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take the initial frame as the normal fingerprint and the end frame as the distorted fingerprint, and obtain the displacement between them by pairing minutiae points in adjacent frames and performing thin-plate spline interpolation. Instead of simply computing difference as existing methods, given a distorted fingerprint D and its corresponding normal fingerprint N, we first align the fingerprint pairs rigidly and then extract non Direct Current components in distortion. </a:t>
            </a:r>
          </a:p>
          <a:p>
            <a:r>
              <a:rPr kumimoji="1" lang="en-US" altLang="zh-CN" dirty="0"/>
              <a:t>With the strong constraint proposed above, the situation of multiple solutions due to rigid transformations is avoided, and unnecessary DC component caused by finger translation or rotation during acquisition will not be introduced.</a:t>
            </a:r>
          </a:p>
          <a:p>
            <a:endParaRPr kumimoji="1" lang="en-US" altLang="zh-CN" dirty="0"/>
          </a:p>
          <a:p>
            <a:r>
              <a:rPr kumimoji="1" lang="en-US" altLang="zh-CN" dirty="0"/>
              <a:t>The training loss consists of two parts: the regression loss between the estimated distortion field and the ground truth, and the smoothing loss according to the gradient of distorted field.</a:t>
            </a:r>
          </a:p>
          <a:p>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To take full advantage of the learning capability of neural networks, a large amount of distorted fingerprint data needs to be provided.  </a:t>
            </a:r>
            <a:r>
              <a:rPr lang="en-US" dirty="0">
                <a:effectLst/>
                <a:sym typeface="+mn-ea"/>
              </a:rPr>
              <a:t>However</a:t>
            </a:r>
            <a:r>
              <a:rPr dirty="0">
                <a:effectLst/>
                <a:sym typeface="+mn-ea"/>
              </a:rPr>
              <a:t>,</a:t>
            </a:r>
            <a:r>
              <a:rPr lang="en-US" dirty="0">
                <a:effectLst/>
                <a:sym typeface="+mn-ea"/>
              </a:rPr>
              <a:t> </a:t>
            </a:r>
            <a:r>
              <a:rPr dirty="0">
                <a:effectLst/>
                <a:sym typeface="+mn-ea"/>
              </a:rPr>
              <a:t>most of the distorted fingerprints in public Tsinghua Distorted Fingerprint database are of front pose, high</a:t>
            </a:r>
            <a:r>
              <a:rPr lang="en-US" dirty="0">
                <a:effectLst/>
                <a:sym typeface="+mn-ea"/>
              </a:rPr>
              <a:t> </a:t>
            </a:r>
            <a:r>
              <a:rPr dirty="0">
                <a:effectLst/>
                <a:sym typeface="+mn-ea"/>
              </a:rPr>
              <a:t>quality, and have simple distortion patterns, which are relatively easy to rectify.</a:t>
            </a:r>
            <a:r>
              <a:rPr lang="en-US" dirty="0">
                <a:effectLst/>
                <a:sym typeface="+mn-ea"/>
              </a:rPr>
              <a:t> </a:t>
            </a:r>
            <a:r>
              <a:rPr kumimoji="1" lang="en-US" altLang="zh-CN" dirty="0"/>
              <a:t>Therefore, we collected more abundant distorted fingerprints.</a:t>
            </a:r>
          </a:p>
          <a:p>
            <a:endParaRPr kumimoji="1" lang="en-US" altLang="zh-CN" dirty="0"/>
          </a:p>
          <a:p>
            <a:r>
              <a:rPr kumimoji="1" lang="en-US" altLang="zh-CN" dirty="0"/>
              <a:t>TDF has 320 distorted fingerprints. In the collection process of this database, fingers were first pressed in the front pose, and then deformed by horizontal or vertical force or torque.</a:t>
            </a:r>
          </a:p>
          <a:p>
            <a:r>
              <a:rPr kumimoji="1" lang="en-US" altLang="zh-CN" dirty="0"/>
              <a:t>Considering that the common fingerprint distortion in pracice is usually caused by unidirectional force and may occur with various poses, we collected additional 480 distorted fingerprint videos generated by one-way rubbing in different directions on the front or side finger pose, instead of torque and two-stage force types in TDF.</a:t>
            </a:r>
          </a:p>
          <a:p>
            <a:r>
              <a:rPr kumimoji="1" lang="en-US" altLang="zh-CN" dirty="0"/>
              <a:t>Examples of 10 distortion fingerprint types and the principal component distribution of all data are shown in Figure. It takes about 6-8 principal components to represent the distortion field well, instead of 2 for TDF, which proves that with different initial poses and pressing directions, different distortion patterns will be produced.</a:t>
            </a:r>
          </a:p>
          <a:p>
            <a:r>
              <a:rPr kumimoji="1" lang="en-US" altLang="zh-CN" dirty="0"/>
              <a:t>We merged the above two distorted fingerprint databases, and named the new database as TDF-V2 for convenience. </a:t>
            </a:r>
            <a:r>
              <a:rPr kumimoji="1" lang="en-US" altLang="zh-CN" dirty="0">
                <a:sym typeface="+mn-ea"/>
              </a:rPr>
              <a:t>640 videos in TDF-V2 are used for training and the remaining 160 for testing.</a:t>
            </a:r>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We selected 160 </a:t>
            </a:r>
            <a:r>
              <a:rPr lang="en-US" altLang="en-GB"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distorted</a:t>
            </a:r>
            <a:r>
              <a:rPr lang="en-GB" altLang="zh-CN"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 fingerprints as the test set and matched them with multiple corresponding normal fingerprints</a:t>
            </a:r>
            <a:r>
              <a:rPr lang="en-US" altLang="en-GB"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 We also select the part with relatively lowr matching score as the hard subset.</a:t>
            </a:r>
          </a:p>
          <a:p>
            <a:pPr marL="0" marR="0" lvl="0" indent="0" algn="l" defTabSz="914400" rtl="0" eaLnBrk="1" fontAlgn="auto" latinLnBrk="0" hangingPunct="1">
              <a:lnSpc>
                <a:spcPct val="100000"/>
              </a:lnSpc>
              <a:spcBef>
                <a:spcPts val="0"/>
              </a:spcBef>
              <a:spcAft>
                <a:spcPts val="0"/>
              </a:spcAft>
              <a:buClrTx/>
              <a:buSzTx/>
              <a:buFontTx/>
              <a:buNone/>
              <a:defRPr/>
            </a:pPr>
            <a:r>
              <a:rPr lang="en-GB" altLang="zh-CN"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We evaluate our method in </a:t>
            </a:r>
            <a:r>
              <a:rPr lang="en-US" altLang="zh-CN" dirty="0">
                <a:sym typeface="+mn-ea"/>
              </a:rPr>
              <a:t>three types of evaluation</a:t>
            </a:r>
            <a:r>
              <a:rPr lang="en-GB" altLang="zh-CN" sz="1200" kern="1200" dirty="0">
                <a:solidFill>
                  <a:schemeClr val="tx1"/>
                </a:solidFill>
                <a:effectLst/>
                <a:latin typeface="Calibri" panose="020F0502020204030204" pitchFamily="34" charset="0"/>
                <a:ea typeface="微软雅黑" panose="020B0503020204020204" pitchFamily="34" charset="-122"/>
                <a:cs typeface="Calibri" panose="020F0502020204030204" pitchFamily="34" charset="0"/>
              </a:rPr>
              <a:t>.</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p:txBody>
      </p:sp>
      <p:sp>
        <p:nvSpPr>
          <p:cNvPr id="4" name="灯片编号占位符 3"/>
          <p:cNvSpPr>
            <a:spLocks noGrp="1"/>
          </p:cNvSpPr>
          <p:nvPr>
            <p:ph type="sldNum" sz="quarter" idx="5"/>
          </p:nvPr>
        </p:nvSpPr>
        <p:spPr/>
        <p:txBody>
          <a:bodyPr/>
          <a:lstStyle/>
          <a:p>
            <a:fld id="{5DF5CFBE-78BB-47B4-B0C7-64EDC1656D11}"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17" name="矩形 16"/>
          <p:cNvSpPr/>
          <p:nvPr userDrawn="1"/>
        </p:nvSpPr>
        <p:spPr>
          <a:xfrm flipV="1">
            <a:off x="-8" y="3428999"/>
            <a:ext cx="12192000" cy="3428999"/>
          </a:xfrm>
          <a:prstGeom prst="rect">
            <a:avLst/>
          </a:prstGeom>
          <a:gradFill flip="none" rotWithShape="1">
            <a:gsLst>
              <a:gs pos="0">
                <a:schemeClr val="bg1"/>
              </a:gs>
              <a:gs pos="100000">
                <a:srgbClr val="D9D9D9">
                  <a:alpha val="7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userDrawn="1">
            <p:ph type="ctrTitle"/>
          </p:nvPr>
        </p:nvSpPr>
        <p:spPr>
          <a:xfrm>
            <a:off x="317634" y="2205723"/>
            <a:ext cx="11558614" cy="858795"/>
          </a:xfrm>
          <a:prstGeom prst="rect">
            <a:avLst/>
          </a:prstGeom>
        </p:spPr>
        <p:txBody>
          <a:bodyPr anchor="ctr">
            <a:normAutofit/>
          </a:bodyPr>
          <a:lstStyle>
            <a:lvl1pPr algn="ctr">
              <a:defRPr sz="4800" baseline="0">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Subtitle 2"/>
          <p:cNvSpPr>
            <a:spLocks noGrp="1"/>
          </p:cNvSpPr>
          <p:nvPr userDrawn="1">
            <p:ph type="subTitle" idx="1" hasCustomPrompt="1"/>
          </p:nvPr>
        </p:nvSpPr>
        <p:spPr>
          <a:xfrm>
            <a:off x="1523992" y="4947973"/>
            <a:ext cx="9144000" cy="543698"/>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6" name="Slide Number Placeholder 5"/>
          <p:cNvSpPr>
            <a:spLocks noGrp="1"/>
          </p:cNvSpPr>
          <p:nvPr userDrawn="1">
            <p:ph type="sldNum" sz="quarter" idx="12"/>
          </p:nvPr>
        </p:nvSpPr>
        <p:spPr/>
        <p:txBody>
          <a:bodyPr/>
          <a:lstStyle/>
          <a:p>
            <a:fld id="{251FA2A0-731F-4DC1-AA5C-A92CD165DE16}" type="slidenum">
              <a:rPr lang="zh-CN" altLang="en-US" smtClean="0"/>
              <a:t>‹#›</a:t>
            </a:fld>
            <a:endParaRPr lang="zh-CN" altLang="en-US"/>
          </a:p>
        </p:txBody>
      </p:sp>
      <p:sp>
        <p:nvSpPr>
          <p:cNvPr id="10" name="文本框 9"/>
          <p:cNvSpPr txBox="1"/>
          <p:nvPr userDrawn="1"/>
        </p:nvSpPr>
        <p:spPr>
          <a:xfrm>
            <a:off x="4810898" y="6339523"/>
            <a:ext cx="2570205" cy="398780"/>
          </a:xfrm>
          <a:prstGeom prst="rect">
            <a:avLst/>
          </a:prstGeom>
          <a:noFill/>
        </p:spPr>
        <p:txBody>
          <a:bodyPr wrap="square" rtlCol="0" anchor="ctr">
            <a:spAutoFit/>
          </a:bodyPr>
          <a:lstStyle/>
          <a:p>
            <a:pPr algn="ctr"/>
            <a:r>
              <a:rPr lang="en-US" altLang="zh-CN" sz="2000" baseline="0" dirty="0">
                <a:solidFill>
                  <a:schemeClr val="tx1"/>
                </a:solidFill>
                <a:latin typeface="Calibri" panose="020F0502020204030204" pitchFamily="34" charset="0"/>
                <a:ea typeface="宋体" panose="02010600030101010101" pitchFamily="2" charset="-122"/>
              </a:rPr>
              <a:t>2022.10.10</a:t>
            </a:r>
            <a:endParaRPr lang="zh-CN" altLang="en-US" sz="2000" baseline="0" dirty="0">
              <a:solidFill>
                <a:schemeClr val="tx1"/>
              </a:solidFill>
              <a:latin typeface="Calibri" panose="020F0502020204030204" pitchFamily="34" charset="0"/>
              <a:ea typeface="宋体" panose="02010600030101010101" pitchFamily="2" charset="-122"/>
            </a:endParaRPr>
          </a:p>
        </p:txBody>
      </p:sp>
      <p:sp>
        <p:nvSpPr>
          <p:cNvPr id="12" name="矩形 11"/>
          <p:cNvSpPr/>
          <p:nvPr userDrawn="1"/>
        </p:nvSpPr>
        <p:spPr>
          <a:xfrm>
            <a:off x="0" y="0"/>
            <a:ext cx="12192000" cy="921281"/>
          </a:xfrm>
          <a:prstGeom prst="rect">
            <a:avLst/>
          </a:prstGeom>
          <a:gradFill flip="none" rotWithShape="1">
            <a:gsLst>
              <a:gs pos="0">
                <a:schemeClr val="bg1"/>
              </a:gs>
              <a:gs pos="100000">
                <a:srgbClr val="D9D9D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14" y="844209"/>
            <a:ext cx="12192000" cy="7707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userDrawn="1"/>
        </p:nvPicPr>
        <p:blipFill>
          <a:blip r:embed="rId2"/>
          <a:stretch>
            <a:fillRect/>
          </a:stretch>
        </p:blipFill>
        <p:spPr>
          <a:xfrm>
            <a:off x="11201617" y="102104"/>
            <a:ext cx="670788" cy="670788"/>
          </a:xfrm>
          <a:prstGeom prst="rect">
            <a:avLst/>
          </a:prstGeom>
        </p:spPr>
      </p:pic>
      <p:pic>
        <p:nvPicPr>
          <p:cNvPr id="4" name="图片 3"/>
          <p:cNvPicPr>
            <a:picLocks noChangeAspect="1"/>
          </p:cNvPicPr>
          <p:nvPr userDrawn="1"/>
        </p:nvPicPr>
        <p:blipFill>
          <a:blip r:embed="rId3"/>
          <a:stretch>
            <a:fillRect/>
          </a:stretch>
        </p:blipFill>
        <p:spPr>
          <a:xfrm>
            <a:off x="9512300" y="175895"/>
            <a:ext cx="1580515" cy="56959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致谢">
    <p:spTree>
      <p:nvGrpSpPr>
        <p:cNvPr id="1" name=""/>
        <p:cNvGrpSpPr/>
        <p:nvPr/>
      </p:nvGrpSpPr>
      <p:grpSpPr>
        <a:xfrm>
          <a:off x="0" y="0"/>
          <a:ext cx="0" cy="0"/>
          <a:chOff x="0" y="0"/>
          <a:chExt cx="0" cy="0"/>
        </a:xfrm>
      </p:grpSpPr>
      <p:sp>
        <p:nvSpPr>
          <p:cNvPr id="17" name="矩形 16"/>
          <p:cNvSpPr/>
          <p:nvPr userDrawn="1"/>
        </p:nvSpPr>
        <p:spPr>
          <a:xfrm flipV="1">
            <a:off x="-8" y="3428999"/>
            <a:ext cx="12192000" cy="3428999"/>
          </a:xfrm>
          <a:prstGeom prst="rect">
            <a:avLst/>
          </a:prstGeom>
          <a:gradFill flip="none" rotWithShape="1">
            <a:gsLst>
              <a:gs pos="0">
                <a:schemeClr val="bg1"/>
              </a:gs>
              <a:gs pos="100000">
                <a:srgbClr val="D9D9D9">
                  <a:alpha val="7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Slide Number Placeholder 5"/>
          <p:cNvSpPr>
            <a:spLocks noGrp="1"/>
          </p:cNvSpPr>
          <p:nvPr userDrawn="1">
            <p:ph type="sldNum" sz="quarter" idx="12"/>
          </p:nvPr>
        </p:nvSpPr>
        <p:spPr/>
        <p:txBody>
          <a:bodyPr/>
          <a:lstStyle/>
          <a:p>
            <a:fld id="{251FA2A0-731F-4DC1-AA5C-A92CD165DE16}" type="slidenum">
              <a:rPr lang="zh-CN" altLang="en-US" smtClean="0"/>
              <a:t>‹#›</a:t>
            </a:fld>
            <a:endParaRPr lang="zh-CN" altLang="en-US"/>
          </a:p>
        </p:txBody>
      </p:sp>
      <p:sp>
        <p:nvSpPr>
          <p:cNvPr id="10" name="文本框 9"/>
          <p:cNvSpPr txBox="1"/>
          <p:nvPr userDrawn="1"/>
        </p:nvSpPr>
        <p:spPr>
          <a:xfrm>
            <a:off x="4810898" y="6339523"/>
            <a:ext cx="2570205" cy="398780"/>
          </a:xfrm>
          <a:prstGeom prst="rect">
            <a:avLst/>
          </a:prstGeom>
          <a:noFill/>
        </p:spPr>
        <p:txBody>
          <a:bodyPr wrap="square" rtlCol="0" anchor="ctr">
            <a:spAutoFit/>
          </a:bodyPr>
          <a:lstStyle/>
          <a:p>
            <a:pPr algn="ctr"/>
            <a:r>
              <a:rPr lang="en-US" altLang="zh-CN" sz="2000" baseline="0" dirty="0">
                <a:solidFill>
                  <a:schemeClr val="tx1"/>
                </a:solidFill>
                <a:latin typeface="Calibri" panose="020F0502020204030204" pitchFamily="34" charset="0"/>
                <a:ea typeface="宋体" panose="02010600030101010101" pitchFamily="2" charset="-122"/>
              </a:rPr>
              <a:t>2022.10.10</a:t>
            </a:r>
            <a:endParaRPr lang="zh-CN" altLang="en-US" sz="2000" baseline="0" dirty="0">
              <a:solidFill>
                <a:schemeClr val="tx1"/>
              </a:solidFill>
              <a:latin typeface="Calibri" panose="020F0502020204030204" pitchFamily="34" charset="0"/>
              <a:ea typeface="宋体" panose="02010600030101010101" pitchFamily="2" charset="-122"/>
            </a:endParaRPr>
          </a:p>
        </p:txBody>
      </p:sp>
      <p:sp>
        <p:nvSpPr>
          <p:cNvPr id="12" name="矩形 11"/>
          <p:cNvSpPr/>
          <p:nvPr userDrawn="1"/>
        </p:nvSpPr>
        <p:spPr>
          <a:xfrm>
            <a:off x="0" y="0"/>
            <a:ext cx="12192000" cy="921281"/>
          </a:xfrm>
          <a:prstGeom prst="rect">
            <a:avLst/>
          </a:prstGeom>
          <a:gradFill flip="none" rotWithShape="1">
            <a:gsLst>
              <a:gs pos="0">
                <a:schemeClr val="bg1"/>
              </a:gs>
              <a:gs pos="100000">
                <a:srgbClr val="D9D9D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14" y="844209"/>
            <a:ext cx="12192000" cy="7707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userDrawn="1"/>
        </p:nvSpPr>
        <p:spPr>
          <a:xfrm>
            <a:off x="837398" y="2213811"/>
            <a:ext cx="10443410" cy="830997"/>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GB" altLang="zh-CN" sz="4800" dirty="0"/>
              <a:t>Thank you!</a:t>
            </a:r>
            <a:endParaRPr kumimoji="1" lang="zh-CN" altLang="en-US" sz="48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1FA2A0-731F-4DC1-AA5C-A92CD165DE1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和文献">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334001" y="997226"/>
            <a:ext cx="11542247" cy="4887107"/>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6" name="Slide Number Placeholder 5"/>
          <p:cNvSpPr>
            <a:spLocks noGrp="1"/>
          </p:cNvSpPr>
          <p:nvPr>
            <p:ph type="sldNum" sz="quarter" idx="12"/>
          </p:nvPr>
        </p:nvSpPr>
        <p:spPr>
          <a:xfrm>
            <a:off x="11669552" y="6491817"/>
            <a:ext cx="522448" cy="365125"/>
          </a:xfrm>
        </p:spPr>
        <p:txBody>
          <a:bodyPr/>
          <a:lstStyle/>
          <a:p>
            <a:fld id="{251FA2A0-731F-4DC1-AA5C-A92CD165DE16}" type="slidenum">
              <a:rPr lang="zh-CN" altLang="en-US" smtClean="0"/>
              <a:t>‹#›</a:t>
            </a:fld>
            <a:endParaRPr lang="zh-CN" altLang="en-US" dirty="0"/>
          </a:p>
        </p:txBody>
      </p:sp>
      <p:sp>
        <p:nvSpPr>
          <p:cNvPr id="8" name="内容占位符 7"/>
          <p:cNvSpPr>
            <a:spLocks noGrp="1"/>
          </p:cNvSpPr>
          <p:nvPr>
            <p:ph sz="quarter" idx="13"/>
          </p:nvPr>
        </p:nvSpPr>
        <p:spPr>
          <a:xfrm>
            <a:off x="334000" y="6003758"/>
            <a:ext cx="11542247" cy="365125"/>
          </a:xfrm>
        </p:spPr>
        <p:txBody>
          <a:bodyPr anchor="b">
            <a:noAutofit/>
          </a:bodyPr>
          <a:lstStyle>
            <a:lvl1pPr marL="179705" indent="-179705">
              <a:lnSpc>
                <a:spcPct val="100000"/>
              </a:lnSpc>
              <a:spcBef>
                <a:spcPts val="0"/>
              </a:spcBef>
              <a:buFont typeface="+mj-lt"/>
              <a:buAutoNum type="arabicPeriod"/>
              <a:tabLst>
                <a:tab pos="179705" algn="l"/>
              </a:tabLst>
              <a:defRPr sz="1400">
                <a:solidFill>
                  <a:schemeClr val="tx1"/>
                </a:solidFill>
              </a:defRPr>
            </a:lvl1pPr>
          </a:lstStyle>
          <a:p>
            <a:pPr lvl="0"/>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节标题">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51FA2A0-731F-4DC1-AA5C-A92CD165DE16}" type="slidenum">
              <a:rPr lang="zh-CN" altLang="en-US" smtClean="0"/>
              <a:t>‹#›</a:t>
            </a:fld>
            <a:endParaRPr lang="zh-CN" altLang="en-US"/>
          </a:p>
        </p:txBody>
      </p:sp>
      <p:sp>
        <p:nvSpPr>
          <p:cNvPr id="7" name="Title 1"/>
          <p:cNvSpPr>
            <a:spLocks noGrp="1"/>
          </p:cNvSpPr>
          <p:nvPr>
            <p:ph type="ctrTitle" hasCustomPrompt="1"/>
          </p:nvPr>
        </p:nvSpPr>
        <p:spPr>
          <a:xfrm>
            <a:off x="485372" y="1220446"/>
            <a:ext cx="11221256" cy="1795669"/>
          </a:xfrm>
          <a:prstGeom prst="rect">
            <a:avLst/>
          </a:prstGeom>
        </p:spPr>
        <p:txBody>
          <a:bodyPr anchor="ctr">
            <a:normAutofit/>
          </a:bodyPr>
          <a:lstStyle>
            <a:lvl1pPr algn="ctr">
              <a:defRPr sz="2800" baseline="0">
                <a:solidFill>
                  <a:schemeClr val="tx1"/>
                </a:solidFill>
              </a:defRPr>
            </a:lvl1pPr>
          </a:lstStyle>
          <a:p>
            <a:r>
              <a:rPr lang="zh-CN" altLang="en-US" dirty="0"/>
              <a:t>单击此处编辑论文题目</a:t>
            </a:r>
            <a:endParaRPr lang="en-US" dirty="0"/>
          </a:p>
        </p:txBody>
      </p:sp>
      <p:sp>
        <p:nvSpPr>
          <p:cNvPr id="11" name="Subtitle 2"/>
          <p:cNvSpPr>
            <a:spLocks noGrp="1"/>
          </p:cNvSpPr>
          <p:nvPr>
            <p:ph type="subTitle" idx="1" hasCustomPrompt="1"/>
          </p:nvPr>
        </p:nvSpPr>
        <p:spPr>
          <a:xfrm>
            <a:off x="478367" y="3158990"/>
            <a:ext cx="11235267" cy="1038998"/>
          </a:xfrm>
        </p:spPr>
        <p:txBody>
          <a:bodyPr anchor="ctr">
            <a:norm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单击以编辑论文作者</a:t>
            </a:r>
            <a:endParaRPr lang="en-US" dirty="0"/>
          </a:p>
        </p:txBody>
      </p:sp>
      <p:sp>
        <p:nvSpPr>
          <p:cNvPr id="3" name="内容占位符 2"/>
          <p:cNvSpPr>
            <a:spLocks noGrp="1"/>
          </p:cNvSpPr>
          <p:nvPr>
            <p:ph sz="quarter" idx="13" hasCustomPrompt="1"/>
          </p:nvPr>
        </p:nvSpPr>
        <p:spPr>
          <a:xfrm>
            <a:off x="486180" y="4587240"/>
            <a:ext cx="11220449" cy="1554480"/>
          </a:xfrm>
        </p:spPr>
        <p:txBody>
          <a:bodyPr anchor="ctr">
            <a:normAutofit/>
          </a:bodyPr>
          <a:lstStyle>
            <a:lvl1pPr marL="0" indent="0" algn="l">
              <a:spcBef>
                <a:spcPts val="0"/>
              </a:spcBef>
              <a:buNone/>
              <a:defRPr sz="1600"/>
            </a:lvl1pPr>
          </a:lstStyle>
          <a:p>
            <a:pPr lvl="0"/>
            <a:r>
              <a:rPr lang="zh-CN" altLang="en-US" dirty="0"/>
              <a:t>单击以编辑作者机构</a:t>
            </a:r>
          </a:p>
        </p:txBody>
      </p:sp>
      <p:sp>
        <p:nvSpPr>
          <p:cNvPr id="24" name="文本占位符 23"/>
          <p:cNvSpPr>
            <a:spLocks noGrp="1"/>
          </p:cNvSpPr>
          <p:nvPr>
            <p:ph type="body" sz="quarter" idx="15" hasCustomPrompt="1"/>
          </p:nvPr>
        </p:nvSpPr>
        <p:spPr>
          <a:xfrm>
            <a:off x="3138785" y="6312377"/>
            <a:ext cx="5900420" cy="449263"/>
          </a:xfrm>
        </p:spPr>
        <p:txBody>
          <a:bodyPr anchor="ctr">
            <a:normAutofit/>
          </a:bodyPr>
          <a:lstStyle>
            <a:lvl1pPr marL="0" indent="0" algn="ctr">
              <a:buNone/>
              <a:defRPr sz="1600"/>
            </a:lvl1pPr>
          </a:lstStyle>
          <a:p>
            <a:pPr lvl="0"/>
            <a:r>
              <a:rPr lang="zh-CN" altLang="en-US" dirty="0"/>
              <a:t>单机以编辑论文出版刊物及年份</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51FA2A0-731F-4DC1-AA5C-A92CD165DE16}" type="slidenum">
              <a:rPr lang="zh-CN" altLang="en-US" smtClean="0"/>
              <a:t>‹#›</a:t>
            </a:fld>
            <a:endParaRPr lang="zh-CN" altLang="en-US"/>
          </a:p>
        </p:txBody>
      </p:sp>
      <p:sp>
        <p:nvSpPr>
          <p:cNvPr id="6" name="Title 1"/>
          <p:cNvSpPr>
            <a:spLocks noGrp="1"/>
          </p:cNvSpPr>
          <p:nvPr>
            <p:ph type="title"/>
          </p:nvPr>
        </p:nvSpPr>
        <p:spPr>
          <a:xfrm>
            <a:off x="334001" y="97477"/>
            <a:ext cx="11019798" cy="670787"/>
          </a:xfrm>
        </p:spPr>
        <p:txBody>
          <a:bodyPr>
            <a:noAutofit/>
          </a:bodyPr>
          <a:lstStyle>
            <a:lvl1pPr>
              <a:defRPr sz="4000"/>
            </a:lvl1pPr>
          </a:lstStyle>
          <a:p>
            <a:r>
              <a:rPr lang="zh-CN" altLang="en-US" dirty="0"/>
              <a:t>单击此处编辑母版标题样式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51FA2A0-731F-4DC1-AA5C-A92CD165DE16}" type="slidenum">
              <a:rPr lang="zh-CN" altLang="en-US" smtClean="0"/>
              <a:t>‹#›</a:t>
            </a:fld>
            <a:endParaRPr lang="zh-CN" alt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矩形 13"/>
          <p:cNvSpPr/>
          <p:nvPr userDrawn="1"/>
        </p:nvSpPr>
        <p:spPr>
          <a:xfrm>
            <a:off x="-14" y="6496312"/>
            <a:ext cx="12192000" cy="3582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14" y="6419238"/>
            <a:ext cx="12192000" cy="7707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14" y="0"/>
            <a:ext cx="12192000" cy="844896"/>
          </a:xfrm>
          <a:prstGeom prst="rect">
            <a:avLst/>
          </a:prstGeom>
          <a:gradFill flip="none" rotWithShape="1">
            <a:gsLst>
              <a:gs pos="0">
                <a:schemeClr val="bg1"/>
              </a:gs>
              <a:gs pos="100000">
                <a:srgbClr val="D9D9D9"/>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14" y="844209"/>
            <a:ext cx="12192000" cy="77072"/>
          </a:xfrm>
          <a:prstGeom prst="rect">
            <a:avLst/>
          </a:prstGeom>
          <a:gradFill flip="none" rotWithShape="1">
            <a:gsLst>
              <a:gs pos="0">
                <a:schemeClr val="bg1"/>
              </a:gs>
              <a:gs pos="100000">
                <a:srgbClr val="7030A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Placeholder 2"/>
          <p:cNvSpPr>
            <a:spLocks noGrp="1"/>
          </p:cNvSpPr>
          <p:nvPr>
            <p:ph type="body" idx="1"/>
          </p:nvPr>
        </p:nvSpPr>
        <p:spPr>
          <a:xfrm>
            <a:off x="334001" y="997226"/>
            <a:ext cx="11542247" cy="533919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334001" y="649287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9/26/2022</a:t>
            </a:fld>
            <a:endParaRPr lang="en-US" dirty="0"/>
          </a:p>
        </p:txBody>
      </p:sp>
      <p:sp>
        <p:nvSpPr>
          <p:cNvPr id="5" name="Footer Placeholder 4"/>
          <p:cNvSpPr>
            <a:spLocks noGrp="1"/>
          </p:cNvSpPr>
          <p:nvPr>
            <p:ph type="ftr" sz="quarter" idx="3"/>
          </p:nvPr>
        </p:nvSpPr>
        <p:spPr>
          <a:xfrm>
            <a:off x="4047490" y="6489700"/>
            <a:ext cx="486918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a:sym typeface="+mn-ea"/>
              </a:rPr>
              <a:t>Direct Regression of Distortion Field from a Single Fingerprint Image</a:t>
            </a:r>
            <a:endParaRPr lang="en-US" dirty="0"/>
          </a:p>
        </p:txBody>
      </p:sp>
      <p:sp>
        <p:nvSpPr>
          <p:cNvPr id="6" name="Slide Number Placeholder 5"/>
          <p:cNvSpPr>
            <a:spLocks noGrp="1"/>
          </p:cNvSpPr>
          <p:nvPr>
            <p:ph type="sldNum" sz="quarter" idx="4"/>
          </p:nvPr>
        </p:nvSpPr>
        <p:spPr>
          <a:xfrm>
            <a:off x="11669537" y="6496311"/>
            <a:ext cx="522449" cy="358253"/>
          </a:xfrm>
          <a:prstGeom prst="rect">
            <a:avLst/>
          </a:prstGeom>
        </p:spPr>
        <p:txBody>
          <a:bodyPr vert="horz" lIns="91440" tIns="45720" rIns="91440" bIns="45720" rtlCol="0" anchor="ctr"/>
          <a:lstStyle>
            <a:lvl1pPr algn="r">
              <a:defRPr sz="1200">
                <a:solidFill>
                  <a:schemeClr val="tx1">
                    <a:tint val="75000"/>
                  </a:schemeClr>
                </a:solidFill>
              </a:defRPr>
            </a:lvl1pPr>
          </a:lstStyle>
          <a:p>
            <a:fld id="{251FA2A0-731F-4DC1-AA5C-A92CD165DE16}" type="slidenum">
              <a:rPr lang="zh-CN" altLang="en-US" smtClean="0"/>
              <a:t>‹#›</a:t>
            </a:fld>
            <a:endParaRPr lang="zh-CN" altLang="en-US" dirty="0"/>
          </a:p>
        </p:txBody>
      </p:sp>
      <p:sp>
        <p:nvSpPr>
          <p:cNvPr id="7" name="文本框 6"/>
          <p:cNvSpPr txBox="1"/>
          <p:nvPr userDrawn="1"/>
        </p:nvSpPr>
        <p:spPr>
          <a:xfrm>
            <a:off x="1592648" y="5041557"/>
            <a:ext cx="3042509" cy="369332"/>
          </a:xfrm>
          <a:prstGeom prst="rect">
            <a:avLst/>
          </a:prstGeom>
          <a:noFill/>
        </p:spPr>
        <p:txBody>
          <a:bodyPr wrap="square" rtlCol="0">
            <a:spAutoFit/>
          </a:bodyPr>
          <a:lstStyle/>
          <a:p>
            <a:endParaRPr lang="zh-CN" altLang="en-US" sz="1800" dirty="0"/>
          </a:p>
        </p:txBody>
      </p:sp>
      <p:sp>
        <p:nvSpPr>
          <p:cNvPr id="2" name="Title Placeholder 1"/>
          <p:cNvSpPr>
            <a:spLocks noGrp="1"/>
          </p:cNvSpPr>
          <p:nvPr>
            <p:ph type="title"/>
          </p:nvPr>
        </p:nvSpPr>
        <p:spPr>
          <a:xfrm>
            <a:off x="334001" y="97477"/>
            <a:ext cx="11019798" cy="670787"/>
          </a:xfrm>
          <a:prstGeom prst="rect">
            <a:avLst/>
          </a:prstGeom>
        </p:spPr>
        <p:txBody>
          <a:bodyPr vert="horz" lIns="91440" tIns="45720" rIns="91440" bIns="45720" rtlCol="0" anchor="ctr">
            <a:noAutofit/>
          </a:bodyPr>
          <a:lstStyle/>
          <a:p>
            <a:r>
              <a:rPr lang="en-US" altLang="zh-CN" dirty="0"/>
              <a:t>Outline</a:t>
            </a:r>
            <a:endParaRPr lang="en-US" dirty="0"/>
          </a:p>
        </p:txBody>
      </p:sp>
      <p:pic>
        <p:nvPicPr>
          <p:cNvPr id="8" name="图片 7"/>
          <p:cNvPicPr>
            <a:picLocks noChangeAspect="1"/>
          </p:cNvPicPr>
          <p:nvPr userDrawn="1"/>
        </p:nvPicPr>
        <p:blipFill>
          <a:blip r:embed="rId9"/>
          <a:stretch>
            <a:fillRect/>
          </a:stretch>
        </p:blipFill>
        <p:spPr>
          <a:xfrm>
            <a:off x="10131425" y="119380"/>
            <a:ext cx="1744980" cy="62928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l" defTabSz="914400" rtl="0" eaLnBrk="1" latinLnBrk="0" hangingPunct="1">
        <a:lnSpc>
          <a:spcPct val="90000"/>
        </a:lnSpc>
        <a:spcBef>
          <a:spcPct val="0"/>
        </a:spcBef>
        <a:buNone/>
        <a:defRPr sz="4800" kern="1200" baseline="0">
          <a:solidFill>
            <a:schemeClr val="tx1"/>
          </a:solidFill>
          <a:latin typeface="+mn-lt"/>
          <a:ea typeface="微软雅黑" panose="020B0503020204020204" pitchFamily="34" charset="-122"/>
          <a:cs typeface="+mj-cs"/>
        </a:defRPr>
      </a:lvl1pPr>
    </p:titleStyle>
    <p:bodyStyle>
      <a:lvl1pPr marL="228600" indent="-228600" algn="l" defTabSz="914400" rtl="0" eaLnBrk="1" latinLnBrk="0" hangingPunct="1">
        <a:lnSpc>
          <a:spcPct val="100000"/>
        </a:lnSpc>
        <a:spcBef>
          <a:spcPts val="0"/>
        </a:spcBef>
        <a:spcAft>
          <a:spcPts val="300"/>
        </a:spcAft>
        <a:buFont typeface="Arial" panose="020B0604020202020204" pitchFamily="34" charset="0"/>
        <a:buChar char="•"/>
        <a:defRPr sz="3200" kern="1200" baseline="0">
          <a:solidFill>
            <a:schemeClr val="tx1"/>
          </a:solidFill>
          <a:latin typeface="+mn-lt"/>
          <a:ea typeface="微软雅黑" panose="020B0503020204020204" pitchFamily="34" charset="-122"/>
          <a:cs typeface="Times New Roman" panose="02020603050405020304" pitchFamily="18" charset="0"/>
        </a:defRPr>
      </a:lvl1pPr>
      <a:lvl2pPr marL="685800" indent="-228600" algn="l" defTabSz="914400" rtl="0" eaLnBrk="1" latinLnBrk="0" hangingPunct="1">
        <a:lnSpc>
          <a:spcPct val="100000"/>
        </a:lnSpc>
        <a:spcBef>
          <a:spcPts val="0"/>
        </a:spcBef>
        <a:spcAft>
          <a:spcPts val="300"/>
        </a:spcAft>
        <a:buFont typeface="Arial" panose="020B0604020202020204" pitchFamily="34" charset="0"/>
        <a:buChar char="•"/>
        <a:defRPr sz="2800" kern="1200" baseline="0">
          <a:solidFill>
            <a:schemeClr val="tx1"/>
          </a:solidFill>
          <a:latin typeface="+mn-lt"/>
          <a:ea typeface="微软雅黑" panose="020B0503020204020204" pitchFamily="34" charset="-122"/>
          <a:cs typeface="Times New Roman" panose="02020603050405020304" pitchFamily="18" charset="0"/>
        </a:defRPr>
      </a:lvl2pPr>
      <a:lvl3pPr marL="1143000" indent="-228600" algn="l" defTabSz="914400" rtl="0" eaLnBrk="1" latinLnBrk="0" hangingPunct="1">
        <a:lnSpc>
          <a:spcPct val="100000"/>
        </a:lnSpc>
        <a:spcBef>
          <a:spcPts val="0"/>
        </a:spcBef>
        <a:spcAft>
          <a:spcPts val="300"/>
        </a:spcAft>
        <a:buFont typeface="Arial" panose="020B0604020202020204" pitchFamily="34" charset="0"/>
        <a:buChar char="•"/>
        <a:defRPr sz="2400" kern="1200" baseline="0">
          <a:solidFill>
            <a:schemeClr val="tx1"/>
          </a:solidFill>
          <a:latin typeface="+mn-lt"/>
          <a:ea typeface="微软雅黑" panose="020B0503020204020204" pitchFamily="34" charset="-122"/>
          <a:cs typeface="Times New Roman" panose="02020603050405020304" pitchFamily="18" charset="0"/>
        </a:defRPr>
      </a:lvl3pPr>
      <a:lvl4pPr marL="1600200" indent="-228600" algn="l" defTabSz="914400" rtl="0" eaLnBrk="1" latinLnBrk="0" hangingPunct="1">
        <a:lnSpc>
          <a:spcPct val="100000"/>
        </a:lnSpc>
        <a:spcBef>
          <a:spcPts val="0"/>
        </a:spcBef>
        <a:spcAft>
          <a:spcPts val="300"/>
        </a:spcAft>
        <a:buFont typeface="Arial" panose="020B0604020202020204" pitchFamily="34" charset="0"/>
        <a:buChar char="•"/>
        <a:defRPr sz="2000" kern="1200" baseline="0">
          <a:solidFill>
            <a:schemeClr val="tx1"/>
          </a:solidFill>
          <a:latin typeface="+mn-lt"/>
          <a:ea typeface="微软雅黑" panose="020B0503020204020204" pitchFamily="34" charset="-122"/>
          <a:cs typeface="Times New Roman" panose="02020603050405020304" pitchFamily="18" charset="0"/>
        </a:defRPr>
      </a:lvl4pPr>
      <a:lvl5pPr marL="2057400" indent="-228600" algn="l" defTabSz="914400" rtl="0" eaLnBrk="1" latinLnBrk="0" hangingPunct="1">
        <a:lnSpc>
          <a:spcPct val="100000"/>
        </a:lnSpc>
        <a:spcBef>
          <a:spcPts val="0"/>
        </a:spcBef>
        <a:spcAft>
          <a:spcPts val="300"/>
        </a:spcAft>
        <a:buFont typeface="Arial" panose="020B0604020202020204" pitchFamily="34" charset="0"/>
        <a:buChar char="•"/>
        <a:defRPr sz="2000" kern="1200" baseline="0">
          <a:solidFill>
            <a:schemeClr val="tx1"/>
          </a:solidFill>
          <a:latin typeface="+mn-lt"/>
          <a:ea typeface="微软雅黑" panose="020B0503020204020204" pitchFamily="34"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13.xml"/><Relationship Id="rId7" Type="http://schemas.openxmlformats.org/officeDocument/2006/relationships/image" Target="../media/image20.png"/><Relationship Id="rId2" Type="http://schemas.openxmlformats.org/officeDocument/2006/relationships/slideLayout" Target="../slideLayouts/slideLayout4.xml"/><Relationship Id="rId1" Type="http://schemas.openxmlformats.org/officeDocument/2006/relationships/tags" Target="../tags/tag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a:latin typeface="+mn-lt"/>
              </a:rPr>
              <a:t>Direct Regression of Distortion Field from a Single Fingerprint Image</a:t>
            </a:r>
          </a:p>
        </p:txBody>
      </p:sp>
      <p:sp>
        <p:nvSpPr>
          <p:cNvPr id="3" name="副标题 2"/>
          <p:cNvSpPr>
            <a:spLocks noGrp="1"/>
          </p:cNvSpPr>
          <p:nvPr>
            <p:ph type="subTitle" idx="1"/>
          </p:nvPr>
        </p:nvSpPr>
        <p:spPr>
          <a:xfrm>
            <a:off x="1524000" y="4017014"/>
            <a:ext cx="9144000" cy="1386840"/>
          </a:xfrm>
        </p:spPr>
        <p:txBody>
          <a:bodyPr>
            <a:normAutofit/>
          </a:bodyPr>
          <a:lstStyle/>
          <a:p>
            <a:r>
              <a:rPr lang="en-US" altLang="zh-CN"/>
              <a:t>Xiongjun Guan, Yongjie Duan, Jianjiang Feng, and Jie Zhou</a:t>
            </a:r>
          </a:p>
          <a:p>
            <a:endParaRPr lang="en-US" altLang="zh-CN" dirty="0"/>
          </a:p>
          <a:p>
            <a:r>
              <a:rPr lang="en-GB" altLang="zh-CN" sz="2000" dirty="0"/>
              <a:t>Department of Automation, BNRist, Tsinghua University, China</a:t>
            </a:r>
          </a:p>
        </p:txBody>
      </p:sp>
      <p:sp>
        <p:nvSpPr>
          <p:cNvPr id="7" name="灯片编号占位符 6"/>
          <p:cNvSpPr>
            <a:spLocks noGrp="1"/>
          </p:cNvSpPr>
          <p:nvPr>
            <p:ph type="sldNum" sz="quarter" idx="12"/>
          </p:nvPr>
        </p:nvSpPr>
        <p:spPr/>
        <p:txBody>
          <a:bodyPr/>
          <a:lstStyle/>
          <a:p>
            <a:fld id="{251FA2A0-731F-4DC1-AA5C-A92CD165DE16}"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 Distortion estimation accuracy</a:t>
            </a:r>
          </a:p>
        </p:txBody>
      </p:sp>
      <p:sp>
        <p:nvSpPr>
          <p:cNvPr id="4" name="灯片编号占位符 3"/>
          <p:cNvSpPr>
            <a:spLocks noGrp="1"/>
          </p:cNvSpPr>
          <p:nvPr>
            <p:ph type="sldNum" sz="quarter" idx="12"/>
          </p:nvPr>
        </p:nvSpPr>
        <p:spPr/>
        <p:txBody>
          <a:bodyPr/>
          <a:lstStyle/>
          <a:p>
            <a:fld id="{251FA2A0-731F-4DC1-AA5C-A92CD165DE16}" type="slidenum">
              <a:rPr lang="zh-CN" altLang="en-US" smtClean="0"/>
              <a:t>10</a:t>
            </a:fld>
            <a:endParaRPr lang="zh-CN" altLang="en-US"/>
          </a:p>
        </p:txBody>
      </p:sp>
      <p:sp>
        <p:nvSpPr>
          <p:cNvPr id="10" name="矩形 9"/>
          <p:cNvSpPr/>
          <p:nvPr/>
        </p:nvSpPr>
        <p:spPr>
          <a:xfrm>
            <a:off x="2853055" y="6486525"/>
            <a:ext cx="6485890" cy="368300"/>
          </a:xfrm>
          <a:prstGeom prst="rect">
            <a:avLst/>
          </a:prstGeom>
        </p:spPr>
        <p:txBody>
          <a:bodyPr wrap="square">
            <a:spAutoFit/>
          </a:bodyPr>
          <a:lstStyle/>
          <a:p>
            <a:pPr algn="ctr"/>
            <a:r>
              <a:rPr lang="en-US" altLang="zh-CN" dirty="0">
                <a:sym typeface="+mn-ea"/>
              </a:rPr>
              <a:t>Direct Regression of Distortion Field from a Single Fingerprint Image</a:t>
            </a:r>
            <a:endParaRPr lang="zh-CN" altLang="en-US" dirty="0"/>
          </a:p>
        </p:txBody>
      </p:sp>
      <p:pic>
        <p:nvPicPr>
          <p:cNvPr id="6" name="内容占位符 5"/>
          <p:cNvPicPr>
            <a:picLocks noGrp="1" noChangeAspect="1"/>
          </p:cNvPicPr>
          <p:nvPr>
            <p:ph idx="1"/>
          </p:nvPr>
        </p:nvPicPr>
        <p:blipFill>
          <a:blip r:embed="rId3"/>
          <a:stretch>
            <a:fillRect/>
          </a:stretch>
        </p:blipFill>
        <p:spPr>
          <a:xfrm>
            <a:off x="92710" y="1061085"/>
            <a:ext cx="6136005" cy="4735195"/>
          </a:xfrm>
          <a:prstGeom prst="rect">
            <a:avLst/>
          </a:prstGeom>
        </p:spPr>
      </p:pic>
      <p:pic>
        <p:nvPicPr>
          <p:cNvPr id="8" name="图片 7"/>
          <p:cNvPicPr>
            <a:picLocks noChangeAspect="1"/>
          </p:cNvPicPr>
          <p:nvPr/>
        </p:nvPicPr>
        <p:blipFill>
          <a:blip r:embed="rId4"/>
          <a:stretch>
            <a:fillRect/>
          </a:stretch>
        </p:blipFill>
        <p:spPr>
          <a:xfrm>
            <a:off x="6478270" y="3223895"/>
            <a:ext cx="4723765" cy="807720"/>
          </a:xfrm>
          <a:prstGeom prst="rect">
            <a:avLst/>
          </a:prstGeom>
        </p:spPr>
      </p:pic>
      <p:sp>
        <p:nvSpPr>
          <p:cNvPr id="9" name="内容占位符 2"/>
          <p:cNvSpPr>
            <a:spLocks noGrp="1"/>
          </p:cNvSpPr>
          <p:nvPr/>
        </p:nvSpPr>
        <p:spPr>
          <a:xfrm>
            <a:off x="6228715" y="1061720"/>
            <a:ext cx="5604510" cy="163830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0"/>
              </a:spcBef>
              <a:spcAft>
                <a:spcPts val="300"/>
              </a:spcAft>
              <a:buFont typeface="Arial" panose="020B0604020202020204" pitchFamily="34" charset="0"/>
              <a:buChar char="•"/>
              <a:defRPr sz="3200" kern="1200" baseline="0">
                <a:solidFill>
                  <a:schemeClr val="tx1"/>
                </a:solidFill>
                <a:latin typeface="+mn-lt"/>
                <a:ea typeface="微软雅黑" panose="020B0503020204020204" pitchFamily="34" charset="-122"/>
                <a:cs typeface="Times New Roman" panose="02020603050405020304" pitchFamily="18" charset="0"/>
              </a:defRPr>
            </a:lvl1pPr>
            <a:lvl2pPr marL="685800" indent="-228600" algn="l" defTabSz="914400" rtl="0" eaLnBrk="1" latinLnBrk="0" hangingPunct="1">
              <a:lnSpc>
                <a:spcPct val="100000"/>
              </a:lnSpc>
              <a:spcBef>
                <a:spcPts val="0"/>
              </a:spcBef>
              <a:spcAft>
                <a:spcPts val="300"/>
              </a:spcAft>
              <a:buFont typeface="Arial" panose="020B0604020202020204" pitchFamily="34" charset="0"/>
              <a:buChar char="•"/>
              <a:defRPr sz="2800" kern="1200" baseline="0">
                <a:solidFill>
                  <a:schemeClr val="tx1"/>
                </a:solidFill>
                <a:latin typeface="+mn-lt"/>
                <a:ea typeface="微软雅黑" panose="020B0503020204020204" pitchFamily="34" charset="-122"/>
                <a:cs typeface="Times New Roman" panose="02020603050405020304" pitchFamily="18" charset="0"/>
              </a:defRPr>
            </a:lvl2pPr>
            <a:lvl3pPr marL="1143000" indent="-228600" algn="l" defTabSz="914400" rtl="0" eaLnBrk="1" latinLnBrk="0" hangingPunct="1">
              <a:lnSpc>
                <a:spcPct val="100000"/>
              </a:lnSpc>
              <a:spcBef>
                <a:spcPts val="0"/>
              </a:spcBef>
              <a:spcAft>
                <a:spcPts val="300"/>
              </a:spcAft>
              <a:buFont typeface="Arial" panose="020B0604020202020204" pitchFamily="34" charset="0"/>
              <a:buChar char="•"/>
              <a:defRPr sz="2400" kern="1200" baseline="0">
                <a:solidFill>
                  <a:schemeClr val="tx1"/>
                </a:solidFill>
                <a:latin typeface="+mn-lt"/>
                <a:ea typeface="微软雅黑" panose="020B0503020204020204" pitchFamily="34" charset="-122"/>
                <a:cs typeface="Times New Roman" panose="02020603050405020304" pitchFamily="18" charset="0"/>
              </a:defRPr>
            </a:lvl3pPr>
            <a:lvl4pPr marL="1600200" indent="-228600" algn="l" defTabSz="914400" rtl="0" eaLnBrk="1" latinLnBrk="0" hangingPunct="1">
              <a:lnSpc>
                <a:spcPct val="100000"/>
              </a:lnSpc>
              <a:spcBef>
                <a:spcPts val="0"/>
              </a:spcBef>
              <a:spcAft>
                <a:spcPts val="300"/>
              </a:spcAft>
              <a:buFont typeface="Arial" panose="020B0604020202020204" pitchFamily="34" charset="0"/>
              <a:buChar char="•"/>
              <a:defRPr sz="2000" kern="1200" baseline="0">
                <a:solidFill>
                  <a:schemeClr val="tx1"/>
                </a:solidFill>
                <a:latin typeface="+mn-lt"/>
                <a:ea typeface="微软雅黑" panose="020B0503020204020204" pitchFamily="34" charset="-122"/>
                <a:cs typeface="Times New Roman" panose="02020603050405020304" pitchFamily="18" charset="0"/>
              </a:defRPr>
            </a:lvl4pPr>
            <a:lvl5pPr marL="2057400" indent="-228600" algn="l" defTabSz="914400" rtl="0" eaLnBrk="1" latinLnBrk="0" hangingPunct="1">
              <a:lnSpc>
                <a:spcPct val="100000"/>
              </a:lnSpc>
              <a:spcBef>
                <a:spcPts val="0"/>
              </a:spcBef>
              <a:spcAft>
                <a:spcPts val="300"/>
              </a:spcAft>
              <a:buFont typeface="Arial" panose="020B0604020202020204" pitchFamily="34" charset="0"/>
              <a:buChar char="•"/>
              <a:defRPr sz="2000" kern="1200" baseline="0">
                <a:solidFill>
                  <a:schemeClr val="tx1"/>
                </a:solidFill>
                <a:latin typeface="+mn-lt"/>
                <a:ea typeface="微软雅黑" panose="020B0503020204020204" pitchFamily="34"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800" dirty="0"/>
              <a:t>Regression error respectively of different distortion field estimation algorithms on TDF-V2_T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Matching performance</a:t>
            </a:r>
          </a:p>
        </p:txBody>
      </p:sp>
      <p:sp>
        <p:nvSpPr>
          <p:cNvPr id="4" name="灯片编号占位符 3"/>
          <p:cNvSpPr>
            <a:spLocks noGrp="1"/>
          </p:cNvSpPr>
          <p:nvPr>
            <p:ph type="sldNum" sz="quarter" idx="12"/>
          </p:nvPr>
        </p:nvSpPr>
        <p:spPr/>
        <p:txBody>
          <a:bodyPr/>
          <a:lstStyle/>
          <a:p>
            <a:fld id="{251FA2A0-731F-4DC1-AA5C-A92CD165DE16}" type="slidenum">
              <a:rPr lang="zh-CN" altLang="en-US" smtClean="0"/>
              <a:t>11</a:t>
            </a:fld>
            <a:endParaRPr lang="zh-CN" altLang="en-US"/>
          </a:p>
        </p:txBody>
      </p:sp>
      <p:sp>
        <p:nvSpPr>
          <p:cNvPr id="10" name="矩形 9"/>
          <p:cNvSpPr/>
          <p:nvPr/>
        </p:nvSpPr>
        <p:spPr>
          <a:xfrm>
            <a:off x="2853055" y="6486525"/>
            <a:ext cx="6485890" cy="368300"/>
          </a:xfrm>
          <a:prstGeom prst="rect">
            <a:avLst/>
          </a:prstGeom>
        </p:spPr>
        <p:txBody>
          <a:bodyPr wrap="square">
            <a:spAutoFit/>
          </a:bodyPr>
          <a:lstStyle/>
          <a:p>
            <a:pPr algn="ctr"/>
            <a:r>
              <a:rPr lang="en-US" altLang="zh-CN" dirty="0">
                <a:sym typeface="+mn-ea"/>
              </a:rPr>
              <a:t>Direct Regression of Distortion Field from a Single Fingerprint Image</a:t>
            </a:r>
            <a:endParaRPr lang="zh-CN" altLang="en-US" dirty="0"/>
          </a:p>
        </p:txBody>
      </p:sp>
      <p:sp>
        <p:nvSpPr>
          <p:cNvPr id="9" name="内容占位符 2"/>
          <p:cNvSpPr>
            <a:spLocks noGrp="1"/>
          </p:cNvSpPr>
          <p:nvPr/>
        </p:nvSpPr>
        <p:spPr>
          <a:xfrm>
            <a:off x="6228715" y="1109980"/>
            <a:ext cx="5768340" cy="49936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0"/>
              </a:spcBef>
              <a:spcAft>
                <a:spcPts val="300"/>
              </a:spcAft>
              <a:buFont typeface="Arial" panose="020B0604020202020204" pitchFamily="34" charset="0"/>
              <a:buChar char="•"/>
              <a:defRPr sz="3200" kern="1200" baseline="0">
                <a:solidFill>
                  <a:schemeClr val="tx1"/>
                </a:solidFill>
                <a:latin typeface="+mn-lt"/>
                <a:ea typeface="微软雅黑" panose="020B0503020204020204" pitchFamily="34" charset="-122"/>
                <a:cs typeface="Times New Roman" panose="02020603050405020304" pitchFamily="18" charset="0"/>
              </a:defRPr>
            </a:lvl1pPr>
            <a:lvl2pPr marL="685800" indent="-228600" algn="l" defTabSz="914400" rtl="0" eaLnBrk="1" latinLnBrk="0" hangingPunct="1">
              <a:lnSpc>
                <a:spcPct val="100000"/>
              </a:lnSpc>
              <a:spcBef>
                <a:spcPts val="0"/>
              </a:spcBef>
              <a:spcAft>
                <a:spcPts val="300"/>
              </a:spcAft>
              <a:buFont typeface="Arial" panose="020B0604020202020204" pitchFamily="34" charset="0"/>
              <a:buChar char="•"/>
              <a:defRPr sz="2800" kern="1200" baseline="0">
                <a:solidFill>
                  <a:schemeClr val="tx1"/>
                </a:solidFill>
                <a:latin typeface="+mn-lt"/>
                <a:ea typeface="微软雅黑" panose="020B0503020204020204" pitchFamily="34" charset="-122"/>
                <a:cs typeface="Times New Roman" panose="02020603050405020304" pitchFamily="18" charset="0"/>
              </a:defRPr>
            </a:lvl2pPr>
            <a:lvl3pPr marL="1143000" indent="-228600" algn="l" defTabSz="914400" rtl="0" eaLnBrk="1" latinLnBrk="0" hangingPunct="1">
              <a:lnSpc>
                <a:spcPct val="100000"/>
              </a:lnSpc>
              <a:spcBef>
                <a:spcPts val="0"/>
              </a:spcBef>
              <a:spcAft>
                <a:spcPts val="300"/>
              </a:spcAft>
              <a:buFont typeface="Arial" panose="020B0604020202020204" pitchFamily="34" charset="0"/>
              <a:buChar char="•"/>
              <a:defRPr sz="2400" kern="1200" baseline="0">
                <a:solidFill>
                  <a:schemeClr val="tx1"/>
                </a:solidFill>
                <a:latin typeface="+mn-lt"/>
                <a:ea typeface="微软雅黑" panose="020B0503020204020204" pitchFamily="34" charset="-122"/>
                <a:cs typeface="Times New Roman" panose="02020603050405020304" pitchFamily="18" charset="0"/>
              </a:defRPr>
            </a:lvl3pPr>
            <a:lvl4pPr marL="1600200" indent="-228600" algn="l" defTabSz="914400" rtl="0" eaLnBrk="1" latinLnBrk="0" hangingPunct="1">
              <a:lnSpc>
                <a:spcPct val="100000"/>
              </a:lnSpc>
              <a:spcBef>
                <a:spcPts val="0"/>
              </a:spcBef>
              <a:spcAft>
                <a:spcPts val="300"/>
              </a:spcAft>
              <a:buFont typeface="Arial" panose="020B0604020202020204" pitchFamily="34" charset="0"/>
              <a:buChar char="•"/>
              <a:defRPr sz="2000" kern="1200" baseline="0">
                <a:solidFill>
                  <a:schemeClr val="tx1"/>
                </a:solidFill>
                <a:latin typeface="+mn-lt"/>
                <a:ea typeface="微软雅黑" panose="020B0503020204020204" pitchFamily="34" charset="-122"/>
                <a:cs typeface="Times New Roman" panose="02020603050405020304" pitchFamily="18" charset="0"/>
              </a:defRPr>
            </a:lvl4pPr>
            <a:lvl5pPr marL="2057400" indent="-228600" algn="l" defTabSz="914400" rtl="0" eaLnBrk="1" latinLnBrk="0" hangingPunct="1">
              <a:lnSpc>
                <a:spcPct val="100000"/>
              </a:lnSpc>
              <a:spcBef>
                <a:spcPts val="0"/>
              </a:spcBef>
              <a:spcAft>
                <a:spcPts val="300"/>
              </a:spcAft>
              <a:buFont typeface="Arial" panose="020B0604020202020204" pitchFamily="34" charset="0"/>
              <a:buChar char="•"/>
              <a:defRPr sz="2000" kern="1200" baseline="0">
                <a:solidFill>
                  <a:schemeClr val="tx1"/>
                </a:solidFill>
                <a:latin typeface="+mn-lt"/>
                <a:ea typeface="微软雅黑" panose="020B0503020204020204" pitchFamily="34"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800" dirty="0"/>
              <a:t>Boxplot of VeriFinger matching score improvements after rectification on TDF-V2_T</a:t>
            </a:r>
          </a:p>
          <a:p>
            <a:endParaRPr kumimoji="1" lang="en-US" altLang="zh-CN" sz="2800" dirty="0"/>
          </a:p>
          <a:p>
            <a:pPr marR="0" lvl="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800" dirty="0">
                <a:sym typeface="+mn-ea"/>
              </a:rPr>
              <a:t>Only the pairs with original matching score (without rectification) lower than 500 are shown in Figure 6, since matching scores over 500 are sufficiently high for genuine match.</a:t>
            </a:r>
            <a:endParaRPr kumimoji="1" lang="en-US" altLang="zh-CN" sz="2800" dirty="0"/>
          </a:p>
        </p:txBody>
      </p:sp>
      <p:pic>
        <p:nvPicPr>
          <p:cNvPr id="5" name="内容占位符 4"/>
          <p:cNvPicPr>
            <a:picLocks noGrp="1" noChangeAspect="1"/>
          </p:cNvPicPr>
          <p:nvPr>
            <p:ph idx="1"/>
          </p:nvPr>
        </p:nvPicPr>
        <p:blipFill>
          <a:blip r:embed="rId3"/>
          <a:stretch>
            <a:fillRect/>
          </a:stretch>
        </p:blipFill>
        <p:spPr>
          <a:xfrm>
            <a:off x="513715" y="1109980"/>
            <a:ext cx="5715000" cy="46386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Matching performance</a:t>
            </a:r>
          </a:p>
        </p:txBody>
      </p:sp>
      <p:sp>
        <p:nvSpPr>
          <p:cNvPr id="4" name="灯片编号占位符 3"/>
          <p:cNvSpPr>
            <a:spLocks noGrp="1"/>
          </p:cNvSpPr>
          <p:nvPr>
            <p:ph type="sldNum" sz="quarter" idx="12"/>
          </p:nvPr>
        </p:nvSpPr>
        <p:spPr/>
        <p:txBody>
          <a:bodyPr/>
          <a:lstStyle/>
          <a:p>
            <a:fld id="{251FA2A0-731F-4DC1-AA5C-A92CD165DE16}" type="slidenum">
              <a:rPr lang="zh-CN" altLang="en-US" smtClean="0"/>
              <a:t>12</a:t>
            </a:fld>
            <a:endParaRPr lang="zh-CN" altLang="en-US"/>
          </a:p>
        </p:txBody>
      </p:sp>
      <p:sp>
        <p:nvSpPr>
          <p:cNvPr id="10" name="矩形 9"/>
          <p:cNvSpPr/>
          <p:nvPr/>
        </p:nvSpPr>
        <p:spPr>
          <a:xfrm>
            <a:off x="2853055" y="6486525"/>
            <a:ext cx="6485890" cy="368300"/>
          </a:xfrm>
          <a:prstGeom prst="rect">
            <a:avLst/>
          </a:prstGeom>
        </p:spPr>
        <p:txBody>
          <a:bodyPr wrap="square">
            <a:spAutoFit/>
          </a:bodyPr>
          <a:lstStyle/>
          <a:p>
            <a:pPr algn="ctr"/>
            <a:r>
              <a:rPr lang="en-US" altLang="zh-CN" dirty="0">
                <a:sym typeface="+mn-ea"/>
              </a:rPr>
              <a:t>Direct Regression of Distortion Field from a Single Fingerprint Image</a:t>
            </a:r>
            <a:endParaRPr lang="zh-CN" altLang="en-US" dirty="0"/>
          </a:p>
        </p:txBody>
      </p:sp>
      <p:pic>
        <p:nvPicPr>
          <p:cNvPr id="6" name="图片 5"/>
          <p:cNvPicPr>
            <a:picLocks noChangeAspect="1"/>
          </p:cNvPicPr>
          <p:nvPr/>
        </p:nvPicPr>
        <p:blipFill>
          <a:blip r:embed="rId3"/>
          <a:stretch>
            <a:fillRect/>
          </a:stretch>
        </p:blipFill>
        <p:spPr>
          <a:xfrm>
            <a:off x="923925" y="955675"/>
            <a:ext cx="9839325" cy="54489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jfl_l2_cr_query"/>
          <p:cNvPicPr>
            <a:picLocks noChangeAspect="1"/>
          </p:cNvPicPr>
          <p:nvPr/>
        </p:nvPicPr>
        <p:blipFill>
          <a:blip r:embed="rId4"/>
          <a:srcRect l="6033" t="26870" r="58455"/>
          <a:stretch>
            <a:fillRect/>
          </a:stretch>
        </p:blipFill>
        <p:spPr>
          <a:xfrm>
            <a:off x="92710" y="1707515"/>
            <a:ext cx="1787525" cy="3451860"/>
          </a:xfrm>
          <a:prstGeom prst="rect">
            <a:avLst/>
          </a:prstGeom>
        </p:spPr>
      </p:pic>
      <p:sp>
        <p:nvSpPr>
          <p:cNvPr id="2" name="标题 1"/>
          <p:cNvSpPr>
            <a:spLocks noGrp="1"/>
          </p:cNvSpPr>
          <p:nvPr>
            <p:ph type="title"/>
          </p:nvPr>
        </p:nvSpPr>
        <p:spPr/>
        <p:txBody>
          <a:bodyPr/>
          <a:lstStyle/>
          <a:p>
            <a:r>
              <a:rPr kumimoji="1" lang="en-US" altLang="zh-CN" dirty="0"/>
              <a:t>Matching performance</a:t>
            </a:r>
          </a:p>
        </p:txBody>
      </p:sp>
      <p:sp>
        <p:nvSpPr>
          <p:cNvPr id="4" name="灯片编号占位符 3"/>
          <p:cNvSpPr>
            <a:spLocks noGrp="1"/>
          </p:cNvSpPr>
          <p:nvPr>
            <p:ph type="sldNum" sz="quarter" idx="12"/>
          </p:nvPr>
        </p:nvSpPr>
        <p:spPr/>
        <p:txBody>
          <a:bodyPr/>
          <a:lstStyle/>
          <a:p>
            <a:fld id="{251FA2A0-731F-4DC1-AA5C-A92CD165DE16}" type="slidenum">
              <a:rPr lang="zh-CN" altLang="en-US" smtClean="0"/>
              <a:t>13</a:t>
            </a:fld>
            <a:endParaRPr lang="zh-CN" altLang="en-US"/>
          </a:p>
        </p:txBody>
      </p:sp>
      <p:sp>
        <p:nvSpPr>
          <p:cNvPr id="10" name="矩形 9"/>
          <p:cNvSpPr/>
          <p:nvPr/>
        </p:nvSpPr>
        <p:spPr>
          <a:xfrm>
            <a:off x="2853055" y="6486525"/>
            <a:ext cx="6485890" cy="368300"/>
          </a:xfrm>
          <a:prstGeom prst="rect">
            <a:avLst/>
          </a:prstGeom>
        </p:spPr>
        <p:txBody>
          <a:bodyPr wrap="square">
            <a:spAutoFit/>
          </a:bodyPr>
          <a:lstStyle/>
          <a:p>
            <a:pPr algn="ctr"/>
            <a:r>
              <a:rPr lang="en-US" altLang="zh-CN" dirty="0">
                <a:sym typeface="+mn-ea"/>
              </a:rPr>
              <a:t>Direct Regression of Distortion Field from a Single Fingerprint Image</a:t>
            </a:r>
            <a:endParaRPr lang="zh-CN" altLang="en-US" dirty="0"/>
          </a:p>
        </p:txBody>
      </p:sp>
      <p:pic>
        <p:nvPicPr>
          <p:cNvPr id="3" name="图片 2" descr="jfl_l2_clu_100037_ori"/>
          <p:cNvPicPr>
            <a:picLocks noChangeAspect="1"/>
          </p:cNvPicPr>
          <p:nvPr>
            <p:custDataLst>
              <p:tags r:id="rId1"/>
            </p:custDataLst>
          </p:nvPr>
        </p:nvPicPr>
        <p:blipFill>
          <a:blip r:embed="rId5"/>
          <a:srcRect l="25807" t="7826" r="26198" b="5443"/>
          <a:stretch>
            <a:fillRect/>
          </a:stretch>
        </p:blipFill>
        <p:spPr>
          <a:xfrm>
            <a:off x="2020570" y="1753235"/>
            <a:ext cx="1712595" cy="3096895"/>
          </a:xfrm>
          <a:prstGeom prst="rect">
            <a:avLst/>
          </a:prstGeom>
        </p:spPr>
      </p:pic>
      <p:pic>
        <p:nvPicPr>
          <p:cNvPr id="8" name="图片 7" descr="jfl_l2_clu_100037_My"/>
          <p:cNvPicPr>
            <a:picLocks noChangeAspect="1"/>
          </p:cNvPicPr>
          <p:nvPr/>
        </p:nvPicPr>
        <p:blipFill>
          <a:blip r:embed="rId6"/>
          <a:srcRect l="26654" t="7930" r="28086" b="1979"/>
          <a:stretch>
            <a:fillRect/>
          </a:stretch>
        </p:blipFill>
        <p:spPr>
          <a:xfrm>
            <a:off x="3935095" y="1738630"/>
            <a:ext cx="1615440" cy="3217545"/>
          </a:xfrm>
          <a:prstGeom prst="rect">
            <a:avLst/>
          </a:prstGeom>
        </p:spPr>
      </p:pic>
      <p:pic>
        <p:nvPicPr>
          <p:cNvPr id="9" name="图片 8" descr="dyj_r1_cr_100077_ori"/>
          <p:cNvPicPr>
            <a:picLocks noChangeAspect="1"/>
          </p:cNvPicPr>
          <p:nvPr/>
        </p:nvPicPr>
        <p:blipFill>
          <a:blip r:embed="rId7"/>
          <a:srcRect l="31419" t="7096" r="28776" b="10833"/>
          <a:stretch>
            <a:fillRect/>
          </a:stretch>
        </p:blipFill>
        <p:spPr>
          <a:xfrm>
            <a:off x="8627745" y="1812290"/>
            <a:ext cx="1447800" cy="2986405"/>
          </a:xfrm>
          <a:prstGeom prst="rect">
            <a:avLst/>
          </a:prstGeom>
        </p:spPr>
      </p:pic>
      <p:pic>
        <p:nvPicPr>
          <p:cNvPr id="12" name="图片 11" descr="dyj_r1_cru_query"/>
          <p:cNvPicPr>
            <a:picLocks noChangeAspect="1"/>
          </p:cNvPicPr>
          <p:nvPr/>
        </p:nvPicPr>
        <p:blipFill>
          <a:blip r:embed="rId8"/>
          <a:srcRect l="34731" t="29759" r="35165" b="11296"/>
          <a:stretch>
            <a:fillRect/>
          </a:stretch>
        </p:blipFill>
        <p:spPr>
          <a:xfrm>
            <a:off x="6612890" y="1782445"/>
            <a:ext cx="1642745" cy="3016250"/>
          </a:xfrm>
          <a:prstGeom prst="rect">
            <a:avLst/>
          </a:prstGeom>
        </p:spPr>
      </p:pic>
      <p:pic>
        <p:nvPicPr>
          <p:cNvPr id="13" name="图片 12" descr="dyj_r1_cr_100077_My"/>
          <p:cNvPicPr>
            <a:picLocks noChangeAspect="1"/>
          </p:cNvPicPr>
          <p:nvPr/>
        </p:nvPicPr>
        <p:blipFill>
          <a:blip r:embed="rId9"/>
          <a:srcRect l="31250" t="6836" r="28112" b="8750"/>
          <a:stretch>
            <a:fillRect/>
          </a:stretch>
        </p:blipFill>
        <p:spPr>
          <a:xfrm>
            <a:off x="10539730" y="1757045"/>
            <a:ext cx="1478280" cy="3072130"/>
          </a:xfrm>
          <a:prstGeom prst="rect">
            <a:avLst/>
          </a:prstGeom>
        </p:spPr>
      </p:pic>
      <p:sp>
        <p:nvSpPr>
          <p:cNvPr id="16" name="文本框 15"/>
          <p:cNvSpPr txBox="1"/>
          <p:nvPr/>
        </p:nvSpPr>
        <p:spPr>
          <a:xfrm>
            <a:off x="193040" y="1111885"/>
            <a:ext cx="1819910" cy="645160"/>
          </a:xfrm>
          <a:prstGeom prst="rect">
            <a:avLst/>
          </a:prstGeom>
          <a:noFill/>
        </p:spPr>
        <p:txBody>
          <a:bodyPr wrap="square" rtlCol="0" anchor="t" anchorCtr="0">
            <a:spAutoFit/>
          </a:bodyPr>
          <a:lstStyle/>
          <a:p>
            <a:pPr algn="ctr"/>
            <a:r>
              <a:rPr lang="en-US" altLang="zh-CN"/>
              <a:t>Fingerprint 1</a:t>
            </a:r>
          </a:p>
          <a:p>
            <a:pPr algn="ctr"/>
            <a:r>
              <a:rPr lang="en-US" altLang="zh-CN"/>
              <a:t>(normal)</a:t>
            </a:r>
          </a:p>
        </p:txBody>
      </p:sp>
      <p:sp>
        <p:nvSpPr>
          <p:cNvPr id="17" name="文本框 16"/>
          <p:cNvSpPr txBox="1"/>
          <p:nvPr/>
        </p:nvSpPr>
        <p:spPr>
          <a:xfrm>
            <a:off x="2012950" y="1111885"/>
            <a:ext cx="1819910" cy="645160"/>
          </a:xfrm>
          <a:prstGeom prst="rect">
            <a:avLst/>
          </a:prstGeom>
          <a:noFill/>
        </p:spPr>
        <p:txBody>
          <a:bodyPr wrap="square" rtlCol="0" anchor="t" anchorCtr="0">
            <a:spAutoFit/>
          </a:bodyPr>
          <a:lstStyle/>
          <a:p>
            <a:pPr algn="ctr"/>
            <a:r>
              <a:rPr lang="en-US" altLang="zh-CN"/>
              <a:t>Fingerprint 2</a:t>
            </a:r>
          </a:p>
          <a:p>
            <a:pPr algn="ctr"/>
            <a:r>
              <a:rPr lang="en-US" altLang="zh-CN"/>
              <a:t>(distorted)</a:t>
            </a:r>
          </a:p>
        </p:txBody>
      </p:sp>
      <p:sp>
        <p:nvSpPr>
          <p:cNvPr id="18" name="文本框 17"/>
          <p:cNvSpPr txBox="1"/>
          <p:nvPr/>
        </p:nvSpPr>
        <p:spPr>
          <a:xfrm>
            <a:off x="3832860" y="1111885"/>
            <a:ext cx="1819910" cy="645160"/>
          </a:xfrm>
          <a:prstGeom prst="rect">
            <a:avLst/>
          </a:prstGeom>
          <a:noFill/>
        </p:spPr>
        <p:txBody>
          <a:bodyPr wrap="square" rtlCol="0" anchor="t" anchorCtr="0">
            <a:spAutoFit/>
          </a:bodyPr>
          <a:lstStyle/>
          <a:p>
            <a:pPr algn="ctr"/>
            <a:r>
              <a:rPr lang="en-US" altLang="zh-CN"/>
              <a:t>Fingerprint 2</a:t>
            </a:r>
          </a:p>
          <a:p>
            <a:pPr algn="ctr"/>
            <a:r>
              <a:rPr lang="en-US" altLang="zh-CN"/>
              <a:t>(rectified)</a:t>
            </a:r>
          </a:p>
        </p:txBody>
      </p:sp>
      <p:sp>
        <p:nvSpPr>
          <p:cNvPr id="19" name="文本框 18"/>
          <p:cNvSpPr txBox="1"/>
          <p:nvPr/>
        </p:nvSpPr>
        <p:spPr>
          <a:xfrm>
            <a:off x="6511925" y="1111885"/>
            <a:ext cx="1819910" cy="645160"/>
          </a:xfrm>
          <a:prstGeom prst="rect">
            <a:avLst/>
          </a:prstGeom>
          <a:noFill/>
        </p:spPr>
        <p:txBody>
          <a:bodyPr wrap="square" rtlCol="0" anchor="t" anchorCtr="0">
            <a:spAutoFit/>
          </a:bodyPr>
          <a:lstStyle/>
          <a:p>
            <a:pPr algn="ctr"/>
            <a:r>
              <a:rPr lang="en-US" altLang="zh-CN"/>
              <a:t>Fingerprint 1</a:t>
            </a:r>
          </a:p>
          <a:p>
            <a:pPr algn="ctr"/>
            <a:r>
              <a:rPr lang="en-US" altLang="zh-CN"/>
              <a:t>(normal)</a:t>
            </a:r>
          </a:p>
        </p:txBody>
      </p:sp>
      <p:sp>
        <p:nvSpPr>
          <p:cNvPr id="20" name="文本框 19"/>
          <p:cNvSpPr txBox="1"/>
          <p:nvPr/>
        </p:nvSpPr>
        <p:spPr>
          <a:xfrm>
            <a:off x="8296910" y="1111885"/>
            <a:ext cx="1819910" cy="645160"/>
          </a:xfrm>
          <a:prstGeom prst="rect">
            <a:avLst/>
          </a:prstGeom>
          <a:noFill/>
        </p:spPr>
        <p:txBody>
          <a:bodyPr wrap="square" rtlCol="0" anchor="t" anchorCtr="0">
            <a:spAutoFit/>
          </a:bodyPr>
          <a:lstStyle/>
          <a:p>
            <a:pPr algn="ctr"/>
            <a:r>
              <a:rPr lang="en-US" altLang="zh-CN"/>
              <a:t>Fingerprint 2</a:t>
            </a:r>
          </a:p>
          <a:p>
            <a:pPr algn="ctr"/>
            <a:r>
              <a:rPr lang="en-US" altLang="zh-CN"/>
              <a:t>(distorted)</a:t>
            </a:r>
          </a:p>
        </p:txBody>
      </p:sp>
      <p:sp>
        <p:nvSpPr>
          <p:cNvPr id="21" name="文本框 20"/>
          <p:cNvSpPr txBox="1"/>
          <p:nvPr/>
        </p:nvSpPr>
        <p:spPr>
          <a:xfrm>
            <a:off x="10116820" y="1111885"/>
            <a:ext cx="1819910" cy="645160"/>
          </a:xfrm>
          <a:prstGeom prst="rect">
            <a:avLst/>
          </a:prstGeom>
          <a:noFill/>
        </p:spPr>
        <p:txBody>
          <a:bodyPr wrap="square" rtlCol="0" anchor="t" anchorCtr="0">
            <a:spAutoFit/>
          </a:bodyPr>
          <a:lstStyle/>
          <a:p>
            <a:pPr algn="ctr"/>
            <a:r>
              <a:rPr lang="en-US" altLang="zh-CN"/>
              <a:t>Fingerprint 2</a:t>
            </a:r>
          </a:p>
          <a:p>
            <a:pPr algn="ctr"/>
            <a:r>
              <a:rPr lang="en-US" altLang="zh-CN"/>
              <a:t>(rectified)</a:t>
            </a:r>
          </a:p>
        </p:txBody>
      </p:sp>
      <p:cxnSp>
        <p:nvCxnSpPr>
          <p:cNvPr id="22" name="曲线连接符 21"/>
          <p:cNvCxnSpPr/>
          <p:nvPr/>
        </p:nvCxnSpPr>
        <p:spPr>
          <a:xfrm rot="5400000" flipH="1" flipV="1">
            <a:off x="1510665" y="4030345"/>
            <a:ext cx="3175" cy="2041525"/>
          </a:xfrm>
          <a:prstGeom prst="curvedConnector3">
            <a:avLst>
              <a:gd name="adj1" fmla="val -13640000"/>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p:nvPr/>
        </p:nvCxnSpPr>
        <p:spPr>
          <a:xfrm rot="5400000" flipH="1" flipV="1">
            <a:off x="2469762" y="3074282"/>
            <a:ext cx="3175" cy="3960000"/>
          </a:xfrm>
          <a:prstGeom prst="curvedConnector3">
            <a:avLst>
              <a:gd name="adj1" fmla="val -32000000"/>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338580" y="5049520"/>
            <a:ext cx="541655" cy="368300"/>
          </a:xfrm>
          <a:prstGeom prst="rect">
            <a:avLst/>
          </a:prstGeom>
          <a:noFill/>
        </p:spPr>
        <p:txBody>
          <a:bodyPr wrap="square" rtlCol="0">
            <a:spAutoFit/>
          </a:bodyPr>
          <a:lstStyle/>
          <a:p>
            <a:r>
              <a:rPr lang="en-US" altLang="zh-CN"/>
              <a:t>86</a:t>
            </a:r>
          </a:p>
        </p:txBody>
      </p:sp>
      <p:sp>
        <p:nvSpPr>
          <p:cNvPr id="26" name="文本框 25"/>
          <p:cNvSpPr txBox="1"/>
          <p:nvPr/>
        </p:nvSpPr>
        <p:spPr>
          <a:xfrm>
            <a:off x="2200910" y="5628640"/>
            <a:ext cx="541655" cy="368300"/>
          </a:xfrm>
          <a:prstGeom prst="rect">
            <a:avLst/>
          </a:prstGeom>
          <a:noFill/>
        </p:spPr>
        <p:txBody>
          <a:bodyPr wrap="square" rtlCol="0">
            <a:spAutoFit/>
          </a:bodyPr>
          <a:lstStyle/>
          <a:p>
            <a:r>
              <a:rPr lang="en-US" altLang="zh-CN"/>
              <a:t>269</a:t>
            </a:r>
          </a:p>
        </p:txBody>
      </p:sp>
      <p:cxnSp>
        <p:nvCxnSpPr>
          <p:cNvPr id="27" name="曲线连接符 26"/>
          <p:cNvCxnSpPr/>
          <p:nvPr/>
        </p:nvCxnSpPr>
        <p:spPr>
          <a:xfrm rot="5400000" flipH="1" flipV="1">
            <a:off x="8361045" y="4033520"/>
            <a:ext cx="3175" cy="2041525"/>
          </a:xfrm>
          <a:prstGeom prst="curvedConnector3">
            <a:avLst>
              <a:gd name="adj1" fmla="val -13640000"/>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曲线连接符 27"/>
          <p:cNvCxnSpPr/>
          <p:nvPr/>
        </p:nvCxnSpPr>
        <p:spPr>
          <a:xfrm rot="5400000" flipH="1" flipV="1">
            <a:off x="9320142" y="3077457"/>
            <a:ext cx="3175" cy="3960000"/>
          </a:xfrm>
          <a:prstGeom prst="curvedConnector3">
            <a:avLst>
              <a:gd name="adj1" fmla="val -32000000"/>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8188960" y="5052695"/>
            <a:ext cx="541655" cy="368300"/>
          </a:xfrm>
          <a:prstGeom prst="rect">
            <a:avLst/>
          </a:prstGeom>
          <a:noFill/>
        </p:spPr>
        <p:txBody>
          <a:bodyPr wrap="square" rtlCol="0">
            <a:spAutoFit/>
          </a:bodyPr>
          <a:lstStyle/>
          <a:p>
            <a:r>
              <a:rPr lang="en-US" altLang="zh-CN"/>
              <a:t>104</a:t>
            </a:r>
          </a:p>
        </p:txBody>
      </p:sp>
      <p:sp>
        <p:nvSpPr>
          <p:cNvPr id="30" name="文本框 29"/>
          <p:cNvSpPr txBox="1"/>
          <p:nvPr/>
        </p:nvSpPr>
        <p:spPr>
          <a:xfrm>
            <a:off x="9051290" y="5631815"/>
            <a:ext cx="541655" cy="368300"/>
          </a:xfrm>
          <a:prstGeom prst="rect">
            <a:avLst/>
          </a:prstGeom>
          <a:noFill/>
        </p:spPr>
        <p:txBody>
          <a:bodyPr wrap="square" rtlCol="0">
            <a:spAutoFit/>
          </a:bodyPr>
          <a:lstStyle/>
          <a:p>
            <a:r>
              <a:rPr lang="en-US" altLang="zh-CN"/>
              <a:t>257</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Matching performance</a:t>
            </a:r>
          </a:p>
        </p:txBody>
      </p:sp>
      <p:sp>
        <p:nvSpPr>
          <p:cNvPr id="4" name="灯片编号占位符 3"/>
          <p:cNvSpPr>
            <a:spLocks noGrp="1"/>
          </p:cNvSpPr>
          <p:nvPr>
            <p:ph type="sldNum" sz="quarter" idx="12"/>
          </p:nvPr>
        </p:nvSpPr>
        <p:spPr/>
        <p:txBody>
          <a:bodyPr/>
          <a:lstStyle/>
          <a:p>
            <a:fld id="{251FA2A0-731F-4DC1-AA5C-A92CD165DE16}" type="slidenum">
              <a:rPr lang="zh-CN" altLang="en-US" smtClean="0"/>
              <a:t>14</a:t>
            </a:fld>
            <a:endParaRPr lang="zh-CN" altLang="en-US"/>
          </a:p>
        </p:txBody>
      </p:sp>
      <p:sp>
        <p:nvSpPr>
          <p:cNvPr id="10" name="矩形 9"/>
          <p:cNvSpPr/>
          <p:nvPr/>
        </p:nvSpPr>
        <p:spPr>
          <a:xfrm>
            <a:off x="2853055" y="6486525"/>
            <a:ext cx="6485890" cy="368300"/>
          </a:xfrm>
          <a:prstGeom prst="rect">
            <a:avLst/>
          </a:prstGeom>
        </p:spPr>
        <p:txBody>
          <a:bodyPr wrap="square">
            <a:spAutoFit/>
          </a:bodyPr>
          <a:lstStyle/>
          <a:p>
            <a:pPr algn="ctr"/>
            <a:r>
              <a:rPr lang="en-US" altLang="zh-CN" dirty="0">
                <a:sym typeface="+mn-ea"/>
              </a:rPr>
              <a:t>Direct Regression of Distortion Field from a Single Fingerprint Image</a:t>
            </a:r>
            <a:endParaRPr lang="zh-CN" altLang="en-US" dirty="0"/>
          </a:p>
        </p:txBody>
      </p:sp>
      <p:pic>
        <p:nvPicPr>
          <p:cNvPr id="5" name="图片 4"/>
          <p:cNvPicPr>
            <a:picLocks noChangeAspect="1"/>
          </p:cNvPicPr>
          <p:nvPr/>
        </p:nvPicPr>
        <p:blipFill>
          <a:blip r:embed="rId3"/>
          <a:stretch>
            <a:fillRect/>
          </a:stretch>
        </p:blipFill>
        <p:spPr>
          <a:xfrm>
            <a:off x="109220" y="1181100"/>
            <a:ext cx="11972925" cy="4495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Model complexity and efficiency</a:t>
            </a:r>
          </a:p>
        </p:txBody>
      </p:sp>
      <p:sp>
        <p:nvSpPr>
          <p:cNvPr id="4" name="灯片编号占位符 3"/>
          <p:cNvSpPr>
            <a:spLocks noGrp="1"/>
          </p:cNvSpPr>
          <p:nvPr>
            <p:ph type="sldNum" sz="quarter" idx="12"/>
          </p:nvPr>
        </p:nvSpPr>
        <p:spPr/>
        <p:txBody>
          <a:bodyPr/>
          <a:lstStyle/>
          <a:p>
            <a:fld id="{251FA2A0-731F-4DC1-AA5C-A92CD165DE16}" type="slidenum">
              <a:rPr lang="zh-CN" altLang="en-US" smtClean="0"/>
              <a:t>15</a:t>
            </a:fld>
            <a:endParaRPr lang="zh-CN" altLang="en-US"/>
          </a:p>
        </p:txBody>
      </p:sp>
      <p:sp>
        <p:nvSpPr>
          <p:cNvPr id="10" name="矩形 9"/>
          <p:cNvSpPr/>
          <p:nvPr/>
        </p:nvSpPr>
        <p:spPr>
          <a:xfrm>
            <a:off x="2853055" y="6486525"/>
            <a:ext cx="6485890" cy="368300"/>
          </a:xfrm>
          <a:prstGeom prst="rect">
            <a:avLst/>
          </a:prstGeom>
        </p:spPr>
        <p:txBody>
          <a:bodyPr wrap="square">
            <a:spAutoFit/>
          </a:bodyPr>
          <a:lstStyle/>
          <a:p>
            <a:pPr algn="ctr"/>
            <a:r>
              <a:rPr lang="en-US" altLang="zh-CN" dirty="0">
                <a:sym typeface="+mn-ea"/>
              </a:rPr>
              <a:t>Direct Regression of Distortion Field from a Single Fingerprint Image</a:t>
            </a:r>
            <a:endParaRPr lang="zh-CN" altLang="en-US" dirty="0"/>
          </a:p>
        </p:txBody>
      </p:sp>
      <p:pic>
        <p:nvPicPr>
          <p:cNvPr id="3" name="图片 2"/>
          <p:cNvPicPr>
            <a:picLocks noChangeAspect="1"/>
          </p:cNvPicPr>
          <p:nvPr/>
        </p:nvPicPr>
        <p:blipFill>
          <a:blip r:embed="rId3"/>
          <a:stretch>
            <a:fillRect/>
          </a:stretch>
        </p:blipFill>
        <p:spPr>
          <a:xfrm>
            <a:off x="3153410" y="2350770"/>
            <a:ext cx="5884545" cy="2156460"/>
          </a:xfrm>
          <a:prstGeom prst="rect">
            <a:avLst/>
          </a:prstGeom>
        </p:spPr>
      </p:pic>
      <p:sp>
        <p:nvSpPr>
          <p:cNvPr id="9" name="内容占位符 2"/>
          <p:cNvSpPr>
            <a:spLocks noGrp="1"/>
          </p:cNvSpPr>
          <p:nvPr/>
        </p:nvSpPr>
        <p:spPr>
          <a:xfrm>
            <a:off x="461010" y="1215390"/>
            <a:ext cx="10552430" cy="124650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0"/>
              </a:spcBef>
              <a:spcAft>
                <a:spcPts val="300"/>
              </a:spcAft>
              <a:buFont typeface="Arial" panose="020B0604020202020204" pitchFamily="34" charset="0"/>
              <a:buChar char="•"/>
              <a:defRPr sz="3200" kern="1200" baseline="0">
                <a:solidFill>
                  <a:schemeClr val="tx1"/>
                </a:solidFill>
                <a:latin typeface="+mn-lt"/>
                <a:ea typeface="微软雅黑" panose="020B0503020204020204" pitchFamily="34" charset="-122"/>
                <a:cs typeface="Times New Roman" panose="02020603050405020304" pitchFamily="18" charset="0"/>
              </a:defRPr>
            </a:lvl1pPr>
            <a:lvl2pPr marL="685800" indent="-228600" algn="l" defTabSz="914400" rtl="0" eaLnBrk="1" latinLnBrk="0" hangingPunct="1">
              <a:lnSpc>
                <a:spcPct val="100000"/>
              </a:lnSpc>
              <a:spcBef>
                <a:spcPts val="0"/>
              </a:spcBef>
              <a:spcAft>
                <a:spcPts val="300"/>
              </a:spcAft>
              <a:buFont typeface="Arial" panose="020B0604020202020204" pitchFamily="34" charset="0"/>
              <a:buChar char="•"/>
              <a:defRPr sz="2800" kern="1200" baseline="0">
                <a:solidFill>
                  <a:schemeClr val="tx1"/>
                </a:solidFill>
                <a:latin typeface="+mn-lt"/>
                <a:ea typeface="微软雅黑" panose="020B0503020204020204" pitchFamily="34" charset="-122"/>
                <a:cs typeface="Times New Roman" panose="02020603050405020304" pitchFamily="18" charset="0"/>
              </a:defRPr>
            </a:lvl2pPr>
            <a:lvl3pPr marL="1143000" indent="-228600" algn="l" defTabSz="914400" rtl="0" eaLnBrk="1" latinLnBrk="0" hangingPunct="1">
              <a:lnSpc>
                <a:spcPct val="100000"/>
              </a:lnSpc>
              <a:spcBef>
                <a:spcPts val="0"/>
              </a:spcBef>
              <a:spcAft>
                <a:spcPts val="300"/>
              </a:spcAft>
              <a:buFont typeface="Arial" panose="020B0604020202020204" pitchFamily="34" charset="0"/>
              <a:buChar char="•"/>
              <a:defRPr sz="2400" kern="1200" baseline="0">
                <a:solidFill>
                  <a:schemeClr val="tx1"/>
                </a:solidFill>
                <a:latin typeface="+mn-lt"/>
                <a:ea typeface="微软雅黑" panose="020B0503020204020204" pitchFamily="34" charset="-122"/>
                <a:cs typeface="Times New Roman" panose="02020603050405020304" pitchFamily="18" charset="0"/>
              </a:defRPr>
            </a:lvl3pPr>
            <a:lvl4pPr marL="1600200" indent="-228600" algn="l" defTabSz="914400" rtl="0" eaLnBrk="1" latinLnBrk="0" hangingPunct="1">
              <a:lnSpc>
                <a:spcPct val="100000"/>
              </a:lnSpc>
              <a:spcBef>
                <a:spcPts val="0"/>
              </a:spcBef>
              <a:spcAft>
                <a:spcPts val="300"/>
              </a:spcAft>
              <a:buFont typeface="Arial" panose="020B0604020202020204" pitchFamily="34" charset="0"/>
              <a:buChar char="•"/>
              <a:defRPr sz="2000" kern="1200" baseline="0">
                <a:solidFill>
                  <a:schemeClr val="tx1"/>
                </a:solidFill>
                <a:latin typeface="+mn-lt"/>
                <a:ea typeface="微软雅黑" panose="020B0503020204020204" pitchFamily="34" charset="-122"/>
                <a:cs typeface="Times New Roman" panose="02020603050405020304" pitchFamily="18" charset="0"/>
              </a:defRPr>
            </a:lvl4pPr>
            <a:lvl5pPr marL="2057400" indent="-228600" algn="l" defTabSz="914400" rtl="0" eaLnBrk="1" latinLnBrk="0" hangingPunct="1">
              <a:lnSpc>
                <a:spcPct val="100000"/>
              </a:lnSpc>
              <a:spcBef>
                <a:spcPts val="0"/>
              </a:spcBef>
              <a:spcAft>
                <a:spcPts val="300"/>
              </a:spcAft>
              <a:buFont typeface="Arial" panose="020B0604020202020204" pitchFamily="34" charset="0"/>
              <a:buChar char="•"/>
              <a:defRPr sz="2000" kern="1200" baseline="0">
                <a:solidFill>
                  <a:schemeClr val="tx1"/>
                </a:solidFill>
                <a:latin typeface="+mn-lt"/>
                <a:ea typeface="微软雅黑" panose="020B0503020204020204" pitchFamily="34"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800" dirty="0"/>
              <a:t>All rectification algorithms are implemented in Python on a computer with a NVIDIA GeForce RTX 2080 Ti GPU and a 1.2 GHz CPU.</a:t>
            </a:r>
          </a:p>
        </p:txBody>
      </p:sp>
      <p:sp>
        <p:nvSpPr>
          <p:cNvPr id="5" name="文本框 4"/>
          <p:cNvSpPr txBox="1"/>
          <p:nvPr/>
        </p:nvSpPr>
        <p:spPr>
          <a:xfrm>
            <a:off x="461010" y="5168265"/>
            <a:ext cx="11497945" cy="1198880"/>
          </a:xfrm>
          <a:prstGeom prst="rect">
            <a:avLst/>
          </a:prstGeom>
          <a:noFill/>
        </p:spPr>
        <p:txBody>
          <a:bodyPr wrap="square" rtlCol="0" anchor="t">
            <a:spAutoFit/>
          </a:bodyPr>
          <a:lstStyle/>
          <a:p>
            <a:pPr marL="228600" indent="-228600">
              <a:buFont typeface="+mj-lt"/>
              <a:buAutoNum type="arabicPeriod"/>
            </a:pPr>
            <a:r>
              <a:rPr sz="1200">
                <a:solidFill>
                  <a:schemeClr val="bg1">
                    <a:lumMod val="50000"/>
                  </a:schemeClr>
                </a:solidFill>
              </a:rPr>
              <a:t>S. Gu, J. Feng, J. Lu, and J. Zhou. Efficient rectification</a:t>
            </a:r>
            <a:r>
              <a:rPr lang="en-US" sz="1200">
                <a:solidFill>
                  <a:schemeClr val="bg1">
                    <a:lumMod val="50000"/>
                  </a:schemeClr>
                </a:solidFill>
              </a:rPr>
              <a:t> </a:t>
            </a:r>
            <a:r>
              <a:rPr sz="1200">
                <a:solidFill>
                  <a:schemeClr val="bg1">
                    <a:lumMod val="50000"/>
                  </a:schemeClr>
                </a:solidFill>
              </a:rPr>
              <a:t>of distorted fingerprints. IEEE Transactions on Information</a:t>
            </a:r>
            <a:r>
              <a:rPr lang="en-US" sz="1200">
                <a:solidFill>
                  <a:schemeClr val="bg1">
                    <a:lumMod val="50000"/>
                  </a:schemeClr>
                </a:solidFill>
              </a:rPr>
              <a:t> </a:t>
            </a:r>
            <a:r>
              <a:rPr sz="1200">
                <a:solidFill>
                  <a:schemeClr val="bg1">
                    <a:lumMod val="50000"/>
                  </a:schemeClr>
                </a:solidFill>
                <a:sym typeface="+mn-ea"/>
              </a:rPr>
              <a:t>Forensics and Security, 13(1):156–169, 2017.</a:t>
            </a:r>
            <a:endParaRPr sz="1200">
              <a:solidFill>
                <a:schemeClr val="bg1">
                  <a:lumMod val="50000"/>
                </a:schemeClr>
              </a:solidFill>
            </a:endParaRPr>
          </a:p>
          <a:p>
            <a:pPr marL="228600" indent="-228600">
              <a:buFont typeface="+mj-lt"/>
              <a:buAutoNum type="arabicPeriod"/>
            </a:pPr>
            <a:r>
              <a:rPr lang="zh-CN" altLang="en-US" sz="1200">
                <a:solidFill>
                  <a:schemeClr val="bg1">
                    <a:lumMod val="50000"/>
                  </a:schemeClr>
                </a:solidFill>
              </a:rPr>
              <a:t>A. Dabouei, H. Kazemi, S. M. Iranmanesh, J. Dawson, and</a:t>
            </a:r>
            <a:r>
              <a:rPr lang="en-US" altLang="zh-CN" sz="1200">
                <a:solidFill>
                  <a:schemeClr val="bg1">
                    <a:lumMod val="50000"/>
                  </a:schemeClr>
                </a:solidFill>
              </a:rPr>
              <a:t> </a:t>
            </a:r>
            <a:r>
              <a:rPr lang="zh-CN" altLang="en-US" sz="1200">
                <a:solidFill>
                  <a:schemeClr val="bg1">
                    <a:lumMod val="50000"/>
                  </a:schemeClr>
                </a:solidFill>
              </a:rPr>
              <a:t>N. M. Nasrabadi. Fingerprint distortion rectification using</a:t>
            </a:r>
            <a:r>
              <a:rPr lang="en-US" altLang="zh-CN" sz="1200">
                <a:solidFill>
                  <a:schemeClr val="bg1">
                    <a:lumMod val="50000"/>
                  </a:schemeClr>
                </a:solidFill>
              </a:rPr>
              <a:t> </a:t>
            </a:r>
            <a:r>
              <a:rPr lang="zh-CN" altLang="en-US" sz="1200">
                <a:solidFill>
                  <a:schemeClr val="bg1">
                    <a:lumMod val="50000"/>
                  </a:schemeClr>
                </a:solidFill>
              </a:rPr>
              <a:t>deep convolutional neural networks. In International Conference on Biometrics (ICB), pages 1–8, 2018</a:t>
            </a:r>
          </a:p>
          <a:p>
            <a:pPr marL="228600" indent="-228600">
              <a:buFont typeface="+mj-lt"/>
              <a:buAutoNum type="arabicPeriod"/>
            </a:pPr>
            <a:r>
              <a:rPr lang="zh-CN" altLang="en-US" sz="1200">
                <a:solidFill>
                  <a:schemeClr val="bg1">
                    <a:lumMod val="50000"/>
                  </a:schemeClr>
                </a:solidFill>
              </a:rPr>
              <a:t>O. Ronneberger, P. Fischer, and T. Brox. U-net: Convolutional networks for biomedical image segmentation. In In_x0002_ternational Conference on Medical Image Computing and</a:t>
            </a:r>
            <a:r>
              <a:rPr lang="en-US" altLang="zh-CN" sz="1200">
                <a:solidFill>
                  <a:schemeClr val="bg1">
                    <a:lumMod val="50000"/>
                  </a:schemeClr>
                </a:solidFill>
              </a:rPr>
              <a:t> </a:t>
            </a:r>
            <a:r>
              <a:rPr lang="zh-CN" altLang="en-US" sz="1200">
                <a:solidFill>
                  <a:schemeClr val="bg1">
                    <a:lumMod val="50000"/>
                  </a:schemeClr>
                </a:solidFill>
              </a:rPr>
              <a:t>Computer-Assisted Intervention, pages 234–241, 2015.</a:t>
            </a:r>
          </a:p>
          <a:p>
            <a:pPr marL="228600" indent="-228600">
              <a:buFont typeface="+mj-lt"/>
              <a:buAutoNum type="arabicPeriod"/>
            </a:pPr>
            <a:endParaRPr lang="zh-CN" altLang="en-US" sz="1200">
              <a:solidFill>
                <a:schemeClr val="bg1">
                  <a:lumMod val="50000"/>
                </a:schemeClr>
              </a:solidFill>
            </a:endParaRPr>
          </a:p>
        </p:txBody>
      </p:sp>
      <p:sp>
        <p:nvSpPr>
          <p:cNvPr id="8" name="矩形 7"/>
          <p:cNvSpPr/>
          <p:nvPr/>
        </p:nvSpPr>
        <p:spPr>
          <a:xfrm>
            <a:off x="4686300" y="2996565"/>
            <a:ext cx="565150" cy="2686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latin typeface="Times New Roman" panose="02020603050405020304" pitchFamily="18" charset="0"/>
                <a:cs typeface="Times New Roman" panose="02020603050405020304" pitchFamily="18" charset="0"/>
              </a:rPr>
              <a:t>[1]</a:t>
            </a:r>
            <a:endParaRPr lang="zh-CN" altLang="en-US" b="1">
              <a:solidFill>
                <a:schemeClr val="tx1"/>
              </a:solidFill>
              <a:latin typeface="Times New Roman" panose="02020603050405020304" pitchFamily="18" charset="0"/>
              <a:cs typeface="Times New Roman" panose="02020603050405020304" pitchFamily="18" charset="0"/>
            </a:endParaRPr>
          </a:p>
        </p:txBody>
      </p:sp>
      <p:sp>
        <p:nvSpPr>
          <p:cNvPr id="11" name="矩形 10"/>
          <p:cNvSpPr/>
          <p:nvPr/>
        </p:nvSpPr>
        <p:spPr>
          <a:xfrm>
            <a:off x="5328285" y="3284220"/>
            <a:ext cx="480060" cy="3067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latin typeface="Times New Roman" panose="02020603050405020304" pitchFamily="18" charset="0"/>
                <a:cs typeface="Times New Roman" panose="02020603050405020304" pitchFamily="18" charset="0"/>
              </a:rPr>
              <a:t>[2]</a:t>
            </a:r>
            <a:endParaRPr lang="zh-CN" altLang="en-US" b="1">
              <a:solidFill>
                <a:schemeClr val="tx1"/>
              </a:solidFill>
              <a:latin typeface="Times New Roman" panose="02020603050405020304" pitchFamily="18" charset="0"/>
              <a:cs typeface="Times New Roman" panose="02020603050405020304" pitchFamily="18" charset="0"/>
            </a:endParaRPr>
          </a:p>
        </p:txBody>
      </p:sp>
      <p:sp>
        <p:nvSpPr>
          <p:cNvPr id="12" name="矩形 11"/>
          <p:cNvSpPr/>
          <p:nvPr/>
        </p:nvSpPr>
        <p:spPr>
          <a:xfrm>
            <a:off x="4448810" y="3638550"/>
            <a:ext cx="480060" cy="3067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latin typeface="Times New Roman" panose="02020603050405020304" pitchFamily="18" charset="0"/>
                <a:cs typeface="Times New Roman" panose="02020603050405020304" pitchFamily="18" charset="0"/>
              </a:rPr>
              <a:t>[3]</a:t>
            </a:r>
            <a:endParaRPr lang="zh-CN" altLang="en-US"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Conclusion</a:t>
            </a:r>
            <a:endParaRPr kumimoji="1" lang="zh-CN" altLang="en-US" dirty="0"/>
          </a:p>
        </p:txBody>
      </p:sp>
      <p:sp>
        <p:nvSpPr>
          <p:cNvPr id="3" name="内容占位符 2"/>
          <p:cNvSpPr>
            <a:spLocks noGrp="1"/>
          </p:cNvSpPr>
          <p:nvPr>
            <p:ph idx="1"/>
          </p:nvPr>
        </p:nvSpPr>
        <p:spPr>
          <a:xfrm>
            <a:off x="334010" y="996950"/>
            <a:ext cx="11764010" cy="5339080"/>
          </a:xfrm>
        </p:spPr>
        <p:txBody>
          <a:bodyPr/>
          <a:lstStyle/>
          <a:p>
            <a:r>
              <a:rPr lang="en-US" altLang="en-GB" dirty="0"/>
              <a:t>A</a:t>
            </a:r>
            <a:r>
              <a:rPr lang="en-GB" altLang="zh-CN" dirty="0"/>
              <a:t>n end-to-end network to directly estimate a dense distortion field:</a:t>
            </a:r>
          </a:p>
          <a:p>
            <a:pPr lvl="1"/>
            <a:r>
              <a:rPr lang="en-US" altLang="en-GB" dirty="0"/>
              <a:t>Dense estimation</a:t>
            </a:r>
            <a:r>
              <a:rPr lang="en-GB" altLang="zh-CN" dirty="0"/>
              <a:t>: </a:t>
            </a:r>
            <a:r>
              <a:rPr lang="en-US" altLang="en-GB" dirty="0"/>
              <a:t> </a:t>
            </a:r>
            <a:r>
              <a:rPr lang="en-GB" altLang="zh-CN">
                <a:sym typeface="+mn-ea"/>
              </a:rPr>
              <a:t>finely estimat</a:t>
            </a:r>
            <a:r>
              <a:rPr lang="en-US" altLang="en-GB">
                <a:sym typeface="+mn-ea"/>
              </a:rPr>
              <a:t>e </a:t>
            </a:r>
            <a:r>
              <a:rPr lang="en-GB" altLang="zh-CN">
                <a:sym typeface="+mn-ea"/>
              </a:rPr>
              <a:t>detailed distortion patterns</a:t>
            </a:r>
            <a:r>
              <a:rPr lang="en-US" altLang="en-GB">
                <a:sym typeface="+mn-ea"/>
              </a:rPr>
              <a:t>, instead of its low dimensional representation</a:t>
            </a:r>
          </a:p>
          <a:p>
            <a:pPr lvl="1"/>
            <a:r>
              <a:rPr lang="en-US" altLang="en-GB">
                <a:sym typeface="+mn-ea"/>
              </a:rPr>
              <a:t>Directly estimation:  the dependence on finger pose is avoided</a:t>
            </a:r>
          </a:p>
          <a:p>
            <a:pPr marL="457200" lvl="1" indent="0">
              <a:buNone/>
            </a:pPr>
            <a:endParaRPr lang="en-GB" altLang="zh-CN" dirty="0"/>
          </a:p>
          <a:p>
            <a:r>
              <a:rPr lang="en-GB" altLang="zh-CN" dirty="0"/>
              <a:t>Experimental results on </a:t>
            </a:r>
            <a:r>
              <a:rPr lang="en-US" altLang="en-GB" dirty="0"/>
              <a:t>distorted</a:t>
            </a:r>
            <a:r>
              <a:rPr lang="en-GB" altLang="zh-CN" dirty="0"/>
              <a:t> fingerprint database</a:t>
            </a:r>
            <a:r>
              <a:rPr lang="en-US" altLang="en-GB" dirty="0"/>
              <a:t> </a:t>
            </a:r>
            <a:r>
              <a:rPr lang="en-GB" altLang="zh-CN" dirty="0"/>
              <a:t>demonstrates the superior performance</a:t>
            </a:r>
          </a:p>
        </p:txBody>
      </p:sp>
      <p:sp>
        <p:nvSpPr>
          <p:cNvPr id="4" name="灯片编号占位符 3"/>
          <p:cNvSpPr>
            <a:spLocks noGrp="1"/>
          </p:cNvSpPr>
          <p:nvPr>
            <p:ph type="sldNum" sz="quarter" idx="12"/>
          </p:nvPr>
        </p:nvSpPr>
        <p:spPr/>
        <p:txBody>
          <a:bodyPr/>
          <a:lstStyle/>
          <a:p>
            <a:fld id="{251FA2A0-731F-4DC1-AA5C-A92CD165DE16}" type="slidenum">
              <a:rPr lang="zh-CN" altLang="en-US" smtClean="0"/>
              <a:t>16</a:t>
            </a:fld>
            <a:endParaRPr lang="zh-CN" altLang="en-US"/>
          </a:p>
        </p:txBody>
      </p:sp>
      <p:sp>
        <p:nvSpPr>
          <p:cNvPr id="10" name="矩形 9"/>
          <p:cNvSpPr/>
          <p:nvPr/>
        </p:nvSpPr>
        <p:spPr>
          <a:xfrm>
            <a:off x="2853055" y="6486525"/>
            <a:ext cx="6485890" cy="368300"/>
          </a:xfrm>
          <a:prstGeom prst="rect">
            <a:avLst/>
          </a:prstGeom>
        </p:spPr>
        <p:txBody>
          <a:bodyPr wrap="square">
            <a:spAutoFit/>
          </a:bodyPr>
          <a:lstStyle/>
          <a:p>
            <a:pPr algn="ctr"/>
            <a:r>
              <a:rPr lang="en-US" altLang="zh-CN" dirty="0">
                <a:sym typeface="+mn-ea"/>
              </a:rPr>
              <a:t>Direct Regression of Distortion Field from a Single Fingerprint Image</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51FA2A0-731F-4DC1-AA5C-A92CD165DE16}" type="slidenum">
              <a:rPr lang="zh-CN" altLang="en-US" smtClean="0"/>
              <a:t>17</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Introduction</a:t>
            </a:r>
            <a:endParaRPr kumimoji="1" lang="zh-CN" altLang="en-US" dirty="0"/>
          </a:p>
        </p:txBody>
      </p:sp>
      <p:sp>
        <p:nvSpPr>
          <p:cNvPr id="3" name="内容占位符 2"/>
          <p:cNvSpPr>
            <a:spLocks noGrp="1"/>
          </p:cNvSpPr>
          <p:nvPr>
            <p:ph idx="1"/>
          </p:nvPr>
        </p:nvSpPr>
        <p:spPr>
          <a:xfrm>
            <a:off x="219075" y="1264285"/>
            <a:ext cx="5785485" cy="5339080"/>
          </a:xfrm>
        </p:spPr>
        <p:txBody>
          <a:bodyPr/>
          <a:lstStyle/>
          <a:p>
            <a:r>
              <a:rPr kumimoji="1" lang="en-US" altLang="zh-CN" sz="2800" dirty="0"/>
              <a:t>Skin distortion </a:t>
            </a:r>
            <a:r>
              <a:rPr lang="en-GB" altLang="zh-CN" sz="2800" dirty="0">
                <a:effectLst/>
                <a:latin typeface="Calibri" panose="020F0502020204030204" pitchFamily="34" charset="0"/>
                <a:cs typeface="Calibri" panose="020F0502020204030204" pitchFamily="34" charset="0"/>
                <a:sym typeface="+mn-ea"/>
              </a:rPr>
              <a:t>increases intra</a:t>
            </a:r>
            <a:r>
              <a:rPr lang="en-US" altLang="en-GB" sz="2800" dirty="0">
                <a:effectLst/>
                <a:latin typeface="Calibri" panose="020F0502020204030204" pitchFamily="34" charset="0"/>
                <a:cs typeface="Calibri" panose="020F0502020204030204" pitchFamily="34" charset="0"/>
                <a:sym typeface="+mn-ea"/>
              </a:rPr>
              <a:t>-</a:t>
            </a:r>
            <a:r>
              <a:rPr lang="en-GB" altLang="zh-CN" sz="2800" dirty="0">
                <a:effectLst/>
                <a:latin typeface="Calibri" panose="020F0502020204030204" pitchFamily="34" charset="0"/>
                <a:cs typeface="Calibri" panose="020F0502020204030204" pitchFamily="34" charset="0"/>
                <a:sym typeface="+mn-ea"/>
              </a:rPr>
              <a:t>class variation</a:t>
            </a:r>
            <a:r>
              <a:rPr lang="en-US" altLang="en-GB" sz="2800" dirty="0">
                <a:effectLst/>
                <a:latin typeface="Calibri" panose="020F0502020204030204" pitchFamily="34" charset="0"/>
                <a:cs typeface="Calibri" panose="020F0502020204030204" pitchFamily="34" charset="0"/>
                <a:sym typeface="+mn-ea"/>
              </a:rPr>
              <a:t> and r</a:t>
            </a:r>
            <a:r>
              <a:rPr lang="en-GB" altLang="zh-CN" sz="2800" dirty="0">
                <a:effectLst/>
                <a:latin typeface="Calibri" panose="020F0502020204030204" pitchFamily="34" charset="0"/>
                <a:cs typeface="Calibri" panose="020F0502020204030204" pitchFamily="34" charset="0"/>
                <a:sym typeface="+mn-ea"/>
              </a:rPr>
              <a:t>educes the matching performance</a:t>
            </a:r>
            <a:endParaRPr kumimoji="1" lang="en-US" altLang="zh-CN" sz="2800" dirty="0"/>
          </a:p>
          <a:p>
            <a:r>
              <a:rPr kumimoji="1" lang="en-US" altLang="zh-CN" sz="2800" dirty="0"/>
              <a:t>Distortion field of the same finger is different under different pressing poses and strengths</a:t>
            </a:r>
          </a:p>
        </p:txBody>
      </p:sp>
      <p:sp>
        <p:nvSpPr>
          <p:cNvPr id="4" name="灯片编号占位符 3"/>
          <p:cNvSpPr>
            <a:spLocks noGrp="1"/>
          </p:cNvSpPr>
          <p:nvPr>
            <p:ph type="sldNum" sz="quarter" idx="12"/>
          </p:nvPr>
        </p:nvSpPr>
        <p:spPr/>
        <p:txBody>
          <a:bodyPr/>
          <a:lstStyle/>
          <a:p>
            <a:fld id="{251FA2A0-731F-4DC1-AA5C-A92CD165DE16}" type="slidenum">
              <a:rPr lang="zh-CN" altLang="en-US" smtClean="0"/>
              <a:t>2</a:t>
            </a:fld>
            <a:endParaRPr lang="zh-CN" altLang="en-US"/>
          </a:p>
        </p:txBody>
      </p:sp>
      <p:sp>
        <p:nvSpPr>
          <p:cNvPr id="7" name="矩形 6"/>
          <p:cNvSpPr/>
          <p:nvPr/>
        </p:nvSpPr>
        <p:spPr>
          <a:xfrm>
            <a:off x="438785" y="4491355"/>
            <a:ext cx="5053330" cy="460375"/>
          </a:xfrm>
          <a:prstGeom prst="rect">
            <a:avLst/>
          </a:prstGeom>
        </p:spPr>
        <p:txBody>
          <a:bodyPr wrap="square">
            <a:spAutoFit/>
          </a:bodyPr>
          <a:lstStyle/>
          <a:p>
            <a:pPr algn="l"/>
            <a:r>
              <a:rPr lang="en-GB" altLang="zh-CN" sz="2400" b="1" dirty="0">
                <a:solidFill>
                  <a:srgbClr val="00B0F0"/>
                </a:solidFill>
                <a:latin typeface="微软雅黑" panose="020B0503020204020204" pitchFamily="34" charset="-122"/>
                <a:ea typeface="微软雅黑" panose="020B0503020204020204" pitchFamily="34" charset="-122"/>
              </a:rPr>
              <a:t>a long standing challenge</a:t>
            </a:r>
            <a:r>
              <a:rPr lang="en-US" altLang="en-GB" sz="2400" b="1" dirty="0">
                <a:solidFill>
                  <a:srgbClr val="00B0F0"/>
                </a:solidFill>
                <a:latin typeface="微软雅黑" panose="020B0503020204020204" pitchFamily="34" charset="-122"/>
                <a:ea typeface="微软雅黑" panose="020B0503020204020204" pitchFamily="34" charset="-122"/>
              </a:rPr>
              <a:t> !</a:t>
            </a:r>
          </a:p>
        </p:txBody>
      </p:sp>
      <p:sp>
        <p:nvSpPr>
          <p:cNvPr id="10" name="矩形 9"/>
          <p:cNvSpPr/>
          <p:nvPr/>
        </p:nvSpPr>
        <p:spPr>
          <a:xfrm>
            <a:off x="2853055" y="6486525"/>
            <a:ext cx="6485890" cy="368300"/>
          </a:xfrm>
          <a:prstGeom prst="rect">
            <a:avLst/>
          </a:prstGeom>
        </p:spPr>
        <p:txBody>
          <a:bodyPr wrap="square">
            <a:spAutoFit/>
          </a:bodyPr>
          <a:lstStyle/>
          <a:p>
            <a:pPr algn="ctr"/>
            <a:r>
              <a:rPr lang="en-US" altLang="zh-CN" dirty="0">
                <a:sym typeface="+mn-ea"/>
              </a:rPr>
              <a:t>Direct Regression of Distortion Field from a Single Fingerprint Image</a:t>
            </a:r>
            <a:endParaRPr lang="zh-CN" altLang="en-US" dirty="0"/>
          </a:p>
        </p:txBody>
      </p:sp>
      <p:grpSp>
        <p:nvGrpSpPr>
          <p:cNvPr id="52" name="组合 51"/>
          <p:cNvGrpSpPr>
            <a:grpSpLocks noChangeAspect="1"/>
          </p:cNvGrpSpPr>
          <p:nvPr/>
        </p:nvGrpSpPr>
        <p:grpSpPr>
          <a:xfrm>
            <a:off x="8152765" y="1757045"/>
            <a:ext cx="1870710" cy="2549710"/>
            <a:chOff x="898628" y="1408631"/>
            <a:chExt cx="799999" cy="1090452"/>
          </a:xfrm>
        </p:grpSpPr>
        <p:sp>
          <p:nvSpPr>
            <p:cNvPr id="54" name="矩形 53"/>
            <p:cNvSpPr/>
            <p:nvPr/>
          </p:nvSpPr>
          <p:spPr>
            <a:xfrm>
              <a:off x="898628" y="1408631"/>
              <a:ext cx="799999" cy="109045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pic>
          <p:nvPicPr>
            <p:cNvPr id="56" name="图片 55" descr="图片包含 线, 旧, 站&#10;&#10;描述已自动生成"/>
            <p:cNvPicPr>
              <a:picLocks noChangeAspect="1"/>
            </p:cNvPicPr>
            <p:nvPr/>
          </p:nvPicPr>
          <p:blipFill rotWithShape="1">
            <a:blip r:embed="rId3" cstate="print">
              <a:extLst>
                <a:ext uri="{28A0092B-C50C-407E-A947-70E740481C1C}">
                  <a14:useLocalDpi xmlns:a14="http://schemas.microsoft.com/office/drawing/2010/main" val="0"/>
                </a:ext>
              </a:extLst>
            </a:blip>
            <a:srcRect l="8789" r="21538"/>
            <a:stretch>
              <a:fillRect/>
            </a:stretch>
          </p:blipFill>
          <p:spPr>
            <a:xfrm>
              <a:off x="957827" y="1464847"/>
              <a:ext cx="681330" cy="977941"/>
            </a:xfrm>
            <a:prstGeom prst="rect">
              <a:avLst/>
            </a:prstGeom>
            <a:ln w="12700">
              <a:noFill/>
            </a:ln>
          </p:spPr>
        </p:pic>
      </p:grpSp>
      <p:pic>
        <p:nvPicPr>
          <p:cNvPr id="43" name="图片 42" descr="图片包含 动物, 照片, 看着, 站&#10;&#10;描述已自动生成"/>
          <p:cNvPicPr>
            <a:picLocks noChangeAspect="1"/>
          </p:cNvPicPr>
          <p:nvPr/>
        </p:nvPicPr>
        <p:blipFill rotWithShape="1">
          <a:blip r:embed="rId4" cstate="print">
            <a:extLst>
              <a:ext uri="{28A0092B-C50C-407E-A947-70E740481C1C}">
                <a14:useLocalDpi xmlns:a14="http://schemas.microsoft.com/office/drawing/2010/main" val="0"/>
              </a:ext>
            </a:extLst>
          </a:blip>
          <a:srcRect l="13333" r="13333"/>
          <a:stretch>
            <a:fillRect/>
          </a:stretch>
        </p:blipFill>
        <p:spPr>
          <a:xfrm>
            <a:off x="6111240" y="1757045"/>
            <a:ext cx="1870710" cy="2550795"/>
          </a:xfrm>
          <a:prstGeom prst="rect">
            <a:avLst/>
          </a:prstGeom>
          <a:ln w="12700">
            <a:solidFill>
              <a:schemeClr val="tx1"/>
            </a:solidFill>
          </a:ln>
        </p:spPr>
      </p:pic>
      <p:pic>
        <p:nvPicPr>
          <p:cNvPr id="70" name="图片 69" descr="图片包含 动物, 照片, 窗户, 看着&#10;&#10;描述已自动生成"/>
          <p:cNvPicPr>
            <a:picLocks noChangeAspect="1"/>
          </p:cNvPicPr>
          <p:nvPr/>
        </p:nvPicPr>
        <p:blipFill rotWithShape="1">
          <a:blip r:embed="rId5" cstate="print">
            <a:extLst>
              <a:ext uri="{28A0092B-C50C-407E-A947-70E740481C1C}">
                <a14:useLocalDpi xmlns:a14="http://schemas.microsoft.com/office/drawing/2010/main" val="0"/>
              </a:ext>
            </a:extLst>
          </a:blip>
          <a:srcRect l="14555" r="12111"/>
          <a:stretch>
            <a:fillRect/>
          </a:stretch>
        </p:blipFill>
        <p:spPr>
          <a:xfrm>
            <a:off x="10194290" y="1757045"/>
            <a:ext cx="1870710" cy="2550795"/>
          </a:xfrm>
          <a:prstGeom prst="rect">
            <a:avLst/>
          </a:prstGeom>
          <a:ln w="12700">
            <a:solidFill>
              <a:schemeClr val="tx1"/>
            </a:solidFill>
          </a:ln>
        </p:spPr>
      </p:pic>
      <p:sp>
        <p:nvSpPr>
          <p:cNvPr id="5" name="文本框 4"/>
          <p:cNvSpPr txBox="1"/>
          <p:nvPr/>
        </p:nvSpPr>
        <p:spPr>
          <a:xfrm>
            <a:off x="8178165" y="1111885"/>
            <a:ext cx="1819910" cy="645160"/>
          </a:xfrm>
          <a:prstGeom prst="rect">
            <a:avLst/>
          </a:prstGeom>
          <a:noFill/>
        </p:spPr>
        <p:txBody>
          <a:bodyPr wrap="square" rtlCol="0">
            <a:spAutoFit/>
          </a:bodyPr>
          <a:lstStyle/>
          <a:p>
            <a:pPr algn="ctr"/>
            <a:r>
              <a:rPr lang="en-US" altLang="zh-CN"/>
              <a:t>Fingerprint 2</a:t>
            </a:r>
          </a:p>
          <a:p>
            <a:pPr algn="ctr"/>
            <a:r>
              <a:rPr lang="en-US" altLang="zh-CN"/>
              <a:t>(normal)</a:t>
            </a:r>
          </a:p>
        </p:txBody>
      </p:sp>
      <p:sp>
        <p:nvSpPr>
          <p:cNvPr id="6" name="文本框 5"/>
          <p:cNvSpPr txBox="1"/>
          <p:nvPr/>
        </p:nvSpPr>
        <p:spPr>
          <a:xfrm>
            <a:off x="6111240" y="1111250"/>
            <a:ext cx="1819910" cy="645160"/>
          </a:xfrm>
          <a:prstGeom prst="rect">
            <a:avLst/>
          </a:prstGeom>
          <a:noFill/>
        </p:spPr>
        <p:txBody>
          <a:bodyPr wrap="square" rtlCol="0">
            <a:spAutoFit/>
          </a:bodyPr>
          <a:lstStyle/>
          <a:p>
            <a:pPr algn="ctr"/>
            <a:r>
              <a:rPr lang="en-US" altLang="zh-CN"/>
              <a:t>Fingerprint 1</a:t>
            </a:r>
          </a:p>
          <a:p>
            <a:pPr algn="ctr"/>
            <a:r>
              <a:rPr lang="en-US" altLang="zh-CN"/>
              <a:t>(distorted)</a:t>
            </a:r>
          </a:p>
        </p:txBody>
      </p:sp>
      <p:sp>
        <p:nvSpPr>
          <p:cNvPr id="8" name="文本框 7"/>
          <p:cNvSpPr txBox="1"/>
          <p:nvPr/>
        </p:nvSpPr>
        <p:spPr>
          <a:xfrm>
            <a:off x="10194290" y="1111885"/>
            <a:ext cx="1819910" cy="645160"/>
          </a:xfrm>
          <a:prstGeom prst="rect">
            <a:avLst/>
          </a:prstGeom>
          <a:noFill/>
        </p:spPr>
        <p:txBody>
          <a:bodyPr wrap="square" rtlCol="0">
            <a:spAutoFit/>
          </a:bodyPr>
          <a:lstStyle/>
          <a:p>
            <a:pPr algn="ctr"/>
            <a:r>
              <a:rPr lang="en-US" altLang="zh-CN"/>
              <a:t>Fingerprint 1</a:t>
            </a:r>
          </a:p>
          <a:p>
            <a:pPr algn="ctr"/>
            <a:r>
              <a:rPr lang="en-US" altLang="zh-CN"/>
              <a:t>(rectified)</a:t>
            </a:r>
          </a:p>
        </p:txBody>
      </p:sp>
      <p:cxnSp>
        <p:nvCxnSpPr>
          <p:cNvPr id="17" name="曲线连接符 16"/>
          <p:cNvCxnSpPr>
            <a:stCxn id="43" idx="2"/>
            <a:endCxn id="54" idx="2"/>
          </p:cNvCxnSpPr>
          <p:nvPr/>
        </p:nvCxnSpPr>
        <p:spPr>
          <a:xfrm rot="5400000" flipH="1" flipV="1">
            <a:off x="8066405" y="3286125"/>
            <a:ext cx="3175" cy="2041525"/>
          </a:xfrm>
          <a:prstGeom prst="curvedConnector3">
            <a:avLst>
              <a:gd name="adj1" fmla="val -18725000"/>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曲线连接符 17"/>
          <p:cNvCxnSpPr/>
          <p:nvPr/>
        </p:nvCxnSpPr>
        <p:spPr>
          <a:xfrm rot="5400000" flipH="1" flipV="1">
            <a:off x="10107930" y="3287395"/>
            <a:ext cx="3175" cy="2041525"/>
          </a:xfrm>
          <a:prstGeom prst="curvedConnector3">
            <a:avLst>
              <a:gd name="adj1" fmla="val -18725000"/>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7234555" y="4951730"/>
            <a:ext cx="1667510" cy="368300"/>
          </a:xfrm>
          <a:prstGeom prst="rect">
            <a:avLst/>
          </a:prstGeom>
          <a:noFill/>
        </p:spPr>
        <p:txBody>
          <a:bodyPr wrap="square" rtlCol="0">
            <a:spAutoFit/>
          </a:bodyPr>
          <a:lstStyle/>
          <a:p>
            <a:r>
              <a:rPr lang="en-US" altLang="zh-CN"/>
              <a:t>match score: 96</a:t>
            </a:r>
          </a:p>
        </p:txBody>
      </p:sp>
      <p:sp>
        <p:nvSpPr>
          <p:cNvPr id="20" name="文本框 19"/>
          <p:cNvSpPr txBox="1"/>
          <p:nvPr/>
        </p:nvSpPr>
        <p:spPr>
          <a:xfrm>
            <a:off x="9338945" y="4951730"/>
            <a:ext cx="1849120" cy="368300"/>
          </a:xfrm>
          <a:prstGeom prst="rect">
            <a:avLst/>
          </a:prstGeom>
          <a:noFill/>
        </p:spPr>
        <p:txBody>
          <a:bodyPr wrap="square" rtlCol="0">
            <a:spAutoFit/>
          </a:bodyPr>
          <a:lstStyle/>
          <a:p>
            <a:r>
              <a:rPr lang="en-US" altLang="zh-CN"/>
              <a:t>match score: 236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Introduction</a:t>
            </a:r>
            <a:endParaRPr kumimoji="1" lang="zh-CN" altLang="en-US" dirty="0"/>
          </a:p>
        </p:txBody>
      </p:sp>
      <p:sp>
        <p:nvSpPr>
          <p:cNvPr id="3" name="内容占位符 2"/>
          <p:cNvSpPr>
            <a:spLocks noGrp="1"/>
          </p:cNvSpPr>
          <p:nvPr>
            <p:ph idx="1"/>
          </p:nvPr>
        </p:nvSpPr>
        <p:spPr>
          <a:xfrm>
            <a:off x="481965" y="996950"/>
            <a:ext cx="10674985" cy="3498850"/>
          </a:xfrm>
        </p:spPr>
        <p:txBody>
          <a:bodyPr/>
          <a:lstStyle/>
          <a:p>
            <a:pPr>
              <a:buFont typeface="Wingdings" panose="05000000000000000000" charset="0"/>
              <a:buChar char="p"/>
            </a:pPr>
            <a:r>
              <a:rPr lang="en-US" sz="2800" dirty="0">
                <a:effectLst/>
                <a:latin typeface="Calibri" panose="020F0502020204030204" pitchFamily="34" charset="0"/>
                <a:cs typeface="Calibri" panose="020F0502020204030204" pitchFamily="34" charset="0"/>
                <a:sym typeface="+mn-ea"/>
              </a:rPr>
              <a:t> Previous</a:t>
            </a:r>
            <a:r>
              <a:rPr sz="2800" dirty="0">
                <a:effectLst/>
                <a:latin typeface="Calibri" panose="020F0502020204030204" pitchFamily="34" charset="0"/>
                <a:cs typeface="Calibri" panose="020F0502020204030204" pitchFamily="34" charset="0"/>
                <a:sym typeface="+mn-ea"/>
              </a:rPr>
              <a:t> methods </a:t>
            </a:r>
            <a:endParaRPr lang="en-US" sz="2800" dirty="0">
              <a:effectLst/>
              <a:latin typeface="Calibri" panose="020F0502020204030204" pitchFamily="34" charset="0"/>
              <a:cs typeface="Calibri" panose="020F0502020204030204" pitchFamily="34" charset="0"/>
              <a:sym typeface="+mn-ea"/>
            </a:endParaRPr>
          </a:p>
          <a:p>
            <a:pPr>
              <a:buFont typeface="Arial" panose="020B0604020202020204" pitchFamily="34" charset="0"/>
              <a:buChar char="•"/>
            </a:pPr>
            <a:r>
              <a:rPr lang="en-US" sz="2800" dirty="0">
                <a:effectLst/>
                <a:latin typeface="Calibri" panose="020F0502020204030204" pitchFamily="34" charset="0"/>
                <a:cs typeface="Calibri" panose="020F0502020204030204" pitchFamily="34" charset="0"/>
                <a:sym typeface="+mn-ea"/>
              </a:rPr>
              <a:t> C</a:t>
            </a:r>
            <a:r>
              <a:rPr sz="2800" dirty="0">
                <a:effectLst/>
                <a:latin typeface="Calibri" panose="020F0502020204030204" pitchFamily="34" charset="0"/>
                <a:cs typeface="Calibri" panose="020F0502020204030204" pitchFamily="34" charset="0"/>
                <a:sym typeface="+mn-ea"/>
              </a:rPr>
              <a:t>ontactless 3D imaging</a:t>
            </a:r>
            <a:r>
              <a:rPr lang="en-US" sz="2800" dirty="0">
                <a:effectLst/>
                <a:latin typeface="Calibri" panose="020F0502020204030204" pitchFamily="34" charset="0"/>
                <a:cs typeface="Calibri" panose="020F0502020204030204" pitchFamily="34" charset="0"/>
                <a:sym typeface="+mn-ea"/>
              </a:rPr>
              <a:t> [1]    </a:t>
            </a:r>
            <a:r>
              <a:rPr lang="en-US" altLang="zh-CN" sz="2400">
                <a:solidFill>
                  <a:srgbClr val="FF0000"/>
                </a:solidFill>
                <a:sym typeface="+mn-ea"/>
              </a:rPr>
              <a:t>- not widely used</a:t>
            </a:r>
            <a:endParaRPr sz="2800" dirty="0">
              <a:effectLst/>
              <a:latin typeface="Calibri" panose="020F0502020204030204" pitchFamily="34" charset="0"/>
              <a:cs typeface="Calibri" panose="020F0502020204030204" pitchFamily="34" charset="0"/>
              <a:sym typeface="+mn-ea"/>
            </a:endParaRPr>
          </a:p>
          <a:p>
            <a:pPr>
              <a:buFont typeface="Arial" panose="020B0604020202020204" pitchFamily="34" charset="0"/>
              <a:buChar char="•"/>
            </a:pPr>
            <a:r>
              <a:rPr lang="en-US" sz="2800" dirty="0">
                <a:effectLst/>
                <a:latin typeface="Calibri" panose="020F0502020204030204" pitchFamily="34" charset="0"/>
                <a:cs typeface="Calibri" panose="020F0502020204030204" pitchFamily="34" charset="0"/>
                <a:sym typeface="+mn-ea"/>
              </a:rPr>
              <a:t> D</a:t>
            </a:r>
            <a:r>
              <a:rPr sz="2800" dirty="0">
                <a:effectLst/>
                <a:latin typeface="Calibri" panose="020F0502020204030204" pitchFamily="34" charset="0"/>
                <a:cs typeface="Calibri" panose="020F0502020204030204" pitchFamily="34" charset="0"/>
                <a:sym typeface="+mn-ea"/>
              </a:rPr>
              <a:t>istortion detection</a:t>
            </a:r>
            <a:r>
              <a:rPr lang="en-US" sz="2800" dirty="0">
                <a:effectLst/>
                <a:latin typeface="Calibri" panose="020F0502020204030204" pitchFamily="34" charset="0"/>
                <a:cs typeface="Calibri" panose="020F0502020204030204" pitchFamily="34" charset="0"/>
                <a:sym typeface="+mn-ea"/>
              </a:rPr>
              <a:t> [2]    </a:t>
            </a:r>
            <a:r>
              <a:rPr lang="en-US" altLang="zh-CN" sz="2800">
                <a:solidFill>
                  <a:srgbClr val="FF0000"/>
                </a:solidFill>
                <a:sym typeface="+mn-ea"/>
              </a:rPr>
              <a:t>- </a:t>
            </a:r>
            <a:r>
              <a:rPr lang="en-US" altLang="zh-CN" sz="2400">
                <a:solidFill>
                  <a:srgbClr val="FF0000"/>
                </a:solidFill>
                <a:sym typeface="+mn-ea"/>
              </a:rPr>
              <a:t>usually requires additional sensors</a:t>
            </a:r>
          </a:p>
          <a:p>
            <a:pPr>
              <a:buFont typeface="Arial" panose="020B0604020202020204" pitchFamily="34" charset="0"/>
              <a:buChar char="•"/>
            </a:pPr>
            <a:r>
              <a:rPr lang="en-US" sz="2800" dirty="0">
                <a:effectLst/>
                <a:latin typeface="Calibri" panose="020F0502020204030204" pitchFamily="34" charset="0"/>
                <a:cs typeface="Calibri" panose="020F0502020204030204" pitchFamily="34" charset="0"/>
                <a:sym typeface="+mn-ea"/>
              </a:rPr>
              <a:t> D</a:t>
            </a:r>
            <a:r>
              <a:rPr sz="2800" dirty="0">
                <a:effectLst/>
                <a:latin typeface="Calibri" panose="020F0502020204030204" pitchFamily="34" charset="0"/>
                <a:cs typeface="Calibri" panose="020F0502020204030204" pitchFamily="34" charset="0"/>
                <a:sym typeface="+mn-ea"/>
              </a:rPr>
              <a:t>istortion-tolerant matching</a:t>
            </a:r>
            <a:r>
              <a:rPr lang="en-US" sz="2800" dirty="0">
                <a:effectLst/>
                <a:latin typeface="Calibri" panose="020F0502020204030204" pitchFamily="34" charset="0"/>
                <a:cs typeface="Calibri" panose="020F0502020204030204" pitchFamily="34" charset="0"/>
                <a:sym typeface="+mn-ea"/>
              </a:rPr>
              <a:t> [3]   </a:t>
            </a:r>
            <a:r>
              <a:rPr lang="en-US" altLang="zh-CN" sz="2800">
                <a:solidFill>
                  <a:srgbClr val="FF0000"/>
                </a:solidFill>
                <a:sym typeface="+mn-ea"/>
              </a:rPr>
              <a:t>- </a:t>
            </a:r>
            <a:r>
              <a:rPr lang="en-US" altLang="zh-CN" sz="2400">
                <a:solidFill>
                  <a:srgbClr val="FF0000"/>
                </a:solidFill>
                <a:sym typeface="+mn-ea"/>
              </a:rPr>
              <a:t>inevitably increases the false match rate</a:t>
            </a:r>
          </a:p>
          <a:p>
            <a:pPr>
              <a:buFont typeface="Arial" panose="020B0604020202020204" pitchFamily="34" charset="0"/>
              <a:buChar char="•"/>
            </a:pPr>
            <a:r>
              <a:rPr sz="2800" dirty="0">
                <a:effectLst/>
                <a:latin typeface="Calibri" panose="020F0502020204030204" pitchFamily="34" charset="0"/>
                <a:cs typeface="Calibri" panose="020F0502020204030204" pitchFamily="34" charset="0"/>
                <a:sym typeface="+mn-ea"/>
              </a:rPr>
              <a:t> </a:t>
            </a:r>
            <a:r>
              <a:rPr lang="en-US" sz="2800" dirty="0">
                <a:effectLst/>
                <a:latin typeface="Calibri" panose="020F0502020204030204" pitchFamily="34" charset="0"/>
                <a:cs typeface="Calibri" panose="020F0502020204030204" pitchFamily="34" charset="0"/>
                <a:sym typeface="+mn-ea"/>
              </a:rPr>
              <a:t>E</a:t>
            </a:r>
            <a:r>
              <a:rPr sz="2800" dirty="0">
                <a:effectLst/>
                <a:latin typeface="Calibri" panose="020F0502020204030204" pitchFamily="34" charset="0"/>
                <a:cs typeface="Calibri" panose="020F0502020204030204" pitchFamily="34" charset="0"/>
                <a:sym typeface="+mn-ea"/>
              </a:rPr>
              <a:t>lastic registraition</a:t>
            </a:r>
            <a:r>
              <a:rPr lang="en-US" sz="2800" dirty="0">
                <a:effectLst/>
                <a:latin typeface="Calibri" panose="020F0502020204030204" pitchFamily="34" charset="0"/>
                <a:cs typeface="Calibri" panose="020F0502020204030204" pitchFamily="34" charset="0"/>
                <a:sym typeface="+mn-ea"/>
              </a:rPr>
              <a:t> [4]   </a:t>
            </a:r>
            <a:r>
              <a:rPr lang="en-US" altLang="zh-CN" sz="2800">
                <a:solidFill>
                  <a:srgbClr val="FF0000"/>
                </a:solidFill>
                <a:sym typeface="+mn-ea"/>
              </a:rPr>
              <a:t>- </a:t>
            </a:r>
            <a:r>
              <a:rPr lang="en-US" altLang="zh-CN" sz="2400">
                <a:solidFill>
                  <a:srgbClr val="FF0000"/>
                </a:solidFill>
                <a:sym typeface="+mn-ea"/>
              </a:rPr>
              <a:t>time-consuming</a:t>
            </a:r>
            <a:endParaRPr sz="2800" dirty="0">
              <a:effectLst/>
              <a:latin typeface="Calibri" panose="020F0502020204030204" pitchFamily="34" charset="0"/>
              <a:cs typeface="Calibri" panose="020F0502020204030204" pitchFamily="34" charset="0"/>
              <a:sym typeface="+mn-ea"/>
            </a:endParaRPr>
          </a:p>
          <a:p>
            <a:pPr>
              <a:buFont typeface="Arial" panose="020B0604020202020204" pitchFamily="34" charset="0"/>
              <a:buChar char="•"/>
            </a:pPr>
            <a:r>
              <a:rPr lang="en-US" sz="2800" dirty="0">
                <a:effectLst/>
                <a:latin typeface="Calibri" panose="020F0502020204030204" pitchFamily="34" charset="0"/>
                <a:cs typeface="Calibri" panose="020F0502020204030204" pitchFamily="34" charset="0"/>
                <a:sym typeface="+mn-ea"/>
              </a:rPr>
              <a:t> </a:t>
            </a:r>
            <a:r>
              <a:rPr lang="en-US" sz="2800" b="1" dirty="0">
                <a:solidFill>
                  <a:schemeClr val="tx1"/>
                </a:solidFill>
                <a:effectLst/>
                <a:latin typeface="Calibri" panose="020F0502020204030204" pitchFamily="34" charset="0"/>
                <a:cs typeface="Calibri" panose="020F0502020204030204" pitchFamily="34" charset="0"/>
                <a:sym typeface="+mn-ea"/>
              </a:rPr>
              <a:t>D</a:t>
            </a:r>
            <a:r>
              <a:rPr sz="2800" b="1" dirty="0">
                <a:solidFill>
                  <a:schemeClr val="tx1"/>
                </a:solidFill>
                <a:effectLst/>
                <a:latin typeface="Calibri" panose="020F0502020204030204" pitchFamily="34" charset="0"/>
                <a:cs typeface="Calibri" panose="020F0502020204030204" pitchFamily="34" charset="0"/>
                <a:sym typeface="+mn-ea"/>
              </a:rPr>
              <a:t>istortion rectification</a:t>
            </a:r>
            <a:r>
              <a:rPr lang="en-US" sz="2800" b="1" dirty="0">
                <a:solidFill>
                  <a:schemeClr val="tx1"/>
                </a:solidFill>
                <a:effectLst/>
                <a:latin typeface="Calibri" panose="020F0502020204030204" pitchFamily="34" charset="0"/>
                <a:cs typeface="Calibri" panose="020F0502020204030204" pitchFamily="34" charset="0"/>
                <a:sym typeface="+mn-ea"/>
              </a:rPr>
              <a:t> </a:t>
            </a:r>
            <a:r>
              <a:rPr lang="en-US" sz="2800" dirty="0">
                <a:solidFill>
                  <a:schemeClr val="tx1"/>
                </a:solidFill>
                <a:effectLst/>
                <a:latin typeface="Calibri" panose="020F0502020204030204" pitchFamily="34" charset="0"/>
                <a:cs typeface="Calibri" panose="020F0502020204030204" pitchFamily="34" charset="0"/>
                <a:sym typeface="+mn-ea"/>
              </a:rPr>
              <a:t>[5]</a:t>
            </a:r>
            <a:endParaRPr kumimoji="1" lang="en-US" sz="2800" dirty="0">
              <a:solidFill>
                <a:schemeClr val="tx1"/>
              </a:solidFill>
              <a:effectLst/>
              <a:latin typeface="Calibri" panose="020F0502020204030204" pitchFamily="34" charset="0"/>
              <a:cs typeface="Calibri" panose="020F0502020204030204" pitchFamily="34" charset="0"/>
              <a:sym typeface="+mn-ea"/>
            </a:endParaRPr>
          </a:p>
        </p:txBody>
      </p:sp>
      <p:sp>
        <p:nvSpPr>
          <p:cNvPr id="4" name="灯片编号占位符 3"/>
          <p:cNvSpPr>
            <a:spLocks noGrp="1"/>
          </p:cNvSpPr>
          <p:nvPr>
            <p:ph type="sldNum" sz="quarter" idx="12"/>
          </p:nvPr>
        </p:nvSpPr>
        <p:spPr/>
        <p:txBody>
          <a:bodyPr/>
          <a:lstStyle/>
          <a:p>
            <a:fld id="{251FA2A0-731F-4DC1-AA5C-A92CD165DE16}" type="slidenum">
              <a:rPr lang="zh-CN" altLang="en-US" smtClean="0"/>
              <a:t>3</a:t>
            </a:fld>
            <a:endParaRPr lang="zh-CN" altLang="en-US"/>
          </a:p>
        </p:txBody>
      </p:sp>
      <p:sp>
        <p:nvSpPr>
          <p:cNvPr id="10" name="矩形 9"/>
          <p:cNvSpPr/>
          <p:nvPr/>
        </p:nvSpPr>
        <p:spPr>
          <a:xfrm>
            <a:off x="2853055" y="6486525"/>
            <a:ext cx="6485890" cy="368300"/>
          </a:xfrm>
          <a:prstGeom prst="rect">
            <a:avLst/>
          </a:prstGeom>
        </p:spPr>
        <p:txBody>
          <a:bodyPr wrap="square">
            <a:spAutoFit/>
          </a:bodyPr>
          <a:lstStyle/>
          <a:p>
            <a:pPr algn="ctr"/>
            <a:r>
              <a:rPr lang="en-US" altLang="zh-CN" dirty="0">
                <a:sym typeface="+mn-ea"/>
              </a:rPr>
              <a:t>Direct Regression of Distortion Field from a Single Fingerprint Image</a:t>
            </a:r>
            <a:endParaRPr lang="zh-CN" altLang="en-US" dirty="0"/>
          </a:p>
        </p:txBody>
      </p:sp>
      <p:sp>
        <p:nvSpPr>
          <p:cNvPr id="6" name="矩形 5"/>
          <p:cNvSpPr/>
          <p:nvPr/>
        </p:nvSpPr>
        <p:spPr>
          <a:xfrm>
            <a:off x="591185" y="3914775"/>
            <a:ext cx="8150225" cy="460375"/>
          </a:xfrm>
          <a:prstGeom prst="rect">
            <a:avLst/>
          </a:prstGeom>
        </p:spPr>
        <p:txBody>
          <a:bodyPr wrap="square">
            <a:spAutoFit/>
          </a:bodyPr>
          <a:lstStyle/>
          <a:p>
            <a:pPr algn="l"/>
            <a:r>
              <a:rPr lang="en-GB" altLang="zh-CN" sz="2400" dirty="0">
                <a:solidFill>
                  <a:srgbClr val="00B0F0"/>
                </a:solidFill>
                <a:latin typeface="微软雅黑" panose="020B0503020204020204" pitchFamily="34" charset="-122"/>
                <a:ea typeface="微软雅黑" panose="020B0503020204020204" pitchFamily="34" charset="-122"/>
                <a:sym typeface="+mn-ea"/>
              </a:rPr>
              <a:t>more universal and efficient </a:t>
            </a:r>
            <a:r>
              <a:rPr lang="en-US" altLang="en-GB" sz="2400" dirty="0">
                <a:solidFill>
                  <a:srgbClr val="00B0F0"/>
                </a:solidFill>
                <a:latin typeface="微软雅黑" panose="020B0503020204020204" pitchFamily="34" charset="-122"/>
                <a:ea typeface="微软雅黑" panose="020B0503020204020204" pitchFamily="34" charset="-122"/>
                <a:sym typeface="+mn-ea"/>
              </a:rPr>
              <a:t>!</a:t>
            </a:r>
          </a:p>
        </p:txBody>
      </p:sp>
      <p:sp>
        <p:nvSpPr>
          <p:cNvPr id="5" name="文本框 4"/>
          <p:cNvSpPr txBox="1"/>
          <p:nvPr/>
        </p:nvSpPr>
        <p:spPr>
          <a:xfrm>
            <a:off x="347345" y="4707255"/>
            <a:ext cx="11497945" cy="1568450"/>
          </a:xfrm>
          <a:prstGeom prst="rect">
            <a:avLst/>
          </a:prstGeom>
          <a:noFill/>
        </p:spPr>
        <p:txBody>
          <a:bodyPr wrap="square" rtlCol="0" anchor="t">
            <a:spAutoFit/>
          </a:bodyPr>
          <a:lstStyle/>
          <a:p>
            <a:pPr marL="228600" indent="-228600">
              <a:buFont typeface="+mj-lt"/>
              <a:buAutoNum type="arabicPeriod"/>
            </a:pPr>
            <a:r>
              <a:rPr lang="zh-CN" altLang="en-US" sz="1200">
                <a:solidFill>
                  <a:schemeClr val="bg1">
                    <a:lumMod val="50000"/>
                  </a:schemeClr>
                </a:solidFill>
              </a:rPr>
              <a:t>A. Kumar. Contactless 3D Fingerprint Identification.</a:t>
            </a:r>
            <a:r>
              <a:rPr lang="en-US" altLang="zh-CN" sz="1200">
                <a:solidFill>
                  <a:schemeClr val="bg1">
                    <a:lumMod val="50000"/>
                  </a:schemeClr>
                </a:solidFill>
              </a:rPr>
              <a:t> </a:t>
            </a:r>
            <a:r>
              <a:rPr lang="zh-CN" altLang="en-US" sz="1200">
                <a:solidFill>
                  <a:schemeClr val="bg1">
                    <a:lumMod val="50000"/>
                  </a:schemeClr>
                </a:solidFill>
              </a:rPr>
              <a:t>Springer International Publishing, 2018.</a:t>
            </a:r>
          </a:p>
          <a:p>
            <a:pPr marL="228600" indent="-228600">
              <a:buFont typeface="+mj-lt"/>
              <a:buAutoNum type="arabicPeriod"/>
            </a:pPr>
            <a:r>
              <a:rPr lang="zh-CN" altLang="en-US" sz="1200">
                <a:solidFill>
                  <a:schemeClr val="bg1">
                    <a:lumMod val="50000"/>
                  </a:schemeClr>
                </a:solidFill>
              </a:rPr>
              <a:t>C. Dorai, N. Ratha, and R. Bolle. Dynamic behavior analysis in compressed fingerprint videos. IEEE Transactions</a:t>
            </a:r>
            <a:r>
              <a:rPr lang="en-US" altLang="zh-CN" sz="1200">
                <a:solidFill>
                  <a:schemeClr val="bg1">
                    <a:lumMod val="50000"/>
                  </a:schemeClr>
                </a:solidFill>
              </a:rPr>
              <a:t> </a:t>
            </a:r>
            <a:r>
              <a:rPr lang="zh-CN" altLang="en-US" sz="1200">
                <a:solidFill>
                  <a:schemeClr val="bg1">
                    <a:lumMod val="50000"/>
                  </a:schemeClr>
                </a:solidFill>
              </a:rPr>
              <a:t>on Circuits and Systems for Video Technology, 14(1):58–73,</a:t>
            </a:r>
            <a:r>
              <a:rPr lang="en-US" altLang="zh-CN" sz="1200">
                <a:solidFill>
                  <a:schemeClr val="bg1">
                    <a:lumMod val="50000"/>
                  </a:schemeClr>
                </a:solidFill>
              </a:rPr>
              <a:t> </a:t>
            </a:r>
            <a:r>
              <a:rPr lang="zh-CN" altLang="en-US" sz="1200">
                <a:solidFill>
                  <a:schemeClr val="bg1">
                    <a:lumMod val="50000"/>
                  </a:schemeClr>
                </a:solidFill>
              </a:rPr>
              <a:t>Jan. 2004.</a:t>
            </a:r>
          </a:p>
          <a:p>
            <a:pPr marL="228600" indent="-228600">
              <a:buFont typeface="+mj-lt"/>
              <a:buAutoNum type="arabicPeriod"/>
            </a:pPr>
            <a:r>
              <a:rPr lang="zh-CN" altLang="en-US" sz="1200">
                <a:solidFill>
                  <a:schemeClr val="bg1">
                    <a:lumMod val="50000"/>
                  </a:schemeClr>
                </a:solidFill>
              </a:rPr>
              <a:t>X. Chen, J. Tian, and X. Yang. A new algorithm for dis_x0002_torted fingerprints matching based on normalized fuzzy similarity measure. IEEE Transactions on Image Processing,</a:t>
            </a:r>
            <a:r>
              <a:rPr lang="en-US" altLang="zh-CN" sz="1200">
                <a:solidFill>
                  <a:schemeClr val="bg1">
                    <a:lumMod val="50000"/>
                  </a:schemeClr>
                </a:solidFill>
              </a:rPr>
              <a:t> </a:t>
            </a:r>
            <a:r>
              <a:rPr lang="zh-CN" altLang="en-US" sz="1200">
                <a:solidFill>
                  <a:schemeClr val="bg1">
                    <a:lumMod val="50000"/>
                  </a:schemeClr>
                </a:solidFill>
              </a:rPr>
              <a:t>15(3):767–776, 2006.</a:t>
            </a:r>
          </a:p>
          <a:p>
            <a:pPr marL="228600" indent="-228600">
              <a:buFont typeface="+mj-lt"/>
              <a:buAutoNum type="arabicPeriod"/>
            </a:pPr>
            <a:r>
              <a:rPr lang="zh-CN" altLang="en-US" sz="1200">
                <a:solidFill>
                  <a:schemeClr val="bg1">
                    <a:lumMod val="50000"/>
                  </a:schemeClr>
                </a:solidFill>
              </a:rPr>
              <a:t>Z. Cui, J. Feng, and J. Zhou. Dense registration and mosaicking of fingerprints by training an end-to-end network.</a:t>
            </a:r>
            <a:r>
              <a:rPr lang="en-US" altLang="zh-CN" sz="1200">
                <a:solidFill>
                  <a:schemeClr val="bg1">
                    <a:lumMod val="50000"/>
                  </a:schemeClr>
                </a:solidFill>
              </a:rPr>
              <a:t> </a:t>
            </a:r>
            <a:r>
              <a:rPr lang="zh-CN" altLang="en-US" sz="1200">
                <a:solidFill>
                  <a:schemeClr val="bg1">
                    <a:lumMod val="50000"/>
                  </a:schemeClr>
                </a:solidFill>
              </a:rPr>
              <a:t>IEEE Transactions on Information Forensics and Security,</a:t>
            </a:r>
            <a:r>
              <a:rPr lang="en-US" altLang="zh-CN" sz="1200">
                <a:solidFill>
                  <a:schemeClr val="bg1">
                    <a:lumMod val="50000"/>
                  </a:schemeClr>
                </a:solidFill>
              </a:rPr>
              <a:t> </a:t>
            </a:r>
            <a:r>
              <a:rPr lang="zh-CN" altLang="en-US" sz="1200">
                <a:solidFill>
                  <a:schemeClr val="bg1">
                    <a:lumMod val="50000"/>
                  </a:schemeClr>
                </a:solidFill>
              </a:rPr>
              <a:t>16:627–642, 2021.</a:t>
            </a:r>
          </a:p>
          <a:p>
            <a:pPr marL="228600" indent="-228600">
              <a:buFont typeface="+mj-lt"/>
              <a:buAutoNum type="arabicPeriod"/>
            </a:pPr>
            <a:r>
              <a:rPr lang="zh-CN" altLang="en-US" sz="1200">
                <a:solidFill>
                  <a:schemeClr val="bg1">
                    <a:lumMod val="50000"/>
                  </a:schemeClr>
                </a:solidFill>
              </a:rPr>
              <a:t>A. Dabouei, H. Kazemi, S. M. Iranmanesh, J. Dawson, and</a:t>
            </a:r>
            <a:r>
              <a:rPr lang="en-US" altLang="zh-CN" sz="1200">
                <a:solidFill>
                  <a:schemeClr val="bg1">
                    <a:lumMod val="50000"/>
                  </a:schemeClr>
                </a:solidFill>
              </a:rPr>
              <a:t> </a:t>
            </a:r>
            <a:r>
              <a:rPr lang="zh-CN" altLang="en-US" sz="1200">
                <a:solidFill>
                  <a:schemeClr val="bg1">
                    <a:lumMod val="50000"/>
                  </a:schemeClr>
                </a:solidFill>
              </a:rPr>
              <a:t>N. M. Nasrabadi. Fingerprint distortion rectification using</a:t>
            </a:r>
            <a:r>
              <a:rPr lang="en-US" altLang="zh-CN" sz="1200">
                <a:solidFill>
                  <a:schemeClr val="bg1">
                    <a:lumMod val="50000"/>
                  </a:schemeClr>
                </a:solidFill>
              </a:rPr>
              <a:t> </a:t>
            </a:r>
            <a:r>
              <a:rPr lang="zh-CN" altLang="en-US" sz="1200">
                <a:solidFill>
                  <a:schemeClr val="bg1">
                    <a:lumMod val="50000"/>
                  </a:schemeClr>
                </a:solidFill>
              </a:rPr>
              <a:t>deep convolutional neural networks. In International Conference on Biometrics (ICB), pages 1–8, 2018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Introduction</a:t>
            </a:r>
            <a:endParaRPr kumimoji="1" lang="zh-CN" altLang="en-US" dirty="0"/>
          </a:p>
        </p:txBody>
      </p:sp>
      <p:sp>
        <p:nvSpPr>
          <p:cNvPr id="4" name="灯片编号占位符 3"/>
          <p:cNvSpPr>
            <a:spLocks noGrp="1"/>
          </p:cNvSpPr>
          <p:nvPr>
            <p:ph type="sldNum" sz="quarter" idx="12"/>
          </p:nvPr>
        </p:nvSpPr>
        <p:spPr/>
        <p:txBody>
          <a:bodyPr/>
          <a:lstStyle/>
          <a:p>
            <a:fld id="{251FA2A0-731F-4DC1-AA5C-A92CD165DE16}" type="slidenum">
              <a:rPr lang="zh-CN" altLang="en-US" smtClean="0"/>
              <a:t>4</a:t>
            </a:fld>
            <a:endParaRPr lang="zh-CN" altLang="en-US"/>
          </a:p>
        </p:txBody>
      </p:sp>
      <p:sp>
        <p:nvSpPr>
          <p:cNvPr id="10" name="矩形 9"/>
          <p:cNvSpPr/>
          <p:nvPr/>
        </p:nvSpPr>
        <p:spPr>
          <a:xfrm>
            <a:off x="2853055" y="6486525"/>
            <a:ext cx="6485890" cy="368300"/>
          </a:xfrm>
          <a:prstGeom prst="rect">
            <a:avLst/>
          </a:prstGeom>
        </p:spPr>
        <p:txBody>
          <a:bodyPr wrap="square">
            <a:spAutoFit/>
          </a:bodyPr>
          <a:lstStyle/>
          <a:p>
            <a:pPr algn="ctr"/>
            <a:r>
              <a:rPr lang="en-US" altLang="zh-CN" dirty="0">
                <a:sym typeface="+mn-ea"/>
              </a:rPr>
              <a:t>Direct Regression of Distortion Field from a Single Fingerprint Image</a:t>
            </a:r>
            <a:endParaRPr lang="zh-CN" altLang="en-US" dirty="0"/>
          </a:p>
        </p:txBody>
      </p:sp>
      <p:pic>
        <p:nvPicPr>
          <p:cNvPr id="5" name="图片 4"/>
          <p:cNvPicPr>
            <a:picLocks noChangeAspect="1"/>
          </p:cNvPicPr>
          <p:nvPr/>
        </p:nvPicPr>
        <p:blipFill>
          <a:blip r:embed="rId3"/>
          <a:stretch>
            <a:fillRect/>
          </a:stretch>
        </p:blipFill>
        <p:spPr>
          <a:xfrm>
            <a:off x="1922145" y="1416685"/>
            <a:ext cx="8321675" cy="4165600"/>
          </a:xfrm>
          <a:prstGeom prst="rect">
            <a:avLst/>
          </a:prstGeom>
        </p:spPr>
      </p:pic>
      <p:sp>
        <p:nvSpPr>
          <p:cNvPr id="11" name="内容占位符 10"/>
          <p:cNvSpPr>
            <a:spLocks noGrp="1"/>
          </p:cNvSpPr>
          <p:nvPr>
            <p:ph idx="1"/>
          </p:nvPr>
        </p:nvSpPr>
        <p:spPr>
          <a:xfrm>
            <a:off x="334010" y="996950"/>
            <a:ext cx="10928350" cy="621030"/>
          </a:xfrm>
        </p:spPr>
        <p:txBody>
          <a:bodyPr>
            <a:normAutofit fontScale="90000"/>
          </a:bodyPr>
          <a:lstStyle/>
          <a:p>
            <a:r>
              <a:rPr sz="2800" dirty="0">
                <a:effectLst/>
                <a:latin typeface="Calibri" panose="020F0502020204030204" pitchFamily="34" charset="0"/>
                <a:cs typeface="Calibri" panose="020F0502020204030204" pitchFamily="34" charset="0"/>
                <a:sym typeface="+mn-ea"/>
              </a:rPr>
              <a:t>Conventional rectification algorithms</a:t>
            </a:r>
            <a:r>
              <a:rPr kumimoji="1" lang="en-US" altLang="zh-CN" sz="2800" dirty="0"/>
              <a:t> are based on PCA, which are limited</a:t>
            </a:r>
          </a:p>
        </p:txBody>
      </p:sp>
      <p:sp>
        <p:nvSpPr>
          <p:cNvPr id="3" name="文本框 2"/>
          <p:cNvSpPr txBox="1"/>
          <p:nvPr/>
        </p:nvSpPr>
        <p:spPr>
          <a:xfrm>
            <a:off x="334010" y="5666105"/>
            <a:ext cx="11497945" cy="645160"/>
          </a:xfrm>
          <a:prstGeom prst="rect">
            <a:avLst/>
          </a:prstGeom>
          <a:noFill/>
        </p:spPr>
        <p:txBody>
          <a:bodyPr wrap="square" rtlCol="0" anchor="t">
            <a:spAutoFit/>
          </a:bodyPr>
          <a:lstStyle/>
          <a:p>
            <a:pPr marL="228600" indent="-228600">
              <a:buFont typeface="+mj-lt"/>
              <a:buAutoNum type="arabicPeriod"/>
            </a:pPr>
            <a:r>
              <a:rPr sz="1200">
                <a:solidFill>
                  <a:schemeClr val="bg1">
                    <a:lumMod val="50000"/>
                  </a:schemeClr>
                </a:solidFill>
              </a:rPr>
              <a:t>S. Gu, J. Feng, J. Lu, and J. Zhou. Efficient rectification</a:t>
            </a:r>
            <a:r>
              <a:rPr lang="en-US" sz="1200">
                <a:solidFill>
                  <a:schemeClr val="bg1">
                    <a:lumMod val="50000"/>
                  </a:schemeClr>
                </a:solidFill>
              </a:rPr>
              <a:t> </a:t>
            </a:r>
            <a:r>
              <a:rPr sz="1200">
                <a:solidFill>
                  <a:schemeClr val="bg1">
                    <a:lumMod val="50000"/>
                  </a:schemeClr>
                </a:solidFill>
              </a:rPr>
              <a:t>of distorted fingerprints. IEEE Transactions on Information</a:t>
            </a:r>
            <a:r>
              <a:rPr lang="en-US" sz="1200">
                <a:solidFill>
                  <a:schemeClr val="bg1">
                    <a:lumMod val="50000"/>
                  </a:schemeClr>
                </a:solidFill>
              </a:rPr>
              <a:t> </a:t>
            </a:r>
            <a:r>
              <a:rPr sz="1200">
                <a:solidFill>
                  <a:schemeClr val="bg1">
                    <a:lumMod val="50000"/>
                  </a:schemeClr>
                </a:solidFill>
                <a:sym typeface="+mn-ea"/>
              </a:rPr>
              <a:t>Forensics and Security, 13(1):156–169, 2017.</a:t>
            </a:r>
            <a:endParaRPr sz="1200">
              <a:solidFill>
                <a:schemeClr val="bg1">
                  <a:lumMod val="50000"/>
                </a:schemeClr>
              </a:solidFill>
            </a:endParaRPr>
          </a:p>
          <a:p>
            <a:pPr marL="228600" indent="-228600">
              <a:buFont typeface="+mj-lt"/>
              <a:buAutoNum type="arabicPeriod"/>
            </a:pPr>
            <a:r>
              <a:rPr lang="zh-CN" altLang="en-US" sz="1200">
                <a:solidFill>
                  <a:schemeClr val="bg1">
                    <a:lumMod val="50000"/>
                  </a:schemeClr>
                </a:solidFill>
              </a:rPr>
              <a:t>A. Dabouei, H. Kazemi, S. M. Iranmanesh, J. Dawson, and</a:t>
            </a:r>
            <a:r>
              <a:rPr lang="en-US" altLang="zh-CN" sz="1200">
                <a:solidFill>
                  <a:schemeClr val="bg1">
                    <a:lumMod val="50000"/>
                  </a:schemeClr>
                </a:solidFill>
              </a:rPr>
              <a:t> </a:t>
            </a:r>
            <a:r>
              <a:rPr lang="zh-CN" altLang="en-US" sz="1200">
                <a:solidFill>
                  <a:schemeClr val="bg1">
                    <a:lumMod val="50000"/>
                  </a:schemeClr>
                </a:solidFill>
              </a:rPr>
              <a:t>N. M. Nasrabadi. Fingerprint distortion rectification using</a:t>
            </a:r>
            <a:r>
              <a:rPr lang="en-US" altLang="zh-CN" sz="1200">
                <a:solidFill>
                  <a:schemeClr val="bg1">
                    <a:lumMod val="50000"/>
                  </a:schemeClr>
                </a:solidFill>
              </a:rPr>
              <a:t> </a:t>
            </a:r>
            <a:r>
              <a:rPr lang="zh-CN" altLang="en-US" sz="1200">
                <a:solidFill>
                  <a:schemeClr val="bg1">
                    <a:lumMod val="50000"/>
                  </a:schemeClr>
                </a:solidFill>
              </a:rPr>
              <a:t>deep convolutional neural networks. In International Conference on Biometrics (ICB), pages 1–8, 2018</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Motivation</a:t>
            </a:r>
            <a:endParaRPr kumimoji="1" lang="zh-CN" altLang="en-US" dirty="0"/>
          </a:p>
        </p:txBody>
      </p:sp>
      <p:sp>
        <p:nvSpPr>
          <p:cNvPr id="3" name="内容占位符 2"/>
          <p:cNvSpPr>
            <a:spLocks noGrp="1"/>
          </p:cNvSpPr>
          <p:nvPr>
            <p:ph idx="1"/>
          </p:nvPr>
        </p:nvSpPr>
        <p:spPr/>
        <p:txBody>
          <a:bodyPr/>
          <a:lstStyle/>
          <a:p>
            <a:pPr>
              <a:buFont typeface="Wingdings" panose="05000000000000000000" charset="0"/>
              <a:buChar char="p"/>
            </a:pPr>
            <a:r>
              <a:rPr kumimoji="1" lang="en-US" altLang="zh-CN" dirty="0">
                <a:sym typeface="+mn-ea"/>
              </a:rPr>
              <a:t> Directly regress the dense distortion field </a:t>
            </a:r>
          </a:p>
          <a:p>
            <a:pPr lvl="1">
              <a:buFont typeface="Arial" panose="020B0604020202020204" pitchFamily="34" charset="0"/>
              <a:buChar char="•"/>
            </a:pPr>
            <a:r>
              <a:rPr lang="en-US" altLang="en-GB" sz="2800" dirty="0">
                <a:sym typeface="+mn-ea"/>
              </a:rPr>
              <a:t>Dense estimation</a:t>
            </a:r>
            <a:r>
              <a:rPr lang="en-GB" altLang="zh-CN" sz="2800" dirty="0">
                <a:sym typeface="+mn-ea"/>
              </a:rPr>
              <a:t>: </a:t>
            </a:r>
            <a:r>
              <a:rPr lang="en-US" altLang="en-GB" sz="2800" dirty="0">
                <a:sym typeface="+mn-ea"/>
              </a:rPr>
              <a:t> </a:t>
            </a:r>
            <a:r>
              <a:rPr lang="en-GB" altLang="zh-CN" sz="2800">
                <a:sym typeface="+mn-ea"/>
              </a:rPr>
              <a:t>finely estimat</a:t>
            </a:r>
            <a:r>
              <a:rPr lang="en-US" altLang="en-GB" sz="2800">
                <a:sym typeface="+mn-ea"/>
              </a:rPr>
              <a:t>e </a:t>
            </a:r>
            <a:r>
              <a:rPr lang="en-GB" altLang="zh-CN" sz="2800">
                <a:sym typeface="+mn-ea"/>
              </a:rPr>
              <a:t>detailed distortion patterns</a:t>
            </a:r>
            <a:r>
              <a:rPr lang="en-US" altLang="en-GB" sz="2800">
                <a:sym typeface="+mn-ea"/>
              </a:rPr>
              <a:t>, instead of its low dimensional representation</a:t>
            </a:r>
          </a:p>
          <a:p>
            <a:pPr lvl="1">
              <a:buFont typeface="Arial" panose="020B0604020202020204" pitchFamily="34" charset="0"/>
              <a:buChar char="•"/>
            </a:pPr>
            <a:r>
              <a:rPr lang="en-US" altLang="en-GB" sz="2800">
                <a:sym typeface="+mn-ea"/>
              </a:rPr>
              <a:t>Directly estimation:  the dependence on finger pose is avoided</a:t>
            </a:r>
            <a:endParaRPr kumimoji="1" lang="zh-CN" altLang="en-US" dirty="0"/>
          </a:p>
        </p:txBody>
      </p:sp>
      <p:sp>
        <p:nvSpPr>
          <p:cNvPr id="4" name="灯片编号占位符 3"/>
          <p:cNvSpPr>
            <a:spLocks noGrp="1"/>
          </p:cNvSpPr>
          <p:nvPr>
            <p:ph type="sldNum" sz="quarter" idx="12"/>
          </p:nvPr>
        </p:nvSpPr>
        <p:spPr/>
        <p:txBody>
          <a:bodyPr/>
          <a:lstStyle/>
          <a:p>
            <a:fld id="{251FA2A0-731F-4DC1-AA5C-A92CD165DE16}" type="slidenum">
              <a:rPr lang="zh-CN" altLang="en-US" smtClean="0"/>
              <a:t>5</a:t>
            </a:fld>
            <a:endParaRPr lang="zh-CN" altLang="en-US"/>
          </a:p>
        </p:txBody>
      </p:sp>
      <p:sp>
        <p:nvSpPr>
          <p:cNvPr id="10" name="矩形 9"/>
          <p:cNvSpPr/>
          <p:nvPr/>
        </p:nvSpPr>
        <p:spPr>
          <a:xfrm>
            <a:off x="2853055" y="6486525"/>
            <a:ext cx="6485890" cy="368300"/>
          </a:xfrm>
          <a:prstGeom prst="rect">
            <a:avLst/>
          </a:prstGeom>
        </p:spPr>
        <p:txBody>
          <a:bodyPr wrap="square">
            <a:spAutoFit/>
          </a:bodyPr>
          <a:lstStyle/>
          <a:p>
            <a:pPr algn="ctr"/>
            <a:r>
              <a:rPr lang="en-US" altLang="zh-CN" dirty="0">
                <a:sym typeface="+mn-ea"/>
              </a:rPr>
              <a:t>Direct Regression of Distortion Field from a Single Fingerprint Image</a:t>
            </a:r>
            <a:endParaRPr lang="zh-CN" altLang="en-US" dirty="0"/>
          </a:p>
        </p:txBody>
      </p:sp>
      <p:pic>
        <p:nvPicPr>
          <p:cNvPr id="44" name="图片 43"/>
          <p:cNvPicPr>
            <a:picLocks noChangeAspect="1"/>
          </p:cNvPicPr>
          <p:nvPr/>
        </p:nvPicPr>
        <p:blipFill rotWithShape="1">
          <a:blip r:embed="rId3" cstate="print">
            <a:extLst>
              <a:ext uri="{28A0092B-C50C-407E-A947-70E740481C1C}">
                <a14:useLocalDpi xmlns:a14="http://schemas.microsoft.com/office/drawing/2010/main" val="0"/>
              </a:ext>
            </a:extLst>
          </a:blip>
          <a:srcRect l="11416" r="15250"/>
          <a:stretch>
            <a:fillRect/>
          </a:stretch>
        </p:blipFill>
        <p:spPr>
          <a:xfrm>
            <a:off x="807085" y="3143250"/>
            <a:ext cx="1954530" cy="2665095"/>
          </a:xfrm>
          <a:prstGeom prst="rect">
            <a:avLst/>
          </a:prstGeom>
          <a:ln w="12700">
            <a:solidFill>
              <a:schemeClr val="tx1"/>
            </a:solidFill>
          </a:ln>
        </p:spPr>
      </p:pic>
      <p:pic>
        <p:nvPicPr>
          <p:cNvPr id="6" name="图片 5" descr="gird_gxj_l0_ld_100042"/>
          <p:cNvPicPr>
            <a:picLocks noChangeAspect="1"/>
          </p:cNvPicPr>
          <p:nvPr/>
        </p:nvPicPr>
        <p:blipFill>
          <a:blip r:embed="rId4"/>
          <a:srcRect l="24981" t="8430" r="21036" b="10363"/>
          <a:stretch>
            <a:fillRect/>
          </a:stretch>
        </p:blipFill>
        <p:spPr>
          <a:xfrm>
            <a:off x="6065520" y="3242945"/>
            <a:ext cx="1403350" cy="2112010"/>
          </a:xfrm>
          <a:prstGeom prst="rect">
            <a:avLst/>
          </a:prstGeom>
        </p:spPr>
      </p:pic>
      <p:sp>
        <p:nvSpPr>
          <p:cNvPr id="7" name="文本框 6"/>
          <p:cNvSpPr txBox="1"/>
          <p:nvPr/>
        </p:nvSpPr>
        <p:spPr>
          <a:xfrm>
            <a:off x="807085" y="5901690"/>
            <a:ext cx="2530475" cy="368300"/>
          </a:xfrm>
          <a:prstGeom prst="rect">
            <a:avLst/>
          </a:prstGeom>
          <a:noFill/>
        </p:spPr>
        <p:txBody>
          <a:bodyPr wrap="square" rtlCol="0">
            <a:spAutoFit/>
          </a:bodyPr>
          <a:lstStyle/>
          <a:p>
            <a:r>
              <a:rPr lang="en-US" altLang="zh-CN"/>
              <a:t>Distorted Fingerprint</a:t>
            </a:r>
          </a:p>
        </p:txBody>
      </p:sp>
      <p:cxnSp>
        <p:nvCxnSpPr>
          <p:cNvPr id="8" name="直接箭头连接符 7"/>
          <p:cNvCxnSpPr/>
          <p:nvPr/>
        </p:nvCxnSpPr>
        <p:spPr>
          <a:xfrm flipV="1">
            <a:off x="2770505" y="4463415"/>
            <a:ext cx="3305175" cy="0"/>
          </a:xfrm>
          <a:prstGeom prst="straightConnector1">
            <a:avLst/>
          </a:prstGeom>
          <a:ln w="19050">
            <a:tailEnd type="arrow" w="med" len="med"/>
          </a:ln>
        </p:spPr>
        <p:style>
          <a:lnRef idx="1">
            <a:schemeClr val="dk1"/>
          </a:lnRef>
          <a:fillRef idx="0">
            <a:schemeClr val="dk1"/>
          </a:fillRef>
          <a:effectRef idx="0">
            <a:schemeClr val="dk1"/>
          </a:effectRef>
          <a:fontRef idx="minor">
            <a:schemeClr val="tx1"/>
          </a:fontRef>
        </p:style>
      </p:cxnSp>
      <p:cxnSp>
        <p:nvCxnSpPr>
          <p:cNvPr id="9" name="直接箭头连接符 8"/>
          <p:cNvCxnSpPr/>
          <p:nvPr/>
        </p:nvCxnSpPr>
        <p:spPr>
          <a:xfrm>
            <a:off x="2761615" y="5478780"/>
            <a:ext cx="6122670" cy="0"/>
          </a:xfrm>
          <a:prstGeom prst="straightConnector1">
            <a:avLst/>
          </a:prstGeom>
          <a:ln w="19050">
            <a:tailEnd type="arrow" w="med" len="med"/>
          </a:ln>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3095625" y="4017010"/>
            <a:ext cx="2635885" cy="368300"/>
          </a:xfrm>
          <a:prstGeom prst="rect">
            <a:avLst/>
          </a:prstGeom>
          <a:noFill/>
        </p:spPr>
        <p:txBody>
          <a:bodyPr wrap="square" rtlCol="0">
            <a:spAutoFit/>
          </a:bodyPr>
          <a:lstStyle/>
          <a:p>
            <a:r>
              <a:rPr lang="en-US" altLang="zh-CN"/>
              <a:t>Estimated Distortion Field</a:t>
            </a:r>
          </a:p>
        </p:txBody>
      </p:sp>
      <p:pic>
        <p:nvPicPr>
          <p:cNvPr id="70" name="图片 69" descr="图片包含 动物, 照片, 窗户, 看着&#10;&#10;描述已自动生成"/>
          <p:cNvPicPr>
            <a:picLocks noChangeAspect="1"/>
          </p:cNvPicPr>
          <p:nvPr/>
        </p:nvPicPr>
        <p:blipFill rotWithShape="1">
          <a:blip r:embed="rId5" cstate="print">
            <a:extLst>
              <a:ext uri="{28A0092B-C50C-407E-A947-70E740481C1C}">
                <a14:useLocalDpi xmlns:a14="http://schemas.microsoft.com/office/drawing/2010/main" val="0"/>
              </a:ext>
            </a:extLst>
          </a:blip>
          <a:srcRect l="14555" r="12111"/>
          <a:stretch>
            <a:fillRect/>
          </a:stretch>
        </p:blipFill>
        <p:spPr>
          <a:xfrm>
            <a:off x="8919845" y="3134360"/>
            <a:ext cx="1968500" cy="2684145"/>
          </a:xfrm>
          <a:prstGeom prst="rect">
            <a:avLst/>
          </a:prstGeom>
          <a:ln w="12700">
            <a:solidFill>
              <a:schemeClr val="tx1"/>
            </a:solidFill>
          </a:ln>
        </p:spPr>
      </p:pic>
      <p:sp>
        <p:nvSpPr>
          <p:cNvPr id="12" name="文本框 11"/>
          <p:cNvSpPr txBox="1"/>
          <p:nvPr/>
        </p:nvSpPr>
        <p:spPr>
          <a:xfrm>
            <a:off x="8919845" y="5901690"/>
            <a:ext cx="2530475" cy="368300"/>
          </a:xfrm>
          <a:prstGeom prst="rect">
            <a:avLst/>
          </a:prstGeom>
          <a:noFill/>
        </p:spPr>
        <p:txBody>
          <a:bodyPr wrap="square" rtlCol="0">
            <a:spAutoFit/>
          </a:bodyPr>
          <a:lstStyle/>
          <a:p>
            <a:r>
              <a:rPr lang="en-US" altLang="zh-CN"/>
              <a:t>Rectified Fingerprint</a:t>
            </a:r>
          </a:p>
        </p:txBody>
      </p:sp>
      <p:cxnSp>
        <p:nvCxnSpPr>
          <p:cNvPr id="13" name="肘形连接符 12"/>
          <p:cNvCxnSpPr/>
          <p:nvPr/>
        </p:nvCxnSpPr>
        <p:spPr>
          <a:xfrm rot="5400000" flipV="1">
            <a:off x="7269480" y="4640580"/>
            <a:ext cx="1006475" cy="651510"/>
          </a:xfrm>
          <a:prstGeom prst="bentConnector3">
            <a:avLst>
              <a:gd name="adj1" fmla="val 148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Network architecture</a:t>
            </a:r>
          </a:p>
        </p:txBody>
      </p:sp>
      <p:sp>
        <p:nvSpPr>
          <p:cNvPr id="4" name="灯片编号占位符 3"/>
          <p:cNvSpPr>
            <a:spLocks noGrp="1"/>
          </p:cNvSpPr>
          <p:nvPr>
            <p:ph type="sldNum" sz="quarter" idx="12"/>
          </p:nvPr>
        </p:nvSpPr>
        <p:spPr/>
        <p:txBody>
          <a:bodyPr/>
          <a:lstStyle/>
          <a:p>
            <a:fld id="{251FA2A0-731F-4DC1-AA5C-A92CD165DE16}" type="slidenum">
              <a:rPr lang="zh-CN" altLang="en-US" smtClean="0"/>
              <a:t>6</a:t>
            </a:fld>
            <a:endParaRPr lang="zh-CN" altLang="en-US"/>
          </a:p>
        </p:txBody>
      </p:sp>
      <p:sp>
        <p:nvSpPr>
          <p:cNvPr id="10" name="矩形 9"/>
          <p:cNvSpPr/>
          <p:nvPr/>
        </p:nvSpPr>
        <p:spPr>
          <a:xfrm>
            <a:off x="2853055" y="6486525"/>
            <a:ext cx="6485890" cy="368300"/>
          </a:xfrm>
          <a:prstGeom prst="rect">
            <a:avLst/>
          </a:prstGeom>
        </p:spPr>
        <p:txBody>
          <a:bodyPr wrap="square">
            <a:spAutoFit/>
          </a:bodyPr>
          <a:lstStyle/>
          <a:p>
            <a:pPr algn="ctr"/>
            <a:r>
              <a:rPr lang="en-US" altLang="zh-CN" dirty="0">
                <a:sym typeface="+mn-ea"/>
              </a:rPr>
              <a:t>Direct Regression of Distortion Field from a Single Fingerprint Image</a:t>
            </a:r>
            <a:endParaRPr lang="zh-CN" altLang="en-US" dirty="0"/>
          </a:p>
        </p:txBody>
      </p:sp>
      <p:pic>
        <p:nvPicPr>
          <p:cNvPr id="6" name="图片 5"/>
          <p:cNvPicPr>
            <a:picLocks noChangeAspect="1"/>
          </p:cNvPicPr>
          <p:nvPr/>
        </p:nvPicPr>
        <p:blipFill>
          <a:blip r:embed="rId3"/>
          <a:stretch>
            <a:fillRect/>
          </a:stretch>
        </p:blipFill>
        <p:spPr>
          <a:xfrm>
            <a:off x="334010" y="1110615"/>
            <a:ext cx="11294745" cy="42068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08025" y="1132205"/>
            <a:ext cx="4974590" cy="2245360"/>
          </a:xfrm>
          <a:prstGeom prst="rect">
            <a:avLst/>
          </a:prstGeom>
          <a:noFill/>
        </p:spPr>
        <p:txBody>
          <a:bodyPr wrap="square" rtlCol="0">
            <a:spAutoFit/>
          </a:bodyPr>
          <a:lstStyle/>
          <a:p>
            <a:pPr marL="285750" indent="-285750">
              <a:buFont typeface="Arial" panose="020B0604020202020204" pitchFamily="34" charset="0"/>
              <a:buChar char="•"/>
            </a:pPr>
            <a:r>
              <a:rPr lang="en-US" altLang="zh-CN" sz="2800"/>
              <a:t>Distortion field defination</a:t>
            </a:r>
          </a:p>
          <a:p>
            <a:pPr marL="285750" indent="-285750">
              <a:buFont typeface="Arial" panose="020B0604020202020204" pitchFamily="34" charset="0"/>
              <a:buChar char="•"/>
            </a:pPr>
            <a:endParaRPr lang="en-US" altLang="zh-CN" sz="2800"/>
          </a:p>
          <a:p>
            <a:pPr marL="285750" indent="-285750">
              <a:buFont typeface="Arial" panose="020B0604020202020204" pitchFamily="34" charset="0"/>
              <a:buChar char="•"/>
            </a:pPr>
            <a:endParaRPr lang="en-US" altLang="zh-CN" sz="2800"/>
          </a:p>
          <a:p>
            <a:pPr marL="285750" indent="-285750">
              <a:buFont typeface="Arial" panose="020B0604020202020204" pitchFamily="34" charset="0"/>
              <a:buChar char="•"/>
            </a:pPr>
            <a:endParaRPr lang="en-US" altLang="zh-CN" sz="2800"/>
          </a:p>
          <a:p>
            <a:pPr marL="285750" indent="-285750">
              <a:buFont typeface="Arial" panose="020B0604020202020204" pitchFamily="34" charset="0"/>
              <a:buChar char="•"/>
            </a:pPr>
            <a:r>
              <a:rPr lang="en-US" altLang="zh-CN" sz="2800"/>
              <a:t>Loss function</a:t>
            </a:r>
          </a:p>
        </p:txBody>
      </p:sp>
      <p:sp>
        <p:nvSpPr>
          <p:cNvPr id="2" name="标题 1"/>
          <p:cNvSpPr>
            <a:spLocks noGrp="1"/>
          </p:cNvSpPr>
          <p:nvPr>
            <p:ph type="title"/>
          </p:nvPr>
        </p:nvSpPr>
        <p:spPr/>
        <p:txBody>
          <a:bodyPr/>
          <a:lstStyle/>
          <a:p>
            <a:r>
              <a:rPr kumimoji="1" lang="en-US" altLang="zh-CN" dirty="0"/>
              <a:t>Loss function</a:t>
            </a:r>
          </a:p>
        </p:txBody>
      </p:sp>
      <p:sp>
        <p:nvSpPr>
          <p:cNvPr id="4" name="灯片编号占位符 3"/>
          <p:cNvSpPr>
            <a:spLocks noGrp="1"/>
          </p:cNvSpPr>
          <p:nvPr>
            <p:ph type="sldNum" sz="quarter" idx="12"/>
          </p:nvPr>
        </p:nvSpPr>
        <p:spPr/>
        <p:txBody>
          <a:bodyPr/>
          <a:lstStyle/>
          <a:p>
            <a:fld id="{251FA2A0-731F-4DC1-AA5C-A92CD165DE16}" type="slidenum">
              <a:rPr lang="zh-CN" altLang="en-US" smtClean="0"/>
              <a:t>7</a:t>
            </a:fld>
            <a:endParaRPr lang="zh-CN" altLang="en-US"/>
          </a:p>
        </p:txBody>
      </p:sp>
      <p:sp>
        <p:nvSpPr>
          <p:cNvPr id="10" name="矩形 9"/>
          <p:cNvSpPr/>
          <p:nvPr/>
        </p:nvSpPr>
        <p:spPr>
          <a:xfrm>
            <a:off x="2853055" y="6486525"/>
            <a:ext cx="6485890" cy="368300"/>
          </a:xfrm>
          <a:prstGeom prst="rect">
            <a:avLst/>
          </a:prstGeom>
        </p:spPr>
        <p:txBody>
          <a:bodyPr wrap="square">
            <a:spAutoFit/>
          </a:bodyPr>
          <a:lstStyle/>
          <a:p>
            <a:pPr algn="ctr"/>
            <a:r>
              <a:rPr lang="en-US" altLang="zh-CN" dirty="0">
                <a:sym typeface="+mn-ea"/>
              </a:rPr>
              <a:t>Direct Regression of Distortion Field from a Single Fingerprint Image</a:t>
            </a:r>
            <a:endParaRPr lang="zh-CN" altLang="en-US" dirty="0"/>
          </a:p>
        </p:txBody>
      </p:sp>
      <p:pic>
        <p:nvPicPr>
          <p:cNvPr id="7" name="图片 6"/>
          <p:cNvPicPr>
            <a:picLocks noChangeAspect="1"/>
          </p:cNvPicPr>
          <p:nvPr/>
        </p:nvPicPr>
        <p:blipFill>
          <a:blip r:embed="rId3"/>
          <a:stretch>
            <a:fillRect/>
          </a:stretch>
        </p:blipFill>
        <p:spPr>
          <a:xfrm>
            <a:off x="1012190" y="1652905"/>
            <a:ext cx="4438015" cy="989330"/>
          </a:xfrm>
          <a:prstGeom prst="rect">
            <a:avLst/>
          </a:prstGeom>
        </p:spPr>
      </p:pic>
      <p:pic>
        <p:nvPicPr>
          <p:cNvPr id="9" name="图片 8"/>
          <p:cNvPicPr>
            <a:picLocks noChangeAspect="1"/>
          </p:cNvPicPr>
          <p:nvPr/>
        </p:nvPicPr>
        <p:blipFill>
          <a:blip r:embed="rId4"/>
          <a:stretch>
            <a:fillRect/>
          </a:stretch>
        </p:blipFill>
        <p:spPr>
          <a:xfrm>
            <a:off x="1104900" y="3527425"/>
            <a:ext cx="4181475" cy="1581150"/>
          </a:xfrm>
          <a:prstGeom prst="rect">
            <a:avLst/>
          </a:prstGeom>
        </p:spPr>
      </p:pic>
      <p:sp>
        <p:nvSpPr>
          <p:cNvPr id="11" name="文本框 10"/>
          <p:cNvSpPr txBox="1"/>
          <p:nvPr/>
        </p:nvSpPr>
        <p:spPr>
          <a:xfrm>
            <a:off x="5894705" y="1597025"/>
            <a:ext cx="2465705" cy="1378585"/>
          </a:xfrm>
          <a:prstGeom prst="rect">
            <a:avLst/>
          </a:prstGeom>
          <a:noFill/>
        </p:spPr>
        <p:txBody>
          <a:bodyPr wrap="square" rtlCol="0">
            <a:spAutoFit/>
          </a:bodyPr>
          <a:lstStyle/>
          <a:p>
            <a:r>
              <a:rPr lang="en-US" altLang="zh-CN" i="1">
                <a:solidFill>
                  <a:schemeClr val="bg1">
                    <a:lumMod val="50000"/>
                  </a:schemeClr>
                </a:solidFill>
              </a:rPr>
              <a:t>N </a:t>
            </a:r>
            <a:r>
              <a:rPr lang="en-US" altLang="zh-CN">
                <a:solidFill>
                  <a:schemeClr val="bg1">
                    <a:lumMod val="50000"/>
                  </a:schemeClr>
                </a:solidFill>
              </a:rPr>
              <a:t>: normal fingerprint</a:t>
            </a:r>
          </a:p>
          <a:p>
            <a:r>
              <a:rPr lang="en-US" altLang="zh-CN" i="1">
                <a:solidFill>
                  <a:schemeClr val="bg1">
                    <a:lumMod val="50000"/>
                  </a:schemeClr>
                </a:solidFill>
              </a:rPr>
              <a:t>D </a:t>
            </a:r>
            <a:r>
              <a:rPr lang="en-US" altLang="zh-CN">
                <a:solidFill>
                  <a:schemeClr val="bg1">
                    <a:lumMod val="50000"/>
                  </a:schemeClr>
                </a:solidFill>
              </a:rPr>
              <a:t>: distorted fingerprint</a:t>
            </a:r>
          </a:p>
          <a:p>
            <a:r>
              <a:rPr lang="en-US" altLang="zh-CN" i="1">
                <a:solidFill>
                  <a:schemeClr val="bg1">
                    <a:lumMod val="50000"/>
                  </a:schemeClr>
                </a:solidFill>
              </a:rPr>
              <a:t>P</a:t>
            </a:r>
            <a:r>
              <a:rPr lang="en-US" altLang="zh-CN">
                <a:solidFill>
                  <a:schemeClr val="bg1">
                    <a:lumMod val="50000"/>
                  </a:schemeClr>
                </a:solidFill>
              </a:rPr>
              <a:t> : coordinates set</a:t>
            </a:r>
          </a:p>
          <a:p>
            <a:r>
              <a:rPr lang="en-US" altLang="zh-CN" i="1">
                <a:solidFill>
                  <a:schemeClr val="bg1">
                    <a:lumMod val="50000"/>
                  </a:schemeClr>
                </a:solidFill>
              </a:rPr>
              <a:t>F</a:t>
            </a:r>
            <a:r>
              <a:rPr lang="en-US" altLang="zh-CN">
                <a:solidFill>
                  <a:schemeClr val="bg1">
                    <a:lumMod val="50000"/>
                  </a:schemeClr>
                </a:solidFill>
              </a:rPr>
              <a:t> : distorted field</a:t>
            </a:r>
          </a:p>
          <a:p>
            <a:endParaRPr lang="en-US" altLang="zh-CN" baseline="-25000">
              <a:solidFill>
                <a:schemeClr val="bg1">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Distorted fingerprints database</a:t>
            </a:r>
          </a:p>
        </p:txBody>
      </p:sp>
      <p:sp>
        <p:nvSpPr>
          <p:cNvPr id="4" name="灯片编号占位符 3"/>
          <p:cNvSpPr>
            <a:spLocks noGrp="1"/>
          </p:cNvSpPr>
          <p:nvPr>
            <p:ph type="sldNum" sz="quarter" idx="12"/>
          </p:nvPr>
        </p:nvSpPr>
        <p:spPr/>
        <p:txBody>
          <a:bodyPr/>
          <a:lstStyle/>
          <a:p>
            <a:fld id="{251FA2A0-731F-4DC1-AA5C-A92CD165DE16}" type="slidenum">
              <a:rPr lang="zh-CN" altLang="en-US" smtClean="0"/>
              <a:t>8</a:t>
            </a:fld>
            <a:endParaRPr lang="zh-CN" altLang="en-US"/>
          </a:p>
        </p:txBody>
      </p:sp>
      <p:sp>
        <p:nvSpPr>
          <p:cNvPr id="10" name="矩形 9"/>
          <p:cNvSpPr/>
          <p:nvPr/>
        </p:nvSpPr>
        <p:spPr>
          <a:xfrm>
            <a:off x="2853055" y="6486525"/>
            <a:ext cx="6485890" cy="368300"/>
          </a:xfrm>
          <a:prstGeom prst="rect">
            <a:avLst/>
          </a:prstGeom>
        </p:spPr>
        <p:txBody>
          <a:bodyPr wrap="square">
            <a:spAutoFit/>
          </a:bodyPr>
          <a:lstStyle/>
          <a:p>
            <a:pPr algn="ctr"/>
            <a:r>
              <a:rPr lang="en-US" altLang="zh-CN" dirty="0">
                <a:sym typeface="+mn-ea"/>
              </a:rPr>
              <a:t>Direct Regression of Distortion Field from a Single Fingerprint Image</a:t>
            </a:r>
            <a:endParaRPr lang="zh-CN" altLang="en-US" dirty="0"/>
          </a:p>
        </p:txBody>
      </p:sp>
      <p:sp>
        <p:nvSpPr>
          <p:cNvPr id="3" name="文本框 2"/>
          <p:cNvSpPr txBox="1"/>
          <p:nvPr/>
        </p:nvSpPr>
        <p:spPr>
          <a:xfrm>
            <a:off x="334010" y="1184910"/>
            <a:ext cx="5777230" cy="755650"/>
          </a:xfrm>
          <a:prstGeom prst="rect">
            <a:avLst/>
          </a:prstGeom>
          <a:noFill/>
        </p:spPr>
        <p:txBody>
          <a:bodyPr wrap="square" rtlCol="0">
            <a:spAutoFit/>
          </a:bodyPr>
          <a:lstStyle/>
          <a:p>
            <a:pPr fontAlgn="auto">
              <a:lnSpc>
                <a:spcPct val="120000"/>
              </a:lnSpc>
            </a:pPr>
            <a:r>
              <a:rPr lang="en-US" altLang="zh-CN"/>
              <a:t>Tsinghua Distorted Fingerprint (TDF) database (320)</a:t>
            </a:r>
          </a:p>
          <a:p>
            <a:pPr fontAlgn="auto">
              <a:lnSpc>
                <a:spcPct val="120000"/>
              </a:lnSpc>
            </a:pPr>
            <a:r>
              <a:rPr lang="en-US" altLang="zh-CN"/>
              <a:t>Additional Distorted Fingerprint Videos (480)</a:t>
            </a:r>
          </a:p>
        </p:txBody>
      </p:sp>
      <p:sp>
        <p:nvSpPr>
          <p:cNvPr id="6" name="右大括号 5"/>
          <p:cNvSpPr/>
          <p:nvPr/>
        </p:nvSpPr>
        <p:spPr>
          <a:xfrm>
            <a:off x="5396230" y="1110615"/>
            <a:ext cx="75565" cy="92075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p:cNvSpPr txBox="1"/>
          <p:nvPr/>
        </p:nvSpPr>
        <p:spPr>
          <a:xfrm>
            <a:off x="5794375" y="1351280"/>
            <a:ext cx="941070" cy="423545"/>
          </a:xfrm>
          <a:prstGeom prst="rect">
            <a:avLst/>
          </a:prstGeom>
          <a:noFill/>
        </p:spPr>
        <p:txBody>
          <a:bodyPr wrap="square" rtlCol="0">
            <a:spAutoFit/>
          </a:bodyPr>
          <a:lstStyle/>
          <a:p>
            <a:pPr fontAlgn="auto">
              <a:lnSpc>
                <a:spcPct val="120000"/>
              </a:lnSpc>
            </a:pPr>
            <a:r>
              <a:rPr lang="en-US" altLang="zh-CN"/>
              <a:t>TDF-V2</a:t>
            </a:r>
          </a:p>
        </p:txBody>
      </p:sp>
      <p:pic>
        <p:nvPicPr>
          <p:cNvPr id="13" name="图片 12"/>
          <p:cNvPicPr>
            <a:picLocks noChangeAspect="1"/>
          </p:cNvPicPr>
          <p:nvPr/>
        </p:nvPicPr>
        <p:blipFill>
          <a:blip r:embed="rId3"/>
          <a:stretch>
            <a:fillRect/>
          </a:stretch>
        </p:blipFill>
        <p:spPr>
          <a:xfrm>
            <a:off x="314325" y="2373630"/>
            <a:ext cx="11562715" cy="3403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Experiments</a:t>
            </a:r>
            <a:endParaRPr kumimoji="1" lang="zh-CN" altLang="en-US" dirty="0"/>
          </a:p>
        </p:txBody>
      </p:sp>
      <p:sp>
        <p:nvSpPr>
          <p:cNvPr id="3" name="内容占位符 2"/>
          <p:cNvSpPr>
            <a:spLocks noGrp="1"/>
          </p:cNvSpPr>
          <p:nvPr>
            <p:ph idx="1"/>
          </p:nvPr>
        </p:nvSpPr>
        <p:spPr/>
        <p:txBody>
          <a:bodyPr/>
          <a:lstStyle/>
          <a:p>
            <a:r>
              <a:rPr kumimoji="1" lang="en-US" altLang="zh-CN" dirty="0"/>
              <a:t>Database</a:t>
            </a:r>
          </a:p>
          <a:p>
            <a:pPr lvl="1"/>
            <a:r>
              <a:rPr kumimoji="1" lang="en-US" altLang="zh-CN" dirty="0"/>
              <a:t>160 fingerprints in TDF-V2 (</a:t>
            </a:r>
            <a:r>
              <a:rPr kumimoji="1" lang="en-US" altLang="zh-CN" dirty="0">
                <a:sym typeface="+mn-ea"/>
              </a:rPr>
              <a:t>TDF-V2_T</a:t>
            </a:r>
            <a:r>
              <a:rPr kumimoji="1" lang="en-US" altLang="zh-CN" dirty="0"/>
              <a:t>)</a:t>
            </a:r>
          </a:p>
          <a:p>
            <a:pPr lvl="1"/>
            <a:r>
              <a:rPr kumimoji="1" lang="en-US" altLang="zh-CN" dirty="0"/>
              <a:t>Hard subset of </a:t>
            </a:r>
            <a:r>
              <a:rPr kumimoji="1" lang="en-US" altLang="zh-CN" dirty="0">
                <a:sym typeface="+mn-ea"/>
              </a:rPr>
              <a:t>TDF-V2_T</a:t>
            </a:r>
          </a:p>
          <a:p>
            <a:pPr marL="457200" lvl="1" indent="0">
              <a:buNone/>
            </a:pPr>
            <a:r>
              <a:rPr kumimoji="1" lang="en-US" altLang="zh-CN" dirty="0"/>
              <a:t> </a:t>
            </a:r>
          </a:p>
          <a:p>
            <a:r>
              <a:rPr lang="en-US" altLang="zh-CN" dirty="0"/>
              <a:t>Three types of evaluation</a:t>
            </a:r>
          </a:p>
          <a:p>
            <a:pPr lvl="1"/>
            <a:r>
              <a:rPr kumimoji="1" lang="en-GB" altLang="zh-CN" dirty="0"/>
              <a:t>Distortion estimation accuracy</a:t>
            </a:r>
          </a:p>
          <a:p>
            <a:pPr lvl="1"/>
            <a:r>
              <a:rPr kumimoji="1" lang="en-GB" altLang="zh-CN" dirty="0"/>
              <a:t>Matching performance</a:t>
            </a:r>
          </a:p>
          <a:p>
            <a:pPr lvl="1"/>
            <a:r>
              <a:rPr kumimoji="1" lang="en-GB" altLang="zh-CN" dirty="0"/>
              <a:t>Model complexity and efficiency</a:t>
            </a:r>
            <a:endParaRPr kumimoji="1" lang="zh-CN" altLang="en-US" dirty="0"/>
          </a:p>
        </p:txBody>
      </p:sp>
      <p:sp>
        <p:nvSpPr>
          <p:cNvPr id="4" name="灯片编号占位符 3"/>
          <p:cNvSpPr>
            <a:spLocks noGrp="1"/>
          </p:cNvSpPr>
          <p:nvPr>
            <p:ph type="sldNum" sz="quarter" idx="12"/>
          </p:nvPr>
        </p:nvSpPr>
        <p:spPr/>
        <p:txBody>
          <a:bodyPr/>
          <a:lstStyle/>
          <a:p>
            <a:fld id="{251FA2A0-731F-4DC1-AA5C-A92CD165DE16}" type="slidenum">
              <a:rPr lang="zh-CN" altLang="en-US" smtClean="0"/>
              <a:t>9</a:t>
            </a:fld>
            <a:endParaRPr lang="zh-CN" altLang="en-US"/>
          </a:p>
        </p:txBody>
      </p:sp>
      <p:sp>
        <p:nvSpPr>
          <p:cNvPr id="10" name="矩形 9"/>
          <p:cNvSpPr/>
          <p:nvPr/>
        </p:nvSpPr>
        <p:spPr>
          <a:xfrm>
            <a:off x="2853055" y="6486525"/>
            <a:ext cx="6485890" cy="368300"/>
          </a:xfrm>
          <a:prstGeom prst="rect">
            <a:avLst/>
          </a:prstGeom>
        </p:spPr>
        <p:txBody>
          <a:bodyPr wrap="square">
            <a:spAutoFit/>
          </a:bodyPr>
          <a:lstStyle/>
          <a:p>
            <a:pPr algn="ctr"/>
            <a:r>
              <a:rPr lang="en-US" altLang="zh-CN" dirty="0">
                <a:sym typeface="+mn-ea"/>
              </a:rPr>
              <a:t>Direct Regression of Distortion Field from a Single Fingerprint Image</a:t>
            </a:r>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680,&quot;width&quot;:768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2869</Words>
  <Application>Microsoft Office PowerPoint</Application>
  <PresentationFormat>宽屏</PresentationFormat>
  <Paragraphs>214</Paragraphs>
  <Slides>17</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等线</vt:lpstr>
      <vt:lpstr>微软雅黑</vt:lpstr>
      <vt:lpstr>Arial</vt:lpstr>
      <vt:lpstr>Calibri</vt:lpstr>
      <vt:lpstr>Times New Roman</vt:lpstr>
      <vt:lpstr>Wingdings</vt:lpstr>
      <vt:lpstr>Office 主题​​</vt:lpstr>
      <vt:lpstr>Direct Regression of Distortion Field from a Single Fingerprint Image</vt:lpstr>
      <vt:lpstr>Introduction</vt:lpstr>
      <vt:lpstr>Introduction</vt:lpstr>
      <vt:lpstr>Introduction</vt:lpstr>
      <vt:lpstr>Motivation</vt:lpstr>
      <vt:lpstr>Network architecture</vt:lpstr>
      <vt:lpstr>Loss function</vt:lpstr>
      <vt:lpstr>Distorted fingerprints database</vt:lpstr>
      <vt:lpstr>Experiments</vt:lpstr>
      <vt:lpstr> Distortion estimation accuracy</vt:lpstr>
      <vt:lpstr>Matching performance</vt:lpstr>
      <vt:lpstr>Matching performance</vt:lpstr>
      <vt:lpstr>Matching performance</vt:lpstr>
      <vt:lpstr>Matching performance</vt:lpstr>
      <vt:lpstr>Model complexity and efficiency</vt:lpstr>
      <vt:lpstr>Conclusion</vt:lpstr>
      <vt:lpstr>PowerPoint 演示文稿</vt:lpstr>
    </vt:vector>
  </TitlesOfParts>
  <Company>THU-IVG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duan yj</dc:creator>
  <cp:lastModifiedBy>Guan XiongJun</cp:lastModifiedBy>
  <cp:revision>3935</cp:revision>
  <dcterms:created xsi:type="dcterms:W3CDTF">2018-10-09T06:23:00Z</dcterms:created>
  <dcterms:modified xsi:type="dcterms:W3CDTF">2022-09-26T10:04:04Z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8A9A3439E6F84E8D87A16B795C77BD6B</vt:lpwstr>
  </property>
  <property fmtid="{D5CDD505-2E9C-101B-9397-08002B2CF9AE}" pid="3" name="KSOProductBuildVer">
    <vt:lpwstr>2052-11.1.0.11372</vt:lpwstr>
  </property>
</Properties>
</file>