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8"/>
  </p:notesMasterIdLst>
  <p:handoutMasterIdLst>
    <p:handoutMasterId r:id="rId19"/>
  </p:handoutMasterIdLst>
  <p:sldIdLst>
    <p:sldId id="256" r:id="rId2"/>
    <p:sldId id="418" r:id="rId3"/>
    <p:sldId id="419" r:id="rId4"/>
    <p:sldId id="436" r:id="rId5"/>
    <p:sldId id="441" r:id="rId6"/>
    <p:sldId id="442" r:id="rId7"/>
    <p:sldId id="443" r:id="rId8"/>
    <p:sldId id="444" r:id="rId9"/>
    <p:sldId id="422" r:id="rId10"/>
    <p:sldId id="445" r:id="rId11"/>
    <p:sldId id="446" r:id="rId12"/>
    <p:sldId id="447" r:id="rId13"/>
    <p:sldId id="427" r:id="rId14"/>
    <p:sldId id="428" r:id="rId15"/>
    <p:sldId id="437" r:id="rId16"/>
    <p:sldId id="44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FD6348-DF67-400F-A69F-5858E26E0619}">
          <p14:sldIdLst>
            <p14:sldId id="256"/>
            <p14:sldId id="418"/>
            <p14:sldId id="419"/>
            <p14:sldId id="436"/>
            <p14:sldId id="441"/>
            <p14:sldId id="442"/>
            <p14:sldId id="443"/>
            <p14:sldId id="444"/>
            <p14:sldId id="422"/>
            <p14:sldId id="445"/>
            <p14:sldId id="446"/>
            <p14:sldId id="447"/>
            <p14:sldId id="427"/>
            <p14:sldId id="428"/>
            <p14:sldId id="437"/>
            <p14:sldId id="4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DEDED"/>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78904" autoAdjust="0"/>
  </p:normalViewPr>
  <p:slideViewPr>
    <p:cSldViewPr snapToGrid="0" showGuides="1">
      <p:cViewPr varScale="1">
        <p:scale>
          <a:sx n="68" d="100"/>
          <a:sy n="68" d="100"/>
        </p:scale>
        <p:origin x="1397" y="53"/>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994CAEE-76ED-F246-A9AD-A08F45B11F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2EAE9BB3-7F76-B247-9310-B32E091235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FE36C7-8007-4944-AF9F-F5609365E729}" type="datetimeFigureOut">
              <a:rPr kumimoji="1" lang="zh-CN" altLang="en-US" smtClean="0"/>
              <a:t>2023/7/11</a:t>
            </a:fld>
            <a:endParaRPr kumimoji="1" lang="zh-CN" altLang="en-US"/>
          </a:p>
        </p:txBody>
      </p:sp>
      <p:sp>
        <p:nvSpPr>
          <p:cNvPr id="4" name="页脚占位符 3">
            <a:extLst>
              <a:ext uri="{FF2B5EF4-FFF2-40B4-BE49-F238E27FC236}">
                <a16:creationId xmlns:a16="http://schemas.microsoft.com/office/drawing/2014/main" id="{88C03989-8C61-C141-8F45-370616BE3F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398F563F-8838-D741-84B4-2B248A7A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6629AF-0850-B043-BB04-50CD3DC36913}" type="slidenum">
              <a:rPr kumimoji="1" lang="zh-CN" altLang="en-US" smtClean="0"/>
              <a:t>‹#›</a:t>
            </a:fld>
            <a:endParaRPr kumimoji="1" lang="zh-CN" altLang="en-US"/>
          </a:p>
        </p:txBody>
      </p:sp>
    </p:spTree>
    <p:extLst>
      <p:ext uri="{BB962C8B-B14F-4D97-AF65-F5344CB8AC3E}">
        <p14:creationId xmlns:p14="http://schemas.microsoft.com/office/powerpoint/2010/main" val="15992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9EDE8-541A-47A9-BE9C-135A540EFD1D}" type="datetimeFigureOut">
              <a:rPr lang="zh-CN" altLang="en-US" smtClean="0"/>
              <a:t>2023/7/11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5CFBE-78BB-47B4-B0C7-64EDC1656D11}" type="slidenum">
              <a:rPr lang="zh-CN" altLang="en-US" smtClean="0"/>
              <a:t>‹#›</a:t>
            </a:fld>
            <a:endParaRPr lang="zh-CN" altLang="en-US"/>
          </a:p>
        </p:txBody>
      </p:sp>
    </p:spTree>
    <p:extLst>
      <p:ext uri="{BB962C8B-B14F-4D97-AF65-F5344CB8AC3E}">
        <p14:creationId xmlns:p14="http://schemas.microsoft.com/office/powerpoint/2010/main" val="883147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icrosoft YaHei" panose="020B0503020204020204" pitchFamily="34" charset="-122"/>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yfiebeeld-plekhouer 1"/>
          <p:cNvSpPr>
            <a:spLocks noGrp="1" noRot="1" noChangeAspect="1"/>
          </p:cNvSpPr>
          <p:nvPr>
            <p:ph type="sldImg"/>
          </p:nvPr>
        </p:nvSpPr>
        <p:spPr>
          <a:xfrm>
            <a:off x="685800" y="1143000"/>
            <a:ext cx="5486400" cy="3086100"/>
          </a:xfrm>
        </p:spPr>
      </p:sp>
      <p:sp>
        <p:nvSpPr>
          <p:cNvPr id="3" name="Notas-plekhouer 2"/>
          <p:cNvSpPr>
            <a:spLocks noGrp="1"/>
          </p:cNvSpPr>
          <p:nvPr>
            <p:ph type="body" idx="1"/>
          </p:nvPr>
        </p:nvSpPr>
        <p:spPr/>
        <p:txBody>
          <a:bodyPr/>
          <a:lstStyle/>
          <a:p>
            <a:r>
              <a:rPr lang="en-US" altLang="zh-CN" dirty="0"/>
              <a:t>Hello everyone, this is </a:t>
            </a:r>
            <a:r>
              <a:rPr lang="en-US" altLang="zh-CN" dirty="0" err="1"/>
              <a:t>Xiongjun</a:t>
            </a:r>
            <a:r>
              <a:rPr lang="en-US" altLang="zh-CN" dirty="0"/>
              <a:t> Guan from Tsinghua University.</a:t>
            </a:r>
          </a:p>
          <a:p>
            <a:r>
              <a:rPr lang="en-US" altLang="zh-CN" dirty="0"/>
              <a:t>It’s my honor to introduce our study: pose-specific 3D fingerprint unfolding. </a:t>
            </a:r>
            <a:endParaRPr lang="zh-CN" altLang="en-US" dirty="0"/>
          </a:p>
        </p:txBody>
      </p:sp>
      <p:sp>
        <p:nvSpPr>
          <p:cNvPr id="4" name="Skyfienommer-plekhouer 3"/>
          <p:cNvSpPr>
            <a:spLocks noGrp="1"/>
          </p:cNvSpPr>
          <p:nvPr>
            <p:ph type="sldNum" sz="quarter" idx="5"/>
          </p:nvPr>
        </p:nvSpPr>
        <p:spPr/>
        <p:txBody>
          <a:bodyPr/>
          <a:lstStyle/>
          <a:p>
            <a:fld id="{5DF5CFBE-78BB-47B4-B0C7-64EDC1656D11}" type="slidenum">
              <a:rPr lang="zh-CN" altLang="en-US" smtClean="0"/>
              <a:t>1</a:t>
            </a:fld>
            <a:endParaRPr lang="zh-CN" altLang="en-US"/>
          </a:p>
        </p:txBody>
      </p:sp>
    </p:spTree>
    <p:extLst>
      <p:ext uri="{BB962C8B-B14F-4D97-AF65-F5344CB8AC3E}">
        <p14:creationId xmlns:p14="http://schemas.microsoft.com/office/powerpoint/2010/main" val="366053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purpose of unfolding is to improve the compatibility of 3D fingerprints and flat fingerprints, that is, to improve the matching score between them.</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match the results of </a:t>
            </a:r>
            <a:r>
              <a:rPr lang="en-US" altLang="zh-CN" dirty="0"/>
              <a:t>general unfolding and our specific unfolding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algorithm with the same flat fingerprint.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Due to high quality in the database, genuine match scores are much higher than impostor match scores, which makes them totally separable.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Therefore, we use the improvement of genuine matching score as an indicator of unfolding quality.</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According to the figure, we can see that most of the matching performance are improved after pose-specific unfolding.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analyzed the cases where pose-specific unfolding failed and found that in these cases, 3D pose estimation is inaccurate due to very small number of matching minutiae between 3D fingerprint and flat fingerprint.</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10</a:t>
            </a:fld>
            <a:endParaRPr lang="zh-CN" altLang="en-US"/>
          </a:p>
        </p:txBody>
      </p:sp>
    </p:spTree>
    <p:extLst>
      <p:ext uri="{BB962C8B-B14F-4D97-AF65-F5344CB8AC3E}">
        <p14:creationId xmlns:p14="http://schemas.microsoft.com/office/powerpoint/2010/main" val="406621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estimate the deformation field between flat and unfolded fingerprints with general pose and specific pose to directly measure the performance of our unfolding algorithm.</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Examples show that the improvement of the matching score is closely related to reduction of fingerprint distortion: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when fingerprint distortion is greatly reduced, the matching score improves very much.</a:t>
            </a:r>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comparison also proves that our pose-specific unfolding does greatly reduce fingerprint deformation caused by different finger poses. </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11</a:t>
            </a:fld>
            <a:endParaRPr lang="zh-CN" altLang="en-US"/>
          </a:p>
        </p:txBody>
      </p:sp>
    </p:spTree>
    <p:extLst>
      <p:ext uri="{BB962C8B-B14F-4D97-AF65-F5344CB8AC3E}">
        <p14:creationId xmlns:p14="http://schemas.microsoft.com/office/powerpoint/2010/main" val="419481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average times of major steps of the proposed unfolding algorithm are reported in the following table.</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Compared with general unfolding, our method requires additional steps for 3D pose estimation, 3D rigid transformation and specific unfolding.</a:t>
            </a:r>
          </a:p>
          <a:p>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12</a:t>
            </a:fld>
            <a:endParaRPr lang="zh-CN" altLang="en-US"/>
          </a:p>
        </p:txBody>
      </p:sp>
    </p:spTree>
    <p:extLst>
      <p:ext uri="{BB962C8B-B14F-4D97-AF65-F5344CB8AC3E}">
        <p14:creationId xmlns:p14="http://schemas.microsoft.com/office/powerpoint/2010/main" val="411503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summary,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propose a novel pose-specific 3D fingerprint unfolding algorithm to unfold the 3D fingerprint using the same pose as the flat fingerprint.</a:t>
            </a:r>
            <a:endParaRPr kumimoji="1" lang="en-US" altLang="zh-CN" dirty="0"/>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collected a database of mated 2D and 3D fingerprints.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Experiments on it show that our unfolding algorithm improves the compatibility between 3D fingerprint and flat fingerprint and thus leads to higher genuine matching scores.</a:t>
            </a: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13</a:t>
            </a:fld>
            <a:endParaRPr lang="zh-CN" altLang="en-US"/>
          </a:p>
        </p:txBody>
      </p:sp>
    </p:spTree>
    <p:extLst>
      <p:ext uri="{BB962C8B-B14F-4D97-AF65-F5344CB8AC3E}">
        <p14:creationId xmlns:p14="http://schemas.microsoft.com/office/powerpoint/2010/main" val="1114584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 you for watching!</a:t>
            </a:r>
          </a:p>
          <a:p>
            <a:r>
              <a:rPr kumimoji="1" lang="en-US" altLang="zh-CN" dirty="0"/>
              <a:t>Please refer our paper for more details!</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14</a:t>
            </a:fld>
            <a:endParaRPr lang="zh-CN" altLang="en-US"/>
          </a:p>
        </p:txBody>
      </p:sp>
    </p:spTree>
    <p:extLst>
      <p:ext uri="{BB962C8B-B14F-4D97-AF65-F5344CB8AC3E}">
        <p14:creationId xmlns:p14="http://schemas.microsoft.com/office/powerpoint/2010/main" val="488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Fingerprint is one of the most widely used biometric traits </a:t>
            </a:r>
            <a:r>
              <a:rPr lang="en-US" altLang="zh-CN" dirty="0" err="1"/>
              <a:t>beacause</a:t>
            </a:r>
            <a:r>
              <a:rPr lang="en-US" altLang="zh-CN" dirty="0"/>
              <a:t> it is very stable, easy to collect and highly distinctive.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Up to now, 2D fingerprint images obtained by contact-based sensors are the dominating fingerprint image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However, the quality of 2D fingerprint images is affected by factors such as skin deformation and humidity.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Compared with 2D fingerprints, 3D fingerprints are not deformed, less affected by dry or wet fingers, and hygienic, since they are acquired in a non-contact manner.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Due to this advantage, a number of 3D fingerprint sensing technologies have been proposed</a:t>
            </a:r>
            <a:r>
              <a:rPr lang="en-US" altLang="zh-CN" dirty="0"/>
              <a:t> .</a:t>
            </a:r>
            <a:br>
              <a:rPr lang="en-US" altLang="zh-CN" dirty="0"/>
            </a:br>
            <a:br>
              <a:rPr lang="en-US" altLang="zh-CN" dirty="0"/>
            </a:br>
            <a:br>
              <a:rPr lang="en-US" altLang="zh-CN" dirty="0"/>
            </a:b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2</a:t>
            </a:fld>
            <a:endParaRPr lang="zh-CN" altLang="en-US"/>
          </a:p>
        </p:txBody>
      </p:sp>
    </p:spTree>
    <p:extLst>
      <p:ext uri="{BB962C8B-B14F-4D97-AF65-F5344CB8AC3E}">
        <p14:creationId xmlns:p14="http://schemas.microsoft.com/office/powerpoint/2010/main" val="206660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Since existing fingerprint databases contain mainly 2D fingerprints and 2D sensors are very popular, new 3D fingerprint sensors need to be compatible with them.</a:t>
            </a:r>
            <a:r>
              <a:rPr lang="en-US" altLang="zh-CN" dirty="0"/>
              <a:t>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Considering that 3D fingerprint sensors are expensive and large, a common application scenario is using 3D for enrollment and 2D for recognition.</a:t>
            </a:r>
            <a:r>
              <a:rPr lang="en-US" altLang="zh-CN" dirty="0"/>
              <a:t> </a:t>
            </a:r>
          </a:p>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For compatibility, 3D fingerprints are usually unfolded </a:t>
            </a:r>
            <a:r>
              <a:rPr lang="en-US" altLang="zh-CN" sz="1200" b="0" i="0" kern="120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into 2D rolled </a:t>
            </a: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fingerprints, which are then matched to query flat fingerprints by traditional 2D  recognition technology.</a:t>
            </a:r>
            <a:br>
              <a:rPr lang="en-US" altLang="zh-CN" dirty="0"/>
            </a:br>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3</a:t>
            </a:fld>
            <a:endParaRPr lang="zh-CN" altLang="en-US"/>
          </a:p>
        </p:txBody>
      </p:sp>
    </p:spTree>
    <p:extLst>
      <p:ext uri="{BB962C8B-B14F-4D97-AF65-F5344CB8AC3E}">
        <p14:creationId xmlns:p14="http://schemas.microsoft.com/office/powerpoint/2010/main" val="207680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Generally, there are two types of 3D fingerprint unfolding methods.</a:t>
            </a:r>
            <a:r>
              <a:rPr lang="en-US" altLang="zh-CN" dirty="0"/>
              <a:t> </a:t>
            </a:r>
            <a:br>
              <a:rPr lang="en-US" altLang="zh-CN" dirty="0"/>
            </a:b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Parametric method uses a hypothetical geometric model to approximate the 3D shape of the finger.</a:t>
            </a:r>
            <a:r>
              <a:rPr lang="en-US" altLang="zh-CN" dirty="0"/>
              <a:t>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However, since the finger is irregular, these models do not fully conform to the shape of  fingers.</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non-parametric method does not assume the shape of the finger. But because of special shape of finger, it cannot be spread out on a plane without tearing.</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addition, the deformation of the fingerprint is related to its pressing pose, and the pose of the query fingerprint is not known in advance. Therefore, there is large deformation between the unfolded 3D fingerprint and the query fingerprint. This will result in false non-matches.</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order to deal with the skin deformation problem, researchers have proposed various deformable registration and matching algorithms,  which are however designed for 2D fingerprints.</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Since there is no explicit consideration of 3D finger shape during registration or matching, non-mated fingerprints may appear similar after unreasonable deformable registration, which may result in false matches.</a:t>
            </a:r>
          </a:p>
          <a:p>
            <a:endPar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endParaRP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4</a:t>
            </a:fld>
            <a:endParaRPr lang="zh-CN" altLang="en-US"/>
          </a:p>
        </p:txBody>
      </p:sp>
    </p:spTree>
    <p:extLst>
      <p:ext uri="{BB962C8B-B14F-4D97-AF65-F5344CB8AC3E}">
        <p14:creationId xmlns:p14="http://schemas.microsoft.com/office/powerpoint/2010/main" val="304655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Therefore, with the aim of reducing deformation between unfolded and flat fingerprints we propose a pose-specific 3D fingerprint unfolding algorithm to unfold the 3D fingerprint using the same pose as the flat fingerprint.</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5</a:t>
            </a:fld>
            <a:endParaRPr lang="zh-CN" altLang="en-US"/>
          </a:p>
        </p:txBody>
      </p:sp>
    </p:spTree>
    <p:extLst>
      <p:ext uri="{BB962C8B-B14F-4D97-AF65-F5344CB8AC3E}">
        <p14:creationId xmlns:p14="http://schemas.microsoft.com/office/powerpoint/2010/main" val="416559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Here is the complete process of our algorithm.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First we unfold the 3D fingerprint using the normal pose, next estimate the specific pose of the query flat, then unfold the 3D fingerprint using the estimated pose, and finally apply a 2D fingerprint registration method. </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In the following we will describe the unfolding and 3D pose estimation steps.</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6</a:t>
            </a:fld>
            <a:endParaRPr lang="zh-CN" altLang="en-US"/>
          </a:p>
        </p:txBody>
      </p:sp>
    </p:spTree>
    <p:extLst>
      <p:ext uri="{BB962C8B-B14F-4D97-AF65-F5344CB8AC3E}">
        <p14:creationId xmlns:p14="http://schemas.microsoft.com/office/powerpoint/2010/main" val="2234019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There are two parts in unfolding: </a:t>
            </a:r>
            <a:r>
              <a:rPr lang="en-US" altLang="zh-CN" sz="1200" b="0" i="0" kern="1200" dirty="0">
                <a:solidFill>
                  <a:schemeClr val="tx1"/>
                </a:solidFill>
                <a:effectLst/>
                <a:latin typeface="Calibri" panose="020F0502020204030204" pitchFamily="34" charset="0"/>
                <a:ea typeface="Microsoft YaHei" panose="020B0503020204020204" pitchFamily="34" charset="-122"/>
                <a:cs typeface="Calibri" panose="020F0502020204030204" pitchFamily="34" charset="0"/>
              </a:rPr>
              <a:t>First, visualize the point cloud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and then unfold it.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visualization method takes the neighborhood around each point in the point cloud as the partial surface, and calculates the depth of the point relative to the surface.  We</a:t>
            </a:r>
            <a:r>
              <a:rPr lang="zh-CN" altLang="en-US"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use the normalized surface depth as the value and project it to the image plane.</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During unfolding, we use the arc length between two points in the point cloud as the coordinates of the unfolded fingerprint.</a:t>
            </a:r>
          </a:p>
          <a:p>
            <a:r>
              <a:rPr lang="en-US" altLang="zh-CN" dirty="0"/>
              <a:t>The figure at the bottom right shows </a:t>
            </a:r>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two comparisons of the visualization results  before and after unfolding. The area with a large tilt relative to the observation plane is effectively flattened.</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7</a:t>
            </a:fld>
            <a:endParaRPr lang="zh-CN" altLang="en-US"/>
          </a:p>
        </p:txBody>
      </p:sp>
    </p:spTree>
    <p:extLst>
      <p:ext uri="{BB962C8B-B14F-4D97-AF65-F5344CB8AC3E}">
        <p14:creationId xmlns:p14="http://schemas.microsoft.com/office/powerpoint/2010/main" val="64881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3D pose estimation step conducts global rigid transformation between the 3D fingerprint and the flat fingerprint.</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We use mated 3D/2D minutiae pairs  to estimate a 3D rigid transformation to minimize the average distance under orthogonal projection.</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following figure shows an example of transformed 3D fingerprint using 3D pose estimation results. Figure (a) is a real flat fingerprint. (b) is the corresponding finger point cloud in the original pose. (c) is the point cloud in the same pose as the flat fingerprint.</a:t>
            </a:r>
            <a:endParaRPr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8</a:t>
            </a:fld>
            <a:endParaRPr lang="zh-CN" altLang="en-US"/>
          </a:p>
        </p:txBody>
      </p:sp>
    </p:spTree>
    <p:extLst>
      <p:ext uri="{BB962C8B-B14F-4D97-AF65-F5344CB8AC3E}">
        <p14:creationId xmlns:p14="http://schemas.microsoft.com/office/powerpoint/2010/main" val="71247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Due to the lack of databases containing high quality finger point clouds and corresponding flat fingerprints, we collected a database for this study.</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The finger point clouds were captured by using a commercial structured light 3D scanner, while the corresponding 2D flat fingerprints at multiple poses were captured with a Frustrated Total Internal Reflection (FTIR) fingerprint sensor.</a:t>
            </a:r>
          </a:p>
          <a:p>
            <a:r>
              <a:rPr lang="en-US" altLang="zh-CN" sz="1200" b="0" i="0" u="none" strike="noStrike" kern="1200" baseline="0" dirty="0">
                <a:solidFill>
                  <a:schemeClr val="tx1"/>
                </a:solidFill>
                <a:latin typeface="Calibri" panose="020F0502020204030204" pitchFamily="34" charset="0"/>
                <a:ea typeface="Microsoft YaHei" panose="020B0503020204020204" pitchFamily="34" charset="-122"/>
                <a:cs typeface="Calibri" panose="020F0502020204030204" pitchFamily="34" charset="0"/>
              </a:rPr>
              <a:t>3D point clouds of 150 fingers and 1200 corresponding flat fingerprints were used in our experiments. Finger data were collected from people aged 20 to 30. Ten fingers were collected for each person.</a:t>
            </a:r>
            <a:endParaRPr lang="en"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9</a:t>
            </a:fld>
            <a:endParaRPr lang="zh-CN" altLang="en-US"/>
          </a:p>
        </p:txBody>
      </p:sp>
    </p:spTree>
    <p:extLst>
      <p:ext uri="{BB962C8B-B14F-4D97-AF65-F5344CB8AC3E}">
        <p14:creationId xmlns:p14="http://schemas.microsoft.com/office/powerpoint/2010/main" val="1702881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156662-FAE2-40D7-A4FD-C0CDF679A24E}"/>
              </a:ext>
            </a:extLst>
          </p:cNvPr>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userDrawn="1">
            <p:ph type="ctrTitle"/>
          </p:nvPr>
        </p:nvSpPr>
        <p:spPr>
          <a:xfrm>
            <a:off x="317634" y="2205723"/>
            <a:ext cx="11558614" cy="858795"/>
          </a:xfrm>
          <a:prstGeom prst="rect">
            <a:avLst/>
          </a:prstGeom>
        </p:spPr>
        <p:txBody>
          <a:bodyPr anchor="ctr">
            <a:normAutofit/>
          </a:bodyPr>
          <a:lstStyle>
            <a:lvl1pPr algn="ctr">
              <a:defRPr sz="4800" baseline="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userDrawn="1">
            <p:ph type="subTitle" idx="1"/>
          </p:nvPr>
        </p:nvSpPr>
        <p:spPr>
          <a:xfrm>
            <a:off x="1523992" y="4947973"/>
            <a:ext cx="9144000" cy="543698"/>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8858"/>
            <a:ext cx="2570205" cy="400110"/>
          </a:xfrm>
          <a:prstGeom prst="rect">
            <a:avLst/>
          </a:prstGeom>
          <a:noFill/>
        </p:spPr>
        <p:txBody>
          <a:bodyPr wrap="square" rtlCol="0" anchor="ctr">
            <a:spAutoFit/>
          </a:bodyPr>
          <a:lstStyle/>
          <a:p>
            <a:pPr algn="ctr"/>
            <a:r>
              <a:rPr lang="en-US" altLang="zh-CN" sz="2000" baseline="0" dirty="0">
                <a:solidFill>
                  <a:schemeClr val="tx1"/>
                </a:solidFill>
                <a:latin typeface="Calibri" panose="020F0502020204030204" pitchFamily="34" charset="0"/>
                <a:ea typeface="宋体" panose="02010600030101010101" pitchFamily="2" charset="-122"/>
              </a:rPr>
              <a:t>2021.9.11</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FA6F3C88-66ED-4CA0-B022-E4958AD3C28D}"/>
              </a:ext>
            </a:extLst>
          </p:cNvPr>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C11B7B-106B-41FD-8880-F662B3E54730}"/>
              </a:ext>
            </a:extLst>
          </p:cNvPr>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530FB2A1-7C5D-864C-BA1F-192F3651EA09}"/>
              </a:ext>
            </a:extLst>
          </p:cNvPr>
          <p:cNvPicPr>
            <a:picLocks noChangeAspect="1"/>
          </p:cNvPicPr>
          <p:nvPr userDrawn="1"/>
        </p:nvPicPr>
        <p:blipFill>
          <a:blip r:embed="rId2"/>
          <a:stretch>
            <a:fillRect/>
          </a:stretch>
        </p:blipFill>
        <p:spPr>
          <a:xfrm>
            <a:off x="11201617" y="102104"/>
            <a:ext cx="670788" cy="670788"/>
          </a:xfrm>
          <a:prstGeom prst="rect">
            <a:avLst/>
          </a:prstGeom>
        </p:spPr>
      </p:pic>
      <p:pic>
        <p:nvPicPr>
          <p:cNvPr id="13" name="图片 12">
            <a:extLst>
              <a:ext uri="{FF2B5EF4-FFF2-40B4-BE49-F238E27FC236}">
                <a16:creationId xmlns:a16="http://schemas.microsoft.com/office/drawing/2014/main" id="{3F1E39FD-1F38-484E-A5B6-9747F4AD7A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66627" y="177187"/>
            <a:ext cx="1754663" cy="484781"/>
          </a:xfrm>
          <a:prstGeom prst="rect">
            <a:avLst/>
          </a:prstGeom>
        </p:spPr>
      </p:pic>
    </p:spTree>
    <p:extLst>
      <p:ext uri="{BB962C8B-B14F-4D97-AF65-F5344CB8AC3E}">
        <p14:creationId xmlns:p14="http://schemas.microsoft.com/office/powerpoint/2010/main" val="263378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E6156662-FAE2-40D7-A4FD-C0CDF679A24E}"/>
              </a:ext>
            </a:extLst>
          </p:cNvPr>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8858"/>
            <a:ext cx="2570205" cy="400110"/>
          </a:xfrm>
          <a:prstGeom prst="rect">
            <a:avLst/>
          </a:prstGeom>
          <a:noFill/>
        </p:spPr>
        <p:txBody>
          <a:bodyPr wrap="square" rtlCol="0" anchor="ctr">
            <a:spAutoFit/>
          </a:bodyPr>
          <a:lstStyle/>
          <a:p>
            <a:pPr algn="ctr"/>
            <a:r>
              <a:rPr lang="en-US" altLang="zh-CN" sz="2000" baseline="0">
                <a:solidFill>
                  <a:schemeClr val="tx1"/>
                </a:solidFill>
                <a:latin typeface="Calibri" panose="020F0502020204030204" pitchFamily="34" charset="0"/>
                <a:ea typeface="宋体" panose="02010600030101010101" pitchFamily="2" charset="-122"/>
              </a:rPr>
              <a:t>2021.9.11</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a:extLst>
              <a:ext uri="{FF2B5EF4-FFF2-40B4-BE49-F238E27FC236}">
                <a16:creationId xmlns:a16="http://schemas.microsoft.com/office/drawing/2014/main" id="{FA6F3C88-66ED-4CA0-B022-E4958AD3C28D}"/>
              </a:ext>
            </a:extLst>
          </p:cNvPr>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C11B7B-106B-41FD-8880-F662B3E54730}"/>
              </a:ext>
            </a:extLst>
          </p:cNvPr>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6957C57-9664-1D40-840C-6FA077E0E70F}"/>
              </a:ext>
            </a:extLst>
          </p:cNvPr>
          <p:cNvSpPr txBox="1"/>
          <p:nvPr userDrawn="1"/>
        </p:nvSpPr>
        <p:spPr>
          <a:xfrm>
            <a:off x="837398" y="2213811"/>
            <a:ext cx="10443410" cy="83099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 altLang="zh-CN" sz="4800" dirty="0"/>
              <a:t>Thank you!</a:t>
            </a:r>
            <a:endParaRPr kumimoji="1" lang="zh-CN" altLang="en-US" sz="4800" dirty="0"/>
          </a:p>
        </p:txBody>
      </p:sp>
    </p:spTree>
    <p:extLst>
      <p:ext uri="{BB962C8B-B14F-4D97-AF65-F5344CB8AC3E}">
        <p14:creationId xmlns:p14="http://schemas.microsoft.com/office/powerpoint/2010/main" val="265900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Tree>
    <p:extLst>
      <p:ext uri="{BB962C8B-B14F-4D97-AF65-F5344CB8AC3E}">
        <p14:creationId xmlns:p14="http://schemas.microsoft.com/office/powerpoint/2010/main" val="338936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和文献">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334001" y="997226"/>
            <a:ext cx="11542247" cy="488710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6" name="Slide Number Placeholder 5"/>
          <p:cNvSpPr>
            <a:spLocks noGrp="1"/>
          </p:cNvSpPr>
          <p:nvPr>
            <p:ph type="sldNum" sz="quarter" idx="12"/>
          </p:nvPr>
        </p:nvSpPr>
        <p:spPr>
          <a:xfrm>
            <a:off x="11669552" y="6491817"/>
            <a:ext cx="522448" cy="365125"/>
          </a:xfrm>
        </p:spPr>
        <p:txBody>
          <a:bodyPr/>
          <a:lstStyle/>
          <a:p>
            <a:fld id="{251FA2A0-731F-4DC1-AA5C-A92CD165DE16}" type="slidenum">
              <a:rPr lang="zh-CN" altLang="en-US" smtClean="0"/>
              <a:t>‹#›</a:t>
            </a:fld>
            <a:endParaRPr lang="zh-CN" altLang="en-US" dirty="0"/>
          </a:p>
        </p:txBody>
      </p:sp>
      <p:sp>
        <p:nvSpPr>
          <p:cNvPr id="8" name="内容占位符 7">
            <a:extLst>
              <a:ext uri="{FF2B5EF4-FFF2-40B4-BE49-F238E27FC236}">
                <a16:creationId xmlns:a16="http://schemas.microsoft.com/office/drawing/2014/main" id="{D74C28B8-A6D9-4E1D-8190-0443D89A15A0}"/>
              </a:ext>
            </a:extLst>
          </p:cNvPr>
          <p:cNvSpPr>
            <a:spLocks noGrp="1"/>
          </p:cNvSpPr>
          <p:nvPr>
            <p:ph sz="quarter" idx="13"/>
          </p:nvPr>
        </p:nvSpPr>
        <p:spPr>
          <a:xfrm>
            <a:off x="334000" y="6003758"/>
            <a:ext cx="11542247" cy="365125"/>
          </a:xfrm>
        </p:spPr>
        <p:txBody>
          <a:bodyPr anchor="b">
            <a:noAutofit/>
          </a:bodyPr>
          <a:lstStyle>
            <a:lvl1pPr marL="180000" indent="-180000">
              <a:lnSpc>
                <a:spcPct val="100000"/>
              </a:lnSpc>
              <a:spcBef>
                <a:spcPts val="0"/>
              </a:spcBef>
              <a:buFont typeface="+mj-lt"/>
              <a:buAutoNum type="arabicPeriod"/>
              <a:tabLst>
                <a:tab pos="180000" algn="l"/>
              </a:tabLst>
              <a:defRPr sz="1400">
                <a:solidFill>
                  <a:schemeClr val="tx1"/>
                </a:solidFill>
              </a:defRPr>
            </a:lvl1pPr>
          </a:lstStyle>
          <a:p>
            <a:pPr lvl="0"/>
            <a:endParaRPr lang="zh-CN" altLang="en-US" dirty="0"/>
          </a:p>
        </p:txBody>
      </p:sp>
    </p:spTree>
    <p:extLst>
      <p:ext uri="{BB962C8B-B14F-4D97-AF65-F5344CB8AC3E}">
        <p14:creationId xmlns:p14="http://schemas.microsoft.com/office/powerpoint/2010/main" val="140854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7" name="Title 1"/>
          <p:cNvSpPr>
            <a:spLocks noGrp="1"/>
          </p:cNvSpPr>
          <p:nvPr>
            <p:ph type="ctrTitle" hasCustomPrompt="1"/>
          </p:nvPr>
        </p:nvSpPr>
        <p:spPr>
          <a:xfrm>
            <a:off x="485372" y="1220446"/>
            <a:ext cx="11221256" cy="1795669"/>
          </a:xfrm>
          <a:prstGeom prst="rect">
            <a:avLst/>
          </a:prstGeom>
        </p:spPr>
        <p:txBody>
          <a:bodyPr anchor="ctr">
            <a:normAutofit/>
          </a:bodyPr>
          <a:lstStyle>
            <a:lvl1pPr algn="ctr">
              <a:defRPr sz="2800" baseline="0">
                <a:solidFill>
                  <a:schemeClr val="tx1"/>
                </a:solidFill>
              </a:defRPr>
            </a:lvl1pPr>
          </a:lstStyle>
          <a:p>
            <a:r>
              <a:rPr lang="zh-CN" altLang="en-US" dirty="0"/>
              <a:t>单击此处编辑论文题目</a:t>
            </a:r>
            <a:endParaRPr lang="en-US" dirty="0"/>
          </a:p>
        </p:txBody>
      </p:sp>
      <p:sp>
        <p:nvSpPr>
          <p:cNvPr id="11" name="Subtitle 2"/>
          <p:cNvSpPr>
            <a:spLocks noGrp="1"/>
          </p:cNvSpPr>
          <p:nvPr>
            <p:ph type="subTitle" idx="1" hasCustomPrompt="1"/>
          </p:nvPr>
        </p:nvSpPr>
        <p:spPr>
          <a:xfrm>
            <a:off x="478367" y="3158990"/>
            <a:ext cx="11235267" cy="1038998"/>
          </a:xfrm>
        </p:spPr>
        <p:txBody>
          <a:bodyPr anchor="ctr">
            <a:norm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单击以编辑论文作者</a:t>
            </a:r>
            <a:endParaRPr lang="en-US" dirty="0"/>
          </a:p>
        </p:txBody>
      </p:sp>
      <p:sp>
        <p:nvSpPr>
          <p:cNvPr id="3" name="内容占位符 2"/>
          <p:cNvSpPr>
            <a:spLocks noGrp="1"/>
          </p:cNvSpPr>
          <p:nvPr>
            <p:ph sz="quarter" idx="13" hasCustomPrompt="1"/>
          </p:nvPr>
        </p:nvSpPr>
        <p:spPr>
          <a:xfrm>
            <a:off x="486180" y="4587240"/>
            <a:ext cx="11220449" cy="1554480"/>
          </a:xfrm>
        </p:spPr>
        <p:txBody>
          <a:bodyPr anchor="ctr">
            <a:normAutofit/>
          </a:bodyPr>
          <a:lstStyle>
            <a:lvl1pPr marL="0" indent="0" algn="l">
              <a:spcBef>
                <a:spcPts val="0"/>
              </a:spcBef>
              <a:buNone/>
              <a:defRPr sz="1600"/>
            </a:lvl1pPr>
          </a:lstStyle>
          <a:p>
            <a:pPr lvl="0"/>
            <a:r>
              <a:rPr lang="zh-CN" altLang="en-US" dirty="0"/>
              <a:t>单击以编辑作者机构</a:t>
            </a:r>
          </a:p>
        </p:txBody>
      </p:sp>
      <p:sp>
        <p:nvSpPr>
          <p:cNvPr id="24" name="文本占位符 23">
            <a:extLst>
              <a:ext uri="{FF2B5EF4-FFF2-40B4-BE49-F238E27FC236}">
                <a16:creationId xmlns:a16="http://schemas.microsoft.com/office/drawing/2014/main" id="{6BFFDBE1-8AE8-46B4-B611-BCF53C96DFAB}"/>
              </a:ext>
            </a:extLst>
          </p:cNvPr>
          <p:cNvSpPr>
            <a:spLocks noGrp="1"/>
          </p:cNvSpPr>
          <p:nvPr>
            <p:ph type="body" sz="quarter" idx="15" hasCustomPrompt="1"/>
          </p:nvPr>
        </p:nvSpPr>
        <p:spPr>
          <a:xfrm>
            <a:off x="3138785" y="6312377"/>
            <a:ext cx="5900420" cy="449263"/>
          </a:xfrm>
        </p:spPr>
        <p:txBody>
          <a:bodyPr anchor="ctr">
            <a:normAutofit/>
          </a:bodyPr>
          <a:lstStyle>
            <a:lvl1pPr marL="0" indent="0" algn="ctr">
              <a:buNone/>
              <a:defRPr sz="1600"/>
            </a:lvl1pPr>
          </a:lstStyle>
          <a:p>
            <a:pPr lvl="0"/>
            <a:r>
              <a:rPr lang="zh-CN" altLang="en-US" dirty="0"/>
              <a:t>单机以编辑论文出版刊物及年份</a:t>
            </a:r>
          </a:p>
        </p:txBody>
      </p:sp>
    </p:spTree>
    <p:extLst>
      <p:ext uri="{BB962C8B-B14F-4D97-AF65-F5344CB8AC3E}">
        <p14:creationId xmlns:p14="http://schemas.microsoft.com/office/powerpoint/2010/main" val="225893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6" name="Title 1">
            <a:extLst>
              <a:ext uri="{FF2B5EF4-FFF2-40B4-BE49-F238E27FC236}">
                <a16:creationId xmlns:a16="http://schemas.microsoft.com/office/drawing/2014/main" id="{B1CC9E70-1961-4D07-8BC1-05C59850B902}"/>
              </a:ext>
            </a:extLst>
          </p:cNvPr>
          <p:cNvSpPr>
            <a:spLocks noGrp="1"/>
          </p:cNvSpPr>
          <p:nvPr>
            <p:ph type="title"/>
          </p:nvPr>
        </p:nvSpPr>
        <p:spPr>
          <a:xfrm>
            <a:off x="334001" y="97477"/>
            <a:ext cx="11019798" cy="670787"/>
          </a:xfrm>
        </p:spPr>
        <p:txBody>
          <a:bodyPr>
            <a:noAutofit/>
          </a:bodyPr>
          <a:lstStyle>
            <a:lvl1pPr>
              <a:defRPr sz="4000"/>
            </a:lvl1pPr>
          </a:lstStyle>
          <a:p>
            <a:r>
              <a:rPr lang="zh-CN" altLang="en-US" dirty="0"/>
              <a:t>单击此处编辑母版标题样式</a:t>
            </a:r>
            <a:endParaRPr lang="en-US" dirty="0"/>
          </a:p>
        </p:txBody>
      </p:sp>
    </p:spTree>
    <p:extLst>
      <p:ext uri="{BB962C8B-B14F-4D97-AF65-F5344CB8AC3E}">
        <p14:creationId xmlns:p14="http://schemas.microsoft.com/office/powerpoint/2010/main" val="1558134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1FA2A0-731F-4DC1-AA5C-A92CD165DE16}" type="slidenum">
              <a:rPr lang="zh-CN" altLang="en-US" smtClean="0"/>
              <a:pPr/>
              <a:t>‹#›</a:t>
            </a:fld>
            <a:endParaRPr lang="zh-CN" altLang="en-US" dirty="0"/>
          </a:p>
        </p:txBody>
      </p:sp>
    </p:spTree>
    <p:extLst>
      <p:ext uri="{BB962C8B-B14F-4D97-AF65-F5344CB8AC3E}">
        <p14:creationId xmlns:p14="http://schemas.microsoft.com/office/powerpoint/2010/main" val="24004348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BC96854-4D72-BA49-A1E7-3AAB7004F4FB}"/>
              </a:ext>
            </a:extLst>
          </p:cNvPr>
          <p:cNvSpPr/>
          <p:nvPr userDrawn="1"/>
        </p:nvSpPr>
        <p:spPr>
          <a:xfrm>
            <a:off x="-14" y="6496312"/>
            <a:ext cx="12192000" cy="3582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B029896E-A429-E94F-B388-A2A8FA228ABF}"/>
              </a:ext>
            </a:extLst>
          </p:cNvPr>
          <p:cNvSpPr/>
          <p:nvPr userDrawn="1"/>
        </p:nvSpPr>
        <p:spPr>
          <a:xfrm>
            <a:off x="-14" y="6419238"/>
            <a:ext cx="12192000" cy="7707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880FB6A-AB41-4F5E-AE1B-1FF1EF2B1C54}"/>
              </a:ext>
            </a:extLst>
          </p:cNvPr>
          <p:cNvSpPr/>
          <p:nvPr userDrawn="1"/>
        </p:nvSpPr>
        <p:spPr>
          <a:xfrm>
            <a:off x="-14" y="0"/>
            <a:ext cx="12192000" cy="844896"/>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A141209-3DFC-488B-AA87-40D2580597DA}"/>
              </a:ext>
            </a:extLst>
          </p:cNvPr>
          <p:cNvSpPr/>
          <p:nvPr userDrawn="1"/>
        </p:nvSpPr>
        <p:spPr>
          <a:xfrm>
            <a:off x="-14" y="844209"/>
            <a:ext cx="12192000" cy="77072"/>
          </a:xfrm>
          <a:prstGeom prst="rect">
            <a:avLst/>
          </a:prstGeom>
          <a:gradFill flip="none" rotWithShape="1">
            <a:gsLst>
              <a:gs pos="0">
                <a:schemeClr val="bg1"/>
              </a:gs>
              <a:gs pos="100000">
                <a:srgbClr val="7030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334001" y="997226"/>
            <a:ext cx="11542247" cy="533919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334001"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7/11/2023</a:t>
            </a:fld>
            <a:endParaRPr lang="en-US" dirty="0"/>
          </a:p>
        </p:txBody>
      </p:sp>
      <p:sp>
        <p:nvSpPr>
          <p:cNvPr id="5" name="Footer Placeholder 4"/>
          <p:cNvSpPr>
            <a:spLocks noGrp="1"/>
          </p:cNvSpPr>
          <p:nvPr>
            <p:ph type="ftr" sz="quarter" idx="3"/>
          </p:nvPr>
        </p:nvSpPr>
        <p:spPr>
          <a:xfrm>
            <a:off x="4047724" y="648943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669537" y="6496311"/>
            <a:ext cx="522449" cy="358253"/>
          </a:xfrm>
          <a:prstGeom prst="rect">
            <a:avLst/>
          </a:prstGeom>
        </p:spPr>
        <p:txBody>
          <a:bodyPr vert="horz" lIns="91440" tIns="45720" rIns="91440" bIns="45720" rtlCol="0" anchor="ctr"/>
          <a:lstStyle>
            <a:lvl1pPr algn="r">
              <a:defRPr sz="1200">
                <a:solidFill>
                  <a:schemeClr val="tx1">
                    <a:tint val="75000"/>
                  </a:schemeClr>
                </a:solidFill>
              </a:defRPr>
            </a:lvl1pPr>
          </a:lstStyle>
          <a:p>
            <a:fld id="{251FA2A0-731F-4DC1-AA5C-A92CD165DE16}" type="slidenum">
              <a:rPr lang="zh-CN" altLang="en-US" smtClean="0"/>
              <a:pPr/>
              <a:t>‹#›</a:t>
            </a:fld>
            <a:endParaRPr lang="zh-CN" altLang="en-US" dirty="0"/>
          </a:p>
        </p:txBody>
      </p:sp>
      <p:sp>
        <p:nvSpPr>
          <p:cNvPr id="7" name="文本框 6">
            <a:extLst>
              <a:ext uri="{FF2B5EF4-FFF2-40B4-BE49-F238E27FC236}">
                <a16:creationId xmlns:a16="http://schemas.microsoft.com/office/drawing/2014/main" id="{0B969F7B-897A-4260-80FE-21BF68B61724}"/>
              </a:ext>
            </a:extLst>
          </p:cNvPr>
          <p:cNvSpPr txBox="1"/>
          <p:nvPr userDrawn="1"/>
        </p:nvSpPr>
        <p:spPr>
          <a:xfrm>
            <a:off x="1592648" y="5041557"/>
            <a:ext cx="3042509" cy="369332"/>
          </a:xfrm>
          <a:prstGeom prst="rect">
            <a:avLst/>
          </a:prstGeom>
          <a:noFill/>
        </p:spPr>
        <p:txBody>
          <a:bodyPr wrap="square" rtlCol="0">
            <a:spAutoFit/>
          </a:bodyPr>
          <a:lstStyle/>
          <a:p>
            <a:endParaRPr lang="zh-CN" altLang="en-US" sz="1800" dirty="0"/>
          </a:p>
        </p:txBody>
      </p:sp>
      <p:sp>
        <p:nvSpPr>
          <p:cNvPr id="2" name="Title Placeholder 1"/>
          <p:cNvSpPr>
            <a:spLocks noGrp="1"/>
          </p:cNvSpPr>
          <p:nvPr>
            <p:ph type="title"/>
          </p:nvPr>
        </p:nvSpPr>
        <p:spPr>
          <a:xfrm>
            <a:off x="334001" y="97477"/>
            <a:ext cx="11019798" cy="670787"/>
          </a:xfrm>
          <a:prstGeom prst="rect">
            <a:avLst/>
          </a:prstGeom>
        </p:spPr>
        <p:txBody>
          <a:bodyPr vert="horz" lIns="91440" tIns="45720" rIns="91440" bIns="45720" rtlCol="0" anchor="ctr">
            <a:noAutofit/>
          </a:bodyPr>
          <a:lstStyle/>
          <a:p>
            <a:r>
              <a:rPr lang="en-US" altLang="zh-CN" dirty="0"/>
              <a:t>Outline</a:t>
            </a:r>
            <a:endParaRPr lang="en-US" dirty="0"/>
          </a:p>
        </p:txBody>
      </p:sp>
      <p:pic>
        <p:nvPicPr>
          <p:cNvPr id="17" name="图片 16">
            <a:extLst>
              <a:ext uri="{FF2B5EF4-FFF2-40B4-BE49-F238E27FC236}">
                <a16:creationId xmlns:a16="http://schemas.microsoft.com/office/drawing/2014/main" id="{3297A12A-2E46-4348-B2B8-121792D0B9D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599136" y="206038"/>
            <a:ext cx="1754663" cy="484781"/>
          </a:xfrm>
          <a:prstGeom prst="rect">
            <a:avLst/>
          </a:prstGeom>
        </p:spPr>
      </p:pic>
    </p:spTree>
    <p:extLst>
      <p:ext uri="{BB962C8B-B14F-4D97-AF65-F5344CB8AC3E}">
        <p14:creationId xmlns:p14="http://schemas.microsoft.com/office/powerpoint/2010/main" val="2643472774"/>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70" r:id="rId3"/>
    <p:sldLayoutId id="2147483681" r:id="rId4"/>
    <p:sldLayoutId id="2147483663" r:id="rId5"/>
    <p:sldLayoutId id="2147483666" r:id="rId6"/>
    <p:sldLayoutId id="2147483675" r:id="rId7"/>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mn-lt"/>
          <a:ea typeface="Microsoft YaHei" panose="020B0503020204020204" pitchFamily="34" charset="-122"/>
          <a:cs typeface="+mj-cs"/>
        </a:defRPr>
      </a:lvl1pPr>
    </p:titleStyle>
    <p:body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01" userDrawn="1">
          <p15:clr>
            <a:srgbClr val="F26B43"/>
          </p15:clr>
        </p15:guide>
        <p15:guide id="4" pos="73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latin typeface="+mn-lt"/>
              </a:rPr>
              <a:t>Pose-Specific 3D Fingerprint Unfolding</a:t>
            </a:r>
          </a:p>
        </p:txBody>
      </p:sp>
      <p:sp>
        <p:nvSpPr>
          <p:cNvPr id="3" name="副标题 2"/>
          <p:cNvSpPr>
            <a:spLocks noGrp="1"/>
          </p:cNvSpPr>
          <p:nvPr>
            <p:ph type="subTitle" idx="1"/>
          </p:nvPr>
        </p:nvSpPr>
        <p:spPr>
          <a:xfrm>
            <a:off x="1524000" y="4017014"/>
            <a:ext cx="9144000" cy="1386840"/>
          </a:xfrm>
        </p:spPr>
        <p:txBody>
          <a:bodyPr>
            <a:normAutofit/>
          </a:bodyPr>
          <a:lstStyle/>
          <a:p>
            <a:r>
              <a:rPr lang="en-US" altLang="zh-CN" dirty="0" err="1"/>
              <a:t>Xiongjun</a:t>
            </a:r>
            <a:r>
              <a:rPr lang="en-US" altLang="zh-CN" dirty="0"/>
              <a:t> Guan, </a:t>
            </a:r>
            <a:r>
              <a:rPr lang="en-US" altLang="zh-CN" dirty="0" err="1"/>
              <a:t>Jianjiang</a:t>
            </a:r>
            <a:r>
              <a:rPr lang="en-US" altLang="zh-CN" dirty="0"/>
              <a:t> Feng, and </a:t>
            </a:r>
            <a:r>
              <a:rPr lang="en-US" altLang="zh-CN" dirty="0" err="1"/>
              <a:t>Jie</a:t>
            </a:r>
            <a:r>
              <a:rPr lang="en-US" altLang="zh-CN" dirty="0"/>
              <a:t> Zhou</a:t>
            </a:r>
          </a:p>
          <a:p>
            <a:endParaRPr lang="en-US" altLang="zh-CN" dirty="0"/>
          </a:p>
          <a:p>
            <a:r>
              <a:rPr lang="en" altLang="zh-CN" sz="2000" dirty="0"/>
              <a:t>Department of Automation, Tsinghua University</a:t>
            </a:r>
          </a:p>
        </p:txBody>
      </p:sp>
      <p:sp>
        <p:nvSpPr>
          <p:cNvPr id="7" name="灯片编号占位符 6"/>
          <p:cNvSpPr>
            <a:spLocks noGrp="1"/>
          </p:cNvSpPr>
          <p:nvPr>
            <p:ph type="sldNum" sz="quarter" idx="12"/>
          </p:nvPr>
        </p:nvSpPr>
        <p:spPr/>
        <p:txBody>
          <a:bodyPr/>
          <a:lstStyle/>
          <a:p>
            <a:fld id="{251FA2A0-731F-4DC1-AA5C-A92CD165DE16}" type="slidenum">
              <a:rPr lang="zh-CN" altLang="en-US" smtClean="0"/>
              <a:t>1</a:t>
            </a:fld>
            <a:endParaRPr lang="zh-CN" altLang="en-US"/>
          </a:p>
        </p:txBody>
      </p:sp>
    </p:spTree>
    <p:extLst>
      <p:ext uri="{BB962C8B-B14F-4D97-AF65-F5344CB8AC3E}">
        <p14:creationId xmlns:p14="http://schemas.microsoft.com/office/powerpoint/2010/main" val="414865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CAE0-EA91-43D9-88E6-7AA212ACC7FB}"/>
              </a:ext>
            </a:extLst>
          </p:cNvPr>
          <p:cNvSpPr>
            <a:spLocks noGrp="1"/>
          </p:cNvSpPr>
          <p:nvPr>
            <p:ph type="title"/>
          </p:nvPr>
        </p:nvSpPr>
        <p:spPr/>
        <p:txBody>
          <a:bodyPr/>
          <a:lstStyle/>
          <a:p>
            <a:r>
              <a:rPr lang="en-US" altLang="zh-CN" dirty="0"/>
              <a:t>Matching Score</a:t>
            </a:r>
            <a:endParaRPr lang="zh-CN" altLang="en-US" dirty="0"/>
          </a:p>
        </p:txBody>
      </p:sp>
      <p:sp>
        <p:nvSpPr>
          <p:cNvPr id="3" name="内容占位符 2">
            <a:extLst>
              <a:ext uri="{FF2B5EF4-FFF2-40B4-BE49-F238E27FC236}">
                <a16:creationId xmlns:a16="http://schemas.microsoft.com/office/drawing/2014/main" id="{3D95F7D4-1C6B-47B2-A421-29B05FD58DB4}"/>
              </a:ext>
            </a:extLst>
          </p:cNvPr>
          <p:cNvSpPr>
            <a:spLocks noGrp="1"/>
          </p:cNvSpPr>
          <p:nvPr>
            <p:ph idx="1"/>
          </p:nvPr>
        </p:nvSpPr>
        <p:spPr>
          <a:xfrm>
            <a:off x="334001" y="997227"/>
            <a:ext cx="8416594" cy="670788"/>
          </a:xfrm>
        </p:spPr>
        <p:txBody>
          <a:bodyPr>
            <a:normAutofit fontScale="92500"/>
          </a:bodyPr>
          <a:lstStyle/>
          <a:p>
            <a:r>
              <a:rPr lang="en-US" altLang="zh-CN" dirty="0" err="1"/>
              <a:t>VeriFinger</a:t>
            </a:r>
            <a:r>
              <a:rPr lang="en-US" altLang="zh-CN" dirty="0"/>
              <a:t> is used to calculate the matching score</a:t>
            </a:r>
            <a:endParaRPr lang="zh-CN" altLang="en-US" dirty="0"/>
          </a:p>
        </p:txBody>
      </p:sp>
      <p:sp>
        <p:nvSpPr>
          <p:cNvPr id="4" name="灯片编号占位符 3">
            <a:extLst>
              <a:ext uri="{FF2B5EF4-FFF2-40B4-BE49-F238E27FC236}">
                <a16:creationId xmlns:a16="http://schemas.microsoft.com/office/drawing/2014/main" id="{E509E07B-60C7-4C19-8702-9824F0A20FBD}"/>
              </a:ext>
            </a:extLst>
          </p:cNvPr>
          <p:cNvSpPr>
            <a:spLocks noGrp="1"/>
          </p:cNvSpPr>
          <p:nvPr>
            <p:ph type="sldNum" sz="quarter" idx="12"/>
          </p:nvPr>
        </p:nvSpPr>
        <p:spPr/>
        <p:txBody>
          <a:bodyPr/>
          <a:lstStyle/>
          <a:p>
            <a:fld id="{251FA2A0-731F-4DC1-AA5C-A92CD165DE16}" type="slidenum">
              <a:rPr lang="zh-CN" altLang="en-US" smtClean="0"/>
              <a:t>10</a:t>
            </a:fld>
            <a:endParaRPr lang="zh-CN" altLang="en-US"/>
          </a:p>
        </p:txBody>
      </p:sp>
      <p:pic>
        <p:nvPicPr>
          <p:cNvPr id="6" name="图片 5">
            <a:extLst>
              <a:ext uri="{FF2B5EF4-FFF2-40B4-BE49-F238E27FC236}">
                <a16:creationId xmlns:a16="http://schemas.microsoft.com/office/drawing/2014/main" id="{B55B434E-A699-4E69-87E2-53326864C31C}"/>
              </a:ext>
            </a:extLst>
          </p:cNvPr>
          <p:cNvPicPr>
            <a:picLocks noChangeAspect="1"/>
          </p:cNvPicPr>
          <p:nvPr/>
        </p:nvPicPr>
        <p:blipFill>
          <a:blip r:embed="rId3"/>
          <a:stretch>
            <a:fillRect/>
          </a:stretch>
        </p:blipFill>
        <p:spPr>
          <a:xfrm>
            <a:off x="1366073" y="1509823"/>
            <a:ext cx="8955654" cy="4778090"/>
          </a:xfrm>
          <a:prstGeom prst="rect">
            <a:avLst/>
          </a:prstGeom>
        </p:spPr>
      </p:pic>
      <p:sp>
        <p:nvSpPr>
          <p:cNvPr id="7" name="矩形 6">
            <a:extLst>
              <a:ext uri="{FF2B5EF4-FFF2-40B4-BE49-F238E27FC236}">
                <a16:creationId xmlns:a16="http://schemas.microsoft.com/office/drawing/2014/main" id="{3DFF4809-849F-49F2-859D-879989610703}"/>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79778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30B54-FF21-46B1-A83E-269A7004EB78}"/>
              </a:ext>
            </a:extLst>
          </p:cNvPr>
          <p:cNvSpPr>
            <a:spLocks noGrp="1"/>
          </p:cNvSpPr>
          <p:nvPr>
            <p:ph type="title"/>
          </p:nvPr>
        </p:nvSpPr>
        <p:spPr/>
        <p:txBody>
          <a:bodyPr/>
          <a:lstStyle/>
          <a:p>
            <a:r>
              <a:rPr lang="en-US" altLang="zh-CN" dirty="0"/>
              <a:t>Deformation Field</a:t>
            </a:r>
            <a:endParaRPr lang="zh-CN" altLang="en-US" dirty="0"/>
          </a:p>
        </p:txBody>
      </p:sp>
      <p:sp>
        <p:nvSpPr>
          <p:cNvPr id="4" name="灯片编号占位符 3">
            <a:extLst>
              <a:ext uri="{FF2B5EF4-FFF2-40B4-BE49-F238E27FC236}">
                <a16:creationId xmlns:a16="http://schemas.microsoft.com/office/drawing/2014/main" id="{B602A035-8382-4C47-AB21-63CC9ACB886C}"/>
              </a:ext>
            </a:extLst>
          </p:cNvPr>
          <p:cNvSpPr>
            <a:spLocks noGrp="1"/>
          </p:cNvSpPr>
          <p:nvPr>
            <p:ph type="sldNum" sz="quarter" idx="12"/>
          </p:nvPr>
        </p:nvSpPr>
        <p:spPr/>
        <p:txBody>
          <a:bodyPr/>
          <a:lstStyle/>
          <a:p>
            <a:fld id="{251FA2A0-731F-4DC1-AA5C-A92CD165DE16}" type="slidenum">
              <a:rPr lang="zh-CN" altLang="en-US" smtClean="0"/>
              <a:t>11</a:t>
            </a:fld>
            <a:endParaRPr lang="zh-CN" altLang="en-US"/>
          </a:p>
        </p:txBody>
      </p:sp>
      <p:pic>
        <p:nvPicPr>
          <p:cNvPr id="6" name="图片 5">
            <a:extLst>
              <a:ext uri="{FF2B5EF4-FFF2-40B4-BE49-F238E27FC236}">
                <a16:creationId xmlns:a16="http://schemas.microsoft.com/office/drawing/2014/main" id="{A03B7383-0C75-4387-A41C-62A807D9BCE1}"/>
              </a:ext>
            </a:extLst>
          </p:cNvPr>
          <p:cNvPicPr>
            <a:picLocks noChangeAspect="1"/>
          </p:cNvPicPr>
          <p:nvPr/>
        </p:nvPicPr>
        <p:blipFill rotWithShape="1">
          <a:blip r:embed="rId3"/>
          <a:srcRect l="2202" t="-1" r="1703" b="382"/>
          <a:stretch/>
        </p:blipFill>
        <p:spPr>
          <a:xfrm>
            <a:off x="1702518" y="1072801"/>
            <a:ext cx="8282764" cy="5188046"/>
          </a:xfrm>
          <a:prstGeom prst="rect">
            <a:avLst/>
          </a:prstGeom>
        </p:spPr>
      </p:pic>
      <p:sp>
        <p:nvSpPr>
          <p:cNvPr id="7" name="矩形 6">
            <a:extLst>
              <a:ext uri="{FF2B5EF4-FFF2-40B4-BE49-F238E27FC236}">
                <a16:creationId xmlns:a16="http://schemas.microsoft.com/office/drawing/2014/main" id="{2FBA1DB9-07A7-45D4-80A3-F8B4852353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1730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4FE5B-F620-4385-B83B-53781A131F8D}"/>
              </a:ext>
            </a:extLst>
          </p:cNvPr>
          <p:cNvSpPr>
            <a:spLocks noGrp="1"/>
          </p:cNvSpPr>
          <p:nvPr>
            <p:ph type="title"/>
          </p:nvPr>
        </p:nvSpPr>
        <p:spPr/>
        <p:txBody>
          <a:bodyPr/>
          <a:lstStyle/>
          <a:p>
            <a:r>
              <a:rPr lang="en-US" altLang="zh-CN" dirty="0"/>
              <a:t>Efficiency</a:t>
            </a:r>
            <a:endParaRPr lang="zh-CN" altLang="en-US" dirty="0"/>
          </a:p>
        </p:txBody>
      </p:sp>
      <p:sp>
        <p:nvSpPr>
          <p:cNvPr id="3" name="内容占位符 2">
            <a:extLst>
              <a:ext uri="{FF2B5EF4-FFF2-40B4-BE49-F238E27FC236}">
                <a16:creationId xmlns:a16="http://schemas.microsoft.com/office/drawing/2014/main" id="{27BBBC97-0A64-43AB-9AE4-E84402D4E1D6}"/>
              </a:ext>
            </a:extLst>
          </p:cNvPr>
          <p:cNvSpPr>
            <a:spLocks noGrp="1"/>
          </p:cNvSpPr>
          <p:nvPr>
            <p:ph idx="1"/>
          </p:nvPr>
        </p:nvSpPr>
        <p:spPr/>
        <p:txBody>
          <a:bodyPr/>
          <a:lstStyle/>
          <a:p>
            <a:r>
              <a:rPr lang="en-US" altLang="zh-CN" dirty="0"/>
              <a:t>Speed of major steps of the proposed unfolding algorithm</a:t>
            </a:r>
            <a:endParaRPr lang="zh-CN" altLang="en-US" dirty="0"/>
          </a:p>
        </p:txBody>
      </p:sp>
      <p:sp>
        <p:nvSpPr>
          <p:cNvPr id="4" name="灯片编号占位符 3">
            <a:extLst>
              <a:ext uri="{FF2B5EF4-FFF2-40B4-BE49-F238E27FC236}">
                <a16:creationId xmlns:a16="http://schemas.microsoft.com/office/drawing/2014/main" id="{5A6FC0E7-C50C-4812-93C7-05D11C060B8F}"/>
              </a:ext>
            </a:extLst>
          </p:cNvPr>
          <p:cNvSpPr>
            <a:spLocks noGrp="1"/>
          </p:cNvSpPr>
          <p:nvPr>
            <p:ph type="sldNum" sz="quarter" idx="12"/>
          </p:nvPr>
        </p:nvSpPr>
        <p:spPr/>
        <p:txBody>
          <a:bodyPr/>
          <a:lstStyle/>
          <a:p>
            <a:fld id="{251FA2A0-731F-4DC1-AA5C-A92CD165DE16}" type="slidenum">
              <a:rPr lang="zh-CN" altLang="en-US" smtClean="0"/>
              <a:t>12</a:t>
            </a:fld>
            <a:endParaRPr lang="zh-CN" altLang="en-US"/>
          </a:p>
        </p:txBody>
      </p:sp>
      <p:pic>
        <p:nvPicPr>
          <p:cNvPr id="5" name="图片 4">
            <a:extLst>
              <a:ext uri="{FF2B5EF4-FFF2-40B4-BE49-F238E27FC236}">
                <a16:creationId xmlns:a16="http://schemas.microsoft.com/office/drawing/2014/main" id="{B2408062-600B-4047-81C9-8A7517133DAB}"/>
              </a:ext>
            </a:extLst>
          </p:cNvPr>
          <p:cNvPicPr>
            <a:picLocks noChangeAspect="1"/>
          </p:cNvPicPr>
          <p:nvPr/>
        </p:nvPicPr>
        <p:blipFill>
          <a:blip r:embed="rId3"/>
          <a:stretch>
            <a:fillRect/>
          </a:stretch>
        </p:blipFill>
        <p:spPr>
          <a:xfrm>
            <a:off x="2352987" y="2272992"/>
            <a:ext cx="6981825" cy="2762250"/>
          </a:xfrm>
          <a:prstGeom prst="rect">
            <a:avLst/>
          </a:prstGeom>
        </p:spPr>
      </p:pic>
      <p:sp>
        <p:nvSpPr>
          <p:cNvPr id="7" name="矩形 6">
            <a:extLst>
              <a:ext uri="{FF2B5EF4-FFF2-40B4-BE49-F238E27FC236}">
                <a16:creationId xmlns:a16="http://schemas.microsoft.com/office/drawing/2014/main" id="{17FB1D5A-7213-4438-9B28-4F67AAF28F6D}"/>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43382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018EB-4F4F-084B-98C7-8443067ACBB2}"/>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7420A0E1-9B5D-8A45-A557-FD9C35315B9A}"/>
              </a:ext>
            </a:extLst>
          </p:cNvPr>
          <p:cNvSpPr>
            <a:spLocks noGrp="1"/>
          </p:cNvSpPr>
          <p:nvPr>
            <p:ph idx="1"/>
          </p:nvPr>
        </p:nvSpPr>
        <p:spPr/>
        <p:txBody>
          <a:bodyPr/>
          <a:lstStyle/>
          <a:p>
            <a:r>
              <a:rPr lang="en-US" altLang="zh-CN" dirty="0">
                <a:cs typeface="Calibri" panose="020F0502020204030204" pitchFamily="34" charset="0"/>
              </a:rPr>
              <a:t>A pose-specific 3D fingerprint unfolding algorithm </a:t>
            </a:r>
          </a:p>
          <a:p>
            <a:pPr lvl="1"/>
            <a:r>
              <a:rPr lang="en-US" altLang="zh-CN" dirty="0"/>
              <a:t>Explicit consideration of 3D finger shape</a:t>
            </a:r>
          </a:p>
          <a:p>
            <a:pPr lvl="1"/>
            <a:r>
              <a:rPr lang="en-US" altLang="zh-CN" dirty="0"/>
              <a:t>Reduce deformation caused by pose </a:t>
            </a:r>
          </a:p>
          <a:p>
            <a:pPr marL="0" indent="0">
              <a:buNone/>
            </a:pPr>
            <a:endParaRPr lang="en" altLang="zh-CN" dirty="0"/>
          </a:p>
          <a:p>
            <a:r>
              <a:rPr lang="en-US" altLang="zh-CN" dirty="0"/>
              <a:t>Experiments show that pose difference is a very important cause for fingerprint deformation and genuine matching score can be greatly improved by pose-specific unfolding.</a:t>
            </a:r>
            <a:endParaRPr lang="en" altLang="zh-CN" dirty="0"/>
          </a:p>
        </p:txBody>
      </p:sp>
      <p:sp>
        <p:nvSpPr>
          <p:cNvPr id="4" name="灯片编号占位符 3">
            <a:extLst>
              <a:ext uri="{FF2B5EF4-FFF2-40B4-BE49-F238E27FC236}">
                <a16:creationId xmlns:a16="http://schemas.microsoft.com/office/drawing/2014/main" id="{99EE4470-42DB-3040-A869-451D23EE4D42}"/>
              </a:ext>
            </a:extLst>
          </p:cNvPr>
          <p:cNvSpPr>
            <a:spLocks noGrp="1"/>
          </p:cNvSpPr>
          <p:nvPr>
            <p:ph type="sldNum" sz="quarter" idx="12"/>
          </p:nvPr>
        </p:nvSpPr>
        <p:spPr/>
        <p:txBody>
          <a:bodyPr/>
          <a:lstStyle/>
          <a:p>
            <a:fld id="{251FA2A0-731F-4DC1-AA5C-A92CD165DE16}" type="slidenum">
              <a:rPr lang="zh-CN" altLang="en-US" smtClean="0"/>
              <a:t>13</a:t>
            </a:fld>
            <a:endParaRPr lang="zh-CN" altLang="en-US"/>
          </a:p>
        </p:txBody>
      </p:sp>
      <p:sp>
        <p:nvSpPr>
          <p:cNvPr id="6" name="矩形 5">
            <a:extLst>
              <a:ext uri="{FF2B5EF4-FFF2-40B4-BE49-F238E27FC236}">
                <a16:creationId xmlns:a16="http://schemas.microsoft.com/office/drawing/2014/main" id="{204002E7-EB60-48AC-8EA0-77B351A8B931}"/>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4386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34A648F-37E2-2647-AC38-68AF9FE8A206}"/>
              </a:ext>
            </a:extLst>
          </p:cNvPr>
          <p:cNvSpPr>
            <a:spLocks noGrp="1"/>
          </p:cNvSpPr>
          <p:nvPr>
            <p:ph type="sldNum" sz="quarter" idx="12"/>
          </p:nvPr>
        </p:nvSpPr>
        <p:spPr/>
        <p:txBody>
          <a:bodyPr/>
          <a:lstStyle/>
          <a:p>
            <a:fld id="{251FA2A0-731F-4DC1-AA5C-A92CD165DE16}" type="slidenum">
              <a:rPr lang="zh-CN" altLang="en-US" smtClean="0"/>
              <a:t>14</a:t>
            </a:fld>
            <a:endParaRPr lang="zh-CN" altLang="en-US"/>
          </a:p>
        </p:txBody>
      </p:sp>
    </p:spTree>
    <p:extLst>
      <p:ext uri="{BB962C8B-B14F-4D97-AF65-F5344CB8AC3E}">
        <p14:creationId xmlns:p14="http://schemas.microsoft.com/office/powerpoint/2010/main" val="82911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5F91-11C1-4D36-A111-F2C36EB74A6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F9C9BB6-595B-4F30-9F65-92A829A1CD8A}"/>
              </a:ext>
            </a:extLst>
          </p:cNvPr>
          <p:cNvSpPr>
            <a:spLocks noGrp="1"/>
          </p:cNvSpPr>
          <p:nvPr>
            <p:ph idx="1"/>
          </p:nvPr>
        </p:nvSpPr>
        <p:spPr>
          <a:xfrm>
            <a:off x="312468" y="1157115"/>
            <a:ext cx="11567064" cy="5339196"/>
          </a:xfrm>
        </p:spPr>
        <p:txBody>
          <a:bodyPr>
            <a:normAutofit/>
          </a:bodyPr>
          <a:lstStyle/>
          <a:p>
            <a:pPr marL="514350" indent="-514350">
              <a:buFont typeface="+mj-lt"/>
              <a:buAutoNum type="arabicPeriod"/>
            </a:pPr>
            <a:r>
              <a:rPr lang="en-US" altLang="zh-CN" sz="1800" dirty="0"/>
              <a:t>Chen, Y., </a:t>
            </a:r>
            <a:r>
              <a:rPr lang="en-US" altLang="zh-CN" sz="1800" dirty="0" err="1"/>
              <a:t>Parziale</a:t>
            </a:r>
            <a:r>
              <a:rPr lang="en-US" altLang="zh-CN" sz="1800" dirty="0"/>
              <a:t>, G., Diaz-Santana, E., Jain, A.K.: 3D touchless </a:t>
            </a:r>
            <a:r>
              <a:rPr lang="en-US" altLang="zh-CN" sz="1800" dirty="0" err="1"/>
              <a:t>fingerprints:Compatibility</a:t>
            </a:r>
            <a:r>
              <a:rPr lang="en-US" altLang="zh-CN" sz="1800" dirty="0"/>
              <a:t> with legacy rolled images. In: Biometrics Symposium: Special Session on Research at the Biometric Consortium Conference, IEEE (2006) 1–6</a:t>
            </a:r>
          </a:p>
          <a:p>
            <a:pPr marL="514350" indent="-514350">
              <a:buFont typeface="+mj-lt"/>
              <a:buAutoNum type="arabicPeriod"/>
            </a:pPr>
            <a:r>
              <a:rPr lang="en-US" altLang="zh-CN" sz="1800" dirty="0"/>
              <a:t>Zhao, Q., Jain, A., Abramovich, G.: 3D to 2D fingerprints: Unrolling and distortion correction. In: International Joint Conference on Biometrics (IJCB), IEEE (2011) 1–8</a:t>
            </a:r>
          </a:p>
          <a:p>
            <a:pPr marL="514350" indent="-514350">
              <a:buFont typeface="+mj-lt"/>
              <a:buAutoNum type="arabicPeriod"/>
            </a:pPr>
            <a:r>
              <a:rPr lang="en-US" altLang="zh-CN" sz="1800" dirty="0" err="1"/>
              <a:t>Labati</a:t>
            </a:r>
            <a:r>
              <a:rPr lang="en-US" altLang="zh-CN" sz="1800" dirty="0"/>
              <a:t>, R.D., Genovese, A., </a:t>
            </a:r>
            <a:r>
              <a:rPr lang="en-US" altLang="zh-CN" sz="1800" dirty="0" err="1"/>
              <a:t>Piuri</a:t>
            </a:r>
            <a:r>
              <a:rPr lang="en-US" altLang="zh-CN" sz="1800" dirty="0"/>
              <a:t>, V., Scotti, F.: Quality measurement of unwrapped three-dimensional fingerprints: a neural networks approach. In: International Joint Conference on Neural Networks (IJCNN), IEEE (2012) 1–8</a:t>
            </a:r>
          </a:p>
          <a:p>
            <a:pPr marL="514350" indent="-514350">
              <a:buFont typeface="+mj-lt"/>
              <a:buAutoNum type="arabicPeriod"/>
            </a:pPr>
            <a:r>
              <a:rPr lang="en-US" altLang="zh-CN" sz="1800" dirty="0"/>
              <a:t>Wang, Y., Lau, D.L., </a:t>
            </a:r>
            <a:r>
              <a:rPr lang="en-US" altLang="zh-CN" sz="1800" dirty="0" err="1"/>
              <a:t>Hassebrook</a:t>
            </a:r>
            <a:r>
              <a:rPr lang="en-US" altLang="zh-CN" sz="1800" dirty="0"/>
              <a:t>, L.G.: Fit-sphere unwrapping and performance analysis of 3D fingerprints. Applied Optics </a:t>
            </a:r>
            <a:r>
              <a:rPr lang="en-US" altLang="zh-CN" sz="1800" b="1" dirty="0"/>
              <a:t>49</a:t>
            </a:r>
            <a:r>
              <a:rPr lang="en-US" altLang="zh-CN" sz="1800" dirty="0"/>
              <a:t>(4) (2010) 592–600 </a:t>
            </a:r>
          </a:p>
          <a:p>
            <a:pPr marL="514350" indent="-514350">
              <a:buFont typeface="+mj-lt"/>
              <a:buAutoNum type="arabicPeriod"/>
            </a:pPr>
            <a:r>
              <a:rPr lang="en-US" altLang="zh-CN" sz="1800" dirty="0" err="1"/>
              <a:t>Anitha</a:t>
            </a:r>
            <a:r>
              <a:rPr lang="en-US" altLang="zh-CN" sz="1800" dirty="0"/>
              <a:t>, R., </a:t>
            </a:r>
            <a:r>
              <a:rPr lang="en-US" altLang="zh-CN" sz="1800" dirty="0" err="1"/>
              <a:t>Sesireka</a:t>
            </a:r>
            <a:r>
              <a:rPr lang="en-US" altLang="zh-CN" sz="1800" dirty="0"/>
              <a:t>, N.: Performance improvisation on 3D converted 2D unraveled fingerprint. IOSR Journal of Computer Engineering (IOSR-JCE) </a:t>
            </a:r>
            <a:r>
              <a:rPr lang="en-US" altLang="zh-CN" sz="1800" b="1" dirty="0"/>
              <a:t>16</a:t>
            </a:r>
            <a:r>
              <a:rPr lang="en-US" altLang="zh-CN" sz="1800" dirty="0"/>
              <a:t>(6) (2014) 50–56</a:t>
            </a:r>
          </a:p>
          <a:p>
            <a:pPr marL="514350" indent="-514350">
              <a:buFont typeface="+mj-lt"/>
              <a:buAutoNum type="arabicPeriod"/>
            </a:pPr>
            <a:r>
              <a:rPr lang="en-US" altLang="zh-CN" sz="1800" dirty="0"/>
              <a:t>Wang, Y., </a:t>
            </a:r>
            <a:r>
              <a:rPr lang="en-US" altLang="zh-CN" sz="1800" dirty="0" err="1"/>
              <a:t>Hassebrook</a:t>
            </a:r>
            <a:r>
              <a:rPr lang="en-US" altLang="zh-CN" sz="1800" dirty="0"/>
              <a:t>, L.G., Lau, D.L.: Data acquisition and processing of 3-D fingerprints. IEEE Transactions on Information Forensics and Security 5(4) (2010) 750–760</a:t>
            </a:r>
          </a:p>
          <a:p>
            <a:pPr marL="514350" indent="-514350">
              <a:buFont typeface="+mj-lt"/>
              <a:buAutoNum type="arabicPeriod"/>
            </a:pPr>
            <a:r>
              <a:rPr lang="en-US" altLang="zh-CN" sz="1800" dirty="0" err="1"/>
              <a:t>Labati</a:t>
            </a:r>
            <a:r>
              <a:rPr lang="en-US" altLang="zh-CN" sz="1800" dirty="0"/>
              <a:t>, R.D., Genovese, A., </a:t>
            </a:r>
            <a:r>
              <a:rPr lang="en-US" altLang="zh-CN" sz="1800" dirty="0" err="1"/>
              <a:t>Piuri</a:t>
            </a:r>
            <a:r>
              <a:rPr lang="en-US" altLang="zh-CN" sz="1800" dirty="0"/>
              <a:t>, V., Scotti, F.: Fast 3-D fingertip reconstruction using a single two-view structured light acquisition. In: IEEE Workshop on Biometric Measurements and Systems for Security and Medical Applications (BIOMS), IEEE (2011) 1–8</a:t>
            </a:r>
          </a:p>
          <a:p>
            <a:pPr marL="514350" indent="-514350">
              <a:buFont typeface="+mj-lt"/>
              <a:buAutoNum type="arabicPeriod"/>
            </a:pPr>
            <a:r>
              <a:rPr lang="en-US" altLang="zh-CN" sz="1800" dirty="0" err="1"/>
              <a:t>Dighade</a:t>
            </a:r>
            <a:r>
              <a:rPr lang="en-US" altLang="zh-CN" sz="1800" dirty="0"/>
              <a:t>, R.R.: Approach to unwrap a 3D fingerprint to a 2D equivalent. University of Maryland, Master Thesis (2012)</a:t>
            </a:r>
          </a:p>
        </p:txBody>
      </p:sp>
      <p:sp>
        <p:nvSpPr>
          <p:cNvPr id="4" name="灯片编号占位符 3">
            <a:extLst>
              <a:ext uri="{FF2B5EF4-FFF2-40B4-BE49-F238E27FC236}">
                <a16:creationId xmlns:a16="http://schemas.microsoft.com/office/drawing/2014/main" id="{C0A0E236-E404-4EC3-8CFC-2F3A2A969A06}"/>
              </a:ext>
            </a:extLst>
          </p:cNvPr>
          <p:cNvSpPr>
            <a:spLocks noGrp="1"/>
          </p:cNvSpPr>
          <p:nvPr>
            <p:ph type="sldNum" sz="quarter" idx="12"/>
          </p:nvPr>
        </p:nvSpPr>
        <p:spPr/>
        <p:txBody>
          <a:bodyPr/>
          <a:lstStyle/>
          <a:p>
            <a:fld id="{251FA2A0-731F-4DC1-AA5C-A92CD165DE16}" type="slidenum">
              <a:rPr lang="zh-CN" altLang="en-US" smtClean="0"/>
              <a:t>15</a:t>
            </a:fld>
            <a:endParaRPr lang="zh-CN" altLang="en-US"/>
          </a:p>
        </p:txBody>
      </p:sp>
      <p:sp>
        <p:nvSpPr>
          <p:cNvPr id="5" name="矩形 4">
            <a:extLst>
              <a:ext uri="{FF2B5EF4-FFF2-40B4-BE49-F238E27FC236}">
                <a16:creationId xmlns:a16="http://schemas.microsoft.com/office/drawing/2014/main" id="{41516CD2-17EB-4540-B9DB-D60ABDD8C13D}"/>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214273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5F91-11C1-4D36-A111-F2C36EB74A6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3F9C9BB6-595B-4F30-9F65-92A829A1CD8A}"/>
              </a:ext>
            </a:extLst>
          </p:cNvPr>
          <p:cNvSpPr>
            <a:spLocks noGrp="1"/>
          </p:cNvSpPr>
          <p:nvPr>
            <p:ph idx="1"/>
          </p:nvPr>
        </p:nvSpPr>
        <p:spPr>
          <a:xfrm>
            <a:off x="312468" y="1157115"/>
            <a:ext cx="11567064" cy="5339196"/>
          </a:xfrm>
        </p:spPr>
        <p:txBody>
          <a:bodyPr>
            <a:normAutofit/>
          </a:bodyPr>
          <a:lstStyle/>
          <a:p>
            <a:pPr marL="514350" indent="-514350">
              <a:buFont typeface="+mj-lt"/>
              <a:buAutoNum type="arabicPeriod" startAt="9"/>
            </a:pPr>
            <a:r>
              <a:rPr lang="en-US" altLang="zh-CN" sz="1800" dirty="0" err="1"/>
              <a:t>Fatehpuria</a:t>
            </a:r>
            <a:r>
              <a:rPr lang="en-US" altLang="zh-CN" sz="1800" dirty="0"/>
              <a:t>, A., Lau, D.L., </a:t>
            </a:r>
            <a:r>
              <a:rPr lang="en-US" altLang="zh-CN" sz="1800" dirty="0" err="1"/>
              <a:t>Hassebrook</a:t>
            </a:r>
            <a:r>
              <a:rPr lang="en-US" altLang="zh-CN" sz="1800" dirty="0"/>
              <a:t>, L.G.: Acquiring a 2D rolled equivalent fingerprint image from a non-contact 3D finger scan. In: Biometric Technology for Human Identification III. Volume 6202., International Society for Optics and Photonics (2006) 62020C</a:t>
            </a:r>
          </a:p>
          <a:p>
            <a:pPr marL="514350" indent="-514350">
              <a:buFont typeface="+mj-lt"/>
              <a:buAutoNum type="arabicPeriod" startAt="9"/>
            </a:pPr>
            <a:r>
              <a:rPr lang="en-US" altLang="zh-CN" sz="1800" dirty="0" err="1"/>
              <a:t>Shafaei</a:t>
            </a:r>
            <a:r>
              <a:rPr lang="en-US" altLang="zh-CN" sz="1800" dirty="0"/>
              <a:t>, S., </a:t>
            </a:r>
            <a:r>
              <a:rPr lang="en-US" altLang="zh-CN" sz="1800" dirty="0" err="1"/>
              <a:t>Inanc</a:t>
            </a:r>
            <a:r>
              <a:rPr lang="en-US" altLang="zh-CN" sz="1800" dirty="0"/>
              <a:t>, T., </a:t>
            </a:r>
            <a:r>
              <a:rPr lang="en-US" altLang="zh-CN" sz="1800" dirty="0" err="1"/>
              <a:t>Hassebrook</a:t>
            </a:r>
            <a:r>
              <a:rPr lang="en-US" altLang="zh-CN" sz="1800" dirty="0"/>
              <a:t>, L.G.: A new approach to unwrap a 3-D fingerprint to a 2-D rolled equivalent fingerprint. In: IEEE 3rd International Conference on Biometrics: Theory, Applications, and Systems (BTAS), IEEE (2009) 1–5</a:t>
            </a:r>
          </a:p>
          <a:p>
            <a:pPr marL="514350" indent="-514350">
              <a:buFont typeface="+mj-lt"/>
              <a:buAutoNum type="arabicPeriod" startAt="9"/>
            </a:pPr>
            <a:r>
              <a:rPr lang="en-US" altLang="zh-CN" sz="1800" dirty="0" err="1"/>
              <a:t>Bazen</a:t>
            </a:r>
            <a:r>
              <a:rPr lang="en-US" altLang="zh-CN" sz="1800" dirty="0"/>
              <a:t>, A.M., </a:t>
            </a:r>
            <a:r>
              <a:rPr lang="en-US" altLang="zh-CN" sz="1800" dirty="0" err="1"/>
              <a:t>Gerez</a:t>
            </a:r>
            <a:r>
              <a:rPr lang="en-US" altLang="zh-CN" sz="1800" dirty="0"/>
              <a:t>, S.H.: Fingerprint matching by thin-plate spline modelling of elastic deformations. Pattern Recognition 36(8) (2003) 1859–1867</a:t>
            </a:r>
          </a:p>
          <a:p>
            <a:pPr marL="514350" indent="-514350">
              <a:buFont typeface="+mj-lt"/>
              <a:buAutoNum type="arabicPeriod" startAt="9"/>
            </a:pPr>
            <a:r>
              <a:rPr lang="en-US" altLang="zh-CN" sz="1800" dirty="0"/>
              <a:t>Ross, A., Shah, S., Shah, J.: Image versus feature </a:t>
            </a:r>
            <a:r>
              <a:rPr lang="en-US" altLang="zh-CN" sz="1800" dirty="0" err="1"/>
              <a:t>mosaicing</a:t>
            </a:r>
            <a:r>
              <a:rPr lang="en-US" altLang="zh-CN" sz="1800" dirty="0"/>
              <a:t>: A case study in fingerprints. In: Biometric Technology for Human Identification III. Volume 6202., International Society for Optics and Photonics (2006) 620208</a:t>
            </a:r>
          </a:p>
          <a:p>
            <a:pPr marL="514350" indent="-514350">
              <a:buFont typeface="+mj-lt"/>
              <a:buAutoNum type="arabicPeriod" startAt="9"/>
            </a:pPr>
            <a:r>
              <a:rPr lang="en-US" altLang="zh-CN" sz="1800" dirty="0"/>
              <a:t>Cheng, X., </a:t>
            </a:r>
            <a:r>
              <a:rPr lang="en-US" altLang="zh-CN" sz="1800" dirty="0" err="1"/>
              <a:t>Tulyakov</a:t>
            </a:r>
            <a:r>
              <a:rPr lang="en-US" altLang="zh-CN" sz="1800" dirty="0"/>
              <a:t>, S., </a:t>
            </a:r>
            <a:r>
              <a:rPr lang="en-US" altLang="zh-CN" sz="1800" dirty="0" err="1"/>
              <a:t>Govindaraju</a:t>
            </a:r>
            <a:r>
              <a:rPr lang="en-US" altLang="zh-CN" sz="1800" dirty="0"/>
              <a:t>, V.: Minutiae-based matching state model for combinations in fingerprint matching system. In: CVPR Workshop on Biometrics. (2013) 92–97</a:t>
            </a:r>
          </a:p>
          <a:p>
            <a:pPr marL="514350" indent="-514350">
              <a:buFont typeface="+mj-lt"/>
              <a:buAutoNum type="arabicPeriod" startAt="9"/>
            </a:pPr>
            <a:r>
              <a:rPr lang="en-US" altLang="zh-CN" sz="1800" dirty="0"/>
              <a:t>Si, X., Feng, J., Yuan, B., Zhou, J.: Dense registration of fingerprints. Pattern Recognition 63 (2017) 87–101</a:t>
            </a:r>
          </a:p>
          <a:p>
            <a:pPr marL="514350" indent="-514350">
              <a:buFont typeface="+mj-lt"/>
              <a:buAutoNum type="arabicPeriod" startAt="9"/>
            </a:pPr>
            <a:r>
              <a:rPr lang="en-US" altLang="zh-CN" sz="1800" dirty="0"/>
              <a:t>Cui, Z., Feng, J., Li, S., Lu, J., Zhou, J.: 2-D phase demodulation for deformable fingerprint registration. IEEE Transactions on Information Forensics and Security 13(12) (2018) 3153–3165</a:t>
            </a:r>
          </a:p>
        </p:txBody>
      </p:sp>
      <p:sp>
        <p:nvSpPr>
          <p:cNvPr id="4" name="灯片编号占位符 3">
            <a:extLst>
              <a:ext uri="{FF2B5EF4-FFF2-40B4-BE49-F238E27FC236}">
                <a16:creationId xmlns:a16="http://schemas.microsoft.com/office/drawing/2014/main" id="{C0A0E236-E404-4EC3-8CFC-2F3A2A969A06}"/>
              </a:ext>
            </a:extLst>
          </p:cNvPr>
          <p:cNvSpPr>
            <a:spLocks noGrp="1"/>
          </p:cNvSpPr>
          <p:nvPr>
            <p:ph type="sldNum" sz="quarter" idx="12"/>
          </p:nvPr>
        </p:nvSpPr>
        <p:spPr/>
        <p:txBody>
          <a:bodyPr/>
          <a:lstStyle/>
          <a:p>
            <a:fld id="{251FA2A0-731F-4DC1-AA5C-A92CD165DE16}" type="slidenum">
              <a:rPr lang="zh-CN" altLang="en-US" smtClean="0"/>
              <a:t>16</a:t>
            </a:fld>
            <a:endParaRPr lang="zh-CN" altLang="en-US"/>
          </a:p>
        </p:txBody>
      </p:sp>
      <p:sp>
        <p:nvSpPr>
          <p:cNvPr id="5" name="矩形 4">
            <a:extLst>
              <a:ext uri="{FF2B5EF4-FFF2-40B4-BE49-F238E27FC236}">
                <a16:creationId xmlns:a16="http://schemas.microsoft.com/office/drawing/2014/main" id="{354A4D6B-057C-4B04-8E27-CAAF24BE1B92}"/>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278084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5552D50-5EDF-46CF-A002-287FFB51A0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723" y="2870815"/>
            <a:ext cx="1517338" cy="2650072"/>
          </a:xfrm>
          <a:prstGeom prst="rect">
            <a:avLst/>
          </a:prstGeom>
        </p:spPr>
      </p:pic>
      <p:pic>
        <p:nvPicPr>
          <p:cNvPr id="12" name="图片 11">
            <a:extLst>
              <a:ext uri="{FF2B5EF4-FFF2-40B4-BE49-F238E27FC236}">
                <a16:creationId xmlns:a16="http://schemas.microsoft.com/office/drawing/2014/main" id="{EA2833E5-43EF-447A-9F31-FA521EAD2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4151" y="2870818"/>
            <a:ext cx="1517338" cy="2650068"/>
          </a:xfrm>
          <a:prstGeom prst="rect">
            <a:avLst/>
          </a:prstGeom>
        </p:spPr>
      </p:pic>
      <p:pic>
        <p:nvPicPr>
          <p:cNvPr id="14" name="图片 13">
            <a:extLst>
              <a:ext uri="{FF2B5EF4-FFF2-40B4-BE49-F238E27FC236}">
                <a16:creationId xmlns:a16="http://schemas.microsoft.com/office/drawing/2014/main" id="{8EB3447C-BD16-4664-9FC4-744B5A4BE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0520" y="2943538"/>
            <a:ext cx="1517338" cy="2647902"/>
          </a:xfrm>
          <a:prstGeom prst="rect">
            <a:avLst/>
          </a:prstGeom>
        </p:spPr>
      </p:pic>
      <p:pic>
        <p:nvPicPr>
          <p:cNvPr id="19" name="图片 18">
            <a:extLst>
              <a:ext uri="{FF2B5EF4-FFF2-40B4-BE49-F238E27FC236}">
                <a16:creationId xmlns:a16="http://schemas.microsoft.com/office/drawing/2014/main" id="{23C607E6-F0A7-4015-81E6-D0676900D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8289" y="2849755"/>
            <a:ext cx="1625478" cy="2600764"/>
          </a:xfrm>
          <a:prstGeom prst="rect">
            <a:avLst/>
          </a:prstGeom>
        </p:spPr>
      </p:pic>
      <p:sp>
        <p:nvSpPr>
          <p:cNvPr id="20" name="文本框 19">
            <a:extLst>
              <a:ext uri="{FF2B5EF4-FFF2-40B4-BE49-F238E27FC236}">
                <a16:creationId xmlns:a16="http://schemas.microsoft.com/office/drawing/2014/main" id="{A065C565-80A0-4D54-AADB-76B4EBC94E46}"/>
              </a:ext>
            </a:extLst>
          </p:cNvPr>
          <p:cNvSpPr txBox="1"/>
          <p:nvPr/>
        </p:nvSpPr>
        <p:spPr>
          <a:xfrm>
            <a:off x="5666350" y="5520887"/>
            <a:ext cx="2183954" cy="369332"/>
          </a:xfrm>
          <a:prstGeom prst="rect">
            <a:avLst/>
          </a:prstGeom>
          <a:noFill/>
        </p:spPr>
        <p:txBody>
          <a:bodyPr wrap="square" rtlCol="0">
            <a:spAutoFit/>
          </a:bodyPr>
          <a:lstStyle/>
          <a:p>
            <a:r>
              <a:rPr lang="en-US" altLang="zh-CN" dirty="0"/>
              <a:t>Dry fingerprint</a:t>
            </a:r>
            <a:endParaRPr lang="zh-CN" altLang="en-US" dirty="0"/>
          </a:p>
        </p:txBody>
      </p:sp>
      <p:sp>
        <p:nvSpPr>
          <p:cNvPr id="21" name="文本框 20">
            <a:extLst>
              <a:ext uri="{FF2B5EF4-FFF2-40B4-BE49-F238E27FC236}">
                <a16:creationId xmlns:a16="http://schemas.microsoft.com/office/drawing/2014/main" id="{9DB75C7B-C189-4F9F-AFA0-0BCBD633F459}"/>
              </a:ext>
            </a:extLst>
          </p:cNvPr>
          <p:cNvSpPr txBox="1"/>
          <p:nvPr/>
        </p:nvSpPr>
        <p:spPr>
          <a:xfrm>
            <a:off x="8302816" y="5520887"/>
            <a:ext cx="2183953" cy="369332"/>
          </a:xfrm>
          <a:prstGeom prst="rect">
            <a:avLst/>
          </a:prstGeom>
          <a:noFill/>
        </p:spPr>
        <p:txBody>
          <a:bodyPr wrap="square" rtlCol="0">
            <a:spAutoFit/>
          </a:bodyPr>
          <a:lstStyle/>
          <a:p>
            <a:r>
              <a:rPr lang="en-US" altLang="zh-CN" dirty="0"/>
              <a:t>Wet fingerprint</a:t>
            </a:r>
            <a:endParaRPr lang="zh-CN" altLang="en-US" dirty="0"/>
          </a:p>
        </p:txBody>
      </p:sp>
      <p:sp>
        <p:nvSpPr>
          <p:cNvPr id="22" name="文本框 21">
            <a:extLst>
              <a:ext uri="{FF2B5EF4-FFF2-40B4-BE49-F238E27FC236}">
                <a16:creationId xmlns:a16="http://schemas.microsoft.com/office/drawing/2014/main" id="{4EFAF3E0-5067-463F-AD0F-E4AA67C17408}"/>
              </a:ext>
            </a:extLst>
          </p:cNvPr>
          <p:cNvSpPr txBox="1"/>
          <p:nvPr/>
        </p:nvSpPr>
        <p:spPr>
          <a:xfrm>
            <a:off x="2088531" y="5520887"/>
            <a:ext cx="2736530" cy="369332"/>
          </a:xfrm>
          <a:prstGeom prst="rect">
            <a:avLst/>
          </a:prstGeom>
          <a:noFill/>
        </p:spPr>
        <p:txBody>
          <a:bodyPr wrap="square" rtlCol="0">
            <a:spAutoFit/>
          </a:bodyPr>
          <a:lstStyle/>
          <a:p>
            <a:r>
              <a:rPr lang="en-US" altLang="zh-CN" dirty="0"/>
              <a:t>Fingerprint distortion</a:t>
            </a:r>
            <a:endParaRPr lang="zh-CN" altLang="en-US" dirty="0"/>
          </a:p>
        </p:txBody>
      </p:sp>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a:xfrm>
            <a:off x="334001" y="997226"/>
            <a:ext cx="11542247" cy="2075583"/>
          </a:xfrm>
        </p:spPr>
        <p:txBody>
          <a:bodyPr/>
          <a:lstStyle/>
          <a:p>
            <a:r>
              <a:rPr kumimoji="1" lang="en-US" altLang="zh-CN" dirty="0"/>
              <a:t>The quality of 2D fingerprint image is disturbed by many factors</a:t>
            </a:r>
          </a:p>
          <a:p>
            <a:pPr lvl="1"/>
            <a:r>
              <a:rPr lang="en-US" altLang="zh-CN" dirty="0"/>
              <a:t>Skin deformation</a:t>
            </a:r>
            <a:endParaRPr lang="en" altLang="zh-CN" dirty="0"/>
          </a:p>
          <a:p>
            <a:pPr lvl="1"/>
            <a:r>
              <a:rPr lang="en-US" altLang="zh-CN" dirty="0"/>
              <a:t>Skin humidity </a:t>
            </a:r>
          </a:p>
          <a:p>
            <a:pPr lvl="1"/>
            <a:r>
              <a:rPr lang="en" altLang="zh-CN" dirty="0"/>
              <a:t> ...</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2</a:t>
            </a:fld>
            <a:endParaRPr lang="zh-CN" altLang="en-US"/>
          </a:p>
        </p:txBody>
      </p:sp>
      <p:sp>
        <p:nvSpPr>
          <p:cNvPr id="7" name="矩形 6">
            <a:extLst>
              <a:ext uri="{FF2B5EF4-FFF2-40B4-BE49-F238E27FC236}">
                <a16:creationId xmlns:a16="http://schemas.microsoft.com/office/drawing/2014/main" id="{A839F302-158B-EB40-AA06-E9AFA67414F9}"/>
              </a:ext>
            </a:extLst>
          </p:cNvPr>
          <p:cNvSpPr/>
          <p:nvPr/>
        </p:nvSpPr>
        <p:spPr>
          <a:xfrm>
            <a:off x="334001" y="5882488"/>
            <a:ext cx="7779488" cy="461665"/>
          </a:xfrm>
          <a:prstGeom prst="rect">
            <a:avLst/>
          </a:prstGeom>
        </p:spPr>
        <p:txBody>
          <a:bodyPr wrap="square">
            <a:spAutoFit/>
          </a:bodyPr>
          <a:lstStyle/>
          <a:p>
            <a:pPr algn="ctr"/>
            <a:r>
              <a:rPr lang="en-US" altLang="zh-CN" sz="2400" dirty="0">
                <a:solidFill>
                  <a:srgbClr val="00B0F0"/>
                </a:solidFill>
                <a:latin typeface="Microsoft YaHei" panose="020B0503020204020204" pitchFamily="34" charset="-122"/>
                <a:ea typeface="Microsoft YaHei" panose="020B0503020204020204" pitchFamily="34" charset="-122"/>
              </a:rPr>
              <a:t>3D fingerprints are not affected by such factors!</a:t>
            </a:r>
            <a:endParaRPr lang="en" altLang="zh-CN" sz="2400" dirty="0">
              <a:solidFill>
                <a:srgbClr val="00B0F0"/>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CEDCACFD-DDFE-F545-A8B8-F2B9DF9B46D7}"/>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3004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p:txBody>
          <a:bodyPr>
            <a:normAutofit/>
          </a:bodyPr>
          <a:lstStyle/>
          <a:p>
            <a:r>
              <a:rPr kumimoji="1" lang="en-US" altLang="zh-CN" dirty="0"/>
              <a:t>Existing fingerprint databases contain mainly 2D fingerprints</a:t>
            </a:r>
          </a:p>
          <a:p>
            <a:r>
              <a:rPr kumimoji="1" lang="en-US" altLang="zh-CN" dirty="0"/>
              <a:t>2D fingerprint sensors are very popular</a:t>
            </a:r>
          </a:p>
          <a:p>
            <a:r>
              <a:rPr kumimoji="1" lang="en-US" altLang="zh-CN" dirty="0"/>
              <a:t>3D fingerprint sensors are expensive and large</a:t>
            </a:r>
          </a:p>
          <a:p>
            <a:endParaRPr kumimoji="1" lang="en-US" altLang="zh-CN" dirty="0"/>
          </a:p>
          <a:p>
            <a:r>
              <a:rPr kumimoji="1" lang="en-US" altLang="zh-CN" dirty="0">
                <a:solidFill>
                  <a:srgbClr val="00B0F0"/>
                </a:solidFill>
              </a:rPr>
              <a:t>A compatible application scenario</a:t>
            </a:r>
          </a:p>
          <a:p>
            <a:pPr lvl="1"/>
            <a:r>
              <a:rPr kumimoji="1" lang="en-US" altLang="zh-CN" dirty="0"/>
              <a:t>3D for enrollment</a:t>
            </a:r>
          </a:p>
          <a:p>
            <a:pPr lvl="1"/>
            <a:r>
              <a:rPr kumimoji="1" lang="en-US" altLang="zh-CN" dirty="0"/>
              <a:t>2D for recognition</a:t>
            </a:r>
          </a:p>
          <a:p>
            <a:pPr lvl="1"/>
            <a:endParaRPr kumimoji="1" lang="zh-CN" altLang="en-US" dirty="0"/>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3</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43726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Related Work</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p:txBody>
          <a:bodyPr>
            <a:normAutofit/>
          </a:bodyPr>
          <a:lstStyle/>
          <a:p>
            <a:r>
              <a:rPr lang="en-US" altLang="zh-CN" dirty="0"/>
              <a:t>3D fingerprint unfolding methods </a:t>
            </a:r>
          </a:p>
          <a:p>
            <a:pPr lvl="1"/>
            <a:r>
              <a:rPr lang="en-US" altLang="zh-CN" dirty="0"/>
              <a:t>Parametric method </a:t>
            </a:r>
          </a:p>
          <a:p>
            <a:pPr lvl="1"/>
            <a:r>
              <a:rPr lang="en-US" altLang="zh-CN" dirty="0"/>
              <a:t>Non-parametric method</a:t>
            </a:r>
          </a:p>
          <a:p>
            <a:pPr marL="0" indent="0">
              <a:spcBef>
                <a:spcPts val="1500"/>
              </a:spcBef>
              <a:spcAft>
                <a:spcPts val="3000"/>
              </a:spcAft>
              <a:buNone/>
            </a:pPr>
            <a:r>
              <a:rPr lang="en-US" altLang="zh-CN" sz="2800" dirty="0">
                <a:solidFill>
                  <a:srgbClr val="00B0F0"/>
                </a:solidFill>
                <a:latin typeface="Microsoft YaHei" panose="020B0503020204020204" pitchFamily="34" charset="-122"/>
              </a:rPr>
              <a:t>Unfolding in different postures will cause additional deformation</a:t>
            </a:r>
            <a:endParaRPr kumimoji="1" lang="en-US" altLang="zh-CN" dirty="0">
              <a:solidFill>
                <a:srgbClr val="00B0F0"/>
              </a:solidFill>
            </a:endParaRPr>
          </a:p>
          <a:p>
            <a:r>
              <a:rPr lang="en-US" altLang="zh-CN"/>
              <a:t>Fingerprint distortion</a:t>
            </a:r>
            <a:endParaRPr lang="en-US" altLang="zh-CN" sz="2800" dirty="0"/>
          </a:p>
          <a:p>
            <a:pPr marL="0" indent="0">
              <a:spcBef>
                <a:spcPts val="1500"/>
              </a:spcBef>
              <a:buNone/>
            </a:pPr>
            <a:r>
              <a:rPr lang="en-US" altLang="zh-CN" sz="2800" dirty="0">
                <a:solidFill>
                  <a:srgbClr val="00B0F0"/>
                </a:solidFill>
                <a:latin typeface="Microsoft YaHei" panose="020B0503020204020204" pitchFamily="34" charset="-122"/>
              </a:rPr>
              <a:t>No explicit consideration of 3D finger shape</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4</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642021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3B4C5-2EE6-F64D-BDBC-1C26C3A2B2AF}"/>
              </a:ext>
            </a:extLst>
          </p:cNvPr>
          <p:cNvSpPr>
            <a:spLocks noGrp="1"/>
          </p:cNvSpPr>
          <p:nvPr>
            <p:ph type="title"/>
          </p:nvPr>
        </p:nvSpPr>
        <p:spPr/>
        <p:txBody>
          <a:bodyPr/>
          <a:lstStyle/>
          <a:p>
            <a:r>
              <a:rPr kumimoji="1" lang="en-US" altLang="zh-CN" dirty="0"/>
              <a:t>Motivation</a:t>
            </a:r>
            <a:endParaRPr kumimoji="1" lang="zh-CN" altLang="en-US" dirty="0"/>
          </a:p>
        </p:txBody>
      </p:sp>
      <p:sp>
        <p:nvSpPr>
          <p:cNvPr id="3" name="内容占位符 2">
            <a:extLst>
              <a:ext uri="{FF2B5EF4-FFF2-40B4-BE49-F238E27FC236}">
                <a16:creationId xmlns:a16="http://schemas.microsoft.com/office/drawing/2014/main" id="{62647E10-ACBB-6E48-9F80-B9C5E548168E}"/>
              </a:ext>
            </a:extLst>
          </p:cNvPr>
          <p:cNvSpPr>
            <a:spLocks noGrp="1"/>
          </p:cNvSpPr>
          <p:nvPr>
            <p:ph idx="1"/>
          </p:nvPr>
        </p:nvSpPr>
        <p:spPr>
          <a:xfrm>
            <a:off x="334001" y="997226"/>
            <a:ext cx="11765850" cy="5339196"/>
          </a:xfrm>
        </p:spPr>
        <p:txBody>
          <a:bodyPr>
            <a:normAutofit/>
          </a:bodyPr>
          <a:lstStyle/>
          <a:p>
            <a:r>
              <a:rPr lang="en-US" altLang="zh-CN" dirty="0"/>
              <a:t>A pose-specific 3D fingerprint unfolding algorithm </a:t>
            </a:r>
          </a:p>
          <a:p>
            <a:pPr lvl="1"/>
            <a:r>
              <a:rPr kumimoji="1" lang="en-US" altLang="zh-CN" dirty="0"/>
              <a:t>A compatible application of 2D and 3D fingerprints</a:t>
            </a:r>
            <a:endParaRPr lang="en-US" altLang="zh-CN" dirty="0"/>
          </a:p>
          <a:p>
            <a:endParaRPr lang="en-US" altLang="zh-CN" dirty="0"/>
          </a:p>
          <a:p>
            <a:r>
              <a:rPr lang="en-US" altLang="zh-CN" dirty="0"/>
              <a:t>Unfold the 3D fingerprint using the same pose as the flat fingerprint</a:t>
            </a:r>
          </a:p>
          <a:p>
            <a:pPr lvl="1"/>
            <a:r>
              <a:rPr lang="en-US" altLang="zh-CN" dirty="0"/>
              <a:t>Explicit consideration of 3D finger shape</a:t>
            </a:r>
          </a:p>
          <a:p>
            <a:pPr lvl="1"/>
            <a:r>
              <a:rPr lang="en-US" altLang="zh-CN" dirty="0"/>
              <a:t>Reduce deformation caused by pose </a:t>
            </a:r>
          </a:p>
        </p:txBody>
      </p:sp>
      <p:sp>
        <p:nvSpPr>
          <p:cNvPr id="4" name="灯片编号占位符 3">
            <a:extLst>
              <a:ext uri="{FF2B5EF4-FFF2-40B4-BE49-F238E27FC236}">
                <a16:creationId xmlns:a16="http://schemas.microsoft.com/office/drawing/2014/main" id="{4596D2DD-8D53-2D4B-AC58-F68895D57D3C}"/>
              </a:ext>
            </a:extLst>
          </p:cNvPr>
          <p:cNvSpPr>
            <a:spLocks noGrp="1"/>
          </p:cNvSpPr>
          <p:nvPr>
            <p:ph type="sldNum" sz="quarter" idx="12"/>
          </p:nvPr>
        </p:nvSpPr>
        <p:spPr/>
        <p:txBody>
          <a:bodyPr/>
          <a:lstStyle/>
          <a:p>
            <a:fld id="{251FA2A0-731F-4DC1-AA5C-A92CD165DE16}" type="slidenum">
              <a:rPr lang="zh-CN" altLang="en-US" smtClean="0"/>
              <a:t>5</a:t>
            </a:fld>
            <a:endParaRPr lang="zh-CN" altLang="en-US"/>
          </a:p>
        </p:txBody>
      </p:sp>
      <p:sp>
        <p:nvSpPr>
          <p:cNvPr id="40" name="矩形 39">
            <a:extLst>
              <a:ext uri="{FF2B5EF4-FFF2-40B4-BE49-F238E27FC236}">
                <a16:creationId xmlns:a16="http://schemas.microsoft.com/office/drawing/2014/main" id="{3843FBF4-09D1-CF4A-A103-82EF0BAC2DC0}"/>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397350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Algorithm flowchart</a:t>
            </a:r>
            <a:endParaRPr lang="zh-CN" altLang="en-US"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6</a:t>
            </a:fld>
            <a:endParaRPr lang="zh-CN" altLang="en-US"/>
          </a:p>
        </p:txBody>
      </p:sp>
      <p:pic>
        <p:nvPicPr>
          <p:cNvPr id="5" name="图片 4">
            <a:extLst>
              <a:ext uri="{FF2B5EF4-FFF2-40B4-BE49-F238E27FC236}">
                <a16:creationId xmlns:a16="http://schemas.microsoft.com/office/drawing/2014/main" id="{5DCF4C65-0ACA-44BF-AD4C-19EA380710C9}"/>
              </a:ext>
            </a:extLst>
          </p:cNvPr>
          <p:cNvPicPr>
            <a:picLocks noChangeAspect="1"/>
          </p:cNvPicPr>
          <p:nvPr/>
        </p:nvPicPr>
        <p:blipFill>
          <a:blip r:embed="rId3"/>
          <a:stretch>
            <a:fillRect/>
          </a:stretch>
        </p:blipFill>
        <p:spPr>
          <a:xfrm>
            <a:off x="1686217" y="972305"/>
            <a:ext cx="8315366" cy="5418083"/>
          </a:xfrm>
          <a:prstGeom prst="rect">
            <a:avLst/>
          </a:prstGeom>
        </p:spPr>
      </p:pic>
      <p:sp>
        <p:nvSpPr>
          <p:cNvPr id="6" name="矩形 5">
            <a:extLst>
              <a:ext uri="{FF2B5EF4-FFF2-40B4-BE49-F238E27FC236}">
                <a16:creationId xmlns:a16="http://schemas.microsoft.com/office/drawing/2014/main" id="{56FE9045-497F-4A0C-B7BE-AFD3C43241A6}"/>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47285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Unfolding</a:t>
            </a:r>
            <a:endParaRPr lang="zh-CN" altLang="en-US" dirty="0"/>
          </a:p>
        </p:txBody>
      </p:sp>
      <p:sp>
        <p:nvSpPr>
          <p:cNvPr id="3" name="内容占位符 2">
            <a:extLst>
              <a:ext uri="{FF2B5EF4-FFF2-40B4-BE49-F238E27FC236}">
                <a16:creationId xmlns:a16="http://schemas.microsoft.com/office/drawing/2014/main" id="{E989641A-D0E8-44DD-A2F3-65A68D18759A}"/>
              </a:ext>
            </a:extLst>
          </p:cNvPr>
          <p:cNvSpPr>
            <a:spLocks noGrp="1"/>
          </p:cNvSpPr>
          <p:nvPr>
            <p:ph idx="1"/>
          </p:nvPr>
        </p:nvSpPr>
        <p:spPr>
          <a:xfrm>
            <a:off x="334002" y="997226"/>
            <a:ext cx="4610138" cy="587025"/>
          </a:xfrm>
        </p:spPr>
        <p:txBody>
          <a:bodyPr>
            <a:normAutofit/>
          </a:bodyPr>
          <a:lstStyle/>
          <a:p>
            <a:r>
              <a:rPr lang="en-US" altLang="zh-CN" sz="2800" dirty="0"/>
              <a:t>Point cloud Visualization</a:t>
            </a:r>
            <a:endParaRPr lang="zh-CN" altLang="en-US" sz="2800"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7</a:t>
            </a:fld>
            <a:endParaRPr lang="zh-CN" altLang="en-US"/>
          </a:p>
        </p:txBody>
      </p:sp>
      <p:pic>
        <p:nvPicPr>
          <p:cNvPr id="7" name="图片 6">
            <a:extLst>
              <a:ext uri="{FF2B5EF4-FFF2-40B4-BE49-F238E27FC236}">
                <a16:creationId xmlns:a16="http://schemas.microsoft.com/office/drawing/2014/main" id="{92B9F236-1CD6-415F-9C13-A1B6EC645FBF}"/>
              </a:ext>
            </a:extLst>
          </p:cNvPr>
          <p:cNvPicPr>
            <a:picLocks noChangeAspect="1"/>
          </p:cNvPicPr>
          <p:nvPr/>
        </p:nvPicPr>
        <p:blipFill>
          <a:blip r:embed="rId3"/>
          <a:stretch>
            <a:fillRect/>
          </a:stretch>
        </p:blipFill>
        <p:spPr>
          <a:xfrm>
            <a:off x="4842375" y="957880"/>
            <a:ext cx="4610138" cy="2529954"/>
          </a:xfrm>
          <a:prstGeom prst="rect">
            <a:avLst/>
          </a:prstGeom>
        </p:spPr>
      </p:pic>
      <p:pic>
        <p:nvPicPr>
          <p:cNvPr id="8" name="图片 7">
            <a:extLst>
              <a:ext uri="{FF2B5EF4-FFF2-40B4-BE49-F238E27FC236}">
                <a16:creationId xmlns:a16="http://schemas.microsoft.com/office/drawing/2014/main" id="{F05CAE32-D397-4AAF-BEA2-F7B3857534F3}"/>
              </a:ext>
            </a:extLst>
          </p:cNvPr>
          <p:cNvPicPr>
            <a:picLocks noChangeAspect="1"/>
          </p:cNvPicPr>
          <p:nvPr/>
        </p:nvPicPr>
        <p:blipFill>
          <a:blip r:embed="rId4"/>
          <a:stretch>
            <a:fillRect/>
          </a:stretch>
        </p:blipFill>
        <p:spPr>
          <a:xfrm>
            <a:off x="4842375" y="3677451"/>
            <a:ext cx="7289452" cy="2669672"/>
          </a:xfrm>
          <a:prstGeom prst="rect">
            <a:avLst/>
          </a:prstGeom>
        </p:spPr>
      </p:pic>
      <p:pic>
        <p:nvPicPr>
          <p:cNvPr id="10" name="图片 9">
            <a:extLst>
              <a:ext uri="{FF2B5EF4-FFF2-40B4-BE49-F238E27FC236}">
                <a16:creationId xmlns:a16="http://schemas.microsoft.com/office/drawing/2014/main" id="{B3677EB8-D866-4EE8-BB15-40B3A316D5C1}"/>
              </a:ext>
            </a:extLst>
          </p:cNvPr>
          <p:cNvPicPr>
            <a:picLocks noChangeAspect="1"/>
          </p:cNvPicPr>
          <p:nvPr/>
        </p:nvPicPr>
        <p:blipFill>
          <a:blip r:embed="rId5"/>
          <a:stretch>
            <a:fillRect/>
          </a:stretch>
        </p:blipFill>
        <p:spPr>
          <a:xfrm>
            <a:off x="705496" y="2077149"/>
            <a:ext cx="1933575" cy="752475"/>
          </a:xfrm>
          <a:prstGeom prst="rect">
            <a:avLst/>
          </a:prstGeom>
        </p:spPr>
      </p:pic>
      <p:pic>
        <p:nvPicPr>
          <p:cNvPr id="11" name="图片 10">
            <a:extLst>
              <a:ext uri="{FF2B5EF4-FFF2-40B4-BE49-F238E27FC236}">
                <a16:creationId xmlns:a16="http://schemas.microsoft.com/office/drawing/2014/main" id="{427BBAAF-59F4-49B8-B56A-55DE5B27596F}"/>
              </a:ext>
            </a:extLst>
          </p:cNvPr>
          <p:cNvPicPr>
            <a:picLocks noChangeAspect="1"/>
          </p:cNvPicPr>
          <p:nvPr/>
        </p:nvPicPr>
        <p:blipFill>
          <a:blip r:embed="rId6"/>
          <a:stretch>
            <a:fillRect/>
          </a:stretch>
        </p:blipFill>
        <p:spPr>
          <a:xfrm>
            <a:off x="486088" y="4624398"/>
            <a:ext cx="4057650" cy="952500"/>
          </a:xfrm>
          <a:prstGeom prst="rect">
            <a:avLst/>
          </a:prstGeom>
        </p:spPr>
      </p:pic>
      <p:pic>
        <p:nvPicPr>
          <p:cNvPr id="12" name="图片 11">
            <a:extLst>
              <a:ext uri="{FF2B5EF4-FFF2-40B4-BE49-F238E27FC236}">
                <a16:creationId xmlns:a16="http://schemas.microsoft.com/office/drawing/2014/main" id="{1B9602C7-8490-4B85-B84A-E292C6891A17}"/>
              </a:ext>
            </a:extLst>
          </p:cNvPr>
          <p:cNvPicPr>
            <a:picLocks noChangeAspect="1"/>
          </p:cNvPicPr>
          <p:nvPr/>
        </p:nvPicPr>
        <p:blipFill>
          <a:blip r:embed="rId7"/>
          <a:stretch>
            <a:fillRect/>
          </a:stretch>
        </p:blipFill>
        <p:spPr>
          <a:xfrm>
            <a:off x="712122" y="1644962"/>
            <a:ext cx="1543050" cy="371475"/>
          </a:xfrm>
          <a:prstGeom prst="rect">
            <a:avLst/>
          </a:prstGeom>
        </p:spPr>
      </p:pic>
      <p:sp>
        <p:nvSpPr>
          <p:cNvPr id="13" name="内容占位符 2">
            <a:extLst>
              <a:ext uri="{FF2B5EF4-FFF2-40B4-BE49-F238E27FC236}">
                <a16:creationId xmlns:a16="http://schemas.microsoft.com/office/drawing/2014/main" id="{08813522-4513-4D11-AD73-AEE069BE7F37}"/>
              </a:ext>
            </a:extLst>
          </p:cNvPr>
          <p:cNvSpPr txBox="1">
            <a:spLocks/>
          </p:cNvSpPr>
          <p:nvPr/>
        </p:nvSpPr>
        <p:spPr>
          <a:xfrm>
            <a:off x="334002" y="3383939"/>
            <a:ext cx="4610138" cy="5870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Microsoft YaHei"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Microsoft YaHei"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Microsoft YaHei"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Microsoft YaHei"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Unfolding</a:t>
            </a:r>
            <a:endParaRPr lang="zh-CN" altLang="en-US" sz="28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945A770-718B-4D45-A429-4EE5EC084040}"/>
                  </a:ext>
                </a:extLst>
              </p:cNvPr>
              <p:cNvSpPr txBox="1"/>
              <p:nvPr/>
            </p:nvSpPr>
            <p:spPr>
              <a:xfrm>
                <a:off x="180753" y="3976599"/>
                <a:ext cx="28176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,0)</m:t>
                      </m:r>
                    </m:oMath>
                  </m:oMathPara>
                </a14:m>
                <a:endParaRPr lang="zh-CN" altLang="en-US" dirty="0"/>
              </a:p>
            </p:txBody>
          </p:sp>
        </mc:Choice>
        <mc:Fallback xmlns="">
          <p:sp>
            <p:nvSpPr>
              <p:cNvPr id="14" name="文本框 13">
                <a:extLst>
                  <a:ext uri="{FF2B5EF4-FFF2-40B4-BE49-F238E27FC236}">
                    <a16:creationId xmlns:a16="http://schemas.microsoft.com/office/drawing/2014/main" id="{B945A770-718B-4D45-A429-4EE5EC084040}"/>
                  </a:ext>
                </a:extLst>
              </p:cNvPr>
              <p:cNvSpPr txBox="1">
                <a:spLocks noRot="1" noChangeAspect="1" noMove="1" noResize="1" noEditPoints="1" noAdjustHandles="1" noChangeArrowheads="1" noChangeShapeType="1" noTextEdit="1"/>
              </p:cNvSpPr>
              <p:nvPr/>
            </p:nvSpPr>
            <p:spPr>
              <a:xfrm>
                <a:off x="180753" y="3976599"/>
                <a:ext cx="2817628" cy="369332"/>
              </a:xfrm>
              <a:prstGeom prst="rect">
                <a:avLst/>
              </a:prstGeom>
              <a:blipFill>
                <a:blip r:embed="rId8"/>
                <a:stretch>
                  <a:fillRect b="-13115"/>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C0C22EB0-1AF0-4BF9-ADB1-AB38B2CB3A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17582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F09C-BA2E-4D7E-BC25-1554C9AB43E0}"/>
              </a:ext>
            </a:extLst>
          </p:cNvPr>
          <p:cNvSpPr>
            <a:spLocks noGrp="1"/>
          </p:cNvSpPr>
          <p:nvPr>
            <p:ph type="title"/>
          </p:nvPr>
        </p:nvSpPr>
        <p:spPr/>
        <p:txBody>
          <a:bodyPr/>
          <a:lstStyle/>
          <a:p>
            <a:r>
              <a:rPr lang="en-US" altLang="zh-CN" dirty="0"/>
              <a:t>3D Pose Estimation</a:t>
            </a:r>
            <a:endParaRPr lang="zh-CN" altLang="en-US" dirty="0"/>
          </a:p>
        </p:txBody>
      </p:sp>
      <p:sp>
        <p:nvSpPr>
          <p:cNvPr id="3" name="内容占位符 2">
            <a:extLst>
              <a:ext uri="{FF2B5EF4-FFF2-40B4-BE49-F238E27FC236}">
                <a16:creationId xmlns:a16="http://schemas.microsoft.com/office/drawing/2014/main" id="{E989641A-D0E8-44DD-A2F3-65A68D18759A}"/>
              </a:ext>
            </a:extLst>
          </p:cNvPr>
          <p:cNvSpPr>
            <a:spLocks noGrp="1"/>
          </p:cNvSpPr>
          <p:nvPr>
            <p:ph idx="1"/>
          </p:nvPr>
        </p:nvSpPr>
        <p:spPr>
          <a:xfrm>
            <a:off x="334002" y="997226"/>
            <a:ext cx="4610138" cy="587025"/>
          </a:xfrm>
        </p:spPr>
        <p:txBody>
          <a:bodyPr>
            <a:normAutofit fontScale="92500"/>
          </a:bodyPr>
          <a:lstStyle/>
          <a:p>
            <a:r>
              <a:rPr lang="en-US" altLang="zh-CN" dirty="0"/>
              <a:t>Global rigid transformation</a:t>
            </a:r>
            <a:endParaRPr lang="zh-CN" altLang="en-US" sz="2800" dirty="0"/>
          </a:p>
        </p:txBody>
      </p:sp>
      <p:sp>
        <p:nvSpPr>
          <p:cNvPr id="4" name="灯片编号占位符 3">
            <a:extLst>
              <a:ext uri="{FF2B5EF4-FFF2-40B4-BE49-F238E27FC236}">
                <a16:creationId xmlns:a16="http://schemas.microsoft.com/office/drawing/2014/main" id="{BBA7EC62-C841-4722-8D3E-4FF9B9660503}"/>
              </a:ext>
            </a:extLst>
          </p:cNvPr>
          <p:cNvSpPr>
            <a:spLocks noGrp="1"/>
          </p:cNvSpPr>
          <p:nvPr>
            <p:ph type="sldNum" sz="quarter" idx="12"/>
          </p:nvPr>
        </p:nvSpPr>
        <p:spPr/>
        <p:txBody>
          <a:bodyPr/>
          <a:lstStyle/>
          <a:p>
            <a:fld id="{251FA2A0-731F-4DC1-AA5C-A92CD165DE16}" type="slidenum">
              <a:rPr lang="zh-CN" altLang="en-US" smtClean="0"/>
              <a:t>8</a:t>
            </a:fld>
            <a:endParaRPr lang="zh-CN" altLang="en-US"/>
          </a:p>
        </p:txBody>
      </p:sp>
      <p:sp>
        <p:nvSpPr>
          <p:cNvPr id="15" name="矩形 14">
            <a:extLst>
              <a:ext uri="{FF2B5EF4-FFF2-40B4-BE49-F238E27FC236}">
                <a16:creationId xmlns:a16="http://schemas.microsoft.com/office/drawing/2014/main" id="{C0C22EB0-1AF0-4BF9-ADB1-AB38B2CB3AE8}"/>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pic>
        <p:nvPicPr>
          <p:cNvPr id="5" name="图片 4">
            <a:extLst>
              <a:ext uri="{FF2B5EF4-FFF2-40B4-BE49-F238E27FC236}">
                <a16:creationId xmlns:a16="http://schemas.microsoft.com/office/drawing/2014/main" id="{CB6083F9-BB43-4BC5-A994-6CFD5ED91684}"/>
              </a:ext>
            </a:extLst>
          </p:cNvPr>
          <p:cNvPicPr>
            <a:picLocks noChangeAspect="1"/>
          </p:cNvPicPr>
          <p:nvPr/>
        </p:nvPicPr>
        <p:blipFill>
          <a:blip r:embed="rId3"/>
          <a:stretch>
            <a:fillRect/>
          </a:stretch>
        </p:blipFill>
        <p:spPr>
          <a:xfrm>
            <a:off x="3006027" y="1716277"/>
            <a:ext cx="3514725" cy="1228725"/>
          </a:xfrm>
          <a:prstGeom prst="rect">
            <a:avLst/>
          </a:prstGeom>
        </p:spPr>
      </p:pic>
      <p:pic>
        <p:nvPicPr>
          <p:cNvPr id="6" name="图片 5">
            <a:extLst>
              <a:ext uri="{FF2B5EF4-FFF2-40B4-BE49-F238E27FC236}">
                <a16:creationId xmlns:a16="http://schemas.microsoft.com/office/drawing/2014/main" id="{18F5F73D-5128-4CA5-86D0-5C71A1AC9242}"/>
              </a:ext>
            </a:extLst>
          </p:cNvPr>
          <p:cNvPicPr>
            <a:picLocks noChangeAspect="1"/>
          </p:cNvPicPr>
          <p:nvPr/>
        </p:nvPicPr>
        <p:blipFill>
          <a:blip r:embed="rId4"/>
          <a:stretch>
            <a:fillRect/>
          </a:stretch>
        </p:blipFill>
        <p:spPr>
          <a:xfrm>
            <a:off x="3548287" y="3378189"/>
            <a:ext cx="6753225" cy="2686050"/>
          </a:xfrm>
          <a:prstGeom prst="rect">
            <a:avLst/>
          </a:prstGeom>
        </p:spPr>
      </p:pic>
      <p:sp>
        <p:nvSpPr>
          <p:cNvPr id="7" name="文本框 6">
            <a:extLst>
              <a:ext uri="{FF2B5EF4-FFF2-40B4-BE49-F238E27FC236}">
                <a16:creationId xmlns:a16="http://schemas.microsoft.com/office/drawing/2014/main" id="{BA21CC30-233E-4D3F-B3A3-568E7B4CDF1E}"/>
              </a:ext>
            </a:extLst>
          </p:cNvPr>
          <p:cNvSpPr txBox="1"/>
          <p:nvPr/>
        </p:nvSpPr>
        <p:spPr>
          <a:xfrm>
            <a:off x="655436" y="2118763"/>
            <a:ext cx="2680199" cy="369332"/>
          </a:xfrm>
          <a:prstGeom prst="rect">
            <a:avLst/>
          </a:prstGeom>
          <a:noFill/>
        </p:spPr>
        <p:txBody>
          <a:bodyPr wrap="square" rtlCol="0">
            <a:spAutoFit/>
          </a:bodyPr>
          <a:lstStyle/>
          <a:p>
            <a:r>
              <a:rPr lang="en-US" altLang="zh-CN" dirty="0"/>
              <a:t>Projection relationship</a:t>
            </a:r>
            <a:endParaRPr lang="zh-CN" altLang="en-US" dirty="0"/>
          </a:p>
        </p:txBody>
      </p:sp>
      <p:sp>
        <p:nvSpPr>
          <p:cNvPr id="9" name="文本框 8">
            <a:extLst>
              <a:ext uri="{FF2B5EF4-FFF2-40B4-BE49-F238E27FC236}">
                <a16:creationId xmlns:a16="http://schemas.microsoft.com/office/drawing/2014/main" id="{790CD8FF-01F0-41E9-B278-1B9AA5B0E7BA}"/>
              </a:ext>
            </a:extLst>
          </p:cNvPr>
          <p:cNvSpPr txBox="1"/>
          <p:nvPr/>
        </p:nvSpPr>
        <p:spPr>
          <a:xfrm>
            <a:off x="655435" y="4259290"/>
            <a:ext cx="2892852" cy="369332"/>
          </a:xfrm>
          <a:prstGeom prst="rect">
            <a:avLst/>
          </a:prstGeom>
          <a:noFill/>
        </p:spPr>
        <p:txBody>
          <a:bodyPr wrap="square" rtlCol="0">
            <a:spAutoFit/>
          </a:bodyPr>
          <a:lstStyle/>
          <a:p>
            <a:r>
              <a:rPr lang="en-US" altLang="zh-CN" dirty="0"/>
              <a:t>3D Pose estimation example </a:t>
            </a: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C8F6BB8-209D-4C9C-B326-4A07439D7861}"/>
                  </a:ext>
                </a:extLst>
              </p:cNvPr>
              <p:cNvSpPr txBox="1"/>
              <p:nvPr/>
            </p:nvSpPr>
            <p:spPr>
              <a:xfrm>
                <a:off x="7312558" y="1687876"/>
                <a:ext cx="3117570" cy="1231106"/>
              </a:xfrm>
              <a:prstGeom prst="rect">
                <a:avLst/>
              </a:prstGeom>
              <a:noFill/>
              <a:ln w="19050">
                <a:solidFill>
                  <a:srgbClr val="00B0F0"/>
                </a:solidFill>
              </a:ln>
            </p:spPr>
            <p:txBody>
              <a:bodyPr wrap="square" rtlCol="0">
                <a:spAutoFit/>
              </a:bodyPr>
              <a:lstStyle/>
              <a:p>
                <a:pPr>
                  <a:spcBef>
                    <a:spcPts val="600"/>
                  </a:spcBef>
                  <a:spcAft>
                    <a:spcPts val="600"/>
                  </a:spcAft>
                </a:pPr>
                <a:r>
                  <a:rPr lang="en-US" altLang="zh-CN" dirty="0"/>
                  <a:t>2D minutiae: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dirty="0"/>
              </a:p>
              <a:p>
                <a:pPr>
                  <a:spcBef>
                    <a:spcPts val="600"/>
                  </a:spcBef>
                  <a:spcAft>
                    <a:spcPts val="600"/>
                  </a:spcAft>
                </a:pPr>
                <a:r>
                  <a:rPr lang="en-US" altLang="zh-CN" dirty="0"/>
                  <a:t>3D minutiae</a:t>
                </a:r>
                <a:r>
                  <a:rPr lang="en-US" altLang="zh-CN" dirty="0">
                    <a:sym typeface="Wingdings" panose="05000000000000000000" pitchFamily="2" charset="2"/>
                  </a:rPr>
                  <a:t>: </a:t>
                </a:r>
                <a14:m>
                  <m:oMath xmlns:m="http://schemas.openxmlformats.org/officeDocument/2006/math">
                    <m:d>
                      <m:dPr>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𝑥</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𝑦</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𝑧</m:t>
                        </m:r>
                      </m:e>
                    </m:d>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𝑢</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𝑣</m:t>
                    </m:r>
                    <m:r>
                      <a:rPr lang="en-US" altLang="zh-CN" b="0" i="1" smtClean="0">
                        <a:latin typeface="Cambria Math" panose="02040503050406030204" pitchFamily="18" charset="0"/>
                        <a:sym typeface="Wingdings" panose="05000000000000000000" pitchFamily="2" charset="2"/>
                      </a:rPr>
                      <m:t>)</m:t>
                    </m:r>
                  </m:oMath>
                </a14:m>
                <a:endParaRPr lang="en-US" altLang="zh-CN" dirty="0"/>
              </a:p>
              <a:p>
                <a:pPr>
                  <a:spcBef>
                    <a:spcPts val="600"/>
                  </a:spcBef>
                  <a:spcAft>
                    <a:spcPts val="600"/>
                  </a:spcAft>
                </a:pPr>
                <a14:m>
                  <m:oMath xmlns:m="http://schemas.openxmlformats.org/officeDocument/2006/math">
                    <m:r>
                      <a:rPr lang="en-US" altLang="zh-CN" b="0" i="1" smtClean="0">
                        <a:latin typeface="Cambria Math" panose="02040503050406030204" pitchFamily="18" charset="0"/>
                      </a:rPr>
                      <m:t>𝑚𝑖𝑛𝑖𝑚𝑖𝑧𝑒</m:t>
                    </m:r>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r>
                      <a:rPr lang="en-US" altLang="zh-CN" b="0" i="1" smtClean="0">
                        <a:latin typeface="Cambria Math" panose="02040503050406030204" pitchFamily="18" charset="0"/>
                      </a:rPr>
                      <m:t>|</m:t>
                    </m:r>
                  </m:oMath>
                </a14:m>
                <a:r>
                  <a:rPr lang="zh-CN" altLang="en-US" dirty="0"/>
                  <a:t> </a:t>
                </a:r>
              </a:p>
            </p:txBody>
          </p:sp>
        </mc:Choice>
        <mc:Fallback xmlns="">
          <p:sp>
            <p:nvSpPr>
              <p:cNvPr id="10" name="文本框 9">
                <a:extLst>
                  <a:ext uri="{FF2B5EF4-FFF2-40B4-BE49-F238E27FC236}">
                    <a16:creationId xmlns:a16="http://schemas.microsoft.com/office/drawing/2014/main" id="{6C8F6BB8-209D-4C9C-B326-4A07439D7861}"/>
                  </a:ext>
                </a:extLst>
              </p:cNvPr>
              <p:cNvSpPr txBox="1">
                <a:spLocks noRot="1" noChangeAspect="1" noMove="1" noResize="1" noEditPoints="1" noAdjustHandles="1" noChangeArrowheads="1" noChangeShapeType="1" noTextEdit="1"/>
              </p:cNvSpPr>
              <p:nvPr/>
            </p:nvSpPr>
            <p:spPr>
              <a:xfrm>
                <a:off x="7312558" y="1687876"/>
                <a:ext cx="3117570" cy="1231106"/>
              </a:xfrm>
              <a:prstGeom prst="rect">
                <a:avLst/>
              </a:prstGeom>
              <a:blipFill>
                <a:blip r:embed="rId5"/>
                <a:stretch>
                  <a:fillRect l="-1556" t="-2439" b="-1951"/>
                </a:stretch>
              </a:blipFill>
              <a:ln w="19050">
                <a:solidFill>
                  <a:srgbClr val="00B0F0"/>
                </a:solidFill>
              </a:ln>
            </p:spPr>
            <p:txBody>
              <a:bodyPr/>
              <a:lstStyle/>
              <a:p>
                <a:r>
                  <a:rPr lang="zh-CN" altLang="en-US">
                    <a:noFill/>
                  </a:rPr>
                  <a:t> </a:t>
                </a:r>
              </a:p>
            </p:txBody>
          </p:sp>
        </mc:Fallback>
      </mc:AlternateContent>
    </p:spTree>
    <p:extLst>
      <p:ext uri="{BB962C8B-B14F-4D97-AF65-F5344CB8AC3E}">
        <p14:creationId xmlns:p14="http://schemas.microsoft.com/office/powerpoint/2010/main" val="164013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04C37-AAB6-1645-9027-71C1A4E82853}"/>
              </a:ext>
            </a:extLst>
          </p:cNvPr>
          <p:cNvSpPr>
            <a:spLocks noGrp="1"/>
          </p:cNvSpPr>
          <p:nvPr>
            <p:ph type="title"/>
          </p:nvPr>
        </p:nvSpPr>
        <p:spPr/>
        <p:txBody>
          <a:bodyPr/>
          <a:lstStyle/>
          <a:p>
            <a:r>
              <a:rPr kumimoji="1" lang="en-US" altLang="zh-CN"/>
              <a:t>Exepriments</a:t>
            </a:r>
            <a:endParaRPr kumimoji="1" lang="zh-CN" altLang="en-US" dirty="0"/>
          </a:p>
        </p:txBody>
      </p:sp>
      <p:sp>
        <p:nvSpPr>
          <p:cNvPr id="3" name="内容占位符 2">
            <a:extLst>
              <a:ext uri="{FF2B5EF4-FFF2-40B4-BE49-F238E27FC236}">
                <a16:creationId xmlns:a16="http://schemas.microsoft.com/office/drawing/2014/main" id="{E39B925B-EE0E-BB4D-B795-77AC0B8BA3EC}"/>
              </a:ext>
            </a:extLst>
          </p:cNvPr>
          <p:cNvSpPr>
            <a:spLocks noGrp="1"/>
          </p:cNvSpPr>
          <p:nvPr>
            <p:ph idx="1"/>
          </p:nvPr>
        </p:nvSpPr>
        <p:spPr>
          <a:xfrm>
            <a:off x="334001" y="997226"/>
            <a:ext cx="10000846" cy="2639110"/>
          </a:xfrm>
        </p:spPr>
        <p:txBody>
          <a:bodyPr>
            <a:normAutofit/>
          </a:bodyPr>
          <a:lstStyle/>
          <a:p>
            <a:r>
              <a:rPr kumimoji="1" lang="en-US" altLang="zh-CN" dirty="0"/>
              <a:t>Database</a:t>
            </a:r>
          </a:p>
          <a:p>
            <a:pPr lvl="1"/>
            <a:r>
              <a:rPr kumimoji="1" lang="en-US" altLang="zh-CN" dirty="0"/>
              <a:t>150 fingers’ 3D point clouds</a:t>
            </a:r>
          </a:p>
          <a:p>
            <a:pPr lvl="1"/>
            <a:r>
              <a:rPr kumimoji="1" lang="en-US" altLang="zh-CN" dirty="0"/>
              <a:t>1200 corresponding flat fingerprints (8 images per finger)</a:t>
            </a:r>
          </a:p>
          <a:p>
            <a:pPr lvl="1"/>
            <a:r>
              <a:rPr kumimoji="1" lang="en-US" altLang="zh-CN" dirty="0"/>
              <a:t>People aged 20 to 30</a:t>
            </a:r>
          </a:p>
          <a:p>
            <a:pPr lvl="1"/>
            <a:r>
              <a:rPr kumimoji="1" lang="en-US" altLang="zh-CN" dirty="0"/>
              <a:t>10 fingers were collected for each person</a:t>
            </a:r>
          </a:p>
          <a:p>
            <a:pPr lvl="1"/>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50B22E5A-3D5F-3A4E-A8B1-84A4792B0AB2}"/>
              </a:ext>
            </a:extLst>
          </p:cNvPr>
          <p:cNvSpPr>
            <a:spLocks noGrp="1"/>
          </p:cNvSpPr>
          <p:nvPr>
            <p:ph type="sldNum" sz="quarter" idx="12"/>
          </p:nvPr>
        </p:nvSpPr>
        <p:spPr/>
        <p:txBody>
          <a:bodyPr/>
          <a:lstStyle/>
          <a:p>
            <a:fld id="{251FA2A0-731F-4DC1-AA5C-A92CD165DE16}" type="slidenum">
              <a:rPr lang="zh-CN" altLang="en-US" smtClean="0"/>
              <a:t>9</a:t>
            </a:fld>
            <a:endParaRPr lang="zh-CN" altLang="en-US"/>
          </a:p>
        </p:txBody>
      </p:sp>
      <p:sp>
        <p:nvSpPr>
          <p:cNvPr id="15" name="矩形 14">
            <a:extLst>
              <a:ext uri="{FF2B5EF4-FFF2-40B4-BE49-F238E27FC236}">
                <a16:creationId xmlns:a16="http://schemas.microsoft.com/office/drawing/2014/main" id="{D1AF42C5-7AE4-4D71-9760-4F19B8F2B0D2}"/>
              </a:ext>
            </a:extLst>
          </p:cNvPr>
          <p:cNvSpPr/>
          <p:nvPr/>
        </p:nvSpPr>
        <p:spPr>
          <a:xfrm>
            <a:off x="1397977" y="6488668"/>
            <a:ext cx="9396046" cy="369332"/>
          </a:xfrm>
          <a:prstGeom prst="rect">
            <a:avLst/>
          </a:prstGeom>
        </p:spPr>
        <p:txBody>
          <a:bodyPr wrap="square">
            <a:spAutoFit/>
          </a:bodyPr>
          <a:lstStyle/>
          <a:p>
            <a:pPr algn="ctr"/>
            <a:r>
              <a:rPr lang="en-US" altLang="zh-CN" dirty="0"/>
              <a:t>Pose-Specific 3D Fingerprint Unfolding</a:t>
            </a:r>
            <a:endParaRPr lang="zh-CN" altLang="en-US" dirty="0"/>
          </a:p>
        </p:txBody>
      </p:sp>
    </p:spTree>
    <p:extLst>
      <p:ext uri="{BB962C8B-B14F-4D97-AF65-F5344CB8AC3E}">
        <p14:creationId xmlns:p14="http://schemas.microsoft.com/office/powerpoint/2010/main" val="179174787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60408</TotalTime>
  <Words>2128</Words>
  <Application>Microsoft Office PowerPoint</Application>
  <PresentationFormat>宽屏</PresentationFormat>
  <Paragraphs>176</Paragraphs>
  <Slides>16</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Microsoft YaHei</vt:lpstr>
      <vt:lpstr>Arial</vt:lpstr>
      <vt:lpstr>Calibri</vt:lpstr>
      <vt:lpstr>Cambria Math</vt:lpstr>
      <vt:lpstr>Office 主题​​</vt:lpstr>
      <vt:lpstr>Pose-Specific 3D Fingerprint Unfolding</vt:lpstr>
      <vt:lpstr>Introduction</vt:lpstr>
      <vt:lpstr>Introduction</vt:lpstr>
      <vt:lpstr>Related Work</vt:lpstr>
      <vt:lpstr>Motivation</vt:lpstr>
      <vt:lpstr>Algorithm flowchart</vt:lpstr>
      <vt:lpstr>Unfolding</vt:lpstr>
      <vt:lpstr>3D Pose Estimation</vt:lpstr>
      <vt:lpstr>Exepriments</vt:lpstr>
      <vt:lpstr>Matching Score</vt:lpstr>
      <vt:lpstr>Deformation Field</vt:lpstr>
      <vt:lpstr>Efficiency</vt:lpstr>
      <vt:lpstr>Conclusion</vt:lpstr>
      <vt:lpstr>PowerPoint 演示文稿</vt:lpstr>
      <vt:lpstr>References</vt:lpstr>
      <vt:lpstr>References</vt:lpstr>
    </vt:vector>
  </TitlesOfParts>
  <Company>THU-IVG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duan yj</dc:creator>
  <cp:lastModifiedBy>Guan XiongJun</cp:lastModifiedBy>
  <cp:revision>3909</cp:revision>
  <dcterms:created xsi:type="dcterms:W3CDTF">2018-10-09T06:23:10Z</dcterms:created>
  <dcterms:modified xsi:type="dcterms:W3CDTF">2023-07-11T02:29:19Z</dcterms:modified>
</cp:coreProperties>
</file>