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</p:sldIdLst>
  <p:sldSz cx="9144000" cy="6858000" type="screen4x3"/>
  <p:notesSz cx="69977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932"/>
    <a:srgbClr val="00FF00"/>
    <a:srgbClr val="A12338"/>
    <a:srgbClr val="97252D"/>
    <a:srgbClr val="87212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86395" autoAdjust="0"/>
  </p:normalViewPr>
  <p:slideViewPr>
    <p:cSldViewPr>
      <p:cViewPr>
        <p:scale>
          <a:sx n="90" d="100"/>
          <a:sy n="90" d="100"/>
        </p:scale>
        <p:origin x="-1435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86" y="-72"/>
      </p:cViewPr>
      <p:guideLst>
        <p:guide orient="horz" pos="2920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akleya\Desktop\R%20Projects\data-quality-management\Reports\Web%20Data%20Repo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Reports.xlsx]Pivots!pvtPSA1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Pivots!$B$7:$B$8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Pivots!$A$9:$A$25</c:f>
              <c:strCache>
                <c:ptCount val="16"/>
                <c:pt idx="0">
                  <c:v>PAI</c:v>
                </c:pt>
                <c:pt idx="1">
                  <c:v>XMD</c:v>
                </c:pt>
                <c:pt idx="2">
                  <c:v>CLE</c:v>
                </c:pt>
                <c:pt idx="3">
                  <c:v>DEC</c:v>
                </c:pt>
                <c:pt idx="4">
                  <c:v>DIS</c:v>
                </c:pt>
                <c:pt idx="5">
                  <c:v>KIT</c:v>
                </c:pt>
                <c:pt idx="6">
                  <c:v>HOU</c:v>
                </c:pt>
                <c:pt idx="7">
                  <c:v>SBK</c:v>
                </c:pt>
                <c:pt idx="8">
                  <c:v>PET</c:v>
                </c:pt>
                <c:pt idx="9">
                  <c:v>DIY</c:v>
                </c:pt>
                <c:pt idx="10">
                  <c:v>HOM</c:v>
                </c:pt>
                <c:pt idx="11">
                  <c:v>TOI</c:v>
                </c:pt>
                <c:pt idx="12">
                  <c:v>TOY</c:v>
                </c:pt>
                <c:pt idx="13">
                  <c:v>GAR</c:v>
                </c:pt>
                <c:pt idx="14">
                  <c:v>FOO</c:v>
                </c:pt>
                <c:pt idx="15">
                  <c:v>SES</c:v>
                </c:pt>
              </c:strCache>
            </c:strRef>
          </c:cat>
          <c:val>
            <c:numRef>
              <c:f>Pivots!$B$9:$B$25</c:f>
              <c:numCache>
                <c:formatCode>0.0%</c:formatCode>
                <c:ptCount val="16"/>
                <c:pt idx="0">
                  <c:v>0.9623282442748109</c:v>
                </c:pt>
                <c:pt idx="1">
                  <c:v>0.94999999999999984</c:v>
                </c:pt>
                <c:pt idx="2">
                  <c:v>0.92298034496590931</c:v>
                </c:pt>
                <c:pt idx="3">
                  <c:v>0.92194546194546423</c:v>
                </c:pt>
                <c:pt idx="4">
                  <c:v>0.91477314814814825</c:v>
                </c:pt>
                <c:pt idx="5">
                  <c:v>0.91242631200575386</c:v>
                </c:pt>
                <c:pt idx="6">
                  <c:v>0.90895460569913777</c:v>
                </c:pt>
                <c:pt idx="7">
                  <c:v>0.90146026682134917</c:v>
                </c:pt>
                <c:pt idx="8">
                  <c:v>0.89935766337564649</c:v>
                </c:pt>
                <c:pt idx="9">
                  <c:v>0.89084248310812097</c:v>
                </c:pt>
                <c:pt idx="10">
                  <c:v>0.88744608671172331</c:v>
                </c:pt>
                <c:pt idx="11">
                  <c:v>0.8718199538765492</c:v>
                </c:pt>
                <c:pt idx="12">
                  <c:v>0.86787499999999607</c:v>
                </c:pt>
                <c:pt idx="13">
                  <c:v>0.81304560260586434</c:v>
                </c:pt>
                <c:pt idx="14">
                  <c:v>0.68897058823529422</c:v>
                </c:pt>
                <c:pt idx="15">
                  <c:v>0.66681520644511594</c:v>
                </c:pt>
              </c:numCache>
            </c:numRef>
          </c:val>
        </c:ser>
        <c:axId val="53062656"/>
        <c:axId val="71231360"/>
      </c:barChart>
      <c:catAx>
        <c:axId val="53062656"/>
        <c:scaling>
          <c:orientation val="minMax"/>
        </c:scaling>
        <c:axPos val="b"/>
        <c:tickLblPos val="nextTo"/>
        <c:crossAx val="71231360"/>
        <c:crosses val="autoZero"/>
        <c:auto val="1"/>
        <c:lblAlgn val="ctr"/>
        <c:lblOffset val="100"/>
      </c:catAx>
      <c:valAx>
        <c:axId val="71231360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53062656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Reports.xlsx]Pivots!PivotTable7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Pivots!$I$1:$I$2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Pivots!$H$3:$H$22</c:f>
              <c:strCache>
                <c:ptCount val="19"/>
                <c:pt idx="0">
                  <c:v>Amy Hebden</c:v>
                </c:pt>
                <c:pt idx="1">
                  <c:v>Rebecca Nixon</c:v>
                </c:pt>
                <c:pt idx="2">
                  <c:v>Anna Stepnowska</c:v>
                </c:pt>
                <c:pt idx="3">
                  <c:v>Ashlie Ratcliffe</c:v>
                </c:pt>
                <c:pt idx="4">
                  <c:v>Andrew Gould</c:v>
                </c:pt>
                <c:pt idx="5">
                  <c:v>Keira Galloway</c:v>
                </c:pt>
                <c:pt idx="6">
                  <c:v>Laura Riding</c:v>
                </c:pt>
                <c:pt idx="7">
                  <c:v>Mark McManus</c:v>
                </c:pt>
                <c:pt idx="8">
                  <c:v>Greg Able</c:v>
                </c:pt>
                <c:pt idx="9">
                  <c:v>Aimee Brocklebank</c:v>
                </c:pt>
                <c:pt idx="10">
                  <c:v>Ashley Dove</c:v>
                </c:pt>
                <c:pt idx="11">
                  <c:v>Louise Davis</c:v>
                </c:pt>
                <c:pt idx="12">
                  <c:v>Emma Butcher</c:v>
                </c:pt>
                <c:pt idx="13">
                  <c:v>Nick Roe</c:v>
                </c:pt>
                <c:pt idx="14">
                  <c:v>Avril Jex</c:v>
                </c:pt>
                <c:pt idx="15">
                  <c:v>Caroline McDade</c:v>
                </c:pt>
                <c:pt idx="16">
                  <c:v>Holly Mullin</c:v>
                </c:pt>
                <c:pt idx="17">
                  <c:v>Megan Button</c:v>
                </c:pt>
                <c:pt idx="18">
                  <c:v>Liz Moore</c:v>
                </c:pt>
              </c:strCache>
            </c:strRef>
          </c:cat>
          <c:val>
            <c:numRef>
              <c:f>Pivots!$I$3:$I$22</c:f>
              <c:numCache>
                <c:formatCode>0.0%</c:formatCode>
                <c:ptCount val="19"/>
                <c:pt idx="0">
                  <c:v>0.94999999999999984</c:v>
                </c:pt>
                <c:pt idx="1">
                  <c:v>0.94577494160828013</c:v>
                </c:pt>
                <c:pt idx="2">
                  <c:v>0.93301376319758655</c:v>
                </c:pt>
                <c:pt idx="3">
                  <c:v>0.93030221019395631</c:v>
                </c:pt>
                <c:pt idx="4">
                  <c:v>0.92298034496590931</c:v>
                </c:pt>
                <c:pt idx="5">
                  <c:v>0.91179733903540305</c:v>
                </c:pt>
                <c:pt idx="6">
                  <c:v>0.90958406819517978</c:v>
                </c:pt>
                <c:pt idx="7">
                  <c:v>0.90917911996679346</c:v>
                </c:pt>
                <c:pt idx="8">
                  <c:v>0.90146026682134917</c:v>
                </c:pt>
                <c:pt idx="9">
                  <c:v>0.89935766337564649</c:v>
                </c:pt>
                <c:pt idx="10">
                  <c:v>0.89084248310812097</c:v>
                </c:pt>
                <c:pt idx="11">
                  <c:v>0.88091262626262368</c:v>
                </c:pt>
                <c:pt idx="12">
                  <c:v>0.87671708441371687</c:v>
                </c:pt>
                <c:pt idx="13">
                  <c:v>0.86787499999999607</c:v>
                </c:pt>
                <c:pt idx="14">
                  <c:v>0.86565320665082757</c:v>
                </c:pt>
                <c:pt idx="15">
                  <c:v>0.83008547557840673</c:v>
                </c:pt>
                <c:pt idx="16">
                  <c:v>0.81107251908397404</c:v>
                </c:pt>
                <c:pt idx="17">
                  <c:v>0.76203168044077274</c:v>
                </c:pt>
                <c:pt idx="18">
                  <c:v>0.73588709677419351</c:v>
                </c:pt>
              </c:numCache>
            </c:numRef>
          </c:val>
        </c:ser>
        <c:axId val="72450816"/>
        <c:axId val="72452352"/>
      </c:barChart>
      <c:catAx>
        <c:axId val="72450816"/>
        <c:scaling>
          <c:orientation val="minMax"/>
        </c:scaling>
        <c:axPos val="b"/>
        <c:tickLblPos val="nextTo"/>
        <c:crossAx val="72452352"/>
        <c:crosses val="autoZero"/>
        <c:auto val="1"/>
        <c:lblAlgn val="ctr"/>
        <c:lblOffset val="100"/>
      </c:catAx>
      <c:valAx>
        <c:axId val="72452352"/>
        <c:scaling>
          <c:orientation val="minMax"/>
        </c:scaling>
        <c:axPos val="l"/>
        <c:majorGridlines/>
        <c:numFmt formatCode="0%" sourceLinked="0"/>
        <c:tickLblPos val="nextTo"/>
        <c:crossAx val="72450816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Reports.xlsx]Pivots!pvtMissingDescription</c:name>
    <c:fmtId val="-1"/>
  </c:pivotSource>
  <c:chart>
    <c:autoTitleDeleted val="1"/>
    <c:pivotFmts>
      <c:pivotFmt>
        <c:idx val="0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dLblPos val="ctr"/>
          <c:showVal val="1"/>
        </c:dLbl>
      </c:pivotFmt>
      <c:pivotFmt>
        <c:idx val="1"/>
        <c:marker>
          <c:symbol val="none"/>
        </c:marker>
        <c:dLbl>
          <c:idx val="0"/>
          <c:numFmt formatCode="0.0%" sourceLinked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dLblPos val="ctr"/>
          <c:showVal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Pivots!$E$1:$E$2</c:f>
              <c:strCache>
                <c:ptCount val="1"/>
                <c:pt idx="0">
                  <c:v>Total</c:v>
                </c:pt>
              </c:strCache>
            </c:strRef>
          </c:tx>
          <c:dLbls>
            <c:numFmt formatCode="0.0%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ctr"/>
            <c:showVal val="1"/>
            <c:showLeaderLines val="1"/>
          </c:dLbls>
          <c:cat>
            <c:strRef>
              <c:f>Pivots!$D$3:$D$4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Pivots!$E$3:$E$4</c:f>
              <c:numCache>
                <c:formatCode>0.00%</c:formatCode>
                <c:ptCount val="2"/>
                <c:pt idx="0">
                  <c:v>0.96976273148148151</c:v>
                </c:pt>
                <c:pt idx="1">
                  <c:v>3.0237268518518517E-2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80547912413726019"/>
          <c:y val="0.40208164617143344"/>
          <c:w val="6.3348036356566564E-2"/>
          <c:h val="9.8143356232438375E-2"/>
        </c:manualLayout>
      </c:layout>
    </c:legend>
    <c:plotVisOnly val="1"/>
  </c:chart>
  <c:externalData r:id="rId1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Reports.xlsx]Pivots!PivotTable3</c:name>
    <c:fmtId val="-1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400"/>
              </a:pPr>
              <a:endParaRPr lang="en-US"/>
            </a:p>
          </c:txPr>
          <c:showVal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Pivots!$L$1:$L$2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Val val="1"/>
            <c:showLeaderLines val="1"/>
          </c:dLbls>
          <c:cat>
            <c:strRef>
              <c:f>Pivots!$K$3:$K$4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Pivots!$L$3:$L$4</c:f>
              <c:numCache>
                <c:formatCode>0%</c:formatCode>
                <c:ptCount val="2"/>
                <c:pt idx="0">
                  <c:v>0.97255979938271608</c:v>
                </c:pt>
                <c:pt idx="1">
                  <c:v>2.7440200617283951E-2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</c:chart>
  <c:externalData r:id="rId1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[Web Data Reports.xlsx]Pivots!PivotTable2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Pivots!$E$7:$E$8</c:f>
              <c:strCache>
                <c:ptCount val="1"/>
                <c:pt idx="0">
                  <c:v>TRUE</c:v>
                </c:pt>
              </c:strCache>
            </c:strRef>
          </c:tx>
          <c:cat>
            <c:strRef>
              <c:f>Pivots!$D$9:$D$19</c:f>
              <c:strCache>
                <c:ptCount val="10"/>
                <c:pt idx="0">
                  <c:v>GAR</c:v>
                </c:pt>
                <c:pt idx="1">
                  <c:v>TOI</c:v>
                </c:pt>
                <c:pt idx="2">
                  <c:v>SES</c:v>
                </c:pt>
                <c:pt idx="3">
                  <c:v>TOY</c:v>
                </c:pt>
                <c:pt idx="4">
                  <c:v>HOM</c:v>
                </c:pt>
                <c:pt idx="5">
                  <c:v>FOO</c:v>
                </c:pt>
                <c:pt idx="6">
                  <c:v>CLE</c:v>
                </c:pt>
                <c:pt idx="7">
                  <c:v>HOU</c:v>
                </c:pt>
                <c:pt idx="8">
                  <c:v>SBK</c:v>
                </c:pt>
                <c:pt idx="9">
                  <c:v>KIT</c:v>
                </c:pt>
              </c:strCache>
            </c:strRef>
          </c:cat>
          <c:val>
            <c:numRef>
              <c:f>Pivots!$E$9:$E$19</c:f>
              <c:numCache>
                <c:formatCode>General</c:formatCode>
                <c:ptCount val="10"/>
                <c:pt idx="0">
                  <c:v>290</c:v>
                </c:pt>
                <c:pt idx="1">
                  <c:v>152</c:v>
                </c:pt>
                <c:pt idx="2">
                  <c:v>111</c:v>
                </c:pt>
                <c:pt idx="3">
                  <c:v>25</c:v>
                </c:pt>
                <c:pt idx="4">
                  <c:v>18</c:v>
                </c:pt>
                <c:pt idx="5">
                  <c:v>13</c:v>
                </c:pt>
                <c:pt idx="6">
                  <c:v>12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axId val="75042816"/>
        <c:axId val="75044352"/>
      </c:barChart>
      <c:catAx>
        <c:axId val="75042816"/>
        <c:scaling>
          <c:orientation val="minMax"/>
        </c:scaling>
        <c:axPos val="b"/>
        <c:tickLblPos val="nextTo"/>
        <c:crossAx val="75044352"/>
        <c:crosses val="autoZero"/>
        <c:auto val="1"/>
        <c:lblAlgn val="ctr"/>
        <c:lblOffset val="100"/>
      </c:catAx>
      <c:valAx>
        <c:axId val="75044352"/>
        <c:scaling>
          <c:orientation val="minMax"/>
        </c:scaling>
        <c:axPos val="l"/>
        <c:majorGridlines/>
        <c:numFmt formatCode="General" sourceLinked="1"/>
        <c:tickLblPos val="nextTo"/>
        <c:crossAx val="75042816"/>
        <c:crosses val="autoZero"/>
        <c:crossBetween val="between"/>
      </c:valAx>
    </c:plotArea>
    <c:plotVisOnly val="1"/>
  </c:chart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Pivots!$E$29</c:f>
              <c:strCache>
                <c:ptCount val="1"/>
                <c:pt idx="0">
                  <c:v>% Complete</c:v>
                </c:pt>
              </c:strCache>
            </c:strRef>
          </c:tx>
          <c:cat>
            <c:strRef>
              <c:f>Pivots!$D$30:$D$45</c:f>
              <c:strCache>
                <c:ptCount val="16"/>
                <c:pt idx="0">
                  <c:v>XMD</c:v>
                </c:pt>
                <c:pt idx="1">
                  <c:v>PAI</c:v>
                </c:pt>
                <c:pt idx="2">
                  <c:v>PET</c:v>
                </c:pt>
                <c:pt idx="3">
                  <c:v>FOO</c:v>
                </c:pt>
                <c:pt idx="4">
                  <c:v>CLE</c:v>
                </c:pt>
                <c:pt idx="5">
                  <c:v>GAR</c:v>
                </c:pt>
                <c:pt idx="6">
                  <c:v>DEC</c:v>
                </c:pt>
                <c:pt idx="7">
                  <c:v>SBK</c:v>
                </c:pt>
                <c:pt idx="8">
                  <c:v>KIT</c:v>
                </c:pt>
                <c:pt idx="9">
                  <c:v>TOI</c:v>
                </c:pt>
                <c:pt idx="10">
                  <c:v>HOU</c:v>
                </c:pt>
                <c:pt idx="11">
                  <c:v>DIS</c:v>
                </c:pt>
                <c:pt idx="12">
                  <c:v>SES</c:v>
                </c:pt>
                <c:pt idx="13">
                  <c:v>HOM</c:v>
                </c:pt>
                <c:pt idx="14">
                  <c:v>TOY</c:v>
                </c:pt>
                <c:pt idx="15">
                  <c:v>DIY</c:v>
                </c:pt>
              </c:strCache>
            </c:strRef>
          </c:cat>
          <c:val>
            <c:numRef>
              <c:f>Pivots!$E$30:$E$45</c:f>
              <c:numCache>
                <c:formatCode>0.0%</c:formatCode>
                <c:ptCount val="16"/>
                <c:pt idx="0">
                  <c:v>0.99999999999999989</c:v>
                </c:pt>
                <c:pt idx="1">
                  <c:v>0.8984248152187192</c:v>
                </c:pt>
                <c:pt idx="2">
                  <c:v>0.87208517941963148</c:v>
                </c:pt>
                <c:pt idx="3">
                  <c:v>0.83823529411764663</c:v>
                </c:pt>
                <c:pt idx="4">
                  <c:v>0.83652525252524756</c:v>
                </c:pt>
                <c:pt idx="5">
                  <c:v>0.79039106145251448</c:v>
                </c:pt>
                <c:pt idx="6">
                  <c:v>0.78876469903364521</c:v>
                </c:pt>
                <c:pt idx="7">
                  <c:v>0.76935290593170058</c:v>
                </c:pt>
                <c:pt idx="8">
                  <c:v>0.77036231884058259</c:v>
                </c:pt>
                <c:pt idx="9">
                  <c:v>0.76335857175706523</c:v>
                </c:pt>
                <c:pt idx="10">
                  <c:v>0.76628325286376664</c:v>
                </c:pt>
                <c:pt idx="11">
                  <c:v>0.76443121693121863</c:v>
                </c:pt>
                <c:pt idx="12">
                  <c:v>0.72932371645726801</c:v>
                </c:pt>
                <c:pt idx="13">
                  <c:v>0.7285078216050348</c:v>
                </c:pt>
                <c:pt idx="14">
                  <c:v>0.72036727879799622</c:v>
                </c:pt>
                <c:pt idx="15">
                  <c:v>0.70084495141529213</c:v>
                </c:pt>
              </c:numCache>
            </c:numRef>
          </c:val>
        </c:ser>
        <c:axId val="75059968"/>
        <c:axId val="75061504"/>
      </c:barChart>
      <c:catAx>
        <c:axId val="75059968"/>
        <c:scaling>
          <c:orientation val="minMax"/>
        </c:scaling>
        <c:axPos val="b"/>
        <c:tickLblPos val="nextTo"/>
        <c:crossAx val="75061504"/>
        <c:crosses val="autoZero"/>
        <c:auto val="1"/>
        <c:lblAlgn val="ctr"/>
        <c:lblOffset val="100"/>
      </c:catAx>
      <c:valAx>
        <c:axId val="75061504"/>
        <c:scaling>
          <c:orientation val="minMax"/>
          <c:max val="1"/>
        </c:scaling>
        <c:axPos val="l"/>
        <c:majorGridlines/>
        <c:numFmt formatCode="0%" sourceLinked="0"/>
        <c:tickLblPos val="nextTo"/>
        <c:crossAx val="75059968"/>
        <c:crosses val="autoZero"/>
        <c:crossBetween val="between"/>
      </c:valAx>
    </c:plotArea>
    <c:plotVisOnly val="1"/>
  </c:chart>
  <c:externalData r:id="rId1">
    <c:autoUpdate val="1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2967" y="0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1B43-A075-4A91-82AA-11D9BECE5BAD}" type="datetimeFigureOut">
              <a:rPr lang="en-GB" smtClean="0"/>
              <a:pPr/>
              <a:t>16/05/2017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523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2967" y="8805523"/>
            <a:ext cx="3033099" cy="463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D297-DDD8-4AA2-9382-C1223006FA9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5" y="0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949DA-11FE-4673-8CE1-3414EE0DB96C}" type="datetimeFigureOut">
              <a:rPr lang="en-GB" smtClean="0"/>
              <a:pPr/>
              <a:t>16/05/2017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1" y="4403725"/>
            <a:ext cx="559816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05842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5" y="8805842"/>
            <a:ext cx="3032336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C0639-8B18-4019-9DFD-EF98FF2E6B6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128"/>
            <a:ext cx="6400800" cy="4068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6021288"/>
            <a:ext cx="4607991" cy="432717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buNone/>
              <a:defRPr lang="en-GB" sz="16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Data Governance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0422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1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332656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764704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4008" y="332656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/>
          </p:nvPr>
        </p:nvSpPr>
        <p:spPr>
          <a:xfrm>
            <a:off x="4644008" y="764704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57200" y="3429000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861048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644008" y="3429000"/>
            <a:ext cx="4040188" cy="432048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644008" y="3861048"/>
            <a:ext cx="4040188" cy="2592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82296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00108237.002 Presentation2.jpg"/>
          <p:cNvPicPr>
            <a:picLocks noChangeAspect="1"/>
          </p:cNvPicPr>
          <p:nvPr userDrawn="1"/>
        </p:nvPicPr>
        <p:blipFill>
          <a:blip r:embed="rId7" cstate="print"/>
          <a:srcRect l="81500" t="88170" r="3538" b="3342"/>
          <a:stretch>
            <a:fillRect/>
          </a:stretch>
        </p:blipFill>
        <p:spPr>
          <a:xfrm>
            <a:off x="7380312" y="5949280"/>
            <a:ext cx="1368152" cy="548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60" r:id="rId5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2600" b="1" kern="1200">
          <a:solidFill>
            <a:srgbClr val="A9293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3600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3600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Web Data Quality Reports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May 2017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GB" sz="1600" dirty="0"/>
              <a:t>Data Governance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Data Quality Score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Data Quality Score by Assistant Buyer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Web Description %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GTIN Issue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Missing Web Descriptions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Completion % by PSA 1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196975"/>
          <a:ext cx="82296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Quality Scorecard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1484782"/>
          <a:ext cx="7200800" cy="216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729"/>
                <a:gridCol w="1757071"/>
              </a:tblGrid>
              <a:tr h="433908">
                <a:tc>
                  <a:txBody>
                    <a:bodyPr/>
                    <a:lstStyle/>
                    <a:p>
                      <a:r>
                        <a:rPr lang="en-GB" dirty="0" smtClean="0"/>
                        <a:t>Data Quality Measure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Score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Completed Web Description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</a:t>
                      </a:r>
                      <a:r>
                        <a:rPr lang="en-GB" baseline="0" dirty="0" smtClean="0"/>
                        <a:t> 65%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Completed Web Attributes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+ 35%</a:t>
                      </a:r>
                      <a:endParaRPr lang="en-GB" dirty="0"/>
                    </a:p>
                  </a:txBody>
                  <a:tcPr/>
                </a:tc>
              </a:tr>
              <a:tr h="42461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Inconsistent Branding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- 5%</a:t>
                      </a:r>
                      <a:endParaRPr lang="en-GB" dirty="0"/>
                    </a:p>
                  </a:txBody>
                  <a:tcPr/>
                </a:tc>
              </a:tr>
              <a:tr h="43390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GTIN Issue 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- 5%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69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Data Quality Reports</vt:lpstr>
      <vt:lpstr>Web Data Quality Score by PSA 1</vt:lpstr>
      <vt:lpstr>Web Data Quality Score by Assistant Buyer</vt:lpstr>
      <vt:lpstr>Missing Web Description %</vt:lpstr>
      <vt:lpstr>GTIN Issue</vt:lpstr>
      <vt:lpstr>Missing Web Descriptions by PSA 1</vt:lpstr>
      <vt:lpstr>Attribute Completion % by PSA 1</vt:lpstr>
      <vt:lpstr>Data Quality Scorecard</vt:lpstr>
    </vt:vector>
  </TitlesOfParts>
  <Company>Wilkinson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Wilkinson</dc:creator>
  <cp:lastModifiedBy>Andy Oakley</cp:lastModifiedBy>
  <cp:revision>785</cp:revision>
  <dcterms:created xsi:type="dcterms:W3CDTF">2013-04-25T08:09:11Z</dcterms:created>
  <dcterms:modified xsi:type="dcterms:W3CDTF">2017-05-16T07:57:54Z</dcterms:modified>
</cp:coreProperties>
</file>