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Nunito"/>
      <p:regular r:id="rId32"/>
      <p:bold r:id="rId33"/>
      <p:italic r:id="rId34"/>
      <p:boldItalic r:id="rId35"/>
    </p:embeddedFont>
    <p:embeddedFont>
      <p:font typeface="Amatic SC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Nunito-bold.fntdata"/><Relationship Id="rId10" Type="http://schemas.openxmlformats.org/officeDocument/2006/relationships/slide" Target="slides/slide5.xml"/><Relationship Id="rId32" Type="http://schemas.openxmlformats.org/officeDocument/2006/relationships/font" Target="fonts/Nunito-regular.fntdata"/><Relationship Id="rId13" Type="http://schemas.openxmlformats.org/officeDocument/2006/relationships/slide" Target="slides/slide8.xml"/><Relationship Id="rId35" Type="http://schemas.openxmlformats.org/officeDocument/2006/relationships/font" Target="fonts/Nunito-boldItalic.fntdata"/><Relationship Id="rId12" Type="http://schemas.openxmlformats.org/officeDocument/2006/relationships/slide" Target="slides/slide7.xml"/><Relationship Id="rId34" Type="http://schemas.openxmlformats.org/officeDocument/2006/relationships/font" Target="fonts/Nunito-italic.fntdata"/><Relationship Id="rId15" Type="http://schemas.openxmlformats.org/officeDocument/2006/relationships/slide" Target="slides/slide10.xml"/><Relationship Id="rId37" Type="http://schemas.openxmlformats.org/officeDocument/2006/relationships/font" Target="fonts/AmaticSC-bold.fntdata"/><Relationship Id="rId14" Type="http://schemas.openxmlformats.org/officeDocument/2006/relationships/slide" Target="slides/slide9.xml"/><Relationship Id="rId36" Type="http://schemas.openxmlformats.org/officeDocument/2006/relationships/font" Target="fonts/AmaticSC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eb42bf4bf6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eb42bf4bf6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eb42bf4bf6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eb42bf4bf6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eb42bf4bf6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eb42bf4bf6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eb42bf4bf6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eb42bf4bf6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eb42bf4bf6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eb42bf4bf6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eb42bf4bf6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eb42bf4bf6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eb42bf4bf6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eb42bf4bf6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eb42bf4bf6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eb42bf4bf6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eb42bf4bf6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eb42bf4bf6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eb42bf4bf6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eb42bf4bf6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b42bf4bf6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b42bf4bf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eb42bf4bf6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eb42bf4bf6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eb42bf4bf6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eb42bf4bf6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eb42bf4bf6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eb42bf4bf6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eb42bf4bf6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eb42bf4bf6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eb42bf4bf6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eb42bf4bf6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eb42bf4bf6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eb42bf4bf6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eb42bf4bf6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eb42bf4bf6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eb42bf4bf6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eb42bf4bf6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eb42bf4bf6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eb42bf4bf6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eb42bf4bf6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eb42bf4bf6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eb42bf4bf6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eb42bf4bf6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eb42bf4bf6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eb42bf4bf6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eb42bf4bf6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eb42bf4bf6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eb42bf4bf6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eb42bf4bf6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665703" y="116660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980000"/>
                </a:solidFill>
              </a:rPr>
              <a:t>SQL Project </a:t>
            </a:r>
            <a:endParaRPr b="1" i="1">
              <a:solidFill>
                <a:srgbClr val="98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980000"/>
                </a:solidFill>
              </a:rPr>
              <a:t>On IPL Auction</a:t>
            </a:r>
            <a:endParaRPr b="1" i="1">
              <a:solidFill>
                <a:srgbClr val="980000"/>
              </a:solidFill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5699450" y="3413144"/>
            <a:ext cx="5361300" cy="9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i="1" lang="en" sz="1960">
                <a:solidFill>
                  <a:srgbClr val="980000"/>
                </a:solidFill>
              </a:rPr>
              <a:t>By</a:t>
            </a:r>
            <a:endParaRPr b="1" i="1" sz="196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i="1" lang="en" sz="1960">
                <a:solidFill>
                  <a:srgbClr val="980000"/>
                </a:solidFill>
              </a:rPr>
              <a:t>Rahul Das</a:t>
            </a:r>
            <a:endParaRPr b="1" i="1" sz="1960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355950" y="276250"/>
            <a:ext cx="7505700" cy="4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highlight>
                  <a:srgbClr val="FFFF00"/>
                </a:highlight>
              </a:rPr>
              <a:t>Top 10 bowler with best strike rate</a:t>
            </a:r>
            <a:endParaRPr b="1" sz="1400">
              <a:solidFill>
                <a:srgbClr val="000000"/>
              </a:solidFill>
              <a:highlight>
                <a:srgbClr val="FFFF00"/>
              </a:highlight>
            </a:endParaRPr>
          </a:p>
        </p:txBody>
      </p:sp>
      <p:sp>
        <p:nvSpPr>
          <p:cNvPr id="187" name="Google Shape;187;p22"/>
          <p:cNvSpPr txBox="1"/>
          <p:nvPr>
            <p:ph idx="1" type="body"/>
          </p:nvPr>
        </p:nvSpPr>
        <p:spPr>
          <a:xfrm>
            <a:off x="307700" y="813400"/>
            <a:ext cx="4535700" cy="43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90">
                <a:solidFill>
                  <a:srgbClr val="0000FF"/>
                </a:solidFill>
              </a:rPr>
              <a:t>Query:</a:t>
            </a:r>
            <a:endParaRPr sz="239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42"/>
              <a:t>select a.*,</a:t>
            </a:r>
            <a:endParaRPr sz="194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42"/>
              <a:t>round(a.total_balls::decimal/a.total_wickets,2) as strike_rate</a:t>
            </a:r>
            <a:endParaRPr sz="194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42"/>
              <a:t>from (</a:t>
            </a:r>
            <a:endParaRPr sz="194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42"/>
              <a:t>select bowler, count(ball) as total_balls,</a:t>
            </a:r>
            <a:endParaRPr sz="194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42"/>
              <a:t>sum(case when dismissal_kind not in('obstructing the field','retired hurt','run out') then is_wicket else 0 end) as total_wickets</a:t>
            </a:r>
            <a:endParaRPr sz="194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42"/>
              <a:t>from ipl_ball</a:t>
            </a:r>
            <a:endParaRPr sz="194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42"/>
              <a:t>group by bowler</a:t>
            </a:r>
            <a:endParaRPr sz="194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42"/>
              <a:t>) as a</a:t>
            </a:r>
            <a:endParaRPr sz="194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42"/>
              <a:t>where a.total_wickets!=0 and a.total_balls&gt;500</a:t>
            </a:r>
            <a:endParaRPr sz="194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42"/>
              <a:t>order by strike_rate</a:t>
            </a:r>
            <a:endParaRPr sz="194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42"/>
              <a:t>limit 10;</a:t>
            </a:r>
            <a:endParaRPr sz="1942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2"/>
          <p:cNvSpPr txBox="1"/>
          <p:nvPr/>
        </p:nvSpPr>
        <p:spPr>
          <a:xfrm>
            <a:off x="5118900" y="813400"/>
            <a:ext cx="4025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Result:</a:t>
            </a:r>
            <a:endParaRPr b="1" sz="13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6800" y="1321750"/>
            <a:ext cx="4163575" cy="267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450" y="348325"/>
            <a:ext cx="7818525" cy="444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type="title"/>
          </p:nvPr>
        </p:nvSpPr>
        <p:spPr>
          <a:xfrm>
            <a:off x="394550" y="276250"/>
            <a:ext cx="7505700" cy="4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highlight>
                  <a:srgbClr val="FFFF00"/>
                </a:highlight>
              </a:rPr>
              <a:t>Top 10 all rounders</a:t>
            </a:r>
            <a:endParaRPr b="1" sz="1300">
              <a:solidFill>
                <a:srgbClr val="000000"/>
              </a:solidFill>
              <a:highlight>
                <a:srgbClr val="FFFF00"/>
              </a:highlight>
            </a:endParaRPr>
          </a:p>
        </p:txBody>
      </p:sp>
      <p:sp>
        <p:nvSpPr>
          <p:cNvPr id="200" name="Google Shape;200;p24"/>
          <p:cNvSpPr txBox="1"/>
          <p:nvPr/>
        </p:nvSpPr>
        <p:spPr>
          <a:xfrm>
            <a:off x="317475" y="642700"/>
            <a:ext cx="1360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Query :</a:t>
            </a:r>
            <a:endParaRPr sz="13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Google Shape;20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600" y="938763"/>
            <a:ext cx="8555950" cy="205857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4"/>
          <p:cNvSpPr txBox="1"/>
          <p:nvPr/>
        </p:nvSpPr>
        <p:spPr>
          <a:xfrm>
            <a:off x="4572000" y="1775588"/>
            <a:ext cx="5558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Result:</a:t>
            </a:r>
            <a:endParaRPr sz="13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160500"/>
            <a:ext cx="4213550" cy="2675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00" y="141750"/>
            <a:ext cx="8425550" cy="4697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type="title"/>
          </p:nvPr>
        </p:nvSpPr>
        <p:spPr>
          <a:xfrm>
            <a:off x="269075" y="247300"/>
            <a:ext cx="75057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Top 10 best wicket keeper</a:t>
            </a:r>
            <a:endParaRPr sz="1300">
              <a:solidFill>
                <a:srgbClr val="000000"/>
              </a:solidFill>
            </a:endParaRPr>
          </a:p>
        </p:txBody>
      </p:sp>
      <p:sp>
        <p:nvSpPr>
          <p:cNvPr id="214" name="Google Shape;214;p26"/>
          <p:cNvSpPr txBox="1"/>
          <p:nvPr/>
        </p:nvSpPr>
        <p:spPr>
          <a:xfrm>
            <a:off x="269075" y="623400"/>
            <a:ext cx="3744300" cy="4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Query:</a:t>
            </a:r>
            <a:endParaRPr sz="13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select a.batsman as keeper,a.strike_rate, b.total_stamp</a:t>
            </a:r>
            <a:endParaRPr sz="13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from </a:t>
            </a:r>
            <a:endParaRPr sz="13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(select distinct batsman, sum(batsman_runs) as "Total Runs", count(ball) as "Total balls played", </a:t>
            </a:r>
            <a:endParaRPr sz="13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round((cast(sum(batsman_runs)as decimal)/cast(count(ball)as decimal)*100),2) as strike_rate from ipl_ball</a:t>
            </a:r>
            <a:endParaRPr sz="13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where extras_type !='wides' </a:t>
            </a:r>
            <a:endParaRPr sz="13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group by batsman) as a </a:t>
            </a:r>
            <a:endParaRPr sz="13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join</a:t>
            </a:r>
            <a:endParaRPr sz="13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(select fielder , sum(is_wicket) as total_stamp from ipl_ball</a:t>
            </a:r>
            <a:endParaRPr sz="13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where dismissal_kind='stumped'</a:t>
            </a:r>
            <a:endParaRPr sz="13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group by fielder) as b </a:t>
            </a:r>
            <a:endParaRPr sz="13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on a.batsman=b.fielder</a:t>
            </a:r>
            <a:endParaRPr sz="13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order by b.total_stamp desc ,a.strike_rate desc</a:t>
            </a:r>
            <a:endParaRPr sz="13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limit 10;</a:t>
            </a:r>
            <a:endParaRPr sz="13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6"/>
          <p:cNvSpPr txBox="1"/>
          <p:nvPr/>
        </p:nvSpPr>
        <p:spPr>
          <a:xfrm>
            <a:off x="4572000" y="623400"/>
            <a:ext cx="4575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Result:</a:t>
            </a:r>
            <a:endParaRPr sz="13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Google Shape;21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9850" y="1073850"/>
            <a:ext cx="3997200" cy="321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200" y="261837"/>
            <a:ext cx="8232550" cy="461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>
            <p:ph type="title"/>
          </p:nvPr>
        </p:nvSpPr>
        <p:spPr>
          <a:xfrm>
            <a:off x="693700" y="276250"/>
            <a:ext cx="7505700" cy="4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</a:rPr>
              <a:t>Additional Questions</a:t>
            </a:r>
            <a:endParaRPr b="1" sz="1700">
              <a:solidFill>
                <a:srgbClr val="000000"/>
              </a:solidFill>
            </a:endParaRPr>
          </a:p>
        </p:txBody>
      </p:sp>
      <p:sp>
        <p:nvSpPr>
          <p:cNvPr id="227" name="Google Shape;227;p28"/>
          <p:cNvSpPr txBox="1"/>
          <p:nvPr/>
        </p:nvSpPr>
        <p:spPr>
          <a:xfrm>
            <a:off x="790325" y="739200"/>
            <a:ext cx="50277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alibri"/>
                <a:ea typeface="Calibri"/>
                <a:cs typeface="Calibri"/>
                <a:sym typeface="Calibri"/>
              </a:rPr>
              <a:t>1)Get the count of cities that have hosted an IPL match.</a:t>
            </a:r>
            <a:endParaRPr b="1"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Query:</a:t>
            </a:r>
            <a:endParaRPr sz="13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select count(distinct(city)) as total_cities from ipl_matches;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Result:</a:t>
            </a:r>
            <a:endParaRPr sz="13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" name="Google Shape;22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325" y="1854950"/>
            <a:ext cx="1390650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/>
          <p:nvPr>
            <p:ph idx="1" type="body"/>
          </p:nvPr>
        </p:nvSpPr>
        <p:spPr>
          <a:xfrm>
            <a:off x="539300" y="408100"/>
            <a:ext cx="7505700" cy="44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2) Create table deliveries_v02 with all the columns of the table ‘deliveries’ and an additional column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ball_result containing values boundary, dot or other depending on the total_run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(boundary for &gt;= 4, dot for 0 and other for any other number) 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Query :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create table deliveries_v02 as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(select *,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(case when total_runs =&gt; 4 then 'boundary'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when total_runs = 0 then 'dot'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else 'other' end) as result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from ipl_ball);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/>
          <p:nvPr/>
        </p:nvSpPr>
        <p:spPr>
          <a:xfrm>
            <a:off x="249925" y="266350"/>
            <a:ext cx="80868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3)Write a query to fetch the total number of boundaries and dot balls from the deliveries_v02 table.</a:t>
            </a:r>
            <a:endParaRPr b="1"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Query:</a:t>
            </a:r>
            <a:endParaRPr sz="13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select count(case when result='boundary' then result end) as total_boundary,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count(case when result='dot' then result end) as total_dots from deliveries_v02;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Result:</a:t>
            </a:r>
            <a:endParaRPr sz="13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9" name="Google Shape;23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925" y="1770100"/>
            <a:ext cx="2438400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1"/>
          <p:cNvSpPr txBox="1"/>
          <p:nvPr/>
        </p:nvSpPr>
        <p:spPr>
          <a:xfrm>
            <a:off x="269225" y="256700"/>
            <a:ext cx="6272700" cy="23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4)Write a query to fetch the total number of boundaries scored by each team from </a:t>
            </a:r>
            <a:endParaRPr b="1"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deliveries_v02 table and order it in descending order of the number of boundaries scored.</a:t>
            </a:r>
            <a:endParaRPr b="1"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Query:</a:t>
            </a:r>
            <a:endParaRPr sz="13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select batting_team,count(result) as total_boundaries 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from deliveries_v02 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where result='boundary'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group by batting_team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order by total_boundaries desc;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1"/>
          <p:cNvSpPr txBox="1"/>
          <p:nvPr/>
        </p:nvSpPr>
        <p:spPr>
          <a:xfrm>
            <a:off x="5285400" y="941850"/>
            <a:ext cx="3465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Result:</a:t>
            </a:r>
            <a:endParaRPr sz="13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6" name="Google Shape;24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9825" y="1286150"/>
            <a:ext cx="2964425" cy="352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693700" y="343800"/>
            <a:ext cx="7505700" cy="3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460">
                <a:solidFill>
                  <a:srgbClr val="351C75"/>
                </a:solidFill>
                <a:highlight>
                  <a:srgbClr val="FFFF00"/>
                </a:highlight>
              </a:rPr>
              <a:t>Top 10 batter with most strike rate</a:t>
            </a:r>
            <a:endParaRPr b="1" sz="1460">
              <a:solidFill>
                <a:srgbClr val="351C75"/>
              </a:solidFill>
              <a:highlight>
                <a:srgbClr val="FFFF00"/>
              </a:highlight>
            </a:endParaRPr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693700" y="891600"/>
            <a:ext cx="4371600" cy="32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205">
                <a:solidFill>
                  <a:srgbClr val="0000FF"/>
                </a:solidFill>
              </a:rPr>
              <a:t>Query :</a:t>
            </a:r>
            <a:r>
              <a:rPr b="1" lang="en" sz="1205"/>
              <a:t>	</a:t>
            </a:r>
            <a:endParaRPr b="1" sz="12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" sz="1205"/>
              <a:t>select distinct batsman, sum(batsman_runs) as "Total Runs", count(ball) as "Total balls played", </a:t>
            </a:r>
            <a:endParaRPr b="1" sz="12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" sz="1205"/>
              <a:t>round((cast(sum(batsman_runs)as decimal)/cast(count(ball)as decimal)*100),2) as strike_rate from ipl_ball</a:t>
            </a:r>
            <a:endParaRPr b="1" sz="12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" sz="1205"/>
              <a:t>where extras_type !='wides' </a:t>
            </a:r>
            <a:endParaRPr b="1" sz="12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" sz="1205"/>
              <a:t>group by batsman </a:t>
            </a:r>
            <a:endParaRPr b="1" sz="12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" sz="1205"/>
              <a:t>having count(ball)&gt;500</a:t>
            </a:r>
            <a:endParaRPr b="1" sz="12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" sz="1205"/>
              <a:t>order by strike_rate desc</a:t>
            </a:r>
            <a:endParaRPr b="1" sz="12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" sz="1205"/>
              <a:t>limit 10;</a:t>
            </a:r>
            <a:endParaRPr b="1" sz="12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b="1" sz="1205"/>
          </a:p>
        </p:txBody>
      </p:sp>
      <p:sp>
        <p:nvSpPr>
          <p:cNvPr id="136" name="Google Shape;136;p14"/>
          <p:cNvSpPr txBox="1"/>
          <p:nvPr/>
        </p:nvSpPr>
        <p:spPr>
          <a:xfrm>
            <a:off x="5567125" y="826050"/>
            <a:ext cx="7818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Result :</a:t>
            </a:r>
            <a:endParaRPr b="1" sz="13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5900" y="1196626"/>
            <a:ext cx="3973401" cy="264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2"/>
          <p:cNvSpPr txBox="1"/>
          <p:nvPr>
            <p:ph idx="1" type="body"/>
          </p:nvPr>
        </p:nvSpPr>
        <p:spPr>
          <a:xfrm>
            <a:off x="317350" y="263350"/>
            <a:ext cx="8366700" cy="45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5) Write a query to fetch the total number of dot balls bowled by each team and order it in descending order of the total number of dot balls bowled.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Query: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select bowling_team,count(result) as total_dots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from deliveries_v02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where result='dot'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group by bowling_team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order by total_dots desc;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2"/>
          <p:cNvSpPr txBox="1"/>
          <p:nvPr/>
        </p:nvSpPr>
        <p:spPr>
          <a:xfrm>
            <a:off x="4920575" y="816400"/>
            <a:ext cx="4005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Result:</a:t>
            </a:r>
            <a:endParaRPr sz="13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6600" y="1108924"/>
            <a:ext cx="2702400" cy="380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 txBox="1"/>
          <p:nvPr>
            <p:ph idx="1" type="body"/>
          </p:nvPr>
        </p:nvSpPr>
        <p:spPr>
          <a:xfrm>
            <a:off x="307700" y="273000"/>
            <a:ext cx="8617800" cy="42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6) Write a query to fetch the total number of dismissals by dismissal kinds where dismissal kind is not NA.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Query: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select dismissal_kind,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count(dismissal_kind) as total_wicket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from deliveries_v02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where dismissal_kind !='NA'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group by dismissal_kind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order by total_wicket desc;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59" name="Google Shape;25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2850" y="1218575"/>
            <a:ext cx="3061900" cy="297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3"/>
          <p:cNvSpPr txBox="1"/>
          <p:nvPr/>
        </p:nvSpPr>
        <p:spPr>
          <a:xfrm>
            <a:off x="5052850" y="768150"/>
            <a:ext cx="3291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Result:</a:t>
            </a:r>
            <a:endParaRPr sz="13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"/>
          <p:cNvSpPr txBox="1"/>
          <p:nvPr>
            <p:ph idx="1" type="body"/>
          </p:nvPr>
        </p:nvSpPr>
        <p:spPr>
          <a:xfrm>
            <a:off x="307700" y="355500"/>
            <a:ext cx="7505700" cy="44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7)Write a query to get the top 5 bowlers who conceded maximum extra runs from the deliveries table.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Query: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select bowler, sum(total_runs) as total_extra_runs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from deliveries_v02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where extras_type in ('wides','noballs')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group by bowler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order by total_extra_runs desc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limit 5;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4"/>
          <p:cNvSpPr txBox="1"/>
          <p:nvPr/>
        </p:nvSpPr>
        <p:spPr>
          <a:xfrm>
            <a:off x="4749575" y="787450"/>
            <a:ext cx="3726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Result:</a:t>
            </a:r>
            <a:endParaRPr sz="13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7" name="Google Shape;26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9578" y="1289150"/>
            <a:ext cx="3551350" cy="203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5"/>
          <p:cNvSpPr txBox="1"/>
          <p:nvPr>
            <p:ph idx="1" type="body"/>
          </p:nvPr>
        </p:nvSpPr>
        <p:spPr>
          <a:xfrm>
            <a:off x="307825" y="304950"/>
            <a:ext cx="8472900" cy="45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8)Write a query to create a table named deliveries_v03 with all the columns of deliveries_v02 table and  two additional column (named venue and match_date) of venue and date from table matches.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Query: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create table deliveries_v03 as (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select a.*, b.venue as venue,b.date as date from deliveries_v02 as a join ipl_matches as b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on a.id=b.id);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"/>
          <p:cNvSpPr txBox="1"/>
          <p:nvPr>
            <p:ph idx="1" type="body"/>
          </p:nvPr>
        </p:nvSpPr>
        <p:spPr>
          <a:xfrm>
            <a:off x="278750" y="282650"/>
            <a:ext cx="8617800" cy="45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9)Write a query to fetch the total runs scored for each venue and order it in the descending order of total runs scored.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Query: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select venue,sum(total_runs) as total_runs_scored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from deliveries_v03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group by venue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order by total_runs_scored desc;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6"/>
          <p:cNvSpPr txBox="1"/>
          <p:nvPr/>
        </p:nvSpPr>
        <p:spPr>
          <a:xfrm>
            <a:off x="3922300" y="681300"/>
            <a:ext cx="4198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Result:</a:t>
            </a:r>
            <a:endParaRPr sz="13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9" name="Google Shape;27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2300" y="1066200"/>
            <a:ext cx="4686300" cy="338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7"/>
          <p:cNvSpPr txBox="1"/>
          <p:nvPr/>
        </p:nvSpPr>
        <p:spPr>
          <a:xfrm>
            <a:off x="301800" y="294300"/>
            <a:ext cx="8540400" cy="45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10)Write a query to fetch the year-wise total runs scored at Eden Gardens and  order it in the descending order of total runs scored.</a:t>
            </a:r>
            <a:endParaRPr b="1"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Query:</a:t>
            </a:r>
            <a:endParaRPr sz="13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select extract(year from date)as year,sum(total_runs)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from deliveries_v03 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where venue= 'Eden Gardens'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group by year;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5" name="Google Shape;28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7275" y="1158425"/>
            <a:ext cx="2259300" cy="342152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7"/>
          <p:cNvSpPr txBox="1"/>
          <p:nvPr/>
        </p:nvSpPr>
        <p:spPr>
          <a:xfrm>
            <a:off x="5190775" y="864650"/>
            <a:ext cx="3822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Result:</a:t>
            </a:r>
            <a:endParaRPr sz="13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8"/>
          <p:cNvSpPr txBox="1"/>
          <p:nvPr>
            <p:ph type="title"/>
          </p:nvPr>
        </p:nvSpPr>
        <p:spPr>
          <a:xfrm>
            <a:off x="-965975" y="1302900"/>
            <a:ext cx="10209600" cy="25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latin typeface="Amatic SC"/>
                <a:ea typeface="Amatic SC"/>
                <a:cs typeface="Amatic SC"/>
                <a:sym typeface="Amatic SC"/>
              </a:rPr>
              <a:t>THE</a:t>
            </a:r>
            <a:endParaRPr b="1" sz="39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latin typeface="Amatic SC"/>
                <a:ea typeface="Amatic SC"/>
                <a:cs typeface="Amatic SC"/>
                <a:sym typeface="Amatic SC"/>
              </a:rPr>
              <a:t>END</a:t>
            </a:r>
            <a:endParaRPr b="1" sz="3900"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150" y="326588"/>
            <a:ext cx="7750050" cy="449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703350" y="343800"/>
            <a:ext cx="75057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000000"/>
                </a:solidFill>
                <a:highlight>
                  <a:srgbClr val="FFFF00"/>
                </a:highlight>
              </a:rPr>
              <a:t>Top 10 batter with most </a:t>
            </a:r>
            <a:r>
              <a:rPr b="1" lang="en" sz="1450">
                <a:solidFill>
                  <a:srgbClr val="000000"/>
                </a:solidFill>
                <a:highlight>
                  <a:srgbClr val="FFFF00"/>
                </a:highlight>
              </a:rPr>
              <a:t>average</a:t>
            </a:r>
            <a:endParaRPr b="1" sz="1450">
              <a:solidFill>
                <a:srgbClr val="000000"/>
              </a:solidFill>
              <a:highlight>
                <a:srgbClr val="FFFF00"/>
              </a:highlight>
            </a:endParaRPr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520000" y="909900"/>
            <a:ext cx="5018100" cy="39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en" sz="1222">
                <a:solidFill>
                  <a:srgbClr val="1155CC"/>
                </a:solidFill>
              </a:rPr>
              <a:t>Query :</a:t>
            </a:r>
            <a:endParaRPr b="1" sz="1222">
              <a:solidFill>
                <a:srgbClr val="1155CC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222"/>
              <a:t>select distinct a.batsman , sum(a.batsman_runs) as "Total Runs", </a:t>
            </a:r>
            <a:endParaRPr sz="1222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222"/>
              <a:t>sum(a.is_wicket) as "Total Outs",</a:t>
            </a:r>
            <a:endParaRPr sz="1222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222"/>
              <a:t>round((sum(a.batsman_runs)::decimal/sum(a.is_wicket)),2) as average,</a:t>
            </a:r>
            <a:endParaRPr sz="1222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222"/>
              <a:t>count(distinct(extract(year from b.date))) as "Total Seasons"</a:t>
            </a:r>
            <a:endParaRPr sz="1222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222"/>
              <a:t>from ipl_ball as a left join ipl_matches as b on a.id=b.id</a:t>
            </a:r>
            <a:endParaRPr sz="1222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222"/>
              <a:t>group by a.batsman</a:t>
            </a:r>
            <a:endParaRPr sz="1222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222"/>
              <a:t>having count(distinct(extract(year from b.date)))&gt;2 and</a:t>
            </a:r>
            <a:endParaRPr sz="1222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222"/>
              <a:t>sum(a.batsman_runs)&gt;1000 -- as scoring run is also important for an anchor so I added this condition</a:t>
            </a:r>
            <a:endParaRPr sz="1222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222"/>
              <a:t>order by average desc</a:t>
            </a:r>
            <a:endParaRPr sz="1222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222"/>
              <a:t>limit 10;</a:t>
            </a:r>
            <a:endParaRPr sz="1222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sz="1222"/>
          </a:p>
        </p:txBody>
      </p:sp>
      <p:sp>
        <p:nvSpPr>
          <p:cNvPr id="149" name="Google Shape;149;p16"/>
          <p:cNvSpPr txBox="1"/>
          <p:nvPr/>
        </p:nvSpPr>
        <p:spPr>
          <a:xfrm>
            <a:off x="5538100" y="864600"/>
            <a:ext cx="361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Result :</a:t>
            </a:r>
            <a:endParaRPr b="1" sz="13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950" y="1249500"/>
            <a:ext cx="3870850" cy="254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750" y="319100"/>
            <a:ext cx="7383349" cy="458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664750" y="363100"/>
            <a:ext cx="75057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000000"/>
                </a:solidFill>
                <a:highlight>
                  <a:srgbClr val="FFFF00"/>
                </a:highlight>
              </a:rPr>
              <a:t>Top 10 batter with most boundary percentage</a:t>
            </a:r>
            <a:endParaRPr b="1" sz="1450">
              <a:solidFill>
                <a:srgbClr val="000000"/>
              </a:solidFill>
              <a:highlight>
                <a:srgbClr val="FFFF00"/>
              </a:highlight>
            </a:endParaRPr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268975" y="890600"/>
            <a:ext cx="4574400" cy="4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95">
                <a:solidFill>
                  <a:srgbClr val="0000FF"/>
                </a:solidFill>
              </a:rPr>
              <a:t>Query:</a:t>
            </a:r>
            <a:endParaRPr b="1" sz="1695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69">
                <a:solidFill>
                  <a:srgbClr val="000000"/>
                </a:solidFill>
              </a:rPr>
              <a:t>select a.batsman,sum(a.batsman_runs) as "Total Runs", </a:t>
            </a:r>
            <a:endParaRPr sz="1469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69">
                <a:solidFill>
                  <a:srgbClr val="000000"/>
                </a:solidFill>
              </a:rPr>
              <a:t>sum(case when a.batsman_runs in (4, 6) then a.batsman_runs else 0 end) as "Total Boundary Runs",</a:t>
            </a:r>
            <a:endParaRPr sz="1469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69">
                <a:solidFill>
                  <a:srgbClr val="000000"/>
                </a:solidFill>
              </a:rPr>
              <a:t>round((sum(case when a.batsman_runs in (4, 6) then a.batsman_runs else 0 end)::decimal /sum(a.batsman_runs)*100,2) as boundary_percentage,</a:t>
            </a:r>
            <a:endParaRPr sz="1469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69">
                <a:solidFill>
                  <a:srgbClr val="000000"/>
                </a:solidFill>
              </a:rPr>
              <a:t>count(distinct(extract(year from b.date))) as "Total Seasons"</a:t>
            </a:r>
            <a:endParaRPr sz="1469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69">
                <a:solidFill>
                  <a:srgbClr val="000000"/>
                </a:solidFill>
              </a:rPr>
              <a:t>from ipl_ball as a left join ipl_matches as b on a.id=b.id</a:t>
            </a:r>
            <a:endParaRPr sz="1469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69">
                <a:solidFill>
                  <a:srgbClr val="000000"/>
                </a:solidFill>
              </a:rPr>
              <a:t>group by a.batsman</a:t>
            </a:r>
            <a:endParaRPr sz="1469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69">
                <a:solidFill>
                  <a:srgbClr val="000000"/>
                </a:solidFill>
              </a:rPr>
              <a:t>having count(distinct(extract(year from b.date)))&gt;2 and</a:t>
            </a:r>
            <a:endParaRPr sz="1469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69">
                <a:solidFill>
                  <a:srgbClr val="000000"/>
                </a:solidFill>
              </a:rPr>
              <a:t>sum(a.batsman_runs)&gt;400 -- again to give the data more credibility</a:t>
            </a:r>
            <a:endParaRPr sz="1469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69">
                <a:solidFill>
                  <a:srgbClr val="000000"/>
                </a:solidFill>
              </a:rPr>
              <a:t>order by boundary_percentage desc</a:t>
            </a:r>
            <a:endParaRPr sz="1469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69">
                <a:solidFill>
                  <a:srgbClr val="000000"/>
                </a:solidFill>
              </a:rPr>
              <a:t>limit 10;</a:t>
            </a:r>
            <a:endParaRPr sz="1469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</a:endParaRPr>
          </a:p>
        </p:txBody>
      </p:sp>
      <p:sp>
        <p:nvSpPr>
          <p:cNvPr id="162" name="Google Shape;162;p18"/>
          <p:cNvSpPr txBox="1"/>
          <p:nvPr/>
        </p:nvSpPr>
        <p:spPr>
          <a:xfrm>
            <a:off x="5682925" y="890600"/>
            <a:ext cx="3272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Result :</a:t>
            </a:r>
            <a:endParaRPr b="1" sz="13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4850" y="1427900"/>
            <a:ext cx="4170875" cy="28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300" y="260188"/>
            <a:ext cx="7335100" cy="462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365600" y="276225"/>
            <a:ext cx="7505700" cy="4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highlight>
                  <a:srgbClr val="FFFF00"/>
                </a:highlight>
              </a:rPr>
              <a:t>Top 10 best economical bowler </a:t>
            </a:r>
            <a:endParaRPr b="1" sz="1300">
              <a:solidFill>
                <a:srgbClr val="000000"/>
              </a:solidFill>
              <a:highlight>
                <a:srgbClr val="FFFF00"/>
              </a:highlight>
            </a:endParaRPr>
          </a:p>
        </p:txBody>
      </p:sp>
      <p:sp>
        <p:nvSpPr>
          <p:cNvPr id="174" name="Google Shape;174;p20"/>
          <p:cNvSpPr txBox="1"/>
          <p:nvPr>
            <p:ph idx="1" type="body"/>
          </p:nvPr>
        </p:nvSpPr>
        <p:spPr>
          <a:xfrm>
            <a:off x="423500" y="690825"/>
            <a:ext cx="4043400" cy="44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A86E8"/>
                </a:solidFill>
              </a:rPr>
              <a:t>Query:</a:t>
            </a:r>
            <a:endParaRPr b="1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select a.*,round(a.run_conceded::decimal/a.total_balls*6,2)as economy from (select bowler,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sum(case when extras_type not in('byes','legbyes') then total_runs else 0 end) as run_conceded,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count(case when extras_type not in('wides','noballs') then ball end) as total_balls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from ipl_ball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group by bowler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) as 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where a.total_balls&gt;500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order by economy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limit 10;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0"/>
          <p:cNvSpPr txBox="1"/>
          <p:nvPr/>
        </p:nvSpPr>
        <p:spPr>
          <a:xfrm>
            <a:off x="4959175" y="690825"/>
            <a:ext cx="3967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Result :</a:t>
            </a:r>
            <a:endParaRPr b="1" sz="13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6900" y="1184025"/>
            <a:ext cx="4459475" cy="30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850" y="335750"/>
            <a:ext cx="7358151" cy="4495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