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orient="horz" pos="288">
          <p15:clr>
            <a:srgbClr val="A4A3A4"/>
          </p15:clr>
        </p15:guide>
        <p15:guide id="3" orient="horz" pos="19656" userDrawn="1">
          <p15:clr>
            <a:srgbClr val="A4A3A4"/>
          </p15:clr>
        </p15:guide>
        <p15:guide id="4" orient="horz">
          <p15:clr>
            <a:srgbClr val="A4A3A4"/>
          </p15:clr>
        </p15:guide>
        <p15:guide id="5" pos="744" userDrawn="1">
          <p15:clr>
            <a:srgbClr val="A4A3A4"/>
          </p15:clr>
        </p15:guide>
        <p15:guide id="6" pos="270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94" autoAdjust="0"/>
  </p:normalViewPr>
  <p:slideViewPr>
    <p:cSldViewPr snapToGrid="0" snapToObjects="1" showGuides="1">
      <p:cViewPr varScale="1">
        <p:scale>
          <a:sx n="34" d="100"/>
          <a:sy n="34" d="100"/>
        </p:scale>
        <p:origin x="1776" y="102"/>
      </p:cViewPr>
      <p:guideLst>
        <p:guide orient="horz" pos="2976"/>
        <p:guide orient="horz" pos="288"/>
        <p:guide orient="horz" pos="19656"/>
        <p:guide orient="horz"/>
        <p:guide pos="744"/>
        <p:guide pos="2700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2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68" name="Text Placeholder 3">
            <a:extLst>
              <a:ext uri="{FF2B5EF4-FFF2-40B4-BE49-F238E27FC236}">
                <a16:creationId xmlns:a16="http://schemas.microsoft.com/office/drawing/2014/main" id="{DB9999D9-B032-DE43-B280-10F7DE4240AE}"/>
              </a:ext>
            </a:extLst>
          </p:cNvPr>
          <p:cNvSpPr>
            <a:spLocks noGrp="1"/>
          </p:cNvSpPr>
          <p:nvPr>
            <p:ph type="body" sz="quarter" idx="10" hasCustomPrompt="1"/>
          </p:nvPr>
        </p:nvSpPr>
        <p:spPr>
          <a:xfrm>
            <a:off x="1148074" y="5966815"/>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9" name="Text Placeholder 5">
            <a:extLst>
              <a:ext uri="{FF2B5EF4-FFF2-40B4-BE49-F238E27FC236}">
                <a16:creationId xmlns:a16="http://schemas.microsoft.com/office/drawing/2014/main" id="{994A3D29-FC6C-EE4B-9ABE-E27DC2BD9EF6}"/>
              </a:ext>
            </a:extLst>
          </p:cNvPr>
          <p:cNvSpPr>
            <a:spLocks noGrp="1"/>
          </p:cNvSpPr>
          <p:nvPr>
            <p:ph type="body" sz="quarter" idx="11" hasCustomPrompt="1"/>
          </p:nvPr>
        </p:nvSpPr>
        <p:spPr>
          <a:xfrm>
            <a:off x="1148074" y="510983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70" name="Text Placeholder 5">
            <a:extLst>
              <a:ext uri="{FF2B5EF4-FFF2-40B4-BE49-F238E27FC236}">
                <a16:creationId xmlns:a16="http://schemas.microsoft.com/office/drawing/2014/main" id="{C65F0DEA-8BC8-144D-86B3-7990A2E4004F}"/>
              </a:ext>
            </a:extLst>
          </p:cNvPr>
          <p:cNvSpPr>
            <a:spLocks noGrp="1"/>
          </p:cNvSpPr>
          <p:nvPr>
            <p:ph type="body" sz="quarter" idx="20" hasCustomPrompt="1"/>
          </p:nvPr>
        </p:nvSpPr>
        <p:spPr>
          <a:xfrm>
            <a:off x="1090242" y="14181956"/>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71" name="Text Placeholder 3">
            <a:extLst>
              <a:ext uri="{FF2B5EF4-FFF2-40B4-BE49-F238E27FC236}">
                <a16:creationId xmlns:a16="http://schemas.microsoft.com/office/drawing/2014/main" id="{1BAC3C61-4427-734A-B001-E64F967B25F9}"/>
              </a:ext>
            </a:extLst>
          </p:cNvPr>
          <p:cNvSpPr>
            <a:spLocks noGrp="1"/>
          </p:cNvSpPr>
          <p:nvPr>
            <p:ph type="body" sz="quarter" idx="21" hasCustomPrompt="1"/>
          </p:nvPr>
        </p:nvSpPr>
        <p:spPr>
          <a:xfrm>
            <a:off x="11681570"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2" name="Text Placeholder 5">
            <a:extLst>
              <a:ext uri="{FF2B5EF4-FFF2-40B4-BE49-F238E27FC236}">
                <a16:creationId xmlns:a16="http://schemas.microsoft.com/office/drawing/2014/main" id="{0D89AF1C-2149-914E-939B-BC1D31AB8886}"/>
              </a:ext>
            </a:extLst>
          </p:cNvPr>
          <p:cNvSpPr>
            <a:spLocks noGrp="1"/>
          </p:cNvSpPr>
          <p:nvPr>
            <p:ph type="body" sz="quarter" idx="22" hasCustomPrompt="1"/>
          </p:nvPr>
        </p:nvSpPr>
        <p:spPr>
          <a:xfrm>
            <a:off x="11681569" y="514622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73" name="Text Placeholder 3">
            <a:extLst>
              <a:ext uri="{FF2B5EF4-FFF2-40B4-BE49-F238E27FC236}">
                <a16:creationId xmlns:a16="http://schemas.microsoft.com/office/drawing/2014/main" id="{B5C2A6A1-4D50-144B-B660-E3B3A1643D2A}"/>
              </a:ext>
            </a:extLst>
          </p:cNvPr>
          <p:cNvSpPr>
            <a:spLocks noGrp="1"/>
          </p:cNvSpPr>
          <p:nvPr>
            <p:ph type="body" sz="quarter" idx="23" hasCustomPrompt="1"/>
          </p:nvPr>
        </p:nvSpPr>
        <p:spPr>
          <a:xfrm>
            <a:off x="22207127" y="5939569"/>
            <a:ext cx="10048874"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4" name="Text Placeholder 5">
            <a:extLst>
              <a:ext uri="{FF2B5EF4-FFF2-40B4-BE49-F238E27FC236}">
                <a16:creationId xmlns:a16="http://schemas.microsoft.com/office/drawing/2014/main" id="{1C34E6F0-82AA-D444-B7AF-5A1C80FFB726}"/>
              </a:ext>
            </a:extLst>
          </p:cNvPr>
          <p:cNvSpPr>
            <a:spLocks noGrp="1"/>
          </p:cNvSpPr>
          <p:nvPr>
            <p:ph type="body" sz="quarter" idx="24" hasCustomPrompt="1"/>
          </p:nvPr>
        </p:nvSpPr>
        <p:spPr>
          <a:xfrm>
            <a:off x="22215064" y="5146225"/>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75" name="Text Placeholder 5">
            <a:extLst>
              <a:ext uri="{FF2B5EF4-FFF2-40B4-BE49-F238E27FC236}">
                <a16:creationId xmlns:a16="http://schemas.microsoft.com/office/drawing/2014/main" id="{BC84A125-71A3-DA49-B2C2-2357C57BB744}"/>
              </a:ext>
            </a:extLst>
          </p:cNvPr>
          <p:cNvSpPr>
            <a:spLocks noGrp="1"/>
          </p:cNvSpPr>
          <p:nvPr>
            <p:ph type="body" sz="quarter" idx="25" hasCustomPrompt="1"/>
          </p:nvPr>
        </p:nvSpPr>
        <p:spPr>
          <a:xfrm>
            <a:off x="32763535" y="514622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76" name="Text Placeholder 3">
            <a:extLst>
              <a:ext uri="{FF2B5EF4-FFF2-40B4-BE49-F238E27FC236}">
                <a16:creationId xmlns:a16="http://schemas.microsoft.com/office/drawing/2014/main" id="{57A858F6-F615-844B-891A-B3F9BC20DF06}"/>
              </a:ext>
            </a:extLst>
          </p:cNvPr>
          <p:cNvSpPr>
            <a:spLocks noGrp="1"/>
          </p:cNvSpPr>
          <p:nvPr>
            <p:ph type="body" sz="quarter" idx="26" hasCustomPrompt="1"/>
          </p:nvPr>
        </p:nvSpPr>
        <p:spPr>
          <a:xfrm>
            <a:off x="32763535" y="5966815"/>
            <a:ext cx="10047018"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0" name="Text Placeholder 5">
            <a:extLst>
              <a:ext uri="{FF2B5EF4-FFF2-40B4-BE49-F238E27FC236}">
                <a16:creationId xmlns:a16="http://schemas.microsoft.com/office/drawing/2014/main" id="{AD1F9F7A-B02D-A44F-BC2C-F04BD0DF641D}"/>
              </a:ext>
            </a:extLst>
          </p:cNvPr>
          <p:cNvSpPr>
            <a:spLocks noGrp="1"/>
          </p:cNvSpPr>
          <p:nvPr>
            <p:ph type="body" sz="quarter" idx="27" hasCustomPrompt="1"/>
          </p:nvPr>
        </p:nvSpPr>
        <p:spPr>
          <a:xfrm>
            <a:off x="32763535" y="1426545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81" name="Text Placeholder 3">
            <a:extLst>
              <a:ext uri="{FF2B5EF4-FFF2-40B4-BE49-F238E27FC236}">
                <a16:creationId xmlns:a16="http://schemas.microsoft.com/office/drawing/2014/main" id="{1DC6238A-456D-D042-86DC-A4EFC7437FE9}"/>
              </a:ext>
            </a:extLst>
          </p:cNvPr>
          <p:cNvSpPr>
            <a:spLocks noGrp="1"/>
          </p:cNvSpPr>
          <p:nvPr>
            <p:ph type="body" sz="quarter" idx="28" hasCustomPrompt="1"/>
          </p:nvPr>
        </p:nvSpPr>
        <p:spPr>
          <a:xfrm>
            <a:off x="32761019" y="1506797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2" name="Text Placeholder 5">
            <a:extLst>
              <a:ext uri="{FF2B5EF4-FFF2-40B4-BE49-F238E27FC236}">
                <a16:creationId xmlns:a16="http://schemas.microsoft.com/office/drawing/2014/main" id="{CA5DA6C8-3282-EB48-9A7F-09D4C1F189FD}"/>
              </a:ext>
            </a:extLst>
          </p:cNvPr>
          <p:cNvSpPr>
            <a:spLocks noGrp="1"/>
          </p:cNvSpPr>
          <p:nvPr>
            <p:ph type="body" sz="quarter" idx="29" hasCustomPrompt="1"/>
          </p:nvPr>
        </p:nvSpPr>
        <p:spPr>
          <a:xfrm>
            <a:off x="32763535"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83" name="Text Placeholder 3">
            <a:extLst>
              <a:ext uri="{FF2B5EF4-FFF2-40B4-BE49-F238E27FC236}">
                <a16:creationId xmlns:a16="http://schemas.microsoft.com/office/drawing/2014/main" id="{F825EF5F-3C91-8A4E-A34D-607F96067AFA}"/>
              </a:ext>
            </a:extLst>
          </p:cNvPr>
          <p:cNvSpPr>
            <a:spLocks noGrp="1"/>
          </p:cNvSpPr>
          <p:nvPr>
            <p:ph type="body" sz="quarter" idx="30" hasCustomPrompt="1"/>
          </p:nvPr>
        </p:nvSpPr>
        <p:spPr>
          <a:xfrm>
            <a:off x="32761019" y="26433446"/>
            <a:ext cx="10052050"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4" name="Text Placeholder 3">
            <a:extLst>
              <a:ext uri="{FF2B5EF4-FFF2-40B4-BE49-F238E27FC236}">
                <a16:creationId xmlns:a16="http://schemas.microsoft.com/office/drawing/2014/main" id="{7AC7A3C2-6531-4C48-BD62-4A78A9645126}"/>
              </a:ext>
            </a:extLst>
          </p:cNvPr>
          <p:cNvSpPr>
            <a:spLocks noGrp="1"/>
          </p:cNvSpPr>
          <p:nvPr>
            <p:ph type="body" sz="quarter" idx="96" hasCustomPrompt="1"/>
          </p:nvPr>
        </p:nvSpPr>
        <p:spPr>
          <a:xfrm>
            <a:off x="1083891" y="14995183"/>
            <a:ext cx="10056813" cy="846363"/>
          </a:xfrm>
          <a:prstGeom prst="rect">
            <a:avLst/>
          </a:prstGeom>
        </p:spPr>
        <p:txBody>
          <a:bodyPr wrap="square" lIns="228589" tIns="228589" rIns="228589" bIns="228589">
            <a:spAutoFit/>
          </a:bodyPr>
          <a:lstStyle>
            <a:lvl1pPr marL="0" indent="0">
              <a:buNone/>
              <a:defRPr sz="2500">
                <a:solidFill>
                  <a:schemeClr val="tx1"/>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5" name="Text Placeholder 76">
            <a:extLst>
              <a:ext uri="{FF2B5EF4-FFF2-40B4-BE49-F238E27FC236}">
                <a16:creationId xmlns:a16="http://schemas.microsoft.com/office/drawing/2014/main" id="{DD976D66-55E1-F948-8D24-0A598972B7A5}"/>
              </a:ext>
            </a:extLst>
          </p:cNvPr>
          <p:cNvSpPr>
            <a:spLocks noGrp="1"/>
          </p:cNvSpPr>
          <p:nvPr>
            <p:ph type="body" sz="quarter" idx="150" hasCustomPrompt="1"/>
          </p:nvPr>
        </p:nvSpPr>
        <p:spPr>
          <a:xfrm>
            <a:off x="5932593" y="2947817"/>
            <a:ext cx="31998968" cy="1280160"/>
          </a:xfrm>
          <a:prstGeom prst="rect">
            <a:avLst/>
          </a:prstGeom>
        </p:spPr>
        <p:txBody>
          <a:bodyPr>
            <a:normAutofit/>
          </a:bodyPr>
          <a:lstStyle>
            <a:lvl1pPr marL="0" indent="0" algn="ctr">
              <a:buFontTx/>
              <a:buNone/>
              <a:defRPr sz="44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6" name="Text Placeholder 76">
            <a:extLst>
              <a:ext uri="{FF2B5EF4-FFF2-40B4-BE49-F238E27FC236}">
                <a16:creationId xmlns:a16="http://schemas.microsoft.com/office/drawing/2014/main" id="{2C2C6634-C788-A24C-8B1A-6EA0542E53B4}"/>
              </a:ext>
            </a:extLst>
          </p:cNvPr>
          <p:cNvSpPr>
            <a:spLocks noGrp="1"/>
          </p:cNvSpPr>
          <p:nvPr>
            <p:ph type="body" sz="quarter" idx="151" hasCustomPrompt="1"/>
          </p:nvPr>
        </p:nvSpPr>
        <p:spPr>
          <a:xfrm>
            <a:off x="5932593" y="1628358"/>
            <a:ext cx="31998968" cy="1280160"/>
          </a:xfrm>
          <a:prstGeom prst="rect">
            <a:avLst/>
          </a:prstGeom>
        </p:spPr>
        <p:txBody>
          <a:bodyPr anchor="t" anchorCtr="1">
            <a:normAutofit/>
          </a:bodyPr>
          <a:lstStyle>
            <a:lvl1pPr marL="0" indent="0" algn="ctr">
              <a:buFontTx/>
              <a:buNone/>
              <a:defRPr sz="6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7" name="Text Placeholder 76">
            <a:extLst>
              <a:ext uri="{FF2B5EF4-FFF2-40B4-BE49-F238E27FC236}">
                <a16:creationId xmlns:a16="http://schemas.microsoft.com/office/drawing/2014/main" id="{0AAD872F-A38B-B049-9E5A-B1F7AD2DF912}"/>
              </a:ext>
            </a:extLst>
          </p:cNvPr>
          <p:cNvSpPr>
            <a:spLocks noGrp="1"/>
          </p:cNvSpPr>
          <p:nvPr>
            <p:ph type="body" sz="quarter" idx="153" hasCustomPrompt="1"/>
          </p:nvPr>
        </p:nvSpPr>
        <p:spPr>
          <a:xfrm>
            <a:off x="5932593" y="209782"/>
            <a:ext cx="31998968" cy="1359394"/>
          </a:xfrm>
          <a:prstGeom prst="rect">
            <a:avLst/>
          </a:prstGeom>
        </p:spPr>
        <p:txBody>
          <a:bodyPr anchor="t" anchorCtr="1">
            <a:normAutofit/>
          </a:bodyPr>
          <a:lstStyle>
            <a:lvl1pPr marL="0" indent="0" algn="ctr">
              <a:buFontTx/>
              <a:buNone/>
              <a:defRPr sz="80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B8960428-AECF-6B4B-B332-48160A87CED3}"/>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09FD8DB9-A9C7-874D-87B2-9285AECC9E3B}"/>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DB092838-408F-4440-B2D2-A65569FD0EE5}"/>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10" name="Text Box 14"/>
          <p:cNvSpPr txBox="1">
            <a:spLocks noChangeArrowheads="1"/>
          </p:cNvSpPr>
          <p:nvPr/>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8" name="Table 7">
            <a:extLst>
              <a:ext uri="{FF2B5EF4-FFF2-40B4-BE49-F238E27FC236}">
                <a16:creationId xmlns:a16="http://schemas.microsoft.com/office/drawing/2014/main" id="{92E70B1A-DF92-E041-BAA3-6AAA5B1121FB}"/>
              </a:ext>
            </a:extLst>
          </p:cNvPr>
          <p:cNvGraphicFramePr>
            <a:graphicFrameLocks noGrp="1"/>
          </p:cNvGraphicFramePr>
          <p:nvPr userDrawn="1">
            <p:extLst>
              <p:ext uri="{D42A27DB-BD31-4B8C-83A1-F6EECF244321}">
                <p14:modId xmlns:p14="http://schemas.microsoft.com/office/powerpoint/2010/main" val="139669076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standard screen size (4:3 Ratio) virtual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Virtual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Standard Size</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(4:3 Ratio)</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FFC000"/>
                          </a:solidFill>
                          <a:latin typeface="Arial" panose="020B0604020202020204" pitchFamily="34" charset="0"/>
                          <a:cs typeface="Arial" panose="020B0604020202020204" pitchFamily="34" charset="0"/>
                        </a:rPr>
                        <a:t>36 tall x 48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08AC385-11A2-2049-8324-1F2AE96CCA9F}"/>
              </a:ext>
            </a:extLst>
          </p:cNvPr>
          <p:cNvGraphicFramePr>
            <a:graphicFrameLocks noGrp="1"/>
          </p:cNvGraphicFramePr>
          <p:nvPr userDrawn="1">
            <p:extLst>
              <p:ext uri="{D42A27DB-BD31-4B8C-83A1-F6EECF244321}">
                <p14:modId xmlns:p14="http://schemas.microsoft.com/office/powerpoint/2010/main" val="141159618"/>
              </p:ext>
            </p:extLst>
          </p:nvPr>
        </p:nvGraphicFramePr>
        <p:xfrm>
          <a:off x="44635119" y="14098"/>
          <a:ext cx="9619281" cy="32847657"/>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20000"/>
                    </a:ext>
                  </a:extLst>
                </a:gridCol>
                <a:gridCol w="1199648">
                  <a:extLst>
                    <a:ext uri="{9D8B030D-6E8A-4147-A177-3AD203B41FA5}">
                      <a16:colId xmlns:a16="http://schemas.microsoft.com/office/drawing/2014/main" val="997673227"/>
                    </a:ext>
                  </a:extLst>
                </a:gridCol>
                <a:gridCol w="4833777">
                  <a:extLst>
                    <a:ext uri="{9D8B030D-6E8A-4147-A177-3AD203B41FA5}">
                      <a16:colId xmlns:a16="http://schemas.microsoft.com/office/drawing/2014/main" val="4164475170"/>
                    </a:ext>
                  </a:extLst>
                </a:gridCol>
              </a:tblGrid>
              <a:tr h="129623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692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2854805">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sz="8600"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353616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91719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672668">
                <a:tc gridSpan="2">
                  <a:txBody>
                    <a:bodyPr/>
                    <a:lstStyle/>
                    <a:p>
                      <a:r>
                        <a:rPr lang="en-US" sz="2900" b="1" dirty="0">
                          <a:solidFill>
                            <a:srgbClr val="FFC000"/>
                          </a:solidFill>
                          <a:latin typeface="Arial" panose="020B0604020202020204" pitchFamily="34" charset="0"/>
                          <a:cs typeface="Arial" panose="020B0604020202020204" pitchFamily="34" charset="0"/>
                        </a:rPr>
                        <a:t>How to</a:t>
                      </a:r>
                      <a:r>
                        <a:rPr lang="en-US" sz="2900" b="1" baseline="0" dirty="0">
                          <a:solidFill>
                            <a:srgbClr val="FFC000"/>
                          </a:solidFill>
                          <a:latin typeface="Arial" panose="020B0604020202020204" pitchFamily="34" charset="0"/>
                          <a:cs typeface="Arial" panose="020B0604020202020204" pitchFamily="34" charset="0"/>
                        </a:rPr>
                        <a:t> preview your poster prior to presenting</a:t>
                      </a:r>
                      <a:endParaRPr lang="en-US" sz="29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sz="86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1743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807340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Publish, present virtually, share, and discuss!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Submit your poster and add it to the Research Poster Virtual Library.</a:t>
                      </a:r>
                      <a:br>
                        <a:rPr lang="en-US" sz="2400" b="0" noProof="0" dirty="0">
                          <a:solidFill>
                            <a:srgbClr val="FFC000"/>
                          </a:solidFill>
                          <a:latin typeface="Arial"/>
                          <a:cs typeface="Arial"/>
                        </a:rPr>
                      </a:br>
                      <a:br>
                        <a:rPr lang="en-US" sz="2400" b="0" noProof="0" dirty="0">
                          <a:solidFill>
                            <a:srgbClr val="FFC000"/>
                          </a:solidFill>
                          <a:latin typeface="Arial"/>
                          <a:cs typeface="Arial"/>
                        </a:rPr>
                      </a:br>
                      <a:r>
                        <a:rPr lang="en-US" sz="2400" b="1" noProof="0" dirty="0">
                          <a:solidFill>
                            <a:srgbClr val="FFC000"/>
                          </a:solidFill>
                          <a:latin typeface="Arial"/>
                          <a:cs typeface="Arial"/>
                        </a:rPr>
                        <a:t>Continuous global reach</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Share your research with thousands of students, educators, scientists, and researchers from all over the United States and the World.</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Full-featured poster showcase included</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Convenience for presenter groups and conference coordinators </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0" noProof="0" dirty="0">
                          <a:solidFill>
                            <a:schemeClr val="bg1"/>
                          </a:solidFill>
                          <a:latin typeface="Arial"/>
                          <a:cs typeface="Arial"/>
                        </a:rPr>
                        <a:t>Published posters can easily be presented at virtual conferences. Perfect solution for organizers of meetings and conferences.</a:t>
                      </a:r>
                      <a:br>
                        <a:rPr lang="en-US" sz="2400" b="0" noProof="0" dirty="0">
                          <a:solidFill>
                            <a:srgbClr val="FFC000"/>
                          </a:solidFill>
                          <a:latin typeface="Arial"/>
                          <a:cs typeface="Arial"/>
                        </a:rPr>
                      </a:br>
                      <a:endParaRPr lang="en-US" sz="2400" b="0" noProof="0" dirty="0">
                        <a:solidFill>
                          <a:srgbClr val="FFC000"/>
                        </a:solidFill>
                        <a:latin typeface="Arial"/>
                        <a:cs typeface="Arial"/>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https://</a:t>
                      </a:r>
                      <a:r>
                        <a:rPr lang="en-US" sz="2900" b="1" noProof="0" dirty="0" err="1">
                          <a:solidFill>
                            <a:srgbClr val="FFC000"/>
                          </a:solidFill>
                          <a:latin typeface="Arial"/>
                          <a:cs typeface="Arial"/>
                        </a:rPr>
                        <a:t>www.PosterPresentations.com</a:t>
                      </a:r>
                      <a:r>
                        <a:rPr lang="en-US" sz="2900" b="1" noProof="0" dirty="0">
                          <a:solidFill>
                            <a:srgbClr val="FFC000"/>
                          </a:solidFill>
                          <a:latin typeface="Arial"/>
                          <a:cs typeface="Arial"/>
                        </a:rPr>
                        <a:t>/research</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1" noProof="0" dirty="0">
                        <a:solidFill>
                          <a:srgbClr val="FFC000"/>
                        </a:solidFill>
                        <a:latin typeface="Arial"/>
                        <a:cs typeface="Arial"/>
                      </a:endParaRPr>
                    </a:p>
                  </a:txBody>
                  <a:tcPr marL="182880" marT="137160">
                    <a:solidFill>
                      <a:srgbClr val="0033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8051497"/>
                  </a:ext>
                </a:extLst>
              </a:tr>
              <a:tr h="1176075">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500444">
                <a:tc>
                  <a:txBody>
                    <a:bodyPr/>
                    <a:lstStyle/>
                    <a:p>
                      <a:pPr>
                        <a:lnSpc>
                          <a:spcPts val="2600"/>
                        </a:lnSpc>
                      </a:pPr>
                      <a:r>
                        <a:rPr lang="en-US" sz="2100" dirty="0">
                          <a:solidFill>
                            <a:schemeClr val="bg1">
                              <a:lumMod val="85000"/>
                            </a:schemeClr>
                          </a:solidFill>
                          <a:latin typeface="Arial"/>
                          <a:cs typeface="Arial"/>
                        </a:rPr>
                        <a:t>© 2020</a:t>
                      </a:r>
                      <a:r>
                        <a:rPr lang="en-US" sz="2100" baseline="0" dirty="0">
                          <a:solidFill>
                            <a:schemeClr val="bg1">
                              <a:lumMod val="85000"/>
                            </a:schemeClr>
                          </a:solidFill>
                          <a:latin typeface="Arial"/>
                          <a:cs typeface="Arial"/>
                        </a:rPr>
                        <a:t> </a:t>
                      </a:r>
                      <a:r>
                        <a:rPr lang="en-US" sz="2100" dirty="0" err="1">
                          <a:solidFill>
                            <a:schemeClr val="bg1">
                              <a:lumMod val="85000"/>
                            </a:schemeClr>
                          </a:solidFill>
                          <a:latin typeface="Arial"/>
                          <a:cs typeface="Arial"/>
                        </a:rPr>
                        <a:t>PosterPresentations.com</a:t>
                      </a:r>
                      <a:br>
                        <a:rPr lang="en-US" sz="2100" dirty="0">
                          <a:solidFill>
                            <a:schemeClr val="bg1">
                              <a:lumMod val="85000"/>
                            </a:schemeClr>
                          </a:solidFill>
                          <a:latin typeface="Arial"/>
                          <a:cs typeface="Arial"/>
                        </a:rPr>
                      </a:br>
                      <a:r>
                        <a:rPr lang="en-US" sz="2100" dirty="0">
                          <a:solidFill>
                            <a:schemeClr val="bg1">
                              <a:lumMod val="85000"/>
                            </a:schemeClr>
                          </a:solidFill>
                          <a:latin typeface="Arial"/>
                          <a:cs typeface="Arial"/>
                        </a:rPr>
                        <a:t>2117 Fourth Street ,</a:t>
                      </a:r>
                      <a:r>
                        <a:rPr lang="en-US" sz="2100" baseline="0" dirty="0">
                          <a:solidFill>
                            <a:schemeClr val="bg1">
                              <a:lumMod val="85000"/>
                            </a:schemeClr>
                          </a:solidFill>
                          <a:latin typeface="Arial"/>
                          <a:cs typeface="Arial"/>
                        </a:rPr>
                        <a:t> STE C        </a:t>
                      </a:r>
                    </a:p>
                    <a:p>
                      <a:pPr>
                        <a:lnSpc>
                          <a:spcPts val="2600"/>
                        </a:lnSpc>
                      </a:pPr>
                      <a:r>
                        <a:rPr lang="en-US" sz="2100" baseline="0" dirty="0">
                          <a:solidFill>
                            <a:schemeClr val="bg1">
                              <a:lumMod val="85000"/>
                            </a:schemeClr>
                          </a:solidFill>
                          <a:latin typeface="Arial"/>
                          <a:cs typeface="Arial"/>
                        </a:rPr>
                        <a:t>Berkeley CA 94710 USA</a:t>
                      </a:r>
                      <a:endParaRPr lang="en-US" sz="21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946E5B6B-C0EB-774F-84E6-DB70C1B05BBB}"/>
              </a:ext>
            </a:extLst>
          </p:cNvPr>
          <p:cNvSpPr>
            <a:spLocks noChangeArrowheads="1"/>
          </p:cNvSpPr>
          <p:nvPr userDrawn="1"/>
        </p:nvSpPr>
        <p:spPr bwMode="auto">
          <a:xfrm>
            <a:off x="0" y="31191530"/>
            <a:ext cx="438912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0A12C4-97F8-4F40-B1A5-92179D7A776E}"/>
              </a:ext>
            </a:extLst>
          </p:cNvPr>
          <p:cNvSpPr>
            <a:spLocks noChangeArrowheads="1"/>
          </p:cNvSpPr>
          <p:nvPr userDrawn="1"/>
        </p:nvSpPr>
        <p:spPr bwMode="auto">
          <a:xfrm>
            <a:off x="0" y="-15834"/>
            <a:ext cx="438912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F0E3A844-C1E6-A44D-8098-DA3E856EA7D8}"/>
              </a:ext>
            </a:extLst>
          </p:cNvPr>
          <p:cNvSpPr/>
          <p:nvPr userDrawn="1"/>
        </p:nvSpPr>
        <p:spPr>
          <a:xfrm>
            <a:off x="731517" y="4135663"/>
            <a:ext cx="42428163" cy="276839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D39F7EEB-85E1-AB4C-AFD9-37B035A830F0}"/>
              </a:ext>
            </a:extLst>
          </p:cNvPr>
          <p:cNvSpPr txBox="1">
            <a:spLocks noChangeArrowheads="1"/>
          </p:cNvSpPr>
          <p:nvPr userDrawn="1"/>
        </p:nvSpPr>
        <p:spPr bwMode="auto">
          <a:xfrm>
            <a:off x="731517" y="32054965"/>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oi.org/10.1155/2021/5525271"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hyperlink" Target="https://www.who.int/health-topics/diabetes#tab=tab_1" TargetMode="Externa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1477EEF8-9C67-4DD7-B36E-8C43D7D94EE9}"/>
              </a:ext>
            </a:extLst>
          </p:cNvPr>
          <p:cNvSpPr>
            <a:spLocks noGrp="1"/>
          </p:cNvSpPr>
          <p:nvPr>
            <p:ph type="body" sz="quarter" idx="10"/>
          </p:nvPr>
        </p:nvSpPr>
        <p:spPr>
          <a:xfrm>
            <a:off x="24061768" y="17939115"/>
            <a:ext cx="8608671" cy="965242"/>
          </a:xfrm>
        </p:spPr>
        <p: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Neural network on training data:</a:t>
            </a:r>
          </a:p>
        </p:txBody>
      </p:sp>
      <p:sp>
        <p:nvSpPr>
          <p:cNvPr id="30" name="Text Placeholder 29">
            <a:extLst>
              <a:ext uri="{FF2B5EF4-FFF2-40B4-BE49-F238E27FC236}">
                <a16:creationId xmlns:a16="http://schemas.microsoft.com/office/drawing/2014/main" id="{EDCC6EDF-7D9C-4FC0-A024-3A1944906E18}"/>
              </a:ext>
            </a:extLst>
          </p:cNvPr>
          <p:cNvSpPr>
            <a:spLocks noGrp="1"/>
          </p:cNvSpPr>
          <p:nvPr>
            <p:ph type="body" sz="quarter" idx="11"/>
          </p:nvPr>
        </p:nvSpPr>
        <p:spPr>
          <a:xfrm>
            <a:off x="1148074" y="5128406"/>
            <a:ext cx="10056813" cy="861766"/>
          </a:xfrm>
        </p:spPr>
        <p:txBody>
          <a:bodyPr/>
          <a:lstStyle/>
          <a:p>
            <a:r>
              <a:rPr lang="en-US" sz="4400" dirty="0"/>
              <a:t>Background</a:t>
            </a:r>
          </a:p>
        </p:txBody>
      </p:sp>
      <p:sp>
        <p:nvSpPr>
          <p:cNvPr id="31" name="Text Placeholder 30">
            <a:extLst>
              <a:ext uri="{FF2B5EF4-FFF2-40B4-BE49-F238E27FC236}">
                <a16:creationId xmlns:a16="http://schemas.microsoft.com/office/drawing/2014/main" id="{E21C8151-A54E-4598-BBEE-8B9F9C0337C0}"/>
              </a:ext>
            </a:extLst>
          </p:cNvPr>
          <p:cNvSpPr>
            <a:spLocks noGrp="1"/>
          </p:cNvSpPr>
          <p:nvPr>
            <p:ph type="body" sz="quarter" idx="20"/>
          </p:nvPr>
        </p:nvSpPr>
        <p:spPr>
          <a:xfrm>
            <a:off x="1141722" y="10792167"/>
            <a:ext cx="10050462" cy="861766"/>
          </a:xfrm>
        </p:spPr>
        <p:txBody>
          <a:bodyPr/>
          <a:lstStyle/>
          <a:p>
            <a:r>
              <a:rPr lang="en-US" sz="4400" dirty="0"/>
              <a:t>Objectives of the study</a:t>
            </a:r>
          </a:p>
        </p:txBody>
      </p:sp>
      <p:sp>
        <p:nvSpPr>
          <p:cNvPr id="5" name="Text Placeholder 4">
            <a:extLst>
              <a:ext uri="{FF2B5EF4-FFF2-40B4-BE49-F238E27FC236}">
                <a16:creationId xmlns:a16="http://schemas.microsoft.com/office/drawing/2014/main" id="{37463DA4-FC08-CE4D-9DCC-0E2B3981D8B6}"/>
              </a:ext>
            </a:extLst>
          </p:cNvPr>
          <p:cNvSpPr>
            <a:spLocks noGrp="1"/>
          </p:cNvSpPr>
          <p:nvPr>
            <p:ph type="body" sz="quarter" idx="21"/>
          </p:nvPr>
        </p:nvSpPr>
        <p:spPr>
          <a:xfrm>
            <a:off x="12294803" y="5918706"/>
            <a:ext cx="10622347" cy="892530"/>
          </a:xfrm>
        </p:spPr>
        <p:txBody>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A neural network is a computer system modeled on the human brain.</a:t>
            </a:r>
          </a:p>
        </p:txBody>
      </p:sp>
      <p:sp>
        <p:nvSpPr>
          <p:cNvPr id="32" name="Text Placeholder 31">
            <a:extLst>
              <a:ext uri="{FF2B5EF4-FFF2-40B4-BE49-F238E27FC236}">
                <a16:creationId xmlns:a16="http://schemas.microsoft.com/office/drawing/2014/main" id="{943D5E27-64D8-4D69-B8E0-30244D7BC43B}"/>
              </a:ext>
            </a:extLst>
          </p:cNvPr>
          <p:cNvSpPr>
            <a:spLocks noGrp="1"/>
          </p:cNvSpPr>
          <p:nvPr>
            <p:ph type="body" sz="quarter" idx="22"/>
          </p:nvPr>
        </p:nvSpPr>
        <p:spPr>
          <a:xfrm>
            <a:off x="12689058" y="5092366"/>
            <a:ext cx="10048875" cy="861766"/>
          </a:xfrm>
        </p:spPr>
        <p:txBody>
          <a:bodyPr/>
          <a:lstStyle/>
          <a:p>
            <a:r>
              <a:rPr lang="en-US" sz="4400" b="1" dirty="0">
                <a:effectLst/>
                <a:latin typeface="+mj-lt"/>
                <a:ea typeface="Times New Roman" panose="02020603050405020304" pitchFamily="18" charset="0"/>
              </a:rPr>
              <a:t>General Structure of Neural Network</a:t>
            </a:r>
          </a:p>
        </p:txBody>
      </p:sp>
      <p:sp>
        <p:nvSpPr>
          <p:cNvPr id="33" name="Text Placeholder 32">
            <a:extLst>
              <a:ext uri="{FF2B5EF4-FFF2-40B4-BE49-F238E27FC236}">
                <a16:creationId xmlns:a16="http://schemas.microsoft.com/office/drawing/2014/main" id="{DF18E93F-1706-41E7-B59D-30D26F06D2D7}"/>
              </a:ext>
            </a:extLst>
          </p:cNvPr>
          <p:cNvSpPr>
            <a:spLocks noGrp="1"/>
          </p:cNvSpPr>
          <p:nvPr>
            <p:ph type="body" sz="quarter" idx="23"/>
          </p:nvPr>
        </p:nvSpPr>
        <p:spPr>
          <a:xfrm>
            <a:off x="24267512" y="5939569"/>
            <a:ext cx="7740378" cy="5386068"/>
          </a:xfrm>
        </p:spPr>
        <p:txBody>
          <a:bodyPr/>
          <a:lstStyle/>
          <a:p>
            <a:pPr marL="342900" indent="-342900">
              <a:buFont typeface="Wingdings" panose="05000000000000000000" pitchFamily="2" charset="2"/>
              <a:buChar char="q"/>
            </a:pPr>
            <a:r>
              <a:rPr lang="en-US" sz="3200" dirty="0"/>
              <a:t> Split the dataset: 75% for training and 25% for testing</a:t>
            </a:r>
          </a:p>
          <a:p>
            <a:pPr marL="342900" indent="-342900">
              <a:buFont typeface="Wingdings" panose="05000000000000000000" pitchFamily="2" charset="2"/>
              <a:buChar char="q"/>
            </a:pPr>
            <a:r>
              <a:rPr lang="en-US" sz="3200" dirty="0"/>
              <a:t> </a:t>
            </a:r>
            <a:r>
              <a:rPr lang="en-US" sz="3200" b="1" dirty="0"/>
              <a:t>Training dataset</a:t>
            </a:r>
            <a:r>
              <a:rPr lang="en-US" sz="3200" dirty="0"/>
              <a:t>:</a:t>
            </a:r>
          </a:p>
          <a:p>
            <a:pPr marL="457200" indent="-457200">
              <a:buFont typeface="Courier New" panose="02070309020205020404" pitchFamily="49" charset="0"/>
              <a:buChar char="o"/>
            </a:pPr>
            <a:r>
              <a:rPr lang="en-US" sz="3200" dirty="0"/>
              <a:t>Missing Data Imputation:</a:t>
            </a:r>
          </a:p>
          <a:p>
            <a:r>
              <a:rPr lang="en-US" sz="2800" dirty="0"/>
              <a:t>      I’ve used median on the small number of missing values and Multiple Imputations on the large number of missing values</a:t>
            </a:r>
            <a:r>
              <a:rPr lang="en-US" sz="3200" dirty="0"/>
              <a:t>.</a:t>
            </a:r>
          </a:p>
          <a:p>
            <a:endParaRPr lang="en-US" sz="3200" dirty="0"/>
          </a:p>
          <a:p>
            <a:pPr marL="342900" indent="-342900">
              <a:buFont typeface="Wingdings" panose="05000000000000000000" pitchFamily="2" charset="2"/>
              <a:buChar char="q"/>
            </a:pPr>
            <a:endParaRPr lang="en-US" sz="3200" dirty="0"/>
          </a:p>
        </p:txBody>
      </p:sp>
      <p:sp>
        <p:nvSpPr>
          <p:cNvPr id="34" name="Text Placeholder 33">
            <a:extLst>
              <a:ext uri="{FF2B5EF4-FFF2-40B4-BE49-F238E27FC236}">
                <a16:creationId xmlns:a16="http://schemas.microsoft.com/office/drawing/2014/main" id="{937B32B2-BAE4-463B-A02C-38E9DFC61FED}"/>
              </a:ext>
            </a:extLst>
          </p:cNvPr>
          <p:cNvSpPr>
            <a:spLocks noGrp="1"/>
          </p:cNvSpPr>
          <p:nvPr>
            <p:ph type="body" sz="quarter" idx="24"/>
          </p:nvPr>
        </p:nvSpPr>
        <p:spPr>
          <a:xfrm>
            <a:off x="22705135" y="5092365"/>
            <a:ext cx="10058400" cy="861766"/>
          </a:xfrm>
        </p:spPr>
        <p:txBody>
          <a:bodyPr/>
          <a:lstStyle/>
          <a:p>
            <a:r>
              <a:rPr lang="en-US" sz="4400" dirty="0"/>
              <a:t>Data preprocessing</a:t>
            </a:r>
          </a:p>
        </p:txBody>
      </p:sp>
      <p:sp>
        <p:nvSpPr>
          <p:cNvPr id="35" name="Text Placeholder 34">
            <a:extLst>
              <a:ext uri="{FF2B5EF4-FFF2-40B4-BE49-F238E27FC236}">
                <a16:creationId xmlns:a16="http://schemas.microsoft.com/office/drawing/2014/main" id="{E8DAF93E-A044-4623-BA7E-42C0643B1F9E}"/>
              </a:ext>
            </a:extLst>
          </p:cNvPr>
          <p:cNvSpPr>
            <a:spLocks noGrp="1"/>
          </p:cNvSpPr>
          <p:nvPr>
            <p:ph type="body" sz="quarter" idx="25"/>
          </p:nvPr>
        </p:nvSpPr>
        <p:spPr>
          <a:xfrm>
            <a:off x="32908052" y="15914629"/>
            <a:ext cx="10047018" cy="861766"/>
          </a:xfrm>
        </p:spPr>
        <p:txBody>
          <a:bodyPr/>
          <a:lstStyle/>
          <a:p>
            <a:r>
              <a:rPr lang="en-US" sz="4400" dirty="0"/>
              <a:t>Conclusion</a:t>
            </a:r>
          </a:p>
        </p:txBody>
      </p:sp>
      <p:sp>
        <p:nvSpPr>
          <p:cNvPr id="36" name="Text Placeholder 35">
            <a:extLst>
              <a:ext uri="{FF2B5EF4-FFF2-40B4-BE49-F238E27FC236}">
                <a16:creationId xmlns:a16="http://schemas.microsoft.com/office/drawing/2014/main" id="{E8220E66-7F9C-42C7-A720-909C3100DD70}"/>
              </a:ext>
            </a:extLst>
          </p:cNvPr>
          <p:cNvSpPr>
            <a:spLocks noGrp="1"/>
          </p:cNvSpPr>
          <p:nvPr>
            <p:ph type="body" sz="quarter" idx="26"/>
          </p:nvPr>
        </p:nvSpPr>
        <p:spPr>
          <a:xfrm>
            <a:off x="24469585" y="14394795"/>
            <a:ext cx="8044568" cy="2345235"/>
          </a:xfrm>
        </p:spPr>
        <p:txBody>
          <a:bodyPr/>
          <a:lstStyle/>
          <a:p>
            <a:r>
              <a:rPr lang="en-US" sz="2800" dirty="0"/>
              <a:t>Compared with the original distributions, the two complete distributions above for tsk thickness and serum are not significantly changed.</a:t>
            </a:r>
          </a:p>
          <a:p>
            <a:pPr marL="457200" indent="-457200">
              <a:buFont typeface="Courier New" panose="02070309020205020404" pitchFamily="49" charset="0"/>
              <a:buChar char="o"/>
            </a:pPr>
            <a:r>
              <a:rPr lang="en-US" sz="3200" dirty="0"/>
              <a:t>Data Normalization</a:t>
            </a:r>
          </a:p>
        </p:txBody>
      </p:sp>
      <p:sp>
        <p:nvSpPr>
          <p:cNvPr id="37" name="Text Placeholder 36">
            <a:extLst>
              <a:ext uri="{FF2B5EF4-FFF2-40B4-BE49-F238E27FC236}">
                <a16:creationId xmlns:a16="http://schemas.microsoft.com/office/drawing/2014/main" id="{12DCA663-2443-455C-AEC2-5CAD4AA9C17F}"/>
              </a:ext>
            </a:extLst>
          </p:cNvPr>
          <p:cNvSpPr>
            <a:spLocks noGrp="1"/>
          </p:cNvSpPr>
          <p:nvPr>
            <p:ph type="body" sz="quarter" idx="27"/>
          </p:nvPr>
        </p:nvSpPr>
        <p:spPr>
          <a:xfrm>
            <a:off x="32809696" y="25868903"/>
            <a:ext cx="10047018" cy="800211"/>
          </a:xfrm>
        </p:spPr>
        <p:txBody>
          <a:bodyPr/>
          <a:lstStyle/>
          <a:p>
            <a:r>
              <a:rPr lang="en-US" sz="4000" dirty="0"/>
              <a:t>References</a:t>
            </a:r>
          </a:p>
        </p:txBody>
      </p:sp>
      <p:sp>
        <p:nvSpPr>
          <p:cNvPr id="13" name="Text Placeholder 12">
            <a:extLst>
              <a:ext uri="{FF2B5EF4-FFF2-40B4-BE49-F238E27FC236}">
                <a16:creationId xmlns:a16="http://schemas.microsoft.com/office/drawing/2014/main" id="{AFE1A4CF-366C-A74D-90FE-5ACBD4F9943B}"/>
              </a:ext>
            </a:extLst>
          </p:cNvPr>
          <p:cNvSpPr>
            <a:spLocks noGrp="1"/>
          </p:cNvSpPr>
          <p:nvPr>
            <p:ph type="body" sz="quarter" idx="29"/>
          </p:nvPr>
        </p:nvSpPr>
        <p:spPr>
          <a:xfrm>
            <a:off x="32599877" y="22945276"/>
            <a:ext cx="10047018" cy="754045"/>
          </a:xfrm>
        </p:spPr>
        <p:txBody>
          <a:bodyPr/>
          <a:lstStyle/>
          <a:p>
            <a:r>
              <a:rPr lang="en-US" dirty="0"/>
              <a:t>Future work</a:t>
            </a:r>
          </a:p>
        </p:txBody>
      </p:sp>
      <p:sp>
        <p:nvSpPr>
          <p:cNvPr id="14" name="Text Placeholder 13">
            <a:extLst>
              <a:ext uri="{FF2B5EF4-FFF2-40B4-BE49-F238E27FC236}">
                <a16:creationId xmlns:a16="http://schemas.microsoft.com/office/drawing/2014/main" id="{C9F5A64B-CFC8-054F-A52E-A08D1C0AEA25}"/>
              </a:ext>
            </a:extLst>
          </p:cNvPr>
          <p:cNvSpPr>
            <a:spLocks noGrp="1"/>
          </p:cNvSpPr>
          <p:nvPr>
            <p:ph type="body" sz="quarter" idx="30"/>
          </p:nvPr>
        </p:nvSpPr>
        <p:spPr>
          <a:xfrm>
            <a:off x="33103044" y="23624941"/>
            <a:ext cx="9306164" cy="1938970"/>
          </a:xfrm>
        </p:spPr>
        <p:txBody>
          <a:bodyPr/>
          <a:lstStyle/>
          <a:p>
            <a:pPr marL="285750" indent="-285750">
              <a:buFont typeface="Arial" panose="020B0604020202020204" pitchFamily="34" charset="0"/>
              <a:buChar char="•"/>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would be interesting to test other supervised machine learning methods with other diabetes datasets or other types of datasets and compare the results.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49C7C664-4AB0-A147-ABBE-224EDE5467C6}"/>
              </a:ext>
            </a:extLst>
          </p:cNvPr>
          <p:cNvSpPr>
            <a:spLocks noGrp="1"/>
          </p:cNvSpPr>
          <p:nvPr>
            <p:ph type="body" sz="quarter" idx="96"/>
          </p:nvPr>
        </p:nvSpPr>
        <p:spPr>
          <a:xfrm>
            <a:off x="32908052" y="26673699"/>
            <a:ext cx="9338025" cy="3477853"/>
          </a:xfrm>
        </p:spPr>
        <p:txBody>
          <a:bodyPr/>
          <a:lstStyle/>
          <a:p>
            <a:pPr marL="457200" indent="-457200">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Who-Diabetes . </a:t>
            </a:r>
            <a:r>
              <a:rPr lang="en-US" sz="200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https://www.who.int/health-topics/diabetes#tab=tab_1</a:t>
            </a:r>
            <a:endParaRPr lang="en-US" sz="2000" dirty="0">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
            </a:pPr>
            <a:r>
              <a:rPr lang="en-US" sz="2000" dirty="0">
                <a:effectLst/>
                <a:latin typeface="Segoe UI" panose="020B0502040204020203" pitchFamily="34" charset="0"/>
              </a:rPr>
              <a:t>Muhammad Mazhar Bukhari et al. An Improved Artificial Neural Network Model for Effective</a:t>
            </a:r>
            <a:r>
              <a:rPr lang="en-US" sz="2000" dirty="0">
                <a:latin typeface="Segoe UI" panose="020B0502040204020203" pitchFamily="34" charset="0"/>
              </a:rPr>
              <a:t> </a:t>
            </a:r>
            <a:r>
              <a:rPr lang="en-US" sz="2000" dirty="0">
                <a:effectLst/>
                <a:latin typeface="Segoe UI" panose="020B0502040204020203" pitchFamily="34" charset="0"/>
              </a:rPr>
              <a:t>Diabetes Prediction. </a:t>
            </a:r>
            <a:r>
              <a:rPr lang="en-US" sz="2000" dirty="0">
                <a:effectLst/>
                <a:latin typeface="Segoe UI" panose="020B0502040204020203" pitchFamily="34" charset="0"/>
                <a:hlinkClick r:id="rId3">
                  <a:extLst>
                    <a:ext uri="{A12FA001-AC4F-418D-AE19-62706E023703}">
                      <ahyp:hlinkClr xmlns:ahyp="http://schemas.microsoft.com/office/drawing/2018/hyperlinkcolor" val="tx"/>
                    </a:ext>
                  </a:extLst>
                </a:hlinkClick>
              </a:rPr>
              <a:t>https://doi.org/10.1155/2021/5525271</a:t>
            </a:r>
            <a:r>
              <a:rPr lang="en-US" sz="2000" dirty="0">
                <a:effectLst/>
                <a:latin typeface="Segoe UI" panose="020B0502040204020203" pitchFamily="34" charset="0"/>
              </a:rPr>
              <a:t> </a:t>
            </a:r>
          </a:p>
          <a:p>
            <a:pPr marL="457200" indent="-457200">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Segoe UI" panose="020B0502040204020203" pitchFamily="34" charset="0"/>
              </a:rPr>
              <a:t>L. </a:t>
            </a:r>
            <a:r>
              <a:rPr lang="en-US" sz="2000" dirty="0" err="1">
                <a:effectLst/>
                <a:latin typeface="Calibri" panose="020F0502020204030204" pitchFamily="34" charset="0"/>
                <a:ea typeface="Times New Roman" panose="02020603050405020304" pitchFamily="18" charset="0"/>
                <a:cs typeface="Segoe UI" panose="020B0502040204020203" pitchFamily="34" charset="0"/>
              </a:rPr>
              <a:t>Mamykinaa</a:t>
            </a:r>
            <a:r>
              <a:rPr lang="en-US" sz="2000" dirty="0">
                <a:effectLst/>
                <a:latin typeface="Calibri" panose="020F0502020204030204" pitchFamily="34" charset="0"/>
                <a:ea typeface="Times New Roman" panose="02020603050405020304" pitchFamily="18" charset="0"/>
                <a:cs typeface="Segoe UI" panose="020B0502040204020203" pitchFamily="34" charset="0"/>
              </a:rPr>
              <a:t> et al., Personal discovery in diabetes self-management: discovering cause and</a:t>
            </a:r>
            <a:r>
              <a:rPr lang="en-US" sz="200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Segoe UI" panose="020B0502040204020203" pitchFamily="34" charset="0"/>
              </a:rPr>
              <a:t>effect using self-monitoring data, J. Biomed. </a:t>
            </a:r>
            <a:r>
              <a:rPr lang="en-US" sz="2000" dirty="0" err="1">
                <a:effectLst/>
                <a:latin typeface="Calibri" panose="020F0502020204030204" pitchFamily="34" charset="0"/>
                <a:ea typeface="Times New Roman" panose="02020603050405020304" pitchFamily="18" charset="0"/>
                <a:cs typeface="Segoe UI" panose="020B0502040204020203" pitchFamily="34" charset="0"/>
              </a:rPr>
              <a:t>Informat</a:t>
            </a:r>
            <a:r>
              <a:rPr lang="en-US" sz="2000" dirty="0">
                <a:effectLst/>
                <a:latin typeface="Calibri" panose="020F0502020204030204" pitchFamily="34" charset="0"/>
                <a:ea typeface="Times New Roman" panose="02020603050405020304" pitchFamily="18" charset="0"/>
                <a:cs typeface="Segoe UI" panose="020B0502040204020203" pitchFamily="34" charset="0"/>
              </a:rPr>
              <a:t>. 76 (2017) 1–8.</a:t>
            </a:r>
          </a:p>
          <a:p>
            <a:pPr marL="457200" indent="-457200">
              <a:buFont typeface="Wingdings" panose="05000000000000000000" pitchFamily="2" charset="2"/>
              <a:buChar char="§"/>
            </a:pPr>
            <a:r>
              <a:rPr lang="en-US" sz="2000" dirty="0">
                <a:effectLst/>
                <a:latin typeface="Calibri" panose="020F0502020204030204" pitchFamily="34" charset="0"/>
                <a:ea typeface="Times New Roman" panose="02020603050405020304" pitchFamily="18" charset="0"/>
                <a:cs typeface="Segoe UI" panose="020B0502040204020203" pitchFamily="34" charset="0"/>
              </a:rPr>
              <a:t>M.W. Libbrecht, W.S. Noble, Machine learning applications in genetics and genomics, Nat. Rev.</a:t>
            </a:r>
            <a:r>
              <a:rPr lang="en-US" sz="200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Segoe UI" panose="020B0502040204020203" pitchFamily="34" charset="0"/>
              </a:rPr>
              <a:t>Genet. 16 (6) (2015) 321–332.</a:t>
            </a:r>
            <a:endParaRPr lang="en-US" sz="2000" dirty="0">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
            </a:pPr>
            <a:endParaRPr lang="en-US" sz="2000" dirty="0">
              <a:effectLst/>
              <a:latin typeface="Arial" panose="020B0604020202020204" pitchFamily="34" charset="0"/>
            </a:endParaRPr>
          </a:p>
        </p:txBody>
      </p:sp>
      <p:sp>
        <p:nvSpPr>
          <p:cNvPr id="17" name="Text Placeholder 16">
            <a:extLst>
              <a:ext uri="{FF2B5EF4-FFF2-40B4-BE49-F238E27FC236}">
                <a16:creationId xmlns:a16="http://schemas.microsoft.com/office/drawing/2014/main" id="{9AAB1BB2-2685-9042-9343-90636A19089C}"/>
              </a:ext>
            </a:extLst>
          </p:cNvPr>
          <p:cNvSpPr>
            <a:spLocks noGrp="1"/>
          </p:cNvSpPr>
          <p:nvPr>
            <p:ph type="body" sz="quarter" idx="151"/>
          </p:nvPr>
        </p:nvSpPr>
        <p:spPr>
          <a:xfrm>
            <a:off x="5932593" y="2783900"/>
            <a:ext cx="31998968" cy="878949"/>
          </a:xfrm>
        </p:spPr>
        <p:txBody>
          <a:bodyPr>
            <a:normAutofit fontScale="92500" lnSpcReduction="20000"/>
          </a:bodyPr>
          <a:lstStyle/>
          <a:p>
            <a:r>
              <a:rPr lang="en-US" sz="6500" dirty="0">
                <a:solidFill>
                  <a:schemeClr val="bg1">
                    <a:lumMod val="95000"/>
                  </a:schemeClr>
                </a:solidFill>
              </a:rPr>
              <a:t>Sunanda Das, MSSDS, UTSA</a:t>
            </a:r>
          </a:p>
          <a:p>
            <a:endParaRPr lang="en-US" dirty="0"/>
          </a:p>
        </p:txBody>
      </p:sp>
      <p:sp>
        <p:nvSpPr>
          <p:cNvPr id="18" name="Text Placeholder 17">
            <a:extLst>
              <a:ext uri="{FF2B5EF4-FFF2-40B4-BE49-F238E27FC236}">
                <a16:creationId xmlns:a16="http://schemas.microsoft.com/office/drawing/2014/main" id="{9FFCC562-221F-8240-980C-DCE8D467C705}"/>
              </a:ext>
            </a:extLst>
          </p:cNvPr>
          <p:cNvSpPr>
            <a:spLocks noGrp="1"/>
          </p:cNvSpPr>
          <p:nvPr>
            <p:ph type="body" sz="quarter" idx="153"/>
          </p:nvPr>
        </p:nvSpPr>
        <p:spPr>
          <a:xfrm>
            <a:off x="5932592" y="209782"/>
            <a:ext cx="32700807" cy="2574118"/>
          </a:xfrm>
        </p:spPr>
        <p:txBody>
          <a:bodyPr>
            <a:normAutofit fontScale="40000" lnSpcReduction="20000"/>
          </a:bodyPr>
          <a:lstStyle/>
          <a:p>
            <a:pPr algn="l"/>
            <a:r>
              <a:rPr lang="en-US" sz="22200" b="1" dirty="0"/>
              <a:t>Supervised Machine Learning Application in Medical Research: </a:t>
            </a:r>
          </a:p>
          <a:p>
            <a:pPr algn="l"/>
            <a:r>
              <a:rPr lang="en-US" sz="18500" b="1" dirty="0"/>
              <a:t> Prediction of Pima Indians Diabetes using Neural-Network approach</a:t>
            </a:r>
          </a:p>
          <a:p>
            <a:endParaRPr lang="en-US" dirty="0"/>
          </a:p>
        </p:txBody>
      </p:sp>
      <p:pic>
        <p:nvPicPr>
          <p:cNvPr id="24" name="Picture 23">
            <a:extLst>
              <a:ext uri="{FF2B5EF4-FFF2-40B4-BE49-F238E27FC236}">
                <a16:creationId xmlns:a16="http://schemas.microsoft.com/office/drawing/2014/main" id="{E358E0E4-D180-4A46-8758-18AA8A567CEC}"/>
              </a:ext>
            </a:extLst>
          </p:cNvPr>
          <p:cNvPicPr>
            <a:picLocks noChangeAspect="1"/>
          </p:cNvPicPr>
          <p:nvPr/>
        </p:nvPicPr>
        <p:blipFill>
          <a:blip r:embed="rId4"/>
          <a:stretch>
            <a:fillRect/>
          </a:stretch>
        </p:blipFill>
        <p:spPr>
          <a:xfrm>
            <a:off x="13318478" y="6553766"/>
            <a:ext cx="8790037" cy="11536923"/>
          </a:xfrm>
          <a:prstGeom prst="rect">
            <a:avLst/>
          </a:prstGeom>
        </p:spPr>
      </p:pic>
      <p:pic>
        <p:nvPicPr>
          <p:cNvPr id="28" name="Picture 27">
            <a:extLst>
              <a:ext uri="{FF2B5EF4-FFF2-40B4-BE49-F238E27FC236}">
                <a16:creationId xmlns:a16="http://schemas.microsoft.com/office/drawing/2014/main" id="{68C97798-83F3-4F8C-86D1-358005F63A2B}"/>
              </a:ext>
            </a:extLst>
          </p:cNvPr>
          <p:cNvPicPr>
            <a:picLocks noChangeAspect="1"/>
          </p:cNvPicPr>
          <p:nvPr/>
        </p:nvPicPr>
        <p:blipFill>
          <a:blip r:embed="rId5"/>
          <a:stretch>
            <a:fillRect/>
          </a:stretch>
        </p:blipFill>
        <p:spPr>
          <a:xfrm>
            <a:off x="13782601" y="20105767"/>
            <a:ext cx="8955332" cy="9486475"/>
          </a:xfrm>
          <a:prstGeom prst="rect">
            <a:avLst/>
          </a:prstGeom>
        </p:spPr>
      </p:pic>
      <p:sp>
        <p:nvSpPr>
          <p:cNvPr id="40" name="Text Placeholder 31">
            <a:extLst>
              <a:ext uri="{FF2B5EF4-FFF2-40B4-BE49-F238E27FC236}">
                <a16:creationId xmlns:a16="http://schemas.microsoft.com/office/drawing/2014/main" id="{EC32CA1D-40B6-4AE7-8596-99C5B8D13C2D}"/>
              </a:ext>
            </a:extLst>
          </p:cNvPr>
          <p:cNvSpPr txBox="1">
            <a:spLocks/>
          </p:cNvSpPr>
          <p:nvPr/>
        </p:nvSpPr>
        <p:spPr>
          <a:xfrm>
            <a:off x="1260105" y="13533029"/>
            <a:ext cx="10048875" cy="861766"/>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Data source</a:t>
            </a:r>
          </a:p>
        </p:txBody>
      </p:sp>
      <p:sp>
        <p:nvSpPr>
          <p:cNvPr id="41" name="Text Placeholder 14">
            <a:extLst>
              <a:ext uri="{FF2B5EF4-FFF2-40B4-BE49-F238E27FC236}">
                <a16:creationId xmlns:a16="http://schemas.microsoft.com/office/drawing/2014/main" id="{0142E295-BDEB-442C-B05D-3A87329D96E4}"/>
              </a:ext>
            </a:extLst>
          </p:cNvPr>
          <p:cNvSpPr txBox="1">
            <a:spLocks/>
          </p:cNvSpPr>
          <p:nvPr/>
        </p:nvSpPr>
        <p:spPr>
          <a:xfrm>
            <a:off x="1553623" y="11492985"/>
            <a:ext cx="10056813" cy="262839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285750" indent="-285750">
              <a:buFont typeface="Wingdings" panose="05000000000000000000" pitchFamily="2" charset="2"/>
              <a:buChar char="q"/>
            </a:pPr>
            <a:r>
              <a:rPr lang="en-US" sz="3200" dirty="0">
                <a:ea typeface="Calibri" panose="020F0502020204030204" pitchFamily="34" charset="0"/>
                <a:cs typeface="Times New Roman" panose="02020603050405020304" pitchFamily="18" charset="0"/>
              </a:rPr>
              <a:t> to create a machine learning tool to </a:t>
            </a:r>
            <a:r>
              <a:rPr lang="en-US" sz="3200" dirty="0">
                <a:solidFill>
                  <a:srgbClr val="000000"/>
                </a:solidFill>
                <a:latin typeface="TimesNewRomanPSMT"/>
                <a:ea typeface="Calibri" panose="020F0502020204030204" pitchFamily="34" charset="0"/>
                <a:cs typeface="Times New Roman" panose="02020603050405020304" pitchFamily="18" charset="0"/>
              </a:rPr>
              <a:t>use medical data</a:t>
            </a:r>
          </a:p>
          <a:p>
            <a:pPr marL="285750" indent="-285750">
              <a:buFont typeface="Wingdings" panose="05000000000000000000" pitchFamily="2" charset="2"/>
              <a:buChar char="q"/>
            </a:pPr>
            <a:r>
              <a:rPr lang="en-US" sz="3200" dirty="0">
                <a:solidFill>
                  <a:srgbClr val="000000"/>
                </a:solidFill>
                <a:latin typeface="TimesNewRomanPSMT"/>
                <a:ea typeface="Calibri" panose="020F0502020204030204" pitchFamily="34" charset="0"/>
                <a:cs typeface="Times New Roman" panose="02020603050405020304" pitchFamily="18" charset="0"/>
              </a:rPr>
              <a:t> analyze the relation between medical indexes and diabetes</a:t>
            </a:r>
          </a:p>
          <a:p>
            <a:pPr marL="285750" indent="-285750">
              <a:buFont typeface="Wingdings" panose="05000000000000000000" pitchFamily="2" charset="2"/>
              <a:buChar char="q"/>
            </a:pPr>
            <a:endParaRPr lang="en-US" sz="3200" dirty="0"/>
          </a:p>
        </p:txBody>
      </p:sp>
      <p:sp>
        <p:nvSpPr>
          <p:cNvPr id="44" name="Text Placeholder 31">
            <a:extLst>
              <a:ext uri="{FF2B5EF4-FFF2-40B4-BE49-F238E27FC236}">
                <a16:creationId xmlns:a16="http://schemas.microsoft.com/office/drawing/2014/main" id="{24F3C7D5-10AC-4FB0-99BF-C71D5F8ED42F}"/>
              </a:ext>
            </a:extLst>
          </p:cNvPr>
          <p:cNvSpPr txBox="1">
            <a:spLocks/>
          </p:cNvSpPr>
          <p:nvPr/>
        </p:nvSpPr>
        <p:spPr>
          <a:xfrm>
            <a:off x="1163950" y="16579349"/>
            <a:ext cx="10048875" cy="861766"/>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Data overview</a:t>
            </a:r>
          </a:p>
        </p:txBody>
      </p:sp>
      <p:pic>
        <p:nvPicPr>
          <p:cNvPr id="48" name="Picture 47">
            <a:extLst>
              <a:ext uri="{FF2B5EF4-FFF2-40B4-BE49-F238E27FC236}">
                <a16:creationId xmlns:a16="http://schemas.microsoft.com/office/drawing/2014/main" id="{8E49B335-AD4C-4FC0-AA59-042C52240336}"/>
              </a:ext>
            </a:extLst>
          </p:cNvPr>
          <p:cNvPicPr>
            <a:picLocks noChangeAspect="1"/>
          </p:cNvPicPr>
          <p:nvPr/>
        </p:nvPicPr>
        <p:blipFill>
          <a:blip r:embed="rId6"/>
          <a:stretch>
            <a:fillRect/>
          </a:stretch>
        </p:blipFill>
        <p:spPr>
          <a:xfrm>
            <a:off x="1965524" y="15763997"/>
            <a:ext cx="10056813" cy="4170640"/>
          </a:xfrm>
          <a:prstGeom prst="rect">
            <a:avLst/>
          </a:prstGeom>
        </p:spPr>
      </p:pic>
      <p:sp>
        <p:nvSpPr>
          <p:cNvPr id="50" name="Text Placeholder 14">
            <a:extLst>
              <a:ext uri="{FF2B5EF4-FFF2-40B4-BE49-F238E27FC236}">
                <a16:creationId xmlns:a16="http://schemas.microsoft.com/office/drawing/2014/main" id="{0D354E39-A971-4669-A9AB-B4D2E957F82C}"/>
              </a:ext>
            </a:extLst>
          </p:cNvPr>
          <p:cNvSpPr txBox="1">
            <a:spLocks/>
          </p:cNvSpPr>
          <p:nvPr/>
        </p:nvSpPr>
        <p:spPr>
          <a:xfrm>
            <a:off x="1163950" y="20037403"/>
            <a:ext cx="10056813" cy="272687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Wingdings" panose="05000000000000000000" pitchFamily="2" charset="2"/>
              <a:buChar char="§"/>
            </a:pPr>
            <a:r>
              <a:rPr lang="en-US" sz="3200" b="1" dirty="0">
                <a:latin typeface="+mj-lt"/>
                <a:ea typeface="Times New Roman" panose="02020603050405020304" pitchFamily="18" charset="0"/>
              </a:rPr>
              <a:t>Response variable</a:t>
            </a:r>
          </a:p>
          <a:p>
            <a:r>
              <a:rPr lang="en-US" sz="3200" dirty="0">
                <a:effectLst/>
                <a:latin typeface="Calibri" panose="020F0502020204030204" pitchFamily="34" charset="0"/>
                <a:ea typeface="Calibri" panose="020F0502020204030204" pitchFamily="34" charset="0"/>
                <a:cs typeface="Times New Roman" panose="02020603050405020304" pitchFamily="18" charset="0"/>
              </a:rPr>
              <a:t>Diabetes: 0 (negative test representing diabetes) or </a:t>
            </a:r>
          </a:p>
          <a:p>
            <a:r>
              <a:rPr lang="en-US" sz="3200" dirty="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1 (positive test representing diabetes)</a:t>
            </a:r>
          </a:p>
          <a:p>
            <a:pPr marL="457200" indent="-457200">
              <a:buFont typeface="Wingdings" panose="05000000000000000000" pitchFamily="2" charset="2"/>
              <a:buChar char="§"/>
            </a:pPr>
            <a:r>
              <a:rPr lang="en-US" sz="3200" b="1" dirty="0">
                <a:effectLst/>
                <a:latin typeface="Calibri" panose="020F0502020204030204" pitchFamily="34" charset="0"/>
                <a:ea typeface="Calibri" panose="020F0502020204030204" pitchFamily="34" charset="0"/>
                <a:cs typeface="Times New Roman" panose="02020603050405020304" pitchFamily="18" charset="0"/>
              </a:rPr>
              <a:t>Features:</a:t>
            </a:r>
          </a:p>
        </p:txBody>
      </p:sp>
      <p:pic>
        <p:nvPicPr>
          <p:cNvPr id="52" name="Picture 51">
            <a:extLst>
              <a:ext uri="{FF2B5EF4-FFF2-40B4-BE49-F238E27FC236}">
                <a16:creationId xmlns:a16="http://schemas.microsoft.com/office/drawing/2014/main" id="{FD2CF2CE-9C7F-4B00-9087-279D8BC378CF}"/>
              </a:ext>
            </a:extLst>
          </p:cNvPr>
          <p:cNvPicPr>
            <a:picLocks noChangeAspect="1"/>
          </p:cNvPicPr>
          <p:nvPr/>
        </p:nvPicPr>
        <p:blipFill>
          <a:blip r:embed="rId7"/>
          <a:stretch>
            <a:fillRect/>
          </a:stretch>
        </p:blipFill>
        <p:spPr>
          <a:xfrm>
            <a:off x="1481992" y="22605211"/>
            <a:ext cx="8877757" cy="7231880"/>
          </a:xfrm>
          <a:prstGeom prst="rect">
            <a:avLst/>
          </a:prstGeom>
        </p:spPr>
      </p:pic>
      <p:sp>
        <p:nvSpPr>
          <p:cNvPr id="53" name="Text Placeholder 14">
            <a:extLst>
              <a:ext uri="{FF2B5EF4-FFF2-40B4-BE49-F238E27FC236}">
                <a16:creationId xmlns:a16="http://schemas.microsoft.com/office/drawing/2014/main" id="{C7758588-2133-4715-89CD-E0FB4F72D591}"/>
              </a:ext>
            </a:extLst>
          </p:cNvPr>
          <p:cNvSpPr txBox="1">
            <a:spLocks/>
          </p:cNvSpPr>
          <p:nvPr/>
        </p:nvSpPr>
        <p:spPr>
          <a:xfrm>
            <a:off x="1927737" y="29592242"/>
            <a:ext cx="10056813" cy="132341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Wingdings" panose="05000000000000000000" pitchFamily="2" charset="2"/>
              <a:buChar char="§"/>
            </a:pPr>
            <a:r>
              <a:rPr lang="en-US" sz="2800" dirty="0">
                <a:latin typeface="Times New Roman" panose="02020603050405020304" pitchFamily="18" charset="0"/>
                <a:ea typeface="Times New Roman" panose="02020603050405020304" pitchFamily="18" charset="0"/>
              </a:rPr>
              <a:t>No strong correlation was observed between variables (highest 0.47). So, no need to drop any of them for analysis.</a:t>
            </a:r>
          </a:p>
        </p:txBody>
      </p:sp>
      <p:sp>
        <p:nvSpPr>
          <p:cNvPr id="56" name="Text Placeholder 33">
            <a:extLst>
              <a:ext uri="{FF2B5EF4-FFF2-40B4-BE49-F238E27FC236}">
                <a16:creationId xmlns:a16="http://schemas.microsoft.com/office/drawing/2014/main" id="{F738C811-67DD-4C0C-A38C-9A96E11A3FA9}"/>
              </a:ext>
            </a:extLst>
          </p:cNvPr>
          <p:cNvSpPr txBox="1">
            <a:spLocks/>
          </p:cNvSpPr>
          <p:nvPr/>
        </p:nvSpPr>
        <p:spPr>
          <a:xfrm>
            <a:off x="13318478" y="19221898"/>
            <a:ext cx="10058400" cy="861766"/>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The proposed framework</a:t>
            </a:r>
          </a:p>
        </p:txBody>
      </p:sp>
      <p:pic>
        <p:nvPicPr>
          <p:cNvPr id="58" name="Picture 57">
            <a:extLst>
              <a:ext uri="{FF2B5EF4-FFF2-40B4-BE49-F238E27FC236}">
                <a16:creationId xmlns:a16="http://schemas.microsoft.com/office/drawing/2014/main" id="{5DBCF69A-BF16-4619-9446-299548371703}"/>
              </a:ext>
            </a:extLst>
          </p:cNvPr>
          <p:cNvPicPr>
            <a:picLocks noChangeAspect="1"/>
          </p:cNvPicPr>
          <p:nvPr/>
        </p:nvPicPr>
        <p:blipFill>
          <a:blip r:embed="rId8"/>
          <a:stretch>
            <a:fillRect/>
          </a:stretch>
        </p:blipFill>
        <p:spPr>
          <a:xfrm>
            <a:off x="24469585" y="9986948"/>
            <a:ext cx="6782747" cy="4134427"/>
          </a:xfrm>
          <a:prstGeom prst="rect">
            <a:avLst/>
          </a:prstGeom>
        </p:spPr>
      </p:pic>
      <p:pic>
        <p:nvPicPr>
          <p:cNvPr id="59" name="Picture 58">
            <a:extLst>
              <a:ext uri="{FF2B5EF4-FFF2-40B4-BE49-F238E27FC236}">
                <a16:creationId xmlns:a16="http://schemas.microsoft.com/office/drawing/2014/main" id="{80540A8B-9084-4BB6-8D72-79A211E58A1F}"/>
              </a:ext>
            </a:extLst>
          </p:cNvPr>
          <p:cNvPicPr>
            <a:picLocks noChangeAspect="1"/>
          </p:cNvPicPr>
          <p:nvPr/>
        </p:nvPicPr>
        <p:blipFill>
          <a:blip r:embed="rId9"/>
          <a:stretch>
            <a:fillRect/>
          </a:stretch>
        </p:blipFill>
        <p:spPr>
          <a:xfrm>
            <a:off x="31634521" y="5953918"/>
            <a:ext cx="10047079" cy="847417"/>
          </a:xfrm>
          <a:prstGeom prst="rect">
            <a:avLst/>
          </a:prstGeom>
        </p:spPr>
      </p:pic>
      <p:sp>
        <p:nvSpPr>
          <p:cNvPr id="61" name="Text Placeholder 29">
            <a:extLst>
              <a:ext uri="{FF2B5EF4-FFF2-40B4-BE49-F238E27FC236}">
                <a16:creationId xmlns:a16="http://schemas.microsoft.com/office/drawing/2014/main" id="{2EEC07FF-47CC-4EB9-9CA4-8A257D8EAB42}"/>
              </a:ext>
            </a:extLst>
          </p:cNvPr>
          <p:cNvSpPr txBox="1">
            <a:spLocks/>
          </p:cNvSpPr>
          <p:nvPr/>
        </p:nvSpPr>
        <p:spPr>
          <a:xfrm>
            <a:off x="23132190" y="17034858"/>
            <a:ext cx="10056813" cy="861766"/>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Model training and performance</a:t>
            </a:r>
          </a:p>
        </p:txBody>
      </p:sp>
      <p:sp>
        <p:nvSpPr>
          <p:cNvPr id="62" name="Text Placeholder 28">
            <a:extLst>
              <a:ext uri="{FF2B5EF4-FFF2-40B4-BE49-F238E27FC236}">
                <a16:creationId xmlns:a16="http://schemas.microsoft.com/office/drawing/2014/main" id="{46B0E937-D356-49A6-B453-83207B73F1F1}"/>
              </a:ext>
            </a:extLst>
          </p:cNvPr>
          <p:cNvSpPr txBox="1">
            <a:spLocks/>
          </p:cNvSpPr>
          <p:nvPr/>
        </p:nvSpPr>
        <p:spPr>
          <a:xfrm>
            <a:off x="33225917" y="10022225"/>
            <a:ext cx="8605587" cy="159477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07000"/>
              </a:lnSpc>
              <a:spcBef>
                <a:spcPts val="0"/>
              </a:spcBef>
              <a:spcAft>
                <a:spcPts val="800"/>
              </a:spcAft>
            </a:pPr>
            <a:r>
              <a:rPr lang="en-US" sz="3200" dirty="0">
                <a:latin typeface="+mj-lt"/>
                <a:ea typeface="Calibri" panose="020F0502020204030204" pitchFamily="34" charset="0"/>
                <a:cs typeface="Times New Roman" panose="02020603050405020304" pitchFamily="18" charset="0"/>
              </a:rPr>
              <a:t>Confusion matrix for test data:</a:t>
            </a:r>
          </a:p>
          <a:p>
            <a:pPr>
              <a:lnSpc>
                <a:spcPct val="107000"/>
              </a:lnSpc>
              <a:spcBef>
                <a:spcPts val="0"/>
              </a:spcBef>
              <a:spcAft>
                <a:spcPts val="800"/>
              </a:spcAft>
            </a:pPr>
            <a:endParaRPr lang="en-US" sz="3200" dirty="0">
              <a:latin typeface="+mj-lt"/>
              <a:ea typeface="Calibri" panose="020F0502020204030204" pitchFamily="34" charset="0"/>
              <a:cs typeface="Times New Roman" panose="02020603050405020304" pitchFamily="18" charset="0"/>
            </a:endParaRPr>
          </a:p>
        </p:txBody>
      </p:sp>
      <p:pic>
        <p:nvPicPr>
          <p:cNvPr id="64" name="Picture 63">
            <a:extLst>
              <a:ext uri="{FF2B5EF4-FFF2-40B4-BE49-F238E27FC236}">
                <a16:creationId xmlns:a16="http://schemas.microsoft.com/office/drawing/2014/main" id="{8ABF7821-2EAA-40B3-B9A9-00482D741736}"/>
              </a:ext>
            </a:extLst>
          </p:cNvPr>
          <p:cNvPicPr>
            <a:picLocks noChangeAspect="1"/>
          </p:cNvPicPr>
          <p:nvPr/>
        </p:nvPicPr>
        <p:blipFill>
          <a:blip r:embed="rId10"/>
          <a:stretch>
            <a:fillRect/>
          </a:stretch>
        </p:blipFill>
        <p:spPr>
          <a:xfrm>
            <a:off x="24344364" y="18946848"/>
            <a:ext cx="7888236" cy="5943192"/>
          </a:xfrm>
          <a:prstGeom prst="rect">
            <a:avLst/>
          </a:prstGeom>
        </p:spPr>
      </p:pic>
      <p:pic>
        <p:nvPicPr>
          <p:cNvPr id="66" name="Picture 65">
            <a:extLst>
              <a:ext uri="{FF2B5EF4-FFF2-40B4-BE49-F238E27FC236}">
                <a16:creationId xmlns:a16="http://schemas.microsoft.com/office/drawing/2014/main" id="{5F9FB15C-22C1-4E1F-B6DD-2BCD8C1E7B2B}"/>
              </a:ext>
            </a:extLst>
          </p:cNvPr>
          <p:cNvPicPr>
            <a:picLocks noChangeAspect="1"/>
          </p:cNvPicPr>
          <p:nvPr/>
        </p:nvPicPr>
        <p:blipFill>
          <a:blip r:embed="rId11"/>
          <a:stretch>
            <a:fillRect/>
          </a:stretch>
        </p:blipFill>
        <p:spPr>
          <a:xfrm>
            <a:off x="24498412" y="25838069"/>
            <a:ext cx="5391037" cy="5298087"/>
          </a:xfrm>
          <a:prstGeom prst="rect">
            <a:avLst/>
          </a:prstGeom>
        </p:spPr>
      </p:pic>
      <p:sp>
        <p:nvSpPr>
          <p:cNvPr id="67" name="Text Placeholder 28">
            <a:extLst>
              <a:ext uri="{FF2B5EF4-FFF2-40B4-BE49-F238E27FC236}">
                <a16:creationId xmlns:a16="http://schemas.microsoft.com/office/drawing/2014/main" id="{C0B81386-A965-4AC9-9356-AF7999A64310}"/>
              </a:ext>
            </a:extLst>
          </p:cNvPr>
          <p:cNvSpPr txBox="1">
            <a:spLocks/>
          </p:cNvSpPr>
          <p:nvPr/>
        </p:nvSpPr>
        <p:spPr>
          <a:xfrm>
            <a:off x="24535984" y="25031538"/>
            <a:ext cx="8608671" cy="96524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07000"/>
              </a:lnSpc>
              <a:spcBef>
                <a:spcPts val="0"/>
              </a:spcBef>
              <a:spcAft>
                <a:spcPts val="800"/>
              </a:spcAft>
            </a:pPr>
            <a:r>
              <a:rPr lang="en-US" sz="3200" dirty="0">
                <a:ea typeface="Calibri" panose="020F0502020204030204" pitchFamily="34" charset="0"/>
                <a:cs typeface="Times New Roman" panose="02020603050405020304" pitchFamily="18" charset="0"/>
              </a:rPr>
              <a:t>Confusion Matrix:</a:t>
            </a:r>
          </a:p>
        </p:txBody>
      </p:sp>
      <p:sp>
        <p:nvSpPr>
          <p:cNvPr id="68" name="Text Placeholder 34">
            <a:extLst>
              <a:ext uri="{FF2B5EF4-FFF2-40B4-BE49-F238E27FC236}">
                <a16:creationId xmlns:a16="http://schemas.microsoft.com/office/drawing/2014/main" id="{A2AFF86F-7BFF-4C8A-93CF-2B8CCE2411BE}"/>
              </a:ext>
            </a:extLst>
          </p:cNvPr>
          <p:cNvSpPr txBox="1">
            <a:spLocks/>
          </p:cNvSpPr>
          <p:nvPr/>
        </p:nvSpPr>
        <p:spPr>
          <a:xfrm>
            <a:off x="32199059" y="5128406"/>
            <a:ext cx="10047018" cy="861766"/>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400" dirty="0"/>
              <a:t>Results</a:t>
            </a:r>
          </a:p>
        </p:txBody>
      </p:sp>
      <p:graphicFrame>
        <p:nvGraphicFramePr>
          <p:cNvPr id="69" name="Table 69">
            <a:extLst>
              <a:ext uri="{FF2B5EF4-FFF2-40B4-BE49-F238E27FC236}">
                <a16:creationId xmlns:a16="http://schemas.microsoft.com/office/drawing/2014/main" id="{8C64DA8B-68C5-48D6-943B-86F0E6D50B98}"/>
              </a:ext>
            </a:extLst>
          </p:cNvPr>
          <p:cNvGraphicFramePr>
            <a:graphicFrameLocks noGrp="1"/>
          </p:cNvGraphicFramePr>
          <p:nvPr>
            <p:extLst>
              <p:ext uri="{D42A27DB-BD31-4B8C-83A1-F6EECF244321}">
                <p14:modId xmlns:p14="http://schemas.microsoft.com/office/powerpoint/2010/main" val="2075451128"/>
              </p:ext>
            </p:extLst>
          </p:nvPr>
        </p:nvGraphicFramePr>
        <p:xfrm>
          <a:off x="33511453" y="6110533"/>
          <a:ext cx="8452386" cy="3733150"/>
        </p:xfrm>
        <a:graphic>
          <a:graphicData uri="http://schemas.openxmlformats.org/drawingml/2006/table">
            <a:tbl>
              <a:tblPr firstRow="1" bandRow="1">
                <a:tableStyleId>{69CF1AB2-1976-4502-BF36-3FF5EA218861}</a:tableStyleId>
              </a:tblPr>
              <a:tblGrid>
                <a:gridCol w="2817462">
                  <a:extLst>
                    <a:ext uri="{9D8B030D-6E8A-4147-A177-3AD203B41FA5}">
                      <a16:colId xmlns:a16="http://schemas.microsoft.com/office/drawing/2014/main" val="83302799"/>
                    </a:ext>
                  </a:extLst>
                </a:gridCol>
                <a:gridCol w="2817462">
                  <a:extLst>
                    <a:ext uri="{9D8B030D-6E8A-4147-A177-3AD203B41FA5}">
                      <a16:colId xmlns:a16="http://schemas.microsoft.com/office/drawing/2014/main" val="1110511887"/>
                    </a:ext>
                  </a:extLst>
                </a:gridCol>
                <a:gridCol w="2817462">
                  <a:extLst>
                    <a:ext uri="{9D8B030D-6E8A-4147-A177-3AD203B41FA5}">
                      <a16:colId xmlns:a16="http://schemas.microsoft.com/office/drawing/2014/main" val="1400670097"/>
                    </a:ext>
                  </a:extLst>
                </a:gridCol>
              </a:tblGrid>
              <a:tr h="746630">
                <a:tc>
                  <a:txBody>
                    <a:bodyPr/>
                    <a:lstStyle/>
                    <a:p>
                      <a:endParaRPr lang="en-US" sz="2800" dirty="0"/>
                    </a:p>
                  </a:txBody>
                  <a:tcPr/>
                </a:tc>
                <a:tc gridSpan="2">
                  <a:txBody>
                    <a:bodyPr/>
                    <a:lstStyle/>
                    <a:p>
                      <a:r>
                        <a:rPr lang="en-US" sz="2800" dirty="0"/>
                        <a:t>Evaluation of parameters</a:t>
                      </a:r>
                    </a:p>
                  </a:txBody>
                  <a:tcPr/>
                </a:tc>
                <a:tc hMerge="1">
                  <a:txBody>
                    <a:bodyPr/>
                    <a:lstStyle/>
                    <a:p>
                      <a:endParaRPr lang="en-US" sz="2800" dirty="0"/>
                    </a:p>
                  </a:txBody>
                  <a:tcPr/>
                </a:tc>
                <a:extLst>
                  <a:ext uri="{0D108BD9-81ED-4DB2-BD59-A6C34878D82A}">
                    <a16:rowId xmlns:a16="http://schemas.microsoft.com/office/drawing/2014/main" val="1643106991"/>
                  </a:ext>
                </a:extLst>
              </a:tr>
              <a:tr h="746630">
                <a:tc>
                  <a:txBody>
                    <a:bodyPr/>
                    <a:lstStyle/>
                    <a:p>
                      <a:endParaRPr lang="en-US" sz="2800" dirty="0"/>
                    </a:p>
                  </a:txBody>
                  <a:tcPr/>
                </a:tc>
                <a:tc>
                  <a:txBody>
                    <a:bodyPr/>
                    <a:lstStyle/>
                    <a:p>
                      <a:r>
                        <a:rPr lang="en-US" sz="2800" dirty="0"/>
                        <a:t>Train</a:t>
                      </a:r>
                    </a:p>
                  </a:txBody>
                  <a:tcPr/>
                </a:tc>
                <a:tc>
                  <a:txBody>
                    <a:bodyPr/>
                    <a:lstStyle/>
                    <a:p>
                      <a:r>
                        <a:rPr lang="en-US" sz="2800" dirty="0"/>
                        <a:t>Test</a:t>
                      </a:r>
                    </a:p>
                  </a:txBody>
                  <a:tcPr/>
                </a:tc>
                <a:extLst>
                  <a:ext uri="{0D108BD9-81ED-4DB2-BD59-A6C34878D82A}">
                    <a16:rowId xmlns:a16="http://schemas.microsoft.com/office/drawing/2014/main" val="345493283"/>
                  </a:ext>
                </a:extLst>
              </a:tr>
              <a:tr h="746630">
                <a:tc>
                  <a:txBody>
                    <a:bodyPr/>
                    <a:lstStyle/>
                    <a:p>
                      <a:r>
                        <a:rPr lang="en-US" sz="2800" dirty="0"/>
                        <a:t>Accuracy</a:t>
                      </a:r>
                    </a:p>
                  </a:txBody>
                  <a:tcPr/>
                </a:tc>
                <a:tc>
                  <a:txBody>
                    <a:bodyPr/>
                    <a:lstStyle/>
                    <a:p>
                      <a:r>
                        <a:rPr lang="en-US" sz="2800" dirty="0"/>
                        <a:t>0.7847</a:t>
                      </a:r>
                    </a:p>
                  </a:txBody>
                  <a:tcPr/>
                </a:tc>
                <a:tc>
                  <a:txBody>
                    <a:bodyPr/>
                    <a:lstStyle/>
                    <a:p>
                      <a:r>
                        <a:rPr lang="en-US" sz="2800" dirty="0"/>
                        <a:t>0.7582</a:t>
                      </a:r>
                    </a:p>
                  </a:txBody>
                  <a:tcPr/>
                </a:tc>
                <a:extLst>
                  <a:ext uri="{0D108BD9-81ED-4DB2-BD59-A6C34878D82A}">
                    <a16:rowId xmlns:a16="http://schemas.microsoft.com/office/drawing/2014/main" val="903043894"/>
                  </a:ext>
                </a:extLst>
              </a:tr>
              <a:tr h="746630">
                <a:tc>
                  <a:txBody>
                    <a:bodyPr/>
                    <a:lstStyle/>
                    <a:p>
                      <a:r>
                        <a:rPr lang="en-US" sz="2800" dirty="0"/>
                        <a:t>Kappa</a:t>
                      </a:r>
                    </a:p>
                  </a:txBody>
                  <a:tcPr/>
                </a:tc>
                <a:tc>
                  <a:txBody>
                    <a:bodyPr/>
                    <a:lstStyle/>
                    <a:p>
                      <a:r>
                        <a:rPr lang="en-US" sz="2800" dirty="0"/>
                        <a:t>0.5092</a:t>
                      </a:r>
                    </a:p>
                  </a:txBody>
                  <a:tcPr/>
                </a:tc>
                <a:tc>
                  <a:txBody>
                    <a:bodyPr/>
                    <a:lstStyle/>
                    <a:p>
                      <a:r>
                        <a:rPr lang="en-US" sz="2800" dirty="0"/>
                        <a:t>0.4325</a:t>
                      </a:r>
                    </a:p>
                  </a:txBody>
                  <a:tcPr/>
                </a:tc>
                <a:extLst>
                  <a:ext uri="{0D108BD9-81ED-4DB2-BD59-A6C34878D82A}">
                    <a16:rowId xmlns:a16="http://schemas.microsoft.com/office/drawing/2014/main" val="568654753"/>
                  </a:ext>
                </a:extLst>
              </a:tr>
              <a:tr h="746630">
                <a:tc>
                  <a:txBody>
                    <a:bodyPr/>
                    <a:lstStyle/>
                    <a:p>
                      <a:r>
                        <a:rPr lang="en-US" sz="2800" dirty="0"/>
                        <a:t>Area under curve</a:t>
                      </a:r>
                    </a:p>
                  </a:txBody>
                  <a:tcPr/>
                </a:tc>
                <a:tc>
                  <a:txBody>
                    <a:bodyPr/>
                    <a:lstStyle/>
                    <a:p>
                      <a:r>
                        <a:rPr lang="en-US" sz="2800" dirty="0"/>
                        <a:t>0.746</a:t>
                      </a:r>
                    </a:p>
                  </a:txBody>
                  <a:tcPr/>
                </a:tc>
                <a:tc>
                  <a:txBody>
                    <a:bodyPr/>
                    <a:lstStyle/>
                    <a:p>
                      <a:r>
                        <a:rPr lang="en-US" sz="2800" dirty="0"/>
                        <a:t>0.716</a:t>
                      </a:r>
                    </a:p>
                  </a:txBody>
                  <a:tcPr/>
                </a:tc>
                <a:extLst>
                  <a:ext uri="{0D108BD9-81ED-4DB2-BD59-A6C34878D82A}">
                    <a16:rowId xmlns:a16="http://schemas.microsoft.com/office/drawing/2014/main" val="2203541988"/>
                  </a:ext>
                </a:extLst>
              </a:tr>
            </a:tbl>
          </a:graphicData>
        </a:graphic>
      </p:graphicFrame>
      <p:sp>
        <p:nvSpPr>
          <p:cNvPr id="74" name="Text Placeholder 28">
            <a:extLst>
              <a:ext uri="{FF2B5EF4-FFF2-40B4-BE49-F238E27FC236}">
                <a16:creationId xmlns:a16="http://schemas.microsoft.com/office/drawing/2014/main" id="{0C91C43C-D315-4CB7-B449-BB8C268A544E}"/>
              </a:ext>
            </a:extLst>
          </p:cNvPr>
          <p:cNvSpPr txBox="1">
            <a:spLocks/>
          </p:cNvSpPr>
          <p:nvPr/>
        </p:nvSpPr>
        <p:spPr>
          <a:xfrm>
            <a:off x="1460812" y="6646688"/>
            <a:ext cx="10056813" cy="422946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07000"/>
              </a:lnSpc>
              <a:spcBef>
                <a:spcPts val="0"/>
              </a:spcBef>
              <a:spcAft>
                <a:spcPts val="800"/>
              </a:spcAft>
            </a:pPr>
            <a:r>
              <a:rPr lang="en-US" sz="3200" dirty="0">
                <a:ea typeface="Calibri" panose="020F0502020204030204" pitchFamily="34" charset="0"/>
                <a:cs typeface="Times New Roman" panose="02020603050405020304" pitchFamily="18" charset="0"/>
              </a:rPr>
              <a:t>According to WHO, about 422 million people worldwide have diabetes, and 1.5 million deaths are directly attributed to diabetes each year. </a:t>
            </a:r>
            <a:r>
              <a:rPr lang="en-US" sz="3200" dirty="0">
                <a:latin typeface="Times New Roman" panose="02020603050405020304" pitchFamily="18" charset="0"/>
                <a:ea typeface="Calibri" panose="020F0502020204030204" pitchFamily="34" charset="0"/>
                <a:cs typeface="Times New Roman" panose="02020603050405020304" pitchFamily="18" charset="0"/>
              </a:rPr>
              <a:t>The Pima Indians of Arizona have the highest reported prevalence of obesity and non-insulin-dependent diabetes mellitus (NIDDM)</a:t>
            </a:r>
            <a:r>
              <a:rPr lang="en-US" sz="3200" dirty="0">
                <a:ea typeface="Calibri" panose="020F0502020204030204" pitchFamily="34" charset="0"/>
                <a:cs typeface="Times New Roman" panose="02020603050405020304" pitchFamily="18" charset="0"/>
              </a:rPr>
              <a:t>. </a:t>
            </a:r>
          </a:p>
          <a:p>
            <a:pPr>
              <a:lnSpc>
                <a:spcPct val="107000"/>
              </a:lnSpc>
              <a:spcBef>
                <a:spcPts val="0"/>
              </a:spcBef>
              <a:spcAft>
                <a:spcPts val="800"/>
              </a:spcAft>
            </a:pPr>
            <a:r>
              <a:rPr lang="en-US" sz="3200" dirty="0">
                <a:solidFill>
                  <a:srgbClr val="000000"/>
                </a:solidFill>
                <a:ea typeface="Calibri" panose="020F0502020204030204" pitchFamily="34" charset="0"/>
                <a:cs typeface="Times New Roman" panose="02020603050405020304" pitchFamily="18" charset="0"/>
              </a:rPr>
              <a:t>Early detection of diabetes is very important to maintain a healthy life and enhance life expectancy. </a:t>
            </a:r>
            <a:endParaRPr lang="en-US" sz="3200" dirty="0">
              <a:ea typeface="Calibri" panose="020F0502020204030204" pitchFamily="34" charset="0"/>
              <a:cs typeface="Times New Roman" panose="02020603050405020304" pitchFamily="18" charset="0"/>
            </a:endParaRPr>
          </a:p>
        </p:txBody>
      </p:sp>
      <p:sp>
        <p:nvSpPr>
          <p:cNvPr id="77" name="Text Placeholder 28">
            <a:extLst>
              <a:ext uri="{FF2B5EF4-FFF2-40B4-BE49-F238E27FC236}">
                <a16:creationId xmlns:a16="http://schemas.microsoft.com/office/drawing/2014/main" id="{3F09BF76-5038-4E8E-93B4-B0096C859F44}"/>
              </a:ext>
            </a:extLst>
          </p:cNvPr>
          <p:cNvSpPr txBox="1">
            <a:spLocks/>
          </p:cNvSpPr>
          <p:nvPr/>
        </p:nvSpPr>
        <p:spPr>
          <a:xfrm>
            <a:off x="33530412" y="16661143"/>
            <a:ext cx="8605587" cy="623463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marR="0">
              <a:lnSpc>
                <a:spcPct val="107000"/>
              </a:lnSpc>
              <a:spcBef>
                <a:spcPts val="0"/>
              </a:spcBef>
              <a:spcAft>
                <a:spcPts val="800"/>
              </a:spcAft>
            </a:pPr>
            <a:r>
              <a:rPr lang="en-US" sz="3200" dirty="0">
                <a:effectLst/>
                <a:latin typeface="+mj-lt"/>
                <a:ea typeface="Calibri" panose="020F0502020204030204" pitchFamily="34" charset="0"/>
                <a:cs typeface="Times New Roman" panose="02020603050405020304" pitchFamily="18" charset="0"/>
              </a:rPr>
              <a:t>Using a Neural network (NN), a pragmatic framework has been proposed to predict the diagnosis of diabetes. The model is evaluated based on different parameters- accuracy, kappa and AUC. The proposed NN framework is effective and efficient, with a 76% accuracy for Pima Indian dataset. In summary, NN is functionally beneficial for successfully predicting the diagnosis of diabetes with suitable disease input features and a corresponding set of instances.</a:t>
            </a:r>
          </a:p>
        </p:txBody>
      </p:sp>
      <p:pic>
        <p:nvPicPr>
          <p:cNvPr id="79" name="Picture 78">
            <a:extLst>
              <a:ext uri="{FF2B5EF4-FFF2-40B4-BE49-F238E27FC236}">
                <a16:creationId xmlns:a16="http://schemas.microsoft.com/office/drawing/2014/main" id="{92424B87-7133-4FFD-8A57-921C8AA2BC4D}"/>
              </a:ext>
            </a:extLst>
          </p:cNvPr>
          <p:cNvPicPr>
            <a:picLocks noChangeAspect="1"/>
          </p:cNvPicPr>
          <p:nvPr/>
        </p:nvPicPr>
        <p:blipFill>
          <a:blip r:embed="rId12"/>
          <a:stretch>
            <a:fillRect/>
          </a:stretch>
        </p:blipFill>
        <p:spPr>
          <a:xfrm>
            <a:off x="34177986" y="10819611"/>
            <a:ext cx="4960148" cy="4668987"/>
          </a:xfrm>
          <a:prstGeom prst="rect">
            <a:avLst/>
          </a:prstGeom>
        </p:spPr>
      </p:pic>
      <p:sp>
        <p:nvSpPr>
          <p:cNvPr id="80" name="Text Placeholder 14">
            <a:extLst>
              <a:ext uri="{FF2B5EF4-FFF2-40B4-BE49-F238E27FC236}">
                <a16:creationId xmlns:a16="http://schemas.microsoft.com/office/drawing/2014/main" id="{971F1036-99B2-4F17-A20D-FEBE8D55100C}"/>
              </a:ext>
            </a:extLst>
          </p:cNvPr>
          <p:cNvSpPr txBox="1">
            <a:spLocks/>
          </p:cNvSpPr>
          <p:nvPr/>
        </p:nvSpPr>
        <p:spPr>
          <a:xfrm>
            <a:off x="1777157" y="14590367"/>
            <a:ext cx="10056813" cy="203745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457200" indent="-457200">
              <a:buFont typeface="Wingdings" panose="05000000000000000000" pitchFamily="2" charset="2"/>
              <a:buChar char="§"/>
            </a:pPr>
            <a:r>
              <a:rPr lang="en-US" sz="3200">
                <a:latin typeface="Times New Roman" panose="02020603050405020304" pitchFamily="18" charset="0"/>
                <a:ea typeface="Times New Roman" panose="02020603050405020304" pitchFamily="18" charset="0"/>
              </a:rPr>
              <a:t>originally from the National Institute of Diabetes and Digestive and Kidney Diseases</a:t>
            </a:r>
          </a:p>
          <a:p>
            <a:pPr marL="457200" indent="-457200">
              <a:buFont typeface="Wingdings" panose="05000000000000000000" pitchFamily="2" charset="2"/>
              <a:buChar char="§"/>
            </a:pPr>
            <a:r>
              <a:rPr lang="en-US" sz="3200">
                <a:latin typeface="Times New Roman" panose="02020603050405020304" pitchFamily="18" charset="0"/>
                <a:ea typeface="Times New Roman" panose="02020603050405020304" pitchFamily="18" charset="0"/>
              </a:rPr>
              <a:t>Kaggle website</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9530513"/>
      </p:ext>
    </p:extLst>
  </p:cSld>
  <p:clrMapOvr>
    <a:masterClrMapping/>
  </p:clrMapOvr>
</p:sld>
</file>

<file path=ppt/theme/theme1.xml><?xml version="1.0" encoding="utf-8"?>
<a:theme xmlns:a="http://schemas.openxmlformats.org/drawingml/2006/main" name="36x48-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1769</TotalTime>
  <Words>515</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Arial Black</vt:lpstr>
      <vt:lpstr>Calibri</vt:lpstr>
      <vt:lpstr>Courier New</vt:lpstr>
      <vt:lpstr>Segoe UI</vt:lpstr>
      <vt:lpstr>Times New Roman</vt:lpstr>
      <vt:lpstr>TimesNewRomanPSMT</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Sunanda Das</cp:lastModifiedBy>
  <cp:revision>86</cp:revision>
  <dcterms:created xsi:type="dcterms:W3CDTF">2012-02-03T19:11:35Z</dcterms:created>
  <dcterms:modified xsi:type="dcterms:W3CDTF">2022-04-10T06:52:00Z</dcterms:modified>
  <cp:category>Research poster templates</cp:category>
</cp:coreProperties>
</file>