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9"/>
  </p:notesMasterIdLst>
  <p:handoutMasterIdLst>
    <p:handoutMasterId r:id="rId10"/>
  </p:handoutMasterIdLst>
  <p:sldIdLst>
    <p:sldId id="257" r:id="rId4"/>
    <p:sldId id="294" r:id="rId5"/>
    <p:sldId id="290" r:id="rId6"/>
    <p:sldId id="258" r:id="rId7"/>
    <p:sldId id="29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 varScale="1">
        <p:scale>
          <a:sx n="149" d="100"/>
          <a:sy n="149" d="100"/>
        </p:scale>
        <p:origin x="570" y="12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1520" y="25735"/>
            <a:ext cx="4824536" cy="521391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Gambar </a:t>
            </a:r>
            <a:r>
              <a:rPr lang="en-US" altLang="ko-KR" dirty="0" err="1"/>
              <a:t>Rangkaian</a:t>
            </a:r>
            <a:endParaRPr lang="ko-KR" alt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29DB011-7BD3-42DC-96FC-99B3A87D7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987574"/>
            <a:ext cx="5597066" cy="356616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82" y="483518"/>
            <a:ext cx="5472608" cy="399981"/>
          </a:xfrm>
        </p:spPr>
        <p:txBody>
          <a:bodyPr/>
          <a:lstStyle/>
          <a:p>
            <a:pPr algn="just"/>
            <a:r>
              <a:rPr lang="en-US" altLang="ko-KR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itchFamily="34" charset="0"/>
              </a:rPr>
              <a:t>Penjelasan</a:t>
            </a:r>
            <a:r>
              <a:rPr lang="en-US" altLang="ko-KR" sz="2000" b="0" dirty="0">
                <a:solidFill>
                  <a:schemeClr val="tx1"/>
                </a:solidFill>
                <a:latin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altLang="ko-KR" sz="2000" b="0" dirty="0" err="1">
                <a:solidFill>
                  <a:schemeClr val="tx1"/>
                </a:solidFill>
                <a:latin typeface="Times New Roman" panose="02020603050405020304" pitchFamily="18" charset="0"/>
                <a:cs typeface="Arial" pitchFamily="34" charset="0"/>
              </a:rPr>
              <a:t>Rangkaian</a:t>
            </a:r>
            <a:endParaRPr lang="ko-KR" altLang="en-US" sz="2000" b="0" dirty="0">
              <a:solidFill>
                <a:schemeClr val="tx1"/>
              </a:solidFill>
              <a:latin typeface="Times New Roman" panose="02020603050405020304" pitchFamily="18" charset="0"/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962DBE-0333-4332-914F-25BE788EBA8F}"/>
              </a:ext>
            </a:extLst>
          </p:cNvPr>
          <p:cNvSpPr txBox="1">
            <a:spLocks/>
          </p:cNvSpPr>
          <p:nvPr/>
        </p:nvSpPr>
        <p:spPr>
          <a:xfrm>
            <a:off x="381443" y="883499"/>
            <a:ext cx="8360882" cy="86409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Kita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dapat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memb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ayangkan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op-amp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sebuah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"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penguat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pintar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." Op-amp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punya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dua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telinga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(input) dan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satu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mulut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outpu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). </a:t>
            </a:r>
            <a:b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Telinga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kiri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(input inverting)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mendengar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perlu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dibalik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Telinga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kanan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(input non-inverting)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biasanya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b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menjadi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acuan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patokan.Ketika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masuk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telinga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kirinya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memproses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membaliknya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jika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sinyalnya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positif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dibuat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negatif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dan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sebaliknya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lalu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mengeluarkannya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melalui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mulutnya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(output). </a:t>
            </a:r>
            <a:endParaRPr lang="ko-KR" alt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A9264-34EC-4280-8E89-4949B4DDBE5A}"/>
              </a:ext>
            </a:extLst>
          </p:cNvPr>
          <p:cNvSpPr txBox="1"/>
          <p:nvPr/>
        </p:nvSpPr>
        <p:spPr>
          <a:xfrm>
            <a:off x="381443" y="1706708"/>
            <a:ext cx="8292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Resistor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bisa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kita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bayangkan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sebagai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"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penjaga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arus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." R1 dan R2 di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sini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menentukan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seberapa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kuat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masuk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telinga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op-amp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harus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diperkuat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dilemahkan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sebelum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keluar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mulutnya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R1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terhubung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input op-amp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ground,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artinya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membantu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menetralisir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masuk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sedangkan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R2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menghubungkan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output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kembali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input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mengendalikan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seberapa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banyak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penguatan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sinyal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9A197-BD72-44F1-8F43-C8ACFA68A8B0}"/>
              </a:ext>
            </a:extLst>
          </p:cNvPr>
          <p:cNvSpPr txBox="1"/>
          <p:nvPr/>
        </p:nvSpPr>
        <p:spPr>
          <a:xfrm>
            <a:off x="381443" y="2537705"/>
            <a:ext cx="8292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input </a:t>
            </a:r>
            <a:r>
              <a:rPr lang="en-US" sz="1200" dirty="0" err="1">
                <a:latin typeface="Times New Roman" panose="02020603050405020304" pitchFamily="18" charset="0"/>
              </a:rPr>
              <a:t>bisa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dianggap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suara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kita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kirimkan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kepada</a:t>
            </a:r>
            <a:r>
              <a:rPr lang="en-US" sz="1200" dirty="0">
                <a:latin typeface="Times New Roman" panose="02020603050405020304" pitchFamily="18" charset="0"/>
              </a:rPr>
              <a:t> op-amp </a:t>
            </a:r>
            <a:r>
              <a:rPr lang="en-US" sz="1200" dirty="0" err="1">
                <a:latin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diolah</a:t>
            </a:r>
            <a:r>
              <a:rPr lang="en-US" sz="1200" dirty="0">
                <a:latin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hal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masuk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sebuah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gelombang</a:t>
            </a:r>
            <a:r>
              <a:rPr lang="en-US" sz="1200" dirty="0">
                <a:latin typeface="Times New Roman" panose="02020603050405020304" pitchFamily="18" charset="0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</a:rPr>
              <a:t>mirip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suara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mikrofon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misalnya</a:t>
            </a:r>
            <a:r>
              <a:rPr lang="en-US" sz="1200" dirty="0">
                <a:latin typeface="Times New Roman" panose="02020603050405020304" pitchFamily="18" charset="0"/>
              </a:rPr>
              <a:t>), dan op-amp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memprosesnya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sesuai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aturan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diberikan</a:t>
            </a:r>
            <a:r>
              <a:rPr lang="en-US" sz="1200" dirty="0">
                <a:latin typeface="Times New Roman" panose="02020603050405020304" pitchFamily="18" charset="0"/>
              </a:rPr>
              <a:t> oleh resistor.</a:t>
            </a:r>
            <a:endParaRPr kumimoji="0" lang="en-US" alt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65B7B0C-427A-4E29-B750-773D0CE54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43" y="3215753"/>
            <a:ext cx="8292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algn="just" eaLnBrk="0" fontAlgn="base" latinLnBrk="0" hangingPunct="0">
              <a:spcAft>
                <a:spcPct val="0"/>
              </a:spcAft>
            </a:pP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Osioloskop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ini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bisa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kita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ibaratkan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sebagai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layar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televisi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yang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menunjukkan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bagaimana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bentuk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sinyal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yang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sedang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diproses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b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Kita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dapat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melihat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bagaimana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bentuk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gelombang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input dan output,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apakah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sudah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dibalik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diperbesar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atau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diperkecil</a:t>
            </a:r>
            <a:r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0" fontAlgn="base" latinLnBrk="0" hangingPunct="0">
              <a:spcAft>
                <a:spcPct val="0"/>
              </a:spcAft>
            </a:pPr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DE3B33D-67E4-42FF-B4A4-B8C03D49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709135"/>
            <a:ext cx="82203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1200" dirty="0">
                <a:latin typeface="Times New Roman" panose="02020603050405020304" pitchFamily="18" charset="0"/>
              </a:rPr>
              <a:t>Volt meter </a:t>
            </a:r>
            <a:r>
              <a:rPr lang="en-US" sz="1200" dirty="0" err="1">
                <a:latin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</a:rPr>
              <a:t> "</a:t>
            </a:r>
            <a:r>
              <a:rPr lang="en-US" sz="1200" dirty="0" err="1">
                <a:latin typeface="Times New Roman" panose="02020603050405020304" pitchFamily="18" charset="0"/>
              </a:rPr>
              <a:t>alat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pengukur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tenaga</a:t>
            </a:r>
            <a:r>
              <a:rPr lang="en-US" sz="1200" dirty="0">
                <a:latin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alat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memeriksa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seberapa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kuat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keluar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</a:rPr>
              <a:t> op-amp. </a:t>
            </a:r>
            <a:br>
              <a:rPr lang="en-US" sz="1200" dirty="0">
                <a:latin typeface="Times New Roman" panose="02020603050405020304" pitchFamily="18" charset="0"/>
              </a:rPr>
            </a:b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menunjukkan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berapa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besar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tegangan</a:t>
            </a:r>
            <a:r>
              <a:rPr lang="en-US" sz="1200" dirty="0">
                <a:latin typeface="Times New Roman" panose="02020603050405020304" pitchFamily="18" charset="0"/>
              </a:rPr>
              <a:t> output yang </a:t>
            </a:r>
            <a:r>
              <a:rPr lang="en-US" sz="1200" dirty="0" err="1">
                <a:latin typeface="Times New Roman" panose="02020603050405020304" pitchFamily="18" charset="0"/>
              </a:rPr>
              <a:t>dihasilkan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hal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8,83 volt. Volt meter </a:t>
            </a:r>
            <a:r>
              <a:rPr lang="en-US" sz="1200" dirty="0" err="1">
                <a:latin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</a:rPr>
              <a:t> "</a:t>
            </a:r>
            <a:r>
              <a:rPr lang="en-US" sz="1200" dirty="0" err="1">
                <a:latin typeface="Times New Roman" panose="02020603050405020304" pitchFamily="18" charset="0"/>
              </a:rPr>
              <a:t>alat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pengukur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tenaga</a:t>
            </a:r>
            <a:r>
              <a:rPr lang="en-US" sz="1200" dirty="0">
                <a:latin typeface="Times New Roman" panose="02020603050405020304" pitchFamily="18" charset="0"/>
              </a:rPr>
              <a:t>" </a:t>
            </a:r>
            <a:br>
              <a:rPr lang="en-US" sz="1200" dirty="0">
                <a:latin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</a:rPr>
              <a:t>yang </a:t>
            </a:r>
            <a:r>
              <a:rPr lang="en-US" sz="1200" dirty="0" err="1">
                <a:latin typeface="Times New Roman" panose="02020603050405020304" pitchFamily="18" charset="0"/>
              </a:rPr>
              <a:t>memeriksa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seberapa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kuat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keluar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</a:rPr>
              <a:t> op-amp.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menunjukkan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berapa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besar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tegangan</a:t>
            </a:r>
            <a:r>
              <a:rPr lang="en-US" sz="1200" dirty="0">
                <a:latin typeface="Times New Roman" panose="02020603050405020304" pitchFamily="18" charset="0"/>
              </a:rPr>
              <a:t> output yang </a:t>
            </a:r>
            <a:r>
              <a:rPr lang="en-US" sz="1200" dirty="0" err="1">
                <a:latin typeface="Times New Roman" panose="02020603050405020304" pitchFamily="18" charset="0"/>
              </a:rPr>
              <a:t>dihasilkan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br>
              <a:rPr lang="en-US" sz="1200" dirty="0">
                <a:latin typeface="Times New Roman" panose="02020603050405020304" pitchFamily="18" charset="0"/>
              </a:rPr>
            </a:br>
            <a:r>
              <a:rPr lang="en-US" sz="1200" dirty="0" err="1">
                <a:latin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hal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8,83 volt.</a:t>
            </a:r>
            <a:endParaRPr lang="en-US" alt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3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6408" y="555526"/>
            <a:ext cx="9011183" cy="3431709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</a:rPr>
              <a:t>1.Dalam </a:t>
            </a:r>
            <a:r>
              <a:rPr lang="en-US" sz="1200" dirty="0" err="1">
                <a:latin typeface="Times New Roman" panose="02020603050405020304" pitchFamily="18" charset="0"/>
              </a:rPr>
              <a:t>penerimaan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(input) </a:t>
            </a:r>
            <a:r>
              <a:rPr lang="en-US" sz="1200" dirty="0" err="1">
                <a:latin typeface="Times New Roman" panose="02020603050405020304" pitchFamily="18" charset="0"/>
              </a:rPr>
              <a:t>kita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mengganggap</a:t>
            </a:r>
            <a:r>
              <a:rPr lang="en-US" sz="1200" dirty="0">
                <a:latin typeface="Times New Roman" panose="02020603050405020304" pitchFamily="18" charset="0"/>
              </a:rPr>
              <a:t> op-amp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seperti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seorang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teman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pintar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pandai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membalik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. Kita </a:t>
            </a:r>
            <a:r>
              <a:rPr lang="en-US" sz="1200" dirty="0" err="1">
                <a:latin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mengirimkan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</a:rPr>
              <a:t> "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</a:rPr>
              <a:t>ke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telinga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kiri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teman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(input inverting). </a:t>
            </a:r>
            <a:r>
              <a:rPr lang="en-US" sz="1200" dirty="0" err="1">
                <a:latin typeface="Times New Roman" panose="02020603050405020304" pitchFamily="18" charset="0"/>
              </a:rPr>
              <a:t>Misalnya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jika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kamu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mengatakan</a:t>
            </a:r>
            <a:r>
              <a:rPr lang="en-US" sz="1200" dirty="0">
                <a:latin typeface="Times New Roman" panose="02020603050405020304" pitchFamily="18" charset="0"/>
              </a:rPr>
              <a:t> "halo" </a:t>
            </a:r>
            <a:r>
              <a:rPr lang="en-US" sz="1200" dirty="0" err="1">
                <a:latin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suara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tertentu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teman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mendengarkan</a:t>
            </a:r>
            <a:r>
              <a:rPr lang="en-US" sz="1200" dirty="0">
                <a:latin typeface="Times New Roman" panose="02020603050405020304" pitchFamily="18" charset="0"/>
              </a:rPr>
              <a:t>.</a:t>
            </a:r>
            <a:br>
              <a:rPr lang="en-US" sz="1200" dirty="0">
                <a:latin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</a:rPr>
              <a:t>2.Selanjutnya </a:t>
            </a:r>
            <a:r>
              <a:rPr lang="en-US" sz="1200" dirty="0" err="1">
                <a:latin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pengemabalian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Teman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pintar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punya </a:t>
            </a:r>
            <a:r>
              <a:rPr lang="en-US" sz="1200" dirty="0" err="1">
                <a:latin typeface="Times New Roman" panose="02020603050405020304" pitchFamily="18" charset="0"/>
              </a:rPr>
              <a:t>kebiasaan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khusus</a:t>
            </a:r>
            <a:r>
              <a:rPr lang="en-US" sz="1200" dirty="0">
                <a:latin typeface="Times New Roman" panose="02020603050405020304" pitchFamily="18" charset="0"/>
              </a:rPr>
              <a:t>: </a:t>
            </a:r>
            <a:r>
              <a:rPr lang="en-US" sz="1200" dirty="0" err="1">
                <a:latin typeface="Times New Roman" panose="02020603050405020304" pitchFamily="18" charset="0"/>
              </a:rPr>
              <a:t>dia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selalu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membalik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kamu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kirim</a:t>
            </a:r>
            <a:r>
              <a:rPr lang="en-US" sz="1200" dirty="0">
                <a:latin typeface="Times New Roman" panose="02020603050405020304" pitchFamily="18" charset="0"/>
              </a:rPr>
              <a:t>. Jadi, </a:t>
            </a:r>
            <a:r>
              <a:rPr lang="en-US" sz="1200" dirty="0" err="1">
                <a:latin typeface="Times New Roman" panose="02020603050405020304" pitchFamily="18" charset="0"/>
              </a:rPr>
              <a:t>jika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kamu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mengirim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 "halo" </a:t>
            </a:r>
            <a:r>
              <a:rPr lang="en-US" sz="1200" dirty="0" err="1">
                <a:latin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suara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tinggi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dia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membaliknya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menjadi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suara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rendah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sebaliknya</a:t>
            </a:r>
            <a:r>
              <a:rPr lang="en-US" sz="1200" dirty="0">
                <a:latin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</a:rPr>
              <a:t>Kalau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berbunyi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positif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dia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membaliknya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menjadi</a:t>
            </a:r>
            <a:r>
              <a:rPr lang="en-US" sz="1200" dirty="0">
                <a:latin typeface="Times New Roman" panose="02020603050405020304" pitchFamily="18" charset="0"/>
              </a:rPr>
              <a:t> negative.</a:t>
            </a:r>
            <a:br>
              <a:rPr lang="en-US" sz="1200" dirty="0">
                <a:latin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</a:rPr>
              <a:t>3.Selanjutanya </a:t>
            </a:r>
            <a:r>
              <a:rPr lang="en-US" sz="1200" dirty="0" err="1">
                <a:latin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Penguatan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Pelemahan</a:t>
            </a:r>
            <a:r>
              <a:rPr lang="en-US" sz="1200" dirty="0">
                <a:latin typeface="Times New Roman" panose="02020603050405020304" pitchFamily="18" charset="0"/>
              </a:rPr>
              <a:t> (Resistor) </a:t>
            </a:r>
            <a:r>
              <a:rPr lang="en-US" sz="1200" dirty="0" err="1">
                <a:latin typeface="Times New Roman" panose="02020603050405020304" pitchFamily="18" charset="0"/>
              </a:rPr>
              <a:t>Tapi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hanya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membalik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teman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juga punya </a:t>
            </a:r>
            <a:r>
              <a:rPr lang="en-US" sz="1200" dirty="0" err="1">
                <a:latin typeface="Times New Roman" panose="02020603050405020304" pitchFamily="18" charset="0"/>
              </a:rPr>
              <a:t>dua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penjaga</a:t>
            </a:r>
            <a:r>
              <a:rPr lang="en-US" sz="1200" dirty="0">
                <a:latin typeface="Times New Roman" panose="02020603050405020304" pitchFamily="18" charset="0"/>
              </a:rPr>
              <a:t> (resistor R1 dan R2) yang </a:t>
            </a:r>
            <a:r>
              <a:rPr lang="en-US" sz="1200" dirty="0" err="1">
                <a:latin typeface="Times New Roman" panose="02020603050405020304" pitchFamily="18" charset="0"/>
              </a:rPr>
              <a:t>menentukan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seberapa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besar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kecil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dibalik</a:t>
            </a:r>
            <a:r>
              <a:rPr lang="en-US" sz="1200" dirty="0">
                <a:latin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</a:rPr>
              <a:t>Kalau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penjaga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pertama</a:t>
            </a:r>
            <a:r>
              <a:rPr lang="en-US" sz="1200" dirty="0">
                <a:latin typeface="Times New Roman" panose="02020603050405020304" pitchFamily="18" charset="0"/>
              </a:rPr>
              <a:t> (R1) </a:t>
            </a:r>
            <a:r>
              <a:rPr lang="en-US" sz="1200" dirty="0" err="1">
                <a:latin typeface="Times New Roman" panose="02020603050405020304" pitchFamily="18" charset="0"/>
              </a:rPr>
              <a:t>membiarkan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lewat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mudah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pesannya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lebih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besar</a:t>
            </a:r>
            <a:r>
              <a:rPr lang="en-US" sz="1200" dirty="0">
                <a:latin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</a:rPr>
              <a:t>Tapi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kalau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kedua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penjaga</a:t>
            </a:r>
            <a:r>
              <a:rPr lang="en-US" sz="1200" dirty="0">
                <a:latin typeface="Times New Roman" panose="02020603050405020304" pitchFamily="18" charset="0"/>
              </a:rPr>
              <a:t> (R1 dan R2) punya </a:t>
            </a:r>
            <a:r>
              <a:rPr lang="en-US" sz="1200" dirty="0" err="1">
                <a:latin typeface="Times New Roman" panose="02020603050405020304" pitchFamily="18" charset="0"/>
              </a:rPr>
              <a:t>kekuatan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sama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temanmu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hanya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membalik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kekuatan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sama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lebih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besar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lebih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kecil</a:t>
            </a:r>
            <a:r>
              <a:rPr lang="en-US" sz="1200" dirty="0">
                <a:latin typeface="Times New Roman" panose="02020603050405020304" pitchFamily="18" charset="0"/>
              </a:rPr>
              <a:t>.</a:t>
            </a:r>
            <a:br>
              <a:rPr lang="en-US" sz="1200" dirty="0">
                <a:latin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</a:rPr>
              <a:t>4.Selanjutnya </a:t>
            </a:r>
            <a:r>
              <a:rPr lang="en-US" sz="1200" dirty="0" err="1">
                <a:latin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Pengiriman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Sudah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Diolah</a:t>
            </a:r>
            <a:r>
              <a:rPr lang="en-US" sz="1200" dirty="0">
                <a:latin typeface="Times New Roman" panose="02020603050405020304" pitchFamily="18" charset="0"/>
              </a:rPr>
              <a:t> (Output) Setelah </a:t>
            </a:r>
            <a:r>
              <a:rPr lang="en-US" sz="1200" dirty="0" err="1">
                <a:latin typeface="Times New Roman" panose="02020603050405020304" pitchFamily="18" charset="0"/>
              </a:rPr>
              <a:t>pesanmu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dibalik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teman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berbicara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kembali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kepadamu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melalui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mulutnya</a:t>
            </a:r>
            <a:r>
              <a:rPr lang="en-US" sz="1200" dirty="0">
                <a:latin typeface="Times New Roman" panose="02020603050405020304" pitchFamily="18" charset="0"/>
              </a:rPr>
              <a:t> (output).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keluar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mulutnya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versi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terbalik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aslinya</a:t>
            </a:r>
            <a:r>
              <a:rPr lang="en-US" sz="1200" dirty="0">
                <a:latin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</a:rPr>
              <a:t>Misalnya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kalau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kamu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memberi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"</a:t>
            </a:r>
            <a:r>
              <a:rPr lang="en-US" sz="1200" dirty="0" err="1">
                <a:latin typeface="Times New Roman" panose="02020603050405020304" pitchFamily="18" charset="0"/>
              </a:rPr>
              <a:t>positif</a:t>
            </a:r>
            <a:r>
              <a:rPr lang="en-US" sz="1200" dirty="0">
                <a:latin typeface="Times New Roman" panose="02020603050405020304" pitchFamily="18" charset="0"/>
              </a:rPr>
              <a:t>," </a:t>
            </a:r>
            <a:r>
              <a:rPr lang="en-US" sz="1200" dirty="0" err="1">
                <a:latin typeface="Times New Roman" panose="02020603050405020304" pitchFamily="18" charset="0"/>
              </a:rPr>
              <a:t>temanmu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mengeluarkan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"</a:t>
            </a:r>
            <a:r>
              <a:rPr lang="en-US" sz="1200" dirty="0" err="1">
                <a:latin typeface="Times New Roman" panose="02020603050405020304" pitchFamily="18" charset="0"/>
              </a:rPr>
              <a:t>negatif</a:t>
            </a:r>
            <a:r>
              <a:rPr lang="en-US" sz="1200" dirty="0">
                <a:latin typeface="Times New Roman" panose="02020603050405020304" pitchFamily="18" charset="0"/>
              </a:rPr>
              <a:t>."Jika </a:t>
            </a:r>
            <a:r>
              <a:rPr lang="en-US" sz="1200" dirty="0" err="1">
                <a:latin typeface="Times New Roman" panose="02020603050405020304" pitchFamily="18" charset="0"/>
              </a:rPr>
              <a:t>kamu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memberi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"</a:t>
            </a:r>
            <a:r>
              <a:rPr lang="en-US" sz="1200" dirty="0" err="1">
                <a:latin typeface="Times New Roman" panose="02020603050405020304" pitchFamily="18" charset="0"/>
              </a:rPr>
              <a:t>gelombang</a:t>
            </a:r>
            <a:r>
              <a:rPr lang="en-US" sz="1200" dirty="0">
                <a:latin typeface="Times New Roman" panose="02020603050405020304" pitchFamily="18" charset="0"/>
              </a:rPr>
              <a:t> naik," </a:t>
            </a:r>
            <a:r>
              <a:rPr lang="en-US" sz="1200" dirty="0" err="1">
                <a:latin typeface="Times New Roman" panose="02020603050405020304" pitchFamily="18" charset="0"/>
              </a:rPr>
              <a:t>hasilnya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jadi</a:t>
            </a:r>
            <a:r>
              <a:rPr lang="en-US" sz="1200" dirty="0">
                <a:latin typeface="Times New Roman" panose="02020603050405020304" pitchFamily="18" charset="0"/>
              </a:rPr>
              <a:t> "</a:t>
            </a:r>
            <a:r>
              <a:rPr lang="en-US" sz="1200" dirty="0" err="1">
                <a:latin typeface="Times New Roman" panose="02020603050405020304" pitchFamily="18" charset="0"/>
              </a:rPr>
              <a:t>gelombang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turun</a:t>
            </a:r>
            <a:r>
              <a:rPr lang="en-US" sz="1200" dirty="0">
                <a:latin typeface="Times New Roman" panose="02020603050405020304" pitchFamily="18" charset="0"/>
              </a:rPr>
              <a:t>." Dan </a:t>
            </a:r>
            <a:r>
              <a:rPr lang="en-US" sz="1200" dirty="0" err="1">
                <a:latin typeface="Times New Roman" panose="02020603050405020304" pitchFamily="18" charset="0"/>
              </a:rPr>
              <a:t>itulah</a:t>
            </a:r>
            <a:r>
              <a:rPr lang="en-US" sz="1200" dirty="0">
                <a:latin typeface="Times New Roman" panose="02020603050405020304" pitchFamily="18" charset="0"/>
              </a:rPr>
              <a:t>  yang </a:t>
            </a:r>
            <a:r>
              <a:rPr lang="en-US" sz="1200" dirty="0" err="1">
                <a:latin typeface="Times New Roman" panose="02020603050405020304" pitchFamily="18" charset="0"/>
              </a:rPr>
              <a:t>diukur</a:t>
            </a:r>
            <a:r>
              <a:rPr lang="en-US" sz="1200" dirty="0">
                <a:latin typeface="Times New Roman" panose="02020603050405020304" pitchFamily="18" charset="0"/>
              </a:rPr>
              <a:t> oleh voltmeter—</a:t>
            </a:r>
            <a:r>
              <a:rPr lang="en-US" sz="1200" dirty="0" err="1">
                <a:latin typeface="Times New Roman" panose="02020603050405020304" pitchFamily="18" charset="0"/>
              </a:rPr>
              <a:t>seberapa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besar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perubahan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</a:rPr>
              <a:t> "</a:t>
            </a:r>
            <a:r>
              <a:rPr lang="en-US" sz="1200" dirty="0" err="1">
                <a:latin typeface="Times New Roman" panose="02020603050405020304" pitchFamily="18" charset="0"/>
              </a:rPr>
              <a:t>pembalikan</a:t>
            </a:r>
            <a:r>
              <a:rPr lang="en-US" sz="1200" dirty="0">
                <a:latin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terjadi</a:t>
            </a:r>
            <a:r>
              <a:rPr lang="en-US" sz="1200" dirty="0">
                <a:latin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contoh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, voltmeter </a:t>
            </a:r>
            <a:r>
              <a:rPr lang="en-US" sz="1200" dirty="0" err="1">
                <a:latin typeface="Times New Roman" panose="02020603050405020304" pitchFamily="18" charset="0"/>
              </a:rPr>
              <a:t>menunjukkan</a:t>
            </a:r>
            <a:r>
              <a:rPr lang="en-US" sz="1200" dirty="0">
                <a:latin typeface="Times New Roman" panose="02020603050405020304" pitchFamily="18" charset="0"/>
              </a:rPr>
              <a:t> 8,83  volt,   yang </a:t>
            </a:r>
            <a:r>
              <a:rPr lang="en-US" sz="1200" dirty="0" err="1">
                <a:latin typeface="Times New Roman" panose="02020603050405020304" pitchFamily="18" charset="0"/>
              </a:rPr>
              <a:t>menunjukkan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bahwa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cukup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besar</a:t>
            </a:r>
            <a:r>
              <a:rPr lang="en-US" sz="1200" dirty="0">
                <a:latin typeface="Times New Roman" panose="02020603050405020304" pitchFamily="18" charset="0"/>
              </a:rPr>
              <a:t>.</a:t>
            </a:r>
            <a:br>
              <a:rPr lang="en-US" sz="1200" dirty="0">
                <a:latin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</a:rPr>
              <a:t>5.dan yang </a:t>
            </a:r>
            <a:r>
              <a:rPr lang="en-US" sz="1200" dirty="0" err="1">
                <a:latin typeface="Times New Roman" panose="02020603050405020304" pitchFamily="18" charset="0"/>
              </a:rPr>
              <a:t>terakhir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yaitu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Umpan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Balik</a:t>
            </a:r>
            <a:r>
              <a:rPr lang="en-US" sz="1200" dirty="0">
                <a:latin typeface="Times New Roman" panose="02020603050405020304" pitchFamily="18" charset="0"/>
              </a:rPr>
              <a:t> (Feedback) </a:t>
            </a:r>
            <a:r>
              <a:rPr lang="en-US" sz="1200" dirty="0" err="1">
                <a:latin typeface="Times New Roman" panose="02020603050405020304" pitchFamily="18" charset="0"/>
              </a:rPr>
              <a:t>Selain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membalik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pesanmu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teman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pintar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juga </a:t>
            </a:r>
            <a:r>
              <a:rPr lang="en-US" sz="1200" dirty="0" err="1">
                <a:latin typeface="Times New Roman" panose="02020603050405020304" pitchFamily="18" charset="0"/>
              </a:rPr>
              <a:t>mendengarkan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dirinya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sendiri</a:t>
            </a:r>
            <a:r>
              <a:rPr lang="en-US" sz="1200" dirty="0">
                <a:latin typeface="Times New Roman" panose="02020603050405020304" pitchFamily="18" charset="0"/>
              </a:rPr>
              <a:t>! Bagian </a:t>
            </a:r>
            <a:r>
              <a:rPr lang="en-US" sz="1200" dirty="0" err="1">
                <a:latin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sinyal</a:t>
            </a:r>
            <a:r>
              <a:rPr lang="en-US" sz="1200" dirty="0">
                <a:latin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</a:rPr>
              <a:t>dia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keluarkan</a:t>
            </a:r>
            <a:r>
              <a:rPr lang="en-US" sz="1200" dirty="0">
                <a:latin typeface="Times New Roman" panose="02020603050405020304" pitchFamily="18" charset="0"/>
              </a:rPr>
              <a:t> (output) </a:t>
            </a:r>
            <a:r>
              <a:rPr lang="en-US" sz="1200" dirty="0" err="1">
                <a:latin typeface="Times New Roman" panose="02020603050405020304" pitchFamily="18" charset="0"/>
              </a:rPr>
              <a:t>dikirim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kembali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telinga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kirinya</a:t>
            </a:r>
            <a:r>
              <a:rPr lang="en-US" sz="1200" dirty="0">
                <a:latin typeface="Times New Roman" panose="02020603050405020304" pitchFamily="18" charset="0"/>
              </a:rPr>
              <a:t> (input inverting) </a:t>
            </a:r>
            <a:r>
              <a:rPr lang="en-US" sz="1200" dirty="0" err="1">
                <a:latin typeface="Times New Roman" panose="02020603050405020304" pitchFamily="18" charset="0"/>
              </a:rPr>
              <a:t>melalui</a:t>
            </a:r>
            <a:r>
              <a:rPr lang="en-US" sz="1200" dirty="0">
                <a:latin typeface="Times New Roman" panose="02020603050405020304" pitchFamily="18" charset="0"/>
              </a:rPr>
              <a:t> resistor </a:t>
            </a:r>
            <a:r>
              <a:rPr lang="en-US" sz="1200" dirty="0" err="1">
                <a:latin typeface="Times New Roman" panose="02020603050405020304" pitchFamily="18" charset="0"/>
              </a:rPr>
              <a:t>kedua</a:t>
            </a:r>
            <a:r>
              <a:rPr lang="en-US" sz="1200" dirty="0">
                <a:latin typeface="Times New Roman" panose="02020603050405020304" pitchFamily="18" charset="0"/>
              </a:rPr>
              <a:t> (R2). </a:t>
            </a:r>
            <a:r>
              <a:rPr lang="en-US" sz="1200" dirty="0" err="1">
                <a:latin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memastikan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dia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tetap</a:t>
            </a:r>
            <a:r>
              <a:rPr lang="en-US" sz="1200" dirty="0">
                <a:latin typeface="Times New Roman" panose="02020603050405020304" pitchFamily="18" charset="0"/>
              </a:rPr>
              <a:t>      </a:t>
            </a:r>
            <a:r>
              <a:rPr lang="en-US" sz="1200" dirty="0" err="1">
                <a:latin typeface="Times New Roman" panose="02020603050405020304" pitchFamily="18" charset="0"/>
              </a:rPr>
              <a:t>tahu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apakah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dia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perlu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membalik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pesan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lebih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kuat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lemah</a:t>
            </a:r>
            <a:r>
              <a:rPr lang="en-US" sz="1200" dirty="0"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</a:rPr>
              <a:t>sehingga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dia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membuat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kesalahan</a:t>
            </a:r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</a:rPr>
              <a:t>besar</a:t>
            </a:r>
            <a:r>
              <a:rPr lang="en-US" sz="1200" dirty="0">
                <a:latin typeface="Times New Roman" panose="02020603050405020304" pitchFamily="18" charset="0"/>
              </a:rPr>
              <a:t>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500" dirty="0">
                <a:solidFill>
                  <a:schemeClr val="accent1"/>
                </a:solidFill>
                <a:latin typeface="Times New Roman" panose="02020603050405020304" pitchFamily="18" charset="0"/>
              </a:rPr>
              <a:t>Cara </a:t>
            </a:r>
            <a:r>
              <a:rPr lang="en-US" altLang="ko-KR" sz="2500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Kerja</a:t>
            </a:r>
            <a:r>
              <a:rPr lang="en-US" altLang="ko-KR" sz="2500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500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Rangkaian</a:t>
            </a:r>
            <a:endParaRPr lang="ko-KR" altLang="en-US" sz="25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2500" dirty="0" err="1">
                <a:latin typeface="Times New Roman" panose="02020603050405020304" pitchFamily="18" charset="0"/>
              </a:rPr>
              <a:t>Contoh</a:t>
            </a:r>
            <a:r>
              <a:rPr lang="en-US" altLang="ko-KR" sz="2500" dirty="0">
                <a:latin typeface="Times New Roman" panose="02020603050405020304" pitchFamily="18" charset="0"/>
              </a:rPr>
              <a:t> </a:t>
            </a:r>
            <a:r>
              <a:rPr lang="en-US" altLang="ko-KR" sz="25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Soal</a:t>
            </a:r>
            <a:r>
              <a:rPr lang="en-US" altLang="ko-KR" sz="2500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500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Penguat</a:t>
            </a:r>
            <a:r>
              <a:rPr lang="en-US" altLang="ko-KR" sz="2500" dirty="0">
                <a:solidFill>
                  <a:schemeClr val="accent1"/>
                </a:solidFill>
                <a:latin typeface="Times New Roman" panose="02020603050405020304" pitchFamily="18" charset="0"/>
              </a:rPr>
              <a:t> Non Inverting</a:t>
            </a:r>
            <a:endParaRPr lang="ko-KR" altLang="en-US" sz="25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itle 1">
                <a:extLst>
                  <a:ext uri="{FF2B5EF4-FFF2-40B4-BE49-F238E27FC236}">
                    <a16:creationId xmlns:a16="http://schemas.microsoft.com/office/drawing/2014/main" id="{62A63B10-9C39-4DA1-A10C-195D187F2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611" y="1274024"/>
                <a:ext cx="8089994" cy="849726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3600" b="1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r>
                  <a:rPr lang="en-US" sz="1500" b="0" dirty="0" err="1">
                    <a:latin typeface="Times New Roman" panose="02020603050405020304" pitchFamily="18" charset="0"/>
                  </a:rPr>
                  <a:t>Sebuah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penguat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non inverting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mempunyai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Rf = 10 K Ohm, Rin = 1 K Ohm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dengan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Vin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sebesar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500mV dan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sumber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tegangan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500" b="0" dirty="0">
                    <a:latin typeface="Times New Roman" panose="02020603050405020304" pitchFamily="18" charset="0"/>
                  </a:rPr>
                  <a:t>12C,maka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berapa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besarnya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tegangan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 output(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Vout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) dan </a:t>
                </a:r>
                <a:r>
                  <a:rPr lang="en-US" sz="1500" b="0" dirty="0" err="1">
                    <a:latin typeface="Times New Roman" panose="02020603050405020304" pitchFamily="18" charset="0"/>
                  </a:rPr>
                  <a:t>penguatannya</a:t>
                </a:r>
                <a:r>
                  <a:rPr lang="en-US" sz="1500" b="0" dirty="0">
                    <a:latin typeface="Times New Roman" panose="02020603050405020304" pitchFamily="18" charset="0"/>
                  </a:rPr>
                  <a:t>?</a:t>
                </a:r>
              </a:p>
              <a:p>
                <a:endParaRPr lang="en-US" sz="1500" b="0" dirty="0">
                  <a:latin typeface="Times New Roman" panose="02020603050405020304" pitchFamily="18" charset="0"/>
                </a:endParaRPr>
              </a:p>
              <a:p>
                <a:endParaRPr lang="en-US" sz="1500" b="0" dirty="0">
                  <a:latin typeface="Times New Roman" panose="02020603050405020304" pitchFamily="18" charset="0"/>
                </a:endParaRPr>
              </a:p>
              <a:p>
                <a:endParaRPr lang="en-US" sz="1500" b="0" dirty="0">
                  <a:latin typeface="Times New Roman" panose="02020603050405020304" pitchFamily="18" charset="0"/>
                </a:endParaRPr>
              </a:p>
              <a:p>
                <a:endParaRPr lang="en-US" sz="1500" b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Title 1">
                <a:extLst>
                  <a:ext uri="{FF2B5EF4-FFF2-40B4-BE49-F238E27FC236}">
                    <a16:creationId xmlns:a16="http://schemas.microsoft.com/office/drawing/2014/main" id="{62A63B10-9C39-4DA1-A10C-195D187F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1" y="1274024"/>
                <a:ext cx="8089994" cy="849726"/>
              </a:xfrm>
              <a:prstGeom prst="rect">
                <a:avLst/>
              </a:prstGeom>
              <a:blipFill>
                <a:blip r:embed="rId2"/>
                <a:stretch>
                  <a:fillRect l="-301" t="-38129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51926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b="0" dirty="0" err="1">
                <a:latin typeface="Times New Roman" panose="02020603050405020304" pitchFamily="18" charset="0"/>
              </a:rPr>
              <a:t>Penyelesaian</a:t>
            </a:r>
            <a:endParaRPr lang="ko-KR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180528" y="802265"/>
            <a:ext cx="3384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Rumus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Penguan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 Non Inverting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A04E71-6E49-475D-A4C2-B6BAA058F249}"/>
                  </a:ext>
                </a:extLst>
              </p:cNvPr>
              <p:cNvSpPr txBox="1"/>
              <p:nvPr/>
            </p:nvSpPr>
            <p:spPr>
              <a:xfrm>
                <a:off x="-486453" y="1125430"/>
                <a:ext cx="3384376" cy="53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𝐴𝑣</m:t>
                      </m:r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=1+(</m:t>
                      </m:r>
                      <m:f>
                        <m:fPr>
                          <m:ctrlPr>
                            <a:rPr lang="en-US" altLang="ko-KR" sz="15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𝑅𝑓</m:t>
                          </m:r>
                        </m:num>
                        <m:den>
                          <m:r>
                            <a:rPr lang="en-US" altLang="ko-KR" sz="15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𝑅𝑖𝑛</m:t>
                          </m:r>
                        </m:den>
                      </m:f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A04E71-6E49-475D-A4C2-B6BAA058F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6453" y="1125430"/>
                <a:ext cx="3384376" cy="5312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290BC9-7E81-4CB3-B570-F47EA7A783A2}"/>
                  </a:ext>
                </a:extLst>
              </p:cNvPr>
              <p:cNvSpPr txBox="1"/>
              <p:nvPr/>
            </p:nvSpPr>
            <p:spPr>
              <a:xfrm>
                <a:off x="-486453" y="1702832"/>
                <a:ext cx="33843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𝑉𝑜𝑢𝑡</m:t>
                      </m:r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𝐴𝑣</m:t>
                      </m:r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5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𝑉𝑖𝑛</m:t>
                      </m:r>
                    </m:oMath>
                  </m:oMathPara>
                </a14:m>
                <a:endParaRPr lang="en-US" altLang="ko-KR" sz="15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Arial" pitchFamily="34" charset="0"/>
                </a:endParaRPr>
              </a:p>
              <a:p>
                <a:pPr algn="ctr"/>
                <a:endPara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290BC9-7E81-4CB3-B570-F47EA7A78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6453" y="1702832"/>
                <a:ext cx="338437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F0B9456-F0D6-4FE7-AA60-E7D4EDFDD052}"/>
              </a:ext>
            </a:extLst>
          </p:cNvPr>
          <p:cNvSpPr txBox="1"/>
          <p:nvPr/>
        </p:nvSpPr>
        <p:spPr>
          <a:xfrm>
            <a:off x="323528" y="2095247"/>
            <a:ext cx="3384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Diketahui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 : 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337282-BF8A-47E2-B097-7029A6116C5A}"/>
              </a:ext>
            </a:extLst>
          </p:cNvPr>
          <p:cNvSpPr txBox="1"/>
          <p:nvPr/>
        </p:nvSpPr>
        <p:spPr>
          <a:xfrm>
            <a:off x="323528" y="2512763"/>
            <a:ext cx="33843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Rf 	= 10000 Ohm </a:t>
            </a: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Rin 	= 1000 Ohm</a:t>
            </a: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V in 	= 500mV = 0.5 V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C5C56D-4279-467A-B7D4-4D6A29630CB1}"/>
              </a:ext>
            </a:extLst>
          </p:cNvPr>
          <p:cNvSpPr txBox="1"/>
          <p:nvPr/>
        </p:nvSpPr>
        <p:spPr>
          <a:xfrm>
            <a:off x="323528" y="3354929"/>
            <a:ext cx="3384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Ditanya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 : 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98C633-5D39-42D1-BB3B-88573ACB5AD9}"/>
              </a:ext>
            </a:extLst>
          </p:cNvPr>
          <p:cNvSpPr txBox="1"/>
          <p:nvPr/>
        </p:nvSpPr>
        <p:spPr>
          <a:xfrm>
            <a:off x="323528" y="3678094"/>
            <a:ext cx="338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Av ? </a:t>
            </a:r>
          </a:p>
          <a:p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Vout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 ?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111EED-A8DA-455A-80A2-69B3EDE7F430}"/>
                  </a:ext>
                </a:extLst>
              </p:cNvPr>
              <p:cNvSpPr txBox="1"/>
              <p:nvPr/>
            </p:nvSpPr>
            <p:spPr>
              <a:xfrm>
                <a:off x="3718665" y="737519"/>
                <a:ext cx="3384376" cy="89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Arial" pitchFamily="34" charset="0"/>
                  </a:rPr>
                  <a:t>Av = 1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5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5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𝑅𝑓</m:t>
                            </m:r>
                          </m:num>
                          <m:den>
                            <m:r>
                              <a:rPr lang="en-US" altLang="ko-KR" sz="15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𝑅𝑖𝑛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5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Arial" pitchFamily="34" charset="0"/>
                </a:endParaRPr>
              </a:p>
              <a:p>
                <a:pPr algn="ctr"/>
                <a:endParaRPr lang="en-US" altLang="ko-KR" sz="15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Arial" pitchFamily="34" charset="0"/>
                </a:endParaRPr>
              </a:p>
              <a:p>
                <a:pPr algn="ctr"/>
                <a:endParaRPr lang="en-US" altLang="ko-KR" sz="15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111EED-A8DA-455A-80A2-69B3EDE7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665" y="737519"/>
                <a:ext cx="3384376" cy="899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A71285-791A-4DC2-8C98-F01D2E4A7C5F}"/>
                  </a:ext>
                </a:extLst>
              </p:cNvPr>
              <p:cNvSpPr txBox="1"/>
              <p:nvPr/>
            </p:nvSpPr>
            <p:spPr>
              <a:xfrm>
                <a:off x="5004048" y="1137613"/>
                <a:ext cx="481263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Arial" pitchFamily="34" charset="0"/>
                  </a:rPr>
                  <a:t>= 1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10000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1000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A71285-791A-4DC2-8C98-F01D2E4A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137613"/>
                <a:ext cx="4812630" cy="506870"/>
              </a:xfrm>
              <a:prstGeom prst="rect">
                <a:avLst/>
              </a:prstGeom>
              <a:blipFill>
                <a:blip r:embed="rId5"/>
                <a:stretch>
                  <a:fillRect l="-1141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C33776B-2527-4B40-9056-1A761AB7EC60}"/>
              </a:ext>
            </a:extLst>
          </p:cNvPr>
          <p:cNvSpPr txBox="1"/>
          <p:nvPr/>
        </p:nvSpPr>
        <p:spPr>
          <a:xfrm>
            <a:off x="5004048" y="1725915"/>
            <a:ext cx="5402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= 1 + 10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256474-4D7F-420F-86A0-0FEF9A49B6F9}"/>
              </a:ext>
            </a:extLst>
          </p:cNvPr>
          <p:cNvSpPr txBox="1"/>
          <p:nvPr/>
        </p:nvSpPr>
        <p:spPr>
          <a:xfrm>
            <a:off x="5004048" y="2137859"/>
            <a:ext cx="5402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= 11x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AC818F2-D194-491D-A4CE-FCB21D4E3909}"/>
                  </a:ext>
                </a:extLst>
              </p:cNvPr>
              <p:cNvSpPr txBox="1"/>
              <p:nvPr/>
            </p:nvSpPr>
            <p:spPr>
              <a:xfrm>
                <a:off x="4788024" y="2800931"/>
                <a:ext cx="33843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Arial" pitchFamily="34" charset="0"/>
                  </a:rPr>
                  <a:t>Vout =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𝐴𝑣</m:t>
                    </m:r>
                    <m:r>
                      <a:rPr lang="en-US" altLang="ko-KR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altLang="ko-KR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altLang="ko-KR" sz="15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𝑉𝑖𝑛</m:t>
                    </m:r>
                  </m:oMath>
                </a14:m>
                <a:endPara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AC818F2-D194-491D-A4CE-FCB21D4E3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00931"/>
                <a:ext cx="3384376" cy="323165"/>
              </a:xfrm>
              <a:prstGeom prst="rect">
                <a:avLst/>
              </a:prstGeom>
              <a:blipFill>
                <a:blip r:embed="rId6"/>
                <a:stretch>
                  <a:fillRect l="-719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214AD18-8A2B-4CC3-A62B-777D282402BA}"/>
              </a:ext>
            </a:extLst>
          </p:cNvPr>
          <p:cNvSpPr txBox="1"/>
          <p:nvPr/>
        </p:nvSpPr>
        <p:spPr>
          <a:xfrm>
            <a:off x="5148064" y="3140837"/>
            <a:ext cx="3384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 = 11 x 0.5 V</a:t>
            </a: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Arial" pitchFamily="34" charset="0"/>
              </a:rPr>
              <a:t> = 5.5 V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802</Words>
  <Application>Microsoft Office PowerPoint</Application>
  <PresentationFormat>On-screen Show (16:9)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Cover and End Slide Master</vt:lpstr>
      <vt:lpstr>Contents Slide Master</vt:lpstr>
      <vt:lpstr>Section Break Slide Master</vt:lpstr>
      <vt:lpstr>  Gambar Rangkaian</vt:lpstr>
      <vt:lpstr>Penjelasan Rangkaian</vt:lpstr>
      <vt:lpstr>Cara Kerja Rangkaian</vt:lpstr>
      <vt:lpstr> Contoh Soal Penguat Non Inverting</vt:lpstr>
      <vt:lpstr>Penyelesaian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Dany Panegratia Silaen</cp:lastModifiedBy>
  <cp:revision>122</cp:revision>
  <dcterms:created xsi:type="dcterms:W3CDTF">2016-11-07T07:00:36Z</dcterms:created>
  <dcterms:modified xsi:type="dcterms:W3CDTF">2024-10-23T13:56:40Z</dcterms:modified>
</cp:coreProperties>
</file>