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eague Spartan" charset="1" panose="00000800000000000000"/>
      <p:regular r:id="rId23"/>
    </p:embeddedFont>
    <p:embeddedFont>
      <p:font typeface="Arimo Bold" charset="1" panose="020B0704020202020204"/>
      <p:regular r:id="rId24"/>
    </p:embeddedFont>
    <p:embeddedFont>
      <p:font typeface="Arimo" charset="1" panose="020B0604020202020204"/>
      <p:regular r:id="rId25"/>
    </p:embeddedFont>
    <p:embeddedFont>
      <p:font typeface="Open Sans Bold" charset="1" panose="020B0806030504020204"/>
      <p:regular r:id="rId26"/>
    </p:embeddedFont>
    <p:embeddedFont>
      <p:font typeface="Open San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48192">
            <a:off x="368978" y="-172546"/>
            <a:ext cx="1319443" cy="2483119"/>
          </a:xfrm>
          <a:custGeom>
            <a:avLst/>
            <a:gdLst/>
            <a:ahLst/>
            <a:cxnLst/>
            <a:rect r="r" b="b" t="t" l="l"/>
            <a:pathLst>
              <a:path h="2483119" w="1319443">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4623612">
            <a:off x="15546641" y="7018104"/>
            <a:ext cx="2951197" cy="3606751"/>
          </a:xfrm>
          <a:custGeom>
            <a:avLst/>
            <a:gdLst/>
            <a:ahLst/>
            <a:cxnLst/>
            <a:rect r="r" b="b" t="t" l="l"/>
            <a:pathLst>
              <a:path h="3606751" w="2951197">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83243" y="654668"/>
            <a:ext cx="15921515" cy="9183530"/>
          </a:xfrm>
          <a:custGeom>
            <a:avLst/>
            <a:gdLst/>
            <a:ahLst/>
            <a:cxnLst/>
            <a:rect r="r" b="b" t="t" l="l"/>
            <a:pathLst>
              <a:path h="9183530" w="15921515">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078623" y="8488653"/>
            <a:ext cx="703795" cy="1995295"/>
          </a:xfrm>
          <a:custGeom>
            <a:avLst/>
            <a:gdLst/>
            <a:ahLst/>
            <a:cxnLst/>
            <a:rect r="r" b="b" t="t" l="l"/>
            <a:pathLst>
              <a:path h="1995295" w="7037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526567"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6778822" y="2430274"/>
            <a:ext cx="1146427" cy="1487111"/>
          </a:xfrm>
          <a:custGeom>
            <a:avLst/>
            <a:gdLst/>
            <a:ahLst/>
            <a:cxnLst/>
            <a:rect r="r" b="b" t="t" l="l"/>
            <a:pathLst>
              <a:path h="1487111" w="1146427">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1488117" y="3033026"/>
            <a:ext cx="15311767" cy="4456456"/>
          </a:xfrm>
          <a:prstGeom prst="rect">
            <a:avLst/>
          </a:prstGeom>
        </p:spPr>
        <p:txBody>
          <a:bodyPr anchor="t" rtlCol="false" tIns="0" lIns="0" bIns="0" rIns="0">
            <a:spAutoFit/>
          </a:bodyPr>
          <a:lstStyle/>
          <a:p>
            <a:pPr algn="ctr">
              <a:lnSpc>
                <a:spcPts val="17917"/>
              </a:lnSpc>
              <a:spcBef>
                <a:spcPct val="0"/>
              </a:spcBef>
            </a:pPr>
            <a:r>
              <a:rPr lang="en-US" sz="12798">
                <a:solidFill>
                  <a:srgbClr val="FFFFFF"/>
                </a:solidFill>
                <a:latin typeface="League Spartan"/>
                <a:ea typeface="League Spartan"/>
                <a:cs typeface="League Spartan"/>
                <a:sym typeface="League Spartan"/>
              </a:rPr>
              <a:t>SENSOR SUHU LM35</a:t>
            </a:r>
          </a:p>
        </p:txBody>
      </p:sp>
      <p:sp>
        <p:nvSpPr>
          <p:cNvPr name="TextBox 15" id="15"/>
          <p:cNvSpPr txBox="true"/>
          <p:nvPr/>
        </p:nvSpPr>
        <p:spPr>
          <a:xfrm rot="0">
            <a:off x="6729760" y="7375182"/>
            <a:ext cx="4828481" cy="800100"/>
          </a:xfrm>
          <a:prstGeom prst="rect">
            <a:avLst/>
          </a:prstGeom>
        </p:spPr>
        <p:txBody>
          <a:bodyPr anchor="t" rtlCol="false" tIns="0" lIns="0" bIns="0" rIns="0">
            <a:spAutoFit/>
          </a:bodyPr>
          <a:lstStyle/>
          <a:p>
            <a:pPr algn="ctr">
              <a:lnSpc>
                <a:spcPts val="6300"/>
              </a:lnSpc>
              <a:spcBef>
                <a:spcPct val="0"/>
              </a:spcBef>
            </a:pPr>
            <a:r>
              <a:rPr lang="en-US" b="true" sz="4500">
                <a:solidFill>
                  <a:srgbClr val="FFFFFF"/>
                </a:solidFill>
                <a:latin typeface="Arimo Bold"/>
                <a:ea typeface="Arimo Bold"/>
                <a:cs typeface="Arimo Bold"/>
                <a:sym typeface="Arimo Bold"/>
              </a:rPr>
              <a:t>Dasar Elektronika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5769" y="2955193"/>
            <a:ext cx="7256751" cy="2530792"/>
          </a:xfrm>
          <a:custGeom>
            <a:avLst/>
            <a:gdLst/>
            <a:ahLst/>
            <a:cxnLst/>
            <a:rect r="r" b="b" t="t" l="l"/>
            <a:pathLst>
              <a:path h="2530792" w="7256751">
                <a:moveTo>
                  <a:pt x="0" y="0"/>
                </a:moveTo>
                <a:lnTo>
                  <a:pt x="7256751" y="0"/>
                </a:lnTo>
                <a:lnTo>
                  <a:pt x="7256751" y="2530792"/>
                </a:lnTo>
                <a:lnTo>
                  <a:pt x="0" y="2530792"/>
                </a:lnTo>
                <a:lnTo>
                  <a:pt x="0" y="0"/>
                </a:lnTo>
                <a:close/>
              </a:path>
            </a:pathLst>
          </a:custGeom>
          <a:blipFill>
            <a:blip r:embed="rId6"/>
            <a:stretch>
              <a:fillRect l="0" t="0" r="0" b="0"/>
            </a:stretch>
          </a:blipFill>
        </p:spPr>
      </p:sp>
      <p:sp>
        <p:nvSpPr>
          <p:cNvPr name="Freeform 10" id="10"/>
          <p:cNvSpPr/>
          <p:nvPr/>
        </p:nvSpPr>
        <p:spPr>
          <a:xfrm flipH="false" flipV="false" rot="0">
            <a:off x="3240863" y="5526982"/>
            <a:ext cx="11806274" cy="3191213"/>
          </a:xfrm>
          <a:custGeom>
            <a:avLst/>
            <a:gdLst/>
            <a:ahLst/>
            <a:cxnLst/>
            <a:rect r="r" b="b" t="t" l="l"/>
            <a:pathLst>
              <a:path h="3191213" w="11806274">
                <a:moveTo>
                  <a:pt x="0" y="0"/>
                </a:moveTo>
                <a:lnTo>
                  <a:pt x="11806274" y="0"/>
                </a:lnTo>
                <a:lnTo>
                  <a:pt x="11806274" y="3191213"/>
                </a:lnTo>
                <a:lnTo>
                  <a:pt x="0" y="3191213"/>
                </a:lnTo>
                <a:lnTo>
                  <a:pt x="0" y="0"/>
                </a:lnTo>
                <a:close/>
              </a:path>
            </a:pathLst>
          </a:custGeom>
          <a:blipFill>
            <a:blip r:embed="rId7"/>
            <a:stretch>
              <a:fillRect l="0" t="0" r="0" b="0"/>
            </a:stretch>
          </a:blipFill>
        </p:spPr>
      </p:sp>
      <p:sp>
        <p:nvSpPr>
          <p:cNvPr name="TextBox 11" id="11"/>
          <p:cNvSpPr txBox="true"/>
          <p:nvPr/>
        </p:nvSpPr>
        <p:spPr>
          <a:xfrm rot="0">
            <a:off x="4703564" y="838200"/>
            <a:ext cx="874613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Penyelesaian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56617" y="3884240"/>
            <a:ext cx="14574766" cy="4320065"/>
          </a:xfrm>
          <a:custGeom>
            <a:avLst/>
            <a:gdLst/>
            <a:ahLst/>
            <a:cxnLst/>
            <a:rect r="r" b="b" t="t" l="l"/>
            <a:pathLst>
              <a:path h="4320065" w="14574766">
                <a:moveTo>
                  <a:pt x="0" y="0"/>
                </a:moveTo>
                <a:lnTo>
                  <a:pt x="14574766" y="0"/>
                </a:lnTo>
                <a:lnTo>
                  <a:pt x="14574766" y="4320065"/>
                </a:lnTo>
                <a:lnTo>
                  <a:pt x="0" y="4320065"/>
                </a:lnTo>
                <a:lnTo>
                  <a:pt x="0" y="0"/>
                </a:lnTo>
                <a:close/>
              </a:path>
            </a:pathLst>
          </a:custGeom>
          <a:blipFill>
            <a:blip r:embed="rId6"/>
            <a:stretch>
              <a:fillRect l="0" t="0" r="0" b="0"/>
            </a:stretch>
          </a:blipFill>
        </p:spPr>
      </p:sp>
      <p:sp>
        <p:nvSpPr>
          <p:cNvPr name="TextBox 10" id="10"/>
          <p:cNvSpPr txBox="true"/>
          <p:nvPr/>
        </p:nvSpPr>
        <p:spPr>
          <a:xfrm rot="0">
            <a:off x="5026645" y="838200"/>
            <a:ext cx="8099971"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Contoh Soal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27980" y="2812232"/>
            <a:ext cx="13832040" cy="6870699"/>
          </a:xfrm>
          <a:custGeom>
            <a:avLst/>
            <a:gdLst/>
            <a:ahLst/>
            <a:cxnLst/>
            <a:rect r="r" b="b" t="t" l="l"/>
            <a:pathLst>
              <a:path h="6870699" w="13832040">
                <a:moveTo>
                  <a:pt x="0" y="0"/>
                </a:moveTo>
                <a:lnTo>
                  <a:pt x="13832040" y="0"/>
                </a:lnTo>
                <a:lnTo>
                  <a:pt x="13832040" y="6870699"/>
                </a:lnTo>
                <a:lnTo>
                  <a:pt x="0" y="6870699"/>
                </a:lnTo>
                <a:lnTo>
                  <a:pt x="0" y="0"/>
                </a:lnTo>
                <a:close/>
              </a:path>
            </a:pathLst>
          </a:custGeom>
          <a:blipFill>
            <a:blip r:embed="rId6"/>
            <a:stretch>
              <a:fillRect l="0" t="0" r="0" b="0"/>
            </a:stretch>
          </a:blipFill>
        </p:spPr>
      </p:sp>
      <p:sp>
        <p:nvSpPr>
          <p:cNvPr name="TextBox 7" id="7"/>
          <p:cNvSpPr txBox="true"/>
          <p:nvPr/>
        </p:nvSpPr>
        <p:spPr>
          <a:xfrm rot="0">
            <a:off x="4703564" y="838200"/>
            <a:ext cx="874613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Penyelesaian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3354B"/>
        </a:solidFill>
      </p:bgPr>
    </p:bg>
    <p:spTree>
      <p:nvGrpSpPr>
        <p:cNvPr id="1" name=""/>
        <p:cNvGrpSpPr/>
        <p:nvPr/>
      </p:nvGrpSpPr>
      <p:grpSpPr>
        <a:xfrm>
          <a:off x="0" y="0"/>
          <a:ext cx="0" cy="0"/>
          <a:chOff x="0" y="0"/>
          <a:chExt cx="0" cy="0"/>
        </a:xfrm>
      </p:grpSpPr>
      <p:sp>
        <p:nvSpPr>
          <p:cNvPr name="TextBox 2" id="2"/>
          <p:cNvSpPr txBox="true"/>
          <p:nvPr/>
        </p:nvSpPr>
        <p:spPr>
          <a:xfrm rot="0">
            <a:off x="5026645" y="838200"/>
            <a:ext cx="8099971"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Contoh Soal</a:t>
            </a:r>
          </a:p>
        </p:txBody>
      </p:sp>
      <p:sp>
        <p:nvSpPr>
          <p:cNvPr name="TextBox 3" id="3"/>
          <p:cNvSpPr txBox="true"/>
          <p:nvPr/>
        </p:nvSpPr>
        <p:spPr>
          <a:xfrm rot="0">
            <a:off x="758417" y="3970082"/>
            <a:ext cx="16500883" cy="2746353"/>
          </a:xfrm>
          <a:prstGeom prst="rect">
            <a:avLst/>
          </a:prstGeom>
        </p:spPr>
        <p:txBody>
          <a:bodyPr anchor="t" rtlCol="false" tIns="0" lIns="0" bIns="0" rIns="0">
            <a:spAutoFit/>
          </a:bodyPr>
          <a:lstStyle/>
          <a:p>
            <a:pPr algn="ctr">
              <a:lnSpc>
                <a:spcPts val="7333"/>
              </a:lnSpc>
              <a:spcBef>
                <a:spcPct val="0"/>
              </a:spcBef>
            </a:pPr>
            <a:r>
              <a:rPr lang="en-US" b="true" sz="5238">
                <a:solidFill>
                  <a:srgbClr val="FFFFFF"/>
                </a:solidFill>
                <a:latin typeface="League Spartan"/>
                <a:ea typeface="League Spartan"/>
                <a:cs typeface="League Spartan"/>
                <a:sym typeface="League Spartan"/>
              </a:rPr>
              <a:t>Sensor LM35 menghasilkan tegangan keluaran 0,75 V. Berapakah suhu yang terbaca oleh sensor dalam derajat Celcius?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56510" y="5400358"/>
            <a:ext cx="4018784" cy="128166"/>
          </a:xfrm>
          <a:custGeom>
            <a:avLst/>
            <a:gdLst/>
            <a:ahLst/>
            <a:cxnLst/>
            <a:rect r="r" b="b" t="t" l="l"/>
            <a:pathLst>
              <a:path h="128166" w="4018784">
                <a:moveTo>
                  <a:pt x="0" y="0"/>
                </a:moveTo>
                <a:lnTo>
                  <a:pt x="4018784" y="0"/>
                </a:lnTo>
                <a:lnTo>
                  <a:pt x="4018784" y="128165"/>
                </a:lnTo>
                <a:lnTo>
                  <a:pt x="0" y="128165"/>
                </a:lnTo>
                <a:lnTo>
                  <a:pt x="0" y="0"/>
                </a:lnTo>
                <a:close/>
              </a:path>
            </a:pathLst>
          </a:custGeom>
          <a:blipFill>
            <a:blip r:embed="rId6"/>
            <a:stretch>
              <a:fillRect l="-68601" t="-271462" r="-39176" b="-171462"/>
            </a:stretch>
          </a:blipFill>
        </p:spPr>
      </p:sp>
      <p:sp>
        <p:nvSpPr>
          <p:cNvPr name="Freeform 7" id="7"/>
          <p:cNvSpPr/>
          <p:nvPr/>
        </p:nvSpPr>
        <p:spPr>
          <a:xfrm flipH="false" flipV="false" rot="0">
            <a:off x="5637340" y="6327988"/>
            <a:ext cx="8172036" cy="2366990"/>
          </a:xfrm>
          <a:custGeom>
            <a:avLst/>
            <a:gdLst/>
            <a:ahLst/>
            <a:cxnLst/>
            <a:rect r="r" b="b" t="t" l="l"/>
            <a:pathLst>
              <a:path h="2366990" w="8172036">
                <a:moveTo>
                  <a:pt x="0" y="0"/>
                </a:moveTo>
                <a:lnTo>
                  <a:pt x="8172035" y="0"/>
                </a:lnTo>
                <a:lnTo>
                  <a:pt x="8172035" y="2366990"/>
                </a:lnTo>
                <a:lnTo>
                  <a:pt x="0" y="2366990"/>
                </a:lnTo>
                <a:lnTo>
                  <a:pt x="0" y="0"/>
                </a:lnTo>
                <a:close/>
              </a:path>
            </a:pathLst>
          </a:custGeom>
          <a:blipFill>
            <a:blip r:embed="rId7"/>
            <a:stretch>
              <a:fillRect l="0" t="0" r="-34272" b="0"/>
            </a:stretch>
          </a:blipFill>
        </p:spPr>
      </p:sp>
      <p:sp>
        <p:nvSpPr>
          <p:cNvPr name="TextBox 8" id="8"/>
          <p:cNvSpPr txBox="true"/>
          <p:nvPr/>
        </p:nvSpPr>
        <p:spPr>
          <a:xfrm rot="0">
            <a:off x="4703564" y="838200"/>
            <a:ext cx="874613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Penyelesaian</a:t>
            </a:r>
          </a:p>
        </p:txBody>
      </p:sp>
      <p:sp>
        <p:nvSpPr>
          <p:cNvPr name="TextBox 9" id="9"/>
          <p:cNvSpPr txBox="true"/>
          <p:nvPr/>
        </p:nvSpPr>
        <p:spPr>
          <a:xfrm rot="0">
            <a:off x="989036" y="2869934"/>
            <a:ext cx="16175188" cy="1021081"/>
          </a:xfrm>
          <a:prstGeom prst="rect">
            <a:avLst/>
          </a:prstGeom>
        </p:spPr>
        <p:txBody>
          <a:bodyPr anchor="t" rtlCol="false" tIns="0" lIns="0" bIns="0" rIns="0">
            <a:spAutoFit/>
          </a:bodyPr>
          <a:lstStyle/>
          <a:p>
            <a:pPr algn="ctr">
              <a:lnSpc>
                <a:spcPts val="3960"/>
              </a:lnSpc>
            </a:pPr>
            <a:r>
              <a:rPr lang="en-US" b="true" sz="4000" spc="-36">
                <a:solidFill>
                  <a:srgbClr val="FFFFFF"/>
                </a:solidFill>
                <a:latin typeface="Open Sans Bold"/>
                <a:ea typeface="Open Sans Bold"/>
                <a:cs typeface="Open Sans Bold"/>
                <a:sym typeface="Open Sans Bold"/>
              </a:rPr>
              <a:t>Dik : Tegangan  keluaran 0,75 v</a:t>
            </a:r>
          </a:p>
          <a:p>
            <a:pPr algn="ctr">
              <a:lnSpc>
                <a:spcPts val="3960"/>
              </a:lnSpc>
            </a:pPr>
            <a:r>
              <a:rPr lang="en-US" b="true" sz="4000" spc="-36">
                <a:solidFill>
                  <a:srgbClr val="FFFFFF"/>
                </a:solidFill>
                <a:latin typeface="Open Sans Bold"/>
                <a:ea typeface="Open Sans Bold"/>
                <a:cs typeface="Open Sans Bold"/>
                <a:sym typeface="Open Sans Bold"/>
              </a:rPr>
              <a:t>Dit : suhu yang terbaca oleh sensor dalam derajat celsius?</a:t>
            </a:r>
          </a:p>
        </p:txBody>
      </p:sp>
      <p:sp>
        <p:nvSpPr>
          <p:cNvPr name="TextBox 10" id="10"/>
          <p:cNvSpPr txBox="true"/>
          <p:nvPr/>
        </p:nvSpPr>
        <p:spPr>
          <a:xfrm rot="0">
            <a:off x="1074591" y="4407662"/>
            <a:ext cx="1200150"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jawab</a:t>
            </a:r>
          </a:p>
        </p:txBody>
      </p:sp>
      <p:sp>
        <p:nvSpPr>
          <p:cNvPr name="TextBox 11" id="11"/>
          <p:cNvSpPr txBox="true"/>
          <p:nvPr/>
        </p:nvSpPr>
        <p:spPr>
          <a:xfrm rot="0">
            <a:off x="6412706" y="4664520"/>
            <a:ext cx="546258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suhu = Tegangan keluaran </a:t>
            </a:r>
          </a:p>
        </p:txBody>
      </p:sp>
      <p:sp>
        <p:nvSpPr>
          <p:cNvPr name="TextBox 12" id="12"/>
          <p:cNvSpPr txBox="true"/>
          <p:nvPr/>
        </p:nvSpPr>
        <p:spPr>
          <a:xfrm rot="0">
            <a:off x="8597026" y="5461848"/>
            <a:ext cx="225266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Sensitivitas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3354B"/>
        </a:solidFill>
      </p:bgPr>
    </p:bg>
    <p:spTree>
      <p:nvGrpSpPr>
        <p:cNvPr id="1" name=""/>
        <p:cNvGrpSpPr/>
        <p:nvPr/>
      </p:nvGrpSpPr>
      <p:grpSpPr>
        <a:xfrm>
          <a:off x="0" y="0"/>
          <a:ext cx="0" cy="0"/>
          <a:chOff x="0" y="0"/>
          <a:chExt cx="0" cy="0"/>
        </a:xfrm>
      </p:grpSpPr>
      <p:sp>
        <p:nvSpPr>
          <p:cNvPr name="TextBox 2" id="2"/>
          <p:cNvSpPr txBox="true"/>
          <p:nvPr/>
        </p:nvSpPr>
        <p:spPr>
          <a:xfrm rot="0">
            <a:off x="5179119" y="990600"/>
            <a:ext cx="8099822"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Contoh Soal</a:t>
            </a:r>
          </a:p>
        </p:txBody>
      </p:sp>
      <p:sp>
        <p:nvSpPr>
          <p:cNvPr name="TextBox 3" id="3"/>
          <p:cNvSpPr txBox="true"/>
          <p:nvPr/>
        </p:nvSpPr>
        <p:spPr>
          <a:xfrm rot="0">
            <a:off x="910817" y="4122482"/>
            <a:ext cx="16500883" cy="3674406"/>
          </a:xfrm>
          <a:prstGeom prst="rect">
            <a:avLst/>
          </a:prstGeom>
        </p:spPr>
        <p:txBody>
          <a:bodyPr anchor="t" rtlCol="false" tIns="0" lIns="0" bIns="0" rIns="0">
            <a:spAutoFit/>
          </a:bodyPr>
          <a:lstStyle/>
          <a:p>
            <a:pPr algn="ctr">
              <a:lnSpc>
                <a:spcPts val="7333"/>
              </a:lnSpc>
              <a:spcBef>
                <a:spcPct val="0"/>
              </a:spcBef>
            </a:pPr>
            <a:r>
              <a:rPr lang="en-US" sz="5238">
                <a:solidFill>
                  <a:srgbClr val="FFFFFF"/>
                </a:solidFill>
                <a:latin typeface="League Spartan"/>
                <a:ea typeface="League Spartan"/>
                <a:cs typeface="League Spartan"/>
                <a:sym typeface="League Spartan"/>
              </a:rPr>
              <a:t>Sensor LM35 dipasang dalam ruangan yang suhunya bervariasi antara 10°C hingga 40°C. Tentukan rentang tegangan keluaran yang dihasilkan oleh sensor.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3612158" y="3446975"/>
            <a:ext cx="11537553" cy="3566098"/>
          </a:xfrm>
          <a:custGeom>
            <a:avLst/>
            <a:gdLst/>
            <a:ahLst/>
            <a:cxnLst/>
            <a:rect r="r" b="b" t="t" l="l"/>
            <a:pathLst>
              <a:path h="3566098" w="11537553">
                <a:moveTo>
                  <a:pt x="0" y="0"/>
                </a:moveTo>
                <a:lnTo>
                  <a:pt x="11537553" y="0"/>
                </a:lnTo>
                <a:lnTo>
                  <a:pt x="11537553" y="3566098"/>
                </a:lnTo>
                <a:lnTo>
                  <a:pt x="0" y="3566098"/>
                </a:lnTo>
                <a:lnTo>
                  <a:pt x="0" y="0"/>
                </a:lnTo>
                <a:close/>
              </a:path>
            </a:pathLst>
          </a:custGeom>
          <a:blipFill>
            <a:blip r:embed="rId2"/>
            <a:stretch>
              <a:fillRect l="-652" t="0" r="-652" b="0"/>
            </a:stretch>
          </a:blipFill>
        </p:spPr>
      </p:sp>
      <p:sp>
        <p:nvSpPr>
          <p:cNvPr name="TextBox 3" id="3"/>
          <p:cNvSpPr txBox="true"/>
          <p:nvPr/>
        </p:nvSpPr>
        <p:spPr>
          <a:xfrm rot="0">
            <a:off x="4855964" y="990600"/>
            <a:ext cx="874613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Penyelesaian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5537499" y="408799"/>
            <a:ext cx="1487448" cy="1929472"/>
          </a:xfrm>
          <a:custGeom>
            <a:avLst/>
            <a:gdLst/>
            <a:ahLst/>
            <a:cxnLst/>
            <a:rect r="r" b="b" t="t" l="l"/>
            <a:pathLst>
              <a:path h="1929472" w="1487448">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7293" y="7753458"/>
            <a:ext cx="1487448" cy="1929472"/>
          </a:xfrm>
          <a:custGeom>
            <a:avLst/>
            <a:gdLst/>
            <a:ahLst/>
            <a:cxnLst/>
            <a:rect r="r" b="b" t="t" l="l"/>
            <a:pathLst>
              <a:path h="1929472" w="1487448">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892260" y="845119"/>
            <a:ext cx="764962" cy="2168706"/>
          </a:xfrm>
          <a:custGeom>
            <a:avLst/>
            <a:gdLst/>
            <a:ahLst/>
            <a:cxnLst/>
            <a:rect r="r" b="b" t="t" l="l"/>
            <a:pathLst>
              <a:path h="2168706" w="764962">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5155018" y="7251361"/>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68611" y="3767021"/>
            <a:ext cx="13950777" cy="2476733"/>
          </a:xfrm>
          <a:prstGeom prst="rect">
            <a:avLst/>
          </a:prstGeom>
        </p:spPr>
        <p:txBody>
          <a:bodyPr anchor="t" rtlCol="false" tIns="0" lIns="0" bIns="0" rIns="0">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852686"/>
            <a:chOff x="0" y="0"/>
            <a:chExt cx="4274726" cy="1804823"/>
          </a:xfrm>
        </p:grpSpPr>
        <p:sp>
          <p:nvSpPr>
            <p:cNvPr name="Freeform 3" id="3"/>
            <p:cNvSpPr/>
            <p:nvPr/>
          </p:nvSpPr>
          <p:spPr>
            <a:xfrm flipH="false" flipV="false" rot="0">
              <a:off x="0" y="0"/>
              <a:ext cx="4274726" cy="1804823"/>
            </a:xfrm>
            <a:custGeom>
              <a:avLst/>
              <a:gdLst/>
              <a:ahLst/>
              <a:cxnLst/>
              <a:rect r="r" b="b" t="t" l="l"/>
              <a:pathLst>
                <a:path h="1804823" w="4274726">
                  <a:moveTo>
                    <a:pt x="47700" y="0"/>
                  </a:moveTo>
                  <a:lnTo>
                    <a:pt x="4227026" y="0"/>
                  </a:lnTo>
                  <a:cubicBezTo>
                    <a:pt x="4239677" y="0"/>
                    <a:pt x="4251809" y="5025"/>
                    <a:pt x="4260755" y="13971"/>
                  </a:cubicBezTo>
                  <a:cubicBezTo>
                    <a:pt x="4269700" y="22916"/>
                    <a:pt x="4274726" y="35049"/>
                    <a:pt x="4274726" y="47700"/>
                  </a:cubicBezTo>
                  <a:lnTo>
                    <a:pt x="4274726" y="1757123"/>
                  </a:lnTo>
                  <a:cubicBezTo>
                    <a:pt x="4274726" y="1769774"/>
                    <a:pt x="4269700" y="1781906"/>
                    <a:pt x="4260755" y="1790852"/>
                  </a:cubicBezTo>
                  <a:cubicBezTo>
                    <a:pt x="4251809" y="1799797"/>
                    <a:pt x="4239677" y="1804823"/>
                    <a:pt x="4227026" y="1804823"/>
                  </a:cubicBezTo>
                  <a:lnTo>
                    <a:pt x="47700" y="1804823"/>
                  </a:lnTo>
                  <a:cubicBezTo>
                    <a:pt x="35049" y="1804823"/>
                    <a:pt x="22916" y="1799797"/>
                    <a:pt x="13971" y="1790852"/>
                  </a:cubicBezTo>
                  <a:cubicBezTo>
                    <a:pt x="5025" y="1781906"/>
                    <a:pt x="0" y="1769774"/>
                    <a:pt x="0" y="1757123"/>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name="TextBox 4" id="4"/>
            <p:cNvSpPr txBox="true"/>
            <p:nvPr/>
          </p:nvSpPr>
          <p:spPr>
            <a:xfrm>
              <a:off x="0" y="-47625"/>
              <a:ext cx="4274726" cy="18524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866068" y="2875848"/>
            <a:ext cx="14421124" cy="6666230"/>
          </a:xfrm>
          <a:prstGeom prst="rect">
            <a:avLst/>
          </a:prstGeom>
        </p:spPr>
        <p:txBody>
          <a:bodyPr anchor="t" rtlCol="false" tIns="0" lIns="0" bIns="0" rIns="0">
            <a:spAutoFit/>
          </a:bodyPr>
          <a:lstStyle/>
          <a:p>
            <a:pPr algn="just">
              <a:lnSpc>
                <a:spcPts val="5320"/>
              </a:lnSpc>
              <a:spcBef>
                <a:spcPct val="0"/>
              </a:spcBef>
            </a:pPr>
            <a:r>
              <a:rPr lang="en-US" sz="3800">
                <a:solidFill>
                  <a:srgbClr val="23354B"/>
                </a:solidFill>
                <a:latin typeface="Arimo"/>
                <a:ea typeface="Arimo"/>
                <a:cs typeface="Arimo"/>
                <a:sym typeface="Arimo"/>
              </a:rPr>
              <a:t>Sensor suhu LM35 adalah komponen elektronika yang memiliki fungsi untuk mengubah besaran suhu menjadi besaran listrik dalam bentuk tegangan. Sensor Suhu LM35 yang dipakai dalam penelitian ini berupa komponen elektronika elektronika yang diproduksi oleh National Semiconductor. LM35 memiliki keakuratan tinggi dan kemudahan perancangan jika dibandingkan dengan sensor suhu yang lain, LM35 keluaran impedansi yang rendah dan linieritas yang tinggi sehingga dapat dengan mudah dihubungkan dengan rangkaian kendali khusus serta tidak memerlukan penyetelan lanjutan.</a:t>
            </a: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815333" y="838200"/>
            <a:ext cx="852259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PENGERTIAN</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5790705" y="842786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3535655" y="1494261"/>
            <a:ext cx="4960762" cy="5220420"/>
            <a:chOff x="0" y="0"/>
            <a:chExt cx="1532831" cy="1613063"/>
          </a:xfrm>
        </p:grpSpPr>
        <p:sp>
          <p:nvSpPr>
            <p:cNvPr name="Freeform 12" id="12"/>
            <p:cNvSpPr/>
            <p:nvPr/>
          </p:nvSpPr>
          <p:spPr>
            <a:xfrm flipH="false" flipV="false" rot="0">
              <a:off x="0" y="0"/>
              <a:ext cx="1532831" cy="1613063"/>
            </a:xfrm>
            <a:custGeom>
              <a:avLst/>
              <a:gdLst/>
              <a:ahLst/>
              <a:cxnLst/>
              <a:rect r="r" b="b" t="t" l="l"/>
              <a:pathLst>
                <a:path h="1613063" w="1532831">
                  <a:moveTo>
                    <a:pt x="35895" y="0"/>
                  </a:moveTo>
                  <a:lnTo>
                    <a:pt x="1496936" y="0"/>
                  </a:lnTo>
                  <a:cubicBezTo>
                    <a:pt x="1516760" y="0"/>
                    <a:pt x="1532831" y="16071"/>
                    <a:pt x="1532831" y="35895"/>
                  </a:cubicBezTo>
                  <a:lnTo>
                    <a:pt x="1532831" y="1577168"/>
                  </a:lnTo>
                  <a:cubicBezTo>
                    <a:pt x="1532831" y="1596992"/>
                    <a:pt x="1516760" y="1613063"/>
                    <a:pt x="1496936" y="1613063"/>
                  </a:cubicBezTo>
                  <a:lnTo>
                    <a:pt x="35895" y="1613063"/>
                  </a:lnTo>
                  <a:cubicBezTo>
                    <a:pt x="16071" y="1613063"/>
                    <a:pt x="0" y="1596992"/>
                    <a:pt x="0" y="1577168"/>
                  </a:cubicBezTo>
                  <a:lnTo>
                    <a:pt x="0" y="35895"/>
                  </a:lnTo>
                  <a:cubicBezTo>
                    <a:pt x="0" y="16071"/>
                    <a:pt x="16071" y="0"/>
                    <a:pt x="35895" y="0"/>
                  </a:cubicBezTo>
                  <a:close/>
                </a:path>
              </a:pathLst>
            </a:custGeom>
            <a:blipFill>
              <a:blip r:embed="rId10"/>
              <a:stretch>
                <a:fillRect l="0" t="-1562" r="0" b="-1562"/>
              </a:stretch>
            </a:blipFill>
          </p:spPr>
        </p:sp>
      </p:grpSp>
      <p:sp>
        <p:nvSpPr>
          <p:cNvPr name="Freeform 13" id="13"/>
          <p:cNvSpPr/>
          <p:nvPr/>
        </p:nvSpPr>
        <p:spPr>
          <a:xfrm flipH="false" flipV="false" rot="0">
            <a:off x="10294857" y="1528761"/>
            <a:ext cx="4624394" cy="5239808"/>
          </a:xfrm>
          <a:custGeom>
            <a:avLst/>
            <a:gdLst/>
            <a:ahLst/>
            <a:cxnLst/>
            <a:rect r="r" b="b" t="t" l="l"/>
            <a:pathLst>
              <a:path h="5239808" w="4624394">
                <a:moveTo>
                  <a:pt x="0" y="0"/>
                </a:moveTo>
                <a:lnTo>
                  <a:pt x="4624394" y="0"/>
                </a:lnTo>
                <a:lnTo>
                  <a:pt x="4624394" y="5239808"/>
                </a:lnTo>
                <a:lnTo>
                  <a:pt x="0" y="5239808"/>
                </a:lnTo>
                <a:lnTo>
                  <a:pt x="0" y="0"/>
                </a:lnTo>
                <a:close/>
              </a:path>
            </a:pathLst>
          </a:custGeom>
          <a:blipFill>
            <a:blip r:embed="rId11"/>
            <a:stretch>
              <a:fillRect l="0" t="0" r="0" b="0"/>
            </a:stretch>
          </a:blipFill>
        </p:spPr>
      </p:sp>
      <p:sp>
        <p:nvSpPr>
          <p:cNvPr name="TextBox 14" id="14"/>
          <p:cNvSpPr txBox="true"/>
          <p:nvPr/>
        </p:nvSpPr>
        <p:spPr>
          <a:xfrm rot="0">
            <a:off x="4854124" y="7348401"/>
            <a:ext cx="2323825" cy="1125091"/>
          </a:xfrm>
          <a:prstGeom prst="rect">
            <a:avLst/>
          </a:prstGeom>
        </p:spPr>
        <p:txBody>
          <a:bodyPr anchor="t" rtlCol="false" tIns="0" lIns="0" bIns="0" rIns="0">
            <a:spAutoFit/>
          </a:bodyPr>
          <a:lstStyle/>
          <a:p>
            <a:pPr algn="ctr">
              <a:lnSpc>
                <a:spcPts val="4406"/>
              </a:lnSpc>
              <a:spcBef>
                <a:spcPct val="0"/>
              </a:spcBef>
            </a:pPr>
            <a:r>
              <a:rPr lang="en-US" b="true" sz="3147">
                <a:solidFill>
                  <a:srgbClr val="23354B"/>
                </a:solidFill>
                <a:latin typeface="Arimo Bold"/>
                <a:ea typeface="Arimo Bold"/>
                <a:cs typeface="Arimo Bold"/>
                <a:sym typeface="Arimo Bold"/>
              </a:rPr>
              <a:t>Sensor LM35</a:t>
            </a:r>
          </a:p>
        </p:txBody>
      </p:sp>
      <p:sp>
        <p:nvSpPr>
          <p:cNvPr name="TextBox 15" id="15"/>
          <p:cNvSpPr txBox="true"/>
          <p:nvPr/>
        </p:nvSpPr>
        <p:spPr>
          <a:xfrm rot="0">
            <a:off x="11112457" y="7068572"/>
            <a:ext cx="2323825" cy="1684750"/>
          </a:xfrm>
          <a:prstGeom prst="rect">
            <a:avLst/>
          </a:prstGeom>
        </p:spPr>
        <p:txBody>
          <a:bodyPr anchor="t" rtlCol="false" tIns="0" lIns="0" bIns="0" rIns="0">
            <a:spAutoFit/>
          </a:bodyPr>
          <a:lstStyle/>
          <a:p>
            <a:pPr algn="ctr">
              <a:lnSpc>
                <a:spcPts val="4406"/>
              </a:lnSpc>
              <a:spcBef>
                <a:spcPct val="0"/>
              </a:spcBef>
            </a:pPr>
            <a:r>
              <a:rPr lang="en-US" b="true" sz="3147">
                <a:solidFill>
                  <a:srgbClr val="23354B"/>
                </a:solidFill>
                <a:latin typeface="Arimo Bold"/>
                <a:ea typeface="Arimo Bold"/>
                <a:cs typeface="Arimo Bold"/>
                <a:sym typeface="Arimo Bold"/>
              </a:rPr>
              <a:t>Sensor LM35 pada proteus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437245" y="-273117"/>
            <a:ext cx="19027750" cy="10703110"/>
          </a:xfrm>
          <a:custGeom>
            <a:avLst/>
            <a:gdLst/>
            <a:ahLst/>
            <a:cxnLst/>
            <a:rect r="r" b="b" t="t" l="l"/>
            <a:pathLst>
              <a:path h="10703110" w="19027750">
                <a:moveTo>
                  <a:pt x="0" y="0"/>
                </a:moveTo>
                <a:lnTo>
                  <a:pt x="19027750" y="0"/>
                </a:lnTo>
                <a:lnTo>
                  <a:pt x="19027750" y="10703109"/>
                </a:lnTo>
                <a:lnTo>
                  <a:pt x="0" y="10703109"/>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69598" r="0" b="-1068"/>
            </a:stretch>
          </a:blipFill>
        </p:spPr>
      </p:sp>
      <p:grpSp>
        <p:nvGrpSpPr>
          <p:cNvPr name="Group 3" id="3"/>
          <p:cNvGrpSpPr/>
          <p:nvPr/>
        </p:nvGrpSpPr>
        <p:grpSpPr>
          <a:xfrm rot="0">
            <a:off x="1028700" y="1777569"/>
            <a:ext cx="16230600" cy="6601736"/>
            <a:chOff x="0" y="0"/>
            <a:chExt cx="4274726" cy="1738729"/>
          </a:xfrm>
        </p:grpSpPr>
        <p:sp>
          <p:nvSpPr>
            <p:cNvPr name="Freeform 4" id="4"/>
            <p:cNvSpPr/>
            <p:nvPr/>
          </p:nvSpPr>
          <p:spPr>
            <a:xfrm flipH="false" flipV="false" rot="0">
              <a:off x="0" y="0"/>
              <a:ext cx="4274726" cy="1738729"/>
            </a:xfrm>
            <a:custGeom>
              <a:avLst/>
              <a:gdLst/>
              <a:ahLst/>
              <a:cxnLst/>
              <a:rect r="r" b="b" t="t" l="l"/>
              <a:pathLst>
                <a:path h="1738729" w="4274726">
                  <a:moveTo>
                    <a:pt x="47700" y="0"/>
                  </a:moveTo>
                  <a:lnTo>
                    <a:pt x="4227026" y="0"/>
                  </a:lnTo>
                  <a:cubicBezTo>
                    <a:pt x="4239677" y="0"/>
                    <a:pt x="4251809" y="5025"/>
                    <a:pt x="4260755" y="13971"/>
                  </a:cubicBezTo>
                  <a:cubicBezTo>
                    <a:pt x="4269700" y="22916"/>
                    <a:pt x="4274726" y="35049"/>
                    <a:pt x="4274726" y="47700"/>
                  </a:cubicBezTo>
                  <a:lnTo>
                    <a:pt x="4274726" y="1691029"/>
                  </a:lnTo>
                  <a:cubicBezTo>
                    <a:pt x="4274726" y="1703680"/>
                    <a:pt x="4269700" y="1715813"/>
                    <a:pt x="4260755" y="1724758"/>
                  </a:cubicBezTo>
                  <a:cubicBezTo>
                    <a:pt x="4251809" y="1733703"/>
                    <a:pt x="4239677" y="1738729"/>
                    <a:pt x="4227026" y="1738729"/>
                  </a:cubicBezTo>
                  <a:lnTo>
                    <a:pt x="47700" y="1738729"/>
                  </a:lnTo>
                  <a:cubicBezTo>
                    <a:pt x="35049" y="1738729"/>
                    <a:pt x="22916" y="1733703"/>
                    <a:pt x="13971" y="1724758"/>
                  </a:cubicBezTo>
                  <a:cubicBezTo>
                    <a:pt x="5025" y="1715813"/>
                    <a:pt x="0" y="1703680"/>
                    <a:pt x="0" y="1691029"/>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name="TextBox 5" id="5"/>
            <p:cNvSpPr txBox="true"/>
            <p:nvPr/>
          </p:nvSpPr>
          <p:spPr>
            <a:xfrm>
              <a:off x="0" y="-47625"/>
              <a:ext cx="4274726" cy="178635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871612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689600" y="2087905"/>
            <a:ext cx="14774060" cy="5914390"/>
          </a:xfrm>
          <a:prstGeom prst="rect">
            <a:avLst/>
          </a:prstGeom>
        </p:spPr>
        <p:txBody>
          <a:bodyPr anchor="t" rtlCol="false" tIns="0" lIns="0" bIns="0" rIns="0">
            <a:spAutoFit/>
          </a:bodyPr>
          <a:lstStyle/>
          <a:p>
            <a:pPr algn="ctr">
              <a:lnSpc>
                <a:spcPts val="4655"/>
              </a:lnSpc>
            </a:pPr>
            <a:r>
              <a:rPr lang="en-US" sz="3500">
                <a:solidFill>
                  <a:srgbClr val="23354B"/>
                </a:solidFill>
                <a:latin typeface="Arimo"/>
                <a:ea typeface="Arimo"/>
                <a:cs typeface="Arimo"/>
                <a:sym typeface="Arimo"/>
              </a:rPr>
              <a:t>Sensor suhu LM35 ini mempunyai jangkauan pengukuran suhu antara 0 – 100 derajat Celcius dengan kenaikan 10 mV untuk tiap derajat Celcius yang berarti bahwa setiap kenaikan suhu (0C) maka akan terjadi kenaikan tegangan sebesar 10 mV, dimana output dari LM35 ini yang menyatakan kondisi perubahan dari suhu lingkungan. Setiap terjadi perubahan suhu maka akan terjadi perubahan data output yang dihasilkan, dimana perubahan tersebut berupa perbedaan tegangan yang dihasilkan. Sensor Suhu LM35 ini tidak memerlukan peng-kalibrasian atau penyetelan dari luar karena ketelitiannya sampai lebih kurang seperempat derajat celcius pada temperatur ruang. </a:t>
            </a:r>
          </a:p>
        </p:txBody>
      </p:sp>
      <p:sp>
        <p:nvSpPr>
          <p:cNvPr name="Freeform 10" id="10"/>
          <p:cNvSpPr/>
          <p:nvPr/>
        </p:nvSpPr>
        <p:spPr>
          <a:xfrm flipH="false" flipV="false" rot="5400000">
            <a:off x="15155018" y="8347628"/>
            <a:ext cx="764962" cy="2168706"/>
          </a:xfrm>
          <a:custGeom>
            <a:avLst/>
            <a:gdLst/>
            <a:ahLst/>
            <a:cxnLst/>
            <a:rect r="r" b="b" t="t" l="l"/>
            <a:pathLst>
              <a:path h="2168706" w="764962">
                <a:moveTo>
                  <a:pt x="0" y="0"/>
                </a:moveTo>
                <a:lnTo>
                  <a:pt x="764961" y="0"/>
                </a:lnTo>
                <a:lnTo>
                  <a:pt x="764961"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5155018" y="8347628"/>
            <a:ext cx="764962" cy="2168706"/>
          </a:xfrm>
          <a:custGeom>
            <a:avLst/>
            <a:gdLst/>
            <a:ahLst/>
            <a:cxnLst/>
            <a:rect r="r" b="b" t="t" l="l"/>
            <a:pathLst>
              <a:path h="2168706" w="764962">
                <a:moveTo>
                  <a:pt x="0" y="0"/>
                </a:moveTo>
                <a:lnTo>
                  <a:pt x="764961" y="0"/>
                </a:lnTo>
                <a:lnTo>
                  <a:pt x="764961" y="2168706"/>
                </a:lnTo>
                <a:lnTo>
                  <a:pt x="0" y="21687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52193" y="2924247"/>
            <a:ext cx="10019123" cy="4005466"/>
          </a:xfrm>
          <a:custGeom>
            <a:avLst/>
            <a:gdLst/>
            <a:ahLst/>
            <a:cxnLst/>
            <a:rect r="r" b="b" t="t" l="l"/>
            <a:pathLst>
              <a:path h="4005466" w="10019123">
                <a:moveTo>
                  <a:pt x="0" y="0"/>
                </a:moveTo>
                <a:lnTo>
                  <a:pt x="10019123" y="0"/>
                </a:lnTo>
                <a:lnTo>
                  <a:pt x="10019123" y="4005466"/>
                </a:lnTo>
                <a:lnTo>
                  <a:pt x="0" y="4005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0" y="700972"/>
            <a:ext cx="18288000" cy="1749425"/>
          </a:xfrm>
          <a:prstGeom prst="rect">
            <a:avLst/>
          </a:prstGeom>
        </p:spPr>
        <p:txBody>
          <a:bodyPr anchor="t" rtlCol="false" tIns="0" lIns="0" bIns="0" rIns="0">
            <a:spAutoFit/>
          </a:bodyPr>
          <a:lstStyle/>
          <a:p>
            <a:pPr algn="ctr">
              <a:lnSpc>
                <a:spcPts val="7000"/>
              </a:lnSpc>
              <a:spcBef>
                <a:spcPct val="0"/>
              </a:spcBef>
            </a:pPr>
            <a:r>
              <a:rPr lang="en-US" sz="5000">
                <a:solidFill>
                  <a:srgbClr val="23354B"/>
                </a:solidFill>
                <a:latin typeface="League Spartan"/>
                <a:ea typeface="League Spartan"/>
                <a:cs typeface="League Spartan"/>
                <a:sym typeface="League Spartan"/>
              </a:rPr>
              <a:t>LM35 sebagai alat deteksi temperatur memiliki karakteristik sebagai berikut :</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3504607" y="287551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8765829" y="6768569"/>
            <a:ext cx="8800872" cy="3518431"/>
          </a:xfrm>
          <a:custGeom>
            <a:avLst/>
            <a:gdLst/>
            <a:ahLst/>
            <a:cxnLst/>
            <a:rect r="r" b="b" t="t" l="l"/>
            <a:pathLst>
              <a:path h="3518431" w="8800872">
                <a:moveTo>
                  <a:pt x="0" y="0"/>
                </a:moveTo>
                <a:lnTo>
                  <a:pt x="8800872" y="0"/>
                </a:lnTo>
                <a:lnTo>
                  <a:pt x="8800872" y="3518431"/>
                </a:lnTo>
                <a:lnTo>
                  <a:pt x="0" y="35184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3940513" y="6532110"/>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926059" y="3151909"/>
            <a:ext cx="7587340" cy="3023010"/>
          </a:xfrm>
          <a:prstGeom prst="rect">
            <a:avLst/>
          </a:prstGeom>
        </p:spPr>
        <p:txBody>
          <a:bodyPr anchor="t" rtlCol="false" tIns="0" lIns="0" bIns="0" rIns="0">
            <a:spAutoFit/>
          </a:bodyPr>
          <a:lstStyle/>
          <a:p>
            <a:pPr algn="l" marL="629943" indent="-314972" lvl="1">
              <a:lnSpc>
                <a:spcPts val="4084"/>
              </a:lnSpc>
              <a:buAutoNum type="arabicPeriod" startAt="1"/>
            </a:pPr>
            <a:r>
              <a:rPr lang="en-US" sz="2917">
                <a:solidFill>
                  <a:srgbClr val="FFFFFF"/>
                </a:solidFill>
                <a:latin typeface="Arimo"/>
                <a:ea typeface="Arimo"/>
                <a:cs typeface="Arimo"/>
                <a:sym typeface="Arimo"/>
              </a:rPr>
              <a:t>Bekerja pada rating tegangan 4V s/d 30V.</a:t>
            </a:r>
          </a:p>
          <a:p>
            <a:pPr algn="l" marL="629943" indent="-314972" lvl="1">
              <a:lnSpc>
                <a:spcPts val="4084"/>
              </a:lnSpc>
              <a:buAutoNum type="arabicPeriod" startAt="1"/>
            </a:pPr>
            <a:r>
              <a:rPr lang="en-US" sz="2917">
                <a:solidFill>
                  <a:srgbClr val="FFFFFF"/>
                </a:solidFill>
                <a:latin typeface="Arimo"/>
                <a:ea typeface="Arimo"/>
                <a:cs typeface="Arimo"/>
                <a:sym typeface="Arimo"/>
              </a:rPr>
              <a:t>Pembacaan temperatur berkisar antara 0 ºC s/d 100 ºC . </a:t>
            </a:r>
          </a:p>
          <a:p>
            <a:pPr algn="l" marL="604519" indent="-302260" lvl="1">
              <a:lnSpc>
                <a:spcPts val="3919"/>
              </a:lnSpc>
              <a:spcBef>
                <a:spcPct val="0"/>
              </a:spcBef>
              <a:buAutoNum type="arabicPeriod" startAt="1"/>
            </a:pPr>
            <a:r>
              <a:rPr lang="en-US" sz="2799">
                <a:solidFill>
                  <a:srgbClr val="FFFFFF"/>
                </a:solidFill>
                <a:latin typeface="Arimo"/>
                <a:ea typeface="Arimo"/>
                <a:cs typeface="Arimo"/>
                <a:sym typeface="Arimo"/>
              </a:rPr>
              <a:t>Dengan Setiap perubahan temperatur (ºC) maka tegangan output akan naik sebesar 10 mV. </a:t>
            </a:r>
          </a:p>
        </p:txBody>
      </p:sp>
      <p:sp>
        <p:nvSpPr>
          <p:cNvPr name="TextBox 16" id="16"/>
          <p:cNvSpPr txBox="true"/>
          <p:nvPr/>
        </p:nvSpPr>
        <p:spPr>
          <a:xfrm rot="0">
            <a:off x="8952005" y="7802257"/>
            <a:ext cx="8428519" cy="1066800"/>
          </a:xfrm>
          <a:prstGeom prst="rect">
            <a:avLst/>
          </a:prstGeom>
        </p:spPr>
        <p:txBody>
          <a:bodyPr anchor="t" rtlCol="false" tIns="0" lIns="0" bIns="0" rIns="0">
            <a:spAutoFit/>
          </a:bodyPr>
          <a:lstStyle/>
          <a:p>
            <a:pPr algn="just">
              <a:lnSpc>
                <a:spcPts val="4200"/>
              </a:lnSpc>
            </a:pPr>
            <a:r>
              <a:rPr lang="en-US" sz="3000">
                <a:solidFill>
                  <a:srgbClr val="FFFFFF"/>
                </a:solidFill>
                <a:latin typeface="Arimo"/>
                <a:ea typeface="Arimo"/>
                <a:cs typeface="Arimo"/>
                <a:sym typeface="Arimo"/>
              </a:rPr>
              <a:t>4. Memiliki arus drain kurang dari 60 µA. </a:t>
            </a:r>
          </a:p>
          <a:p>
            <a:pPr algn="l">
              <a:lnSpc>
                <a:spcPts val="4200"/>
              </a:lnSpc>
              <a:spcBef>
                <a:spcPct val="0"/>
              </a:spcBef>
            </a:pPr>
            <a:r>
              <a:rPr lang="en-US" sz="3000">
                <a:solidFill>
                  <a:srgbClr val="FFFFFF"/>
                </a:solidFill>
                <a:latin typeface="Arimo"/>
                <a:ea typeface="Arimo"/>
                <a:cs typeface="Arimo"/>
                <a:sym typeface="Arimo"/>
              </a:rPr>
              <a:t>5. Memiliki ketidak-linier-an hanya sekitar ± ¼ ºC.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086921" y="672397"/>
            <a:ext cx="6114157" cy="1193800"/>
          </a:xfrm>
          <a:prstGeom prst="rect">
            <a:avLst/>
          </a:prstGeom>
        </p:spPr>
        <p:txBody>
          <a:bodyPr anchor="t" rtlCol="false" tIns="0" lIns="0" bIns="0" rIns="0">
            <a:spAutoFit/>
          </a:bodyPr>
          <a:lstStyle/>
          <a:p>
            <a:pPr algn="ctr">
              <a:lnSpc>
                <a:spcPts val="9799"/>
              </a:lnSpc>
              <a:spcBef>
                <a:spcPct val="0"/>
              </a:spcBef>
            </a:pPr>
            <a:r>
              <a:rPr lang="en-US" sz="6999">
                <a:solidFill>
                  <a:srgbClr val="23354B"/>
                </a:solidFill>
                <a:latin typeface="League Spartan"/>
                <a:ea typeface="League Spartan"/>
                <a:cs typeface="League Spartan"/>
                <a:sym typeface="League Spartan"/>
              </a:rPr>
              <a:t>KESIMPULAN</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5790705" y="842786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236049" y="1986728"/>
            <a:ext cx="7815901" cy="7787480"/>
          </a:xfrm>
          <a:custGeom>
            <a:avLst/>
            <a:gdLst/>
            <a:ahLst/>
            <a:cxnLst/>
            <a:rect r="r" b="b" t="t" l="l"/>
            <a:pathLst>
              <a:path h="7787480" w="7815901">
                <a:moveTo>
                  <a:pt x="0" y="0"/>
                </a:moveTo>
                <a:lnTo>
                  <a:pt x="7815902" y="0"/>
                </a:lnTo>
                <a:lnTo>
                  <a:pt x="7815902" y="7787480"/>
                </a:lnTo>
                <a:lnTo>
                  <a:pt x="0" y="77874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6908190" y="3573137"/>
            <a:ext cx="4535413" cy="4566221"/>
          </a:xfrm>
          <a:prstGeom prst="rect">
            <a:avLst/>
          </a:prstGeom>
        </p:spPr>
        <p:txBody>
          <a:bodyPr anchor="t" rtlCol="false" tIns="0" lIns="0" bIns="0" rIns="0">
            <a:spAutoFit/>
          </a:bodyPr>
          <a:lstStyle/>
          <a:p>
            <a:pPr algn="ctr">
              <a:lnSpc>
                <a:spcPts val="5133"/>
              </a:lnSpc>
              <a:spcBef>
                <a:spcPct val="0"/>
              </a:spcBef>
            </a:pPr>
            <a:r>
              <a:rPr lang="en-US" sz="3667">
                <a:solidFill>
                  <a:srgbClr val="FFFFFF"/>
                </a:solidFill>
                <a:latin typeface="Arimo"/>
                <a:ea typeface="Arimo"/>
                <a:cs typeface="Arimo"/>
                <a:sym typeface="Arimo"/>
              </a:rPr>
              <a:t>Sensor suhu LM35 hanya memiliki output tegangan sebesar 10mv/derajat celcius sehingga perlu penguatan dengan op-amp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493371" y="2473578"/>
            <a:ext cx="11301259" cy="5339845"/>
          </a:xfrm>
          <a:custGeom>
            <a:avLst/>
            <a:gdLst/>
            <a:ahLst/>
            <a:cxnLst/>
            <a:rect r="r" b="b" t="t" l="l"/>
            <a:pathLst>
              <a:path h="5339845" w="11301259">
                <a:moveTo>
                  <a:pt x="0" y="0"/>
                </a:moveTo>
                <a:lnTo>
                  <a:pt x="11301258" y="0"/>
                </a:lnTo>
                <a:lnTo>
                  <a:pt x="11301258" y="5339844"/>
                </a:lnTo>
                <a:lnTo>
                  <a:pt x="0" y="5339844"/>
                </a:lnTo>
                <a:lnTo>
                  <a:pt x="0" y="0"/>
                </a:lnTo>
                <a:close/>
              </a:path>
            </a:pathLst>
          </a:custGeom>
          <a:blipFill>
            <a:blip r:embed="rId8"/>
            <a:stretch>
              <a:fillRect l="0" t="0" r="0" b="0"/>
            </a:stretch>
          </a:blipFill>
        </p:spPr>
      </p:sp>
      <p:sp>
        <p:nvSpPr>
          <p:cNvPr name="TextBox 11" id="11"/>
          <p:cNvSpPr txBox="true"/>
          <p:nvPr/>
        </p:nvSpPr>
        <p:spPr>
          <a:xfrm rot="0">
            <a:off x="2822575" y="700972"/>
            <a:ext cx="12642850" cy="863600"/>
          </a:xfrm>
          <a:prstGeom prst="rect">
            <a:avLst/>
          </a:prstGeom>
        </p:spPr>
        <p:txBody>
          <a:bodyPr anchor="t" rtlCol="false" tIns="0" lIns="0" bIns="0" rIns="0">
            <a:spAutoFit/>
          </a:bodyPr>
          <a:lstStyle/>
          <a:p>
            <a:pPr algn="ctr">
              <a:lnSpc>
                <a:spcPts val="7000"/>
              </a:lnSpc>
              <a:spcBef>
                <a:spcPct val="0"/>
              </a:spcBef>
            </a:pPr>
            <a:r>
              <a:rPr lang="en-US" sz="5000">
                <a:solidFill>
                  <a:srgbClr val="23354B"/>
                </a:solidFill>
                <a:latin typeface="League Spartan"/>
                <a:ea typeface="League Spartan"/>
                <a:cs typeface="League Spartan"/>
                <a:sym typeface="League Spartan"/>
              </a:rPr>
              <a:t>Penguat Tegangan untuk input Switch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493371" y="2473578"/>
            <a:ext cx="11301259" cy="5339845"/>
          </a:xfrm>
          <a:custGeom>
            <a:avLst/>
            <a:gdLst/>
            <a:ahLst/>
            <a:cxnLst/>
            <a:rect r="r" b="b" t="t" l="l"/>
            <a:pathLst>
              <a:path h="5339845" w="11301259">
                <a:moveTo>
                  <a:pt x="0" y="0"/>
                </a:moveTo>
                <a:lnTo>
                  <a:pt x="11301258" y="0"/>
                </a:lnTo>
                <a:lnTo>
                  <a:pt x="11301258" y="5339844"/>
                </a:lnTo>
                <a:lnTo>
                  <a:pt x="0" y="5339844"/>
                </a:lnTo>
                <a:lnTo>
                  <a:pt x="0" y="0"/>
                </a:lnTo>
                <a:close/>
              </a:path>
            </a:pathLst>
          </a:custGeom>
          <a:blipFill>
            <a:blip r:embed="rId8"/>
            <a:stretch>
              <a:fillRect l="0" t="0" r="0" b="0"/>
            </a:stretch>
          </a:blipFill>
        </p:spPr>
      </p:sp>
      <p:sp>
        <p:nvSpPr>
          <p:cNvPr name="Freeform 11" id="11"/>
          <p:cNvSpPr/>
          <p:nvPr/>
        </p:nvSpPr>
        <p:spPr>
          <a:xfrm flipH="false" flipV="false" rot="0">
            <a:off x="3516605" y="2473578"/>
            <a:ext cx="11301259" cy="5452857"/>
          </a:xfrm>
          <a:custGeom>
            <a:avLst/>
            <a:gdLst/>
            <a:ahLst/>
            <a:cxnLst/>
            <a:rect r="r" b="b" t="t" l="l"/>
            <a:pathLst>
              <a:path h="5452857" w="11301259">
                <a:moveTo>
                  <a:pt x="0" y="0"/>
                </a:moveTo>
                <a:lnTo>
                  <a:pt x="11301259" y="0"/>
                </a:lnTo>
                <a:lnTo>
                  <a:pt x="11301259" y="5452857"/>
                </a:lnTo>
                <a:lnTo>
                  <a:pt x="0" y="5452857"/>
                </a:lnTo>
                <a:lnTo>
                  <a:pt x="0" y="0"/>
                </a:lnTo>
                <a:close/>
              </a:path>
            </a:pathLst>
          </a:custGeom>
          <a:blipFill>
            <a:blip r:embed="rId9"/>
            <a:stretch>
              <a:fillRect l="0" t="0" r="0" b="0"/>
            </a:stretch>
          </a:blipFill>
        </p:spPr>
      </p:sp>
      <p:sp>
        <p:nvSpPr>
          <p:cNvPr name="TextBox 12" id="12"/>
          <p:cNvSpPr txBox="true"/>
          <p:nvPr/>
        </p:nvSpPr>
        <p:spPr>
          <a:xfrm rot="0">
            <a:off x="2822575" y="700972"/>
            <a:ext cx="12642850" cy="863600"/>
          </a:xfrm>
          <a:prstGeom prst="rect">
            <a:avLst/>
          </a:prstGeom>
        </p:spPr>
        <p:txBody>
          <a:bodyPr anchor="t" rtlCol="false" tIns="0" lIns="0" bIns="0" rIns="0">
            <a:spAutoFit/>
          </a:bodyPr>
          <a:lstStyle/>
          <a:p>
            <a:pPr algn="ctr">
              <a:lnSpc>
                <a:spcPts val="7000"/>
              </a:lnSpc>
              <a:spcBef>
                <a:spcPct val="0"/>
              </a:spcBef>
            </a:pPr>
            <a:r>
              <a:rPr lang="en-US" sz="5000">
                <a:solidFill>
                  <a:srgbClr val="23354B"/>
                </a:solidFill>
                <a:latin typeface="League Spartan"/>
                <a:ea typeface="League Spartan"/>
                <a:cs typeface="League Spartan"/>
                <a:sym typeface="League Spartan"/>
              </a:rPr>
              <a:t>Penguat Tegangan untuk input Switch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90388" y="3088491"/>
            <a:ext cx="15812464" cy="5816313"/>
          </a:xfrm>
          <a:prstGeom prst="rect">
            <a:avLst/>
          </a:prstGeom>
        </p:spPr>
        <p:txBody>
          <a:bodyPr anchor="t" rtlCol="false" tIns="0" lIns="0" bIns="0" rIns="0">
            <a:spAutoFit/>
          </a:bodyPr>
          <a:lstStyle/>
          <a:p>
            <a:pPr algn="just">
              <a:lnSpc>
                <a:spcPts val="5086"/>
              </a:lnSpc>
            </a:pPr>
            <a:r>
              <a:rPr lang="en-US" sz="3632">
                <a:solidFill>
                  <a:srgbClr val="23354B"/>
                </a:solidFill>
                <a:latin typeface="Arimo"/>
                <a:ea typeface="Arimo"/>
                <a:cs typeface="Arimo"/>
                <a:sym typeface="Arimo"/>
              </a:rPr>
              <a:t>Seorang teknisi ingin mengukur suhu ruangan menggunakan sensor suhu LM35 yang memiliki output linear sebesar 10 mV/°C Sensor ini terhubung ke mikrokontroler yang memiliki ADC dengan resolusi 10-bit dan referensi tegangan sebesar 5V.</a:t>
            </a:r>
          </a:p>
          <a:p>
            <a:pPr algn="just">
              <a:lnSpc>
                <a:spcPts val="5086"/>
              </a:lnSpc>
            </a:pPr>
          </a:p>
          <a:p>
            <a:pPr algn="just" marL="784341" indent="-392170" lvl="1">
              <a:lnSpc>
                <a:spcPts val="5086"/>
              </a:lnSpc>
              <a:buAutoNum type="arabicPeriod" startAt="1"/>
            </a:pPr>
            <a:r>
              <a:rPr lang="en-US" sz="3632">
                <a:solidFill>
                  <a:srgbClr val="23354B"/>
                </a:solidFill>
                <a:latin typeface="Arimo"/>
                <a:ea typeface="Arimo"/>
                <a:cs typeface="Arimo"/>
                <a:sym typeface="Arimo"/>
              </a:rPr>
              <a:t>Jika suhu ruangan yang terukur adalah 25°C, berapakah tegangan output yang dihasilkan oleh sensor LM35?</a:t>
            </a:r>
          </a:p>
          <a:p>
            <a:pPr algn="just" marL="784341" indent="-392170" lvl="1">
              <a:lnSpc>
                <a:spcPts val="5086"/>
              </a:lnSpc>
              <a:spcBef>
                <a:spcPct val="0"/>
              </a:spcBef>
              <a:buAutoNum type="arabicPeriod" startAt="1"/>
            </a:pPr>
            <a:r>
              <a:rPr lang="en-US" sz="3632">
                <a:solidFill>
                  <a:srgbClr val="23354B"/>
                </a:solidFill>
                <a:latin typeface="Arimo"/>
                <a:ea typeface="Arimo"/>
                <a:cs typeface="Arimo"/>
                <a:sym typeface="Arimo"/>
              </a:rPr>
              <a:t>Dengan suhu yang sama, berapakah nilai digital yang akan terbaca pada ADC mikrokontroler?</a:t>
            </a: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141069" y="838200"/>
            <a:ext cx="787112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Contoh soal</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DAGVzh40k4E</dc:identifier>
  <dcterms:modified xsi:type="dcterms:W3CDTF">2011-08-01T06:04:30Z</dcterms:modified>
  <cp:revision>1</cp:revision>
  <dc:title>SENSOR SUHU LM35</dc:title>
</cp:coreProperties>
</file>